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heme/themeOverride2.xml" ContentType="application/vnd.openxmlformats-officedocument.themeOverr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15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Lst>
  <p:sldSz cx="9144000" cy="6858000" type="screen4x3"/>
  <p:notesSz cx="6858000" cy="9144000"/>
  <p:embeddedFontLst>
    <p:embeddedFont>
      <p:font typeface="Arial Narrow" pitchFamily="34" charset="0"/>
      <p:regular r:id="rId158"/>
      <p:bold r:id="rId159"/>
      <p:italic r:id="rId160"/>
      <p:boldItalic r:id="rId161"/>
    </p:embeddedFont>
    <p:embeddedFont>
      <p:font typeface="Comic Sans MS" pitchFamily="66" charset="0"/>
      <p:regular r:id="rId162"/>
      <p:bold r:id="rId1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1954BE6C-12F8-4AFB-923E-31A95F0B03A3}">
  <a:tblStyle styleId="{1954BE6C-12F8-4AFB-923E-31A95F0B03A3}"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25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font" Target="fonts/font2.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font" Target="fonts/font3.fntdata"/><Relationship Id="rId16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font" Target="fonts/font4.fntdata"/><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font" Target="fonts/font6.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defRPr/>
            </a:lvl1pPr>
            <a:lvl2pPr marL="457200" marR="0" lvl="1" indent="0" algn="l" rtl="0">
              <a:spcBef>
                <a:spcPts val="0"/>
              </a:spcBef>
              <a:spcAft>
                <a:spcPts val="0"/>
              </a:spcAft>
              <a:defRPr/>
            </a:lvl2pPr>
            <a:lvl3pPr marL="914400" marR="0" lvl="2" indent="0" algn="l" rtl="0">
              <a:spcBef>
                <a:spcPts val="0"/>
              </a:spcBef>
              <a:spcAft>
                <a:spcPts val="0"/>
              </a:spcAft>
              <a:defRPr/>
            </a:lvl3pPr>
            <a:lvl4pPr marL="1371600" marR="0" lvl="3" indent="0" algn="l" rtl="0">
              <a:spcBef>
                <a:spcPts val="0"/>
              </a:spcBef>
              <a:spcAft>
                <a:spcPts val="0"/>
              </a:spcAft>
              <a:defRPr/>
            </a:lvl4pPr>
            <a:lvl5pPr marL="1828800" marR="0" lvl="4" indent="0" algn="l" rtl="0">
              <a:spcBef>
                <a:spcPts val="0"/>
              </a:spcBef>
              <a:spcAft>
                <a:spcPts val="0"/>
              </a:spcAft>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defRPr/>
            </a:lvl1pPr>
            <a:lvl2pPr marL="457200" marR="0" lvl="1" indent="0" algn="l" rtl="0">
              <a:spcBef>
                <a:spcPts val="0"/>
              </a:spcBef>
              <a:spcAft>
                <a:spcPts val="0"/>
              </a:spcAft>
              <a:defRPr/>
            </a:lvl2pPr>
            <a:lvl3pPr marL="914400" marR="0" lvl="2" indent="0" algn="l" rtl="0">
              <a:spcBef>
                <a:spcPts val="0"/>
              </a:spcBef>
              <a:spcAft>
                <a:spcPts val="0"/>
              </a:spcAft>
              <a:defRPr/>
            </a:lvl3pPr>
            <a:lvl4pPr marL="1371600" marR="0" lvl="3" indent="0" algn="l" rtl="0">
              <a:spcBef>
                <a:spcPts val="0"/>
              </a:spcBef>
              <a:spcAft>
                <a:spcPts val="0"/>
              </a:spcAft>
              <a:defRPr/>
            </a:lvl4pPr>
            <a:lvl5pPr marL="1828800" marR="0" lvl="4" indent="0" algn="l" rtl="0">
              <a:spcBef>
                <a:spcPts val="0"/>
              </a:spcBef>
              <a:spcAft>
                <a:spcPts val="0"/>
              </a:spcAft>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defRPr/>
            </a:lvl1pPr>
            <a:lvl2pPr marL="457200" marR="0" lvl="1" indent="0" algn="l" rtl="0">
              <a:spcBef>
                <a:spcPts val="360"/>
              </a:spcBef>
              <a:spcAft>
                <a:spcPts val="0"/>
              </a:spcAft>
              <a:defRPr/>
            </a:lvl2pPr>
            <a:lvl3pPr marL="914400" marR="0" lvl="2" indent="0" algn="l" rtl="0">
              <a:spcBef>
                <a:spcPts val="360"/>
              </a:spcBef>
              <a:spcAft>
                <a:spcPts val="0"/>
              </a:spcAft>
              <a:defRPr/>
            </a:lvl3pPr>
            <a:lvl4pPr marL="1371600" marR="0" lvl="3" indent="0" algn="l" rtl="0">
              <a:spcBef>
                <a:spcPts val="360"/>
              </a:spcBef>
              <a:spcAft>
                <a:spcPts val="0"/>
              </a:spcAft>
              <a:defRPr/>
            </a:lvl4pPr>
            <a:lvl5pPr marL="1828800" marR="0" lvl="4" indent="0" algn="l" rtl="0">
              <a:spcBef>
                <a:spcPts val="360"/>
              </a:spcBef>
              <a:spcAft>
                <a:spcPts val="0"/>
              </a:spcAft>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defRPr/>
            </a:lvl1pPr>
            <a:lvl2pPr marL="457200" marR="0" lvl="1" indent="0" algn="l" rtl="0">
              <a:spcBef>
                <a:spcPts val="0"/>
              </a:spcBef>
              <a:spcAft>
                <a:spcPts val="0"/>
              </a:spcAft>
              <a:defRPr/>
            </a:lvl2pPr>
            <a:lvl3pPr marL="914400" marR="0" lvl="2" indent="0" algn="l" rtl="0">
              <a:spcBef>
                <a:spcPts val="0"/>
              </a:spcBef>
              <a:spcAft>
                <a:spcPts val="0"/>
              </a:spcAft>
              <a:defRPr/>
            </a:lvl3pPr>
            <a:lvl4pPr marL="1371600" marR="0" lvl="3" indent="0" algn="l" rtl="0">
              <a:spcBef>
                <a:spcPts val="0"/>
              </a:spcBef>
              <a:spcAft>
                <a:spcPts val="0"/>
              </a:spcAft>
              <a:defRPr/>
            </a:lvl4pPr>
            <a:lvl5pPr marL="1828800" marR="0" lvl="4" indent="0" algn="l" rtl="0">
              <a:spcBef>
                <a:spcPts val="0"/>
              </a:spcBef>
              <a:spcAft>
                <a:spcPts val="0"/>
              </a:spcAft>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a:t>
            </a:fld>
            <a:endParaRPr lang="en-US"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www.backflip.com/perl/go.pl?url=18424631" TargetMode="External"/><Relationship Id="rId2" Type="http://schemas.openxmlformats.org/officeDocument/2006/relationships/slide" Target="../slides/slide153.xml"/><Relationship Id="rId1" Type="http://schemas.openxmlformats.org/officeDocument/2006/relationships/notesMaster" Target="../notesMasters/notesMaster1.xml"/><Relationship Id="rId4" Type="http://schemas.openxmlformats.org/officeDocument/2006/relationships/hyperlink" Target="http://www.backflip.com/members/ANNENBERG/14004380/page=1/sort=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a:t>
            </a:fld>
            <a:endParaRPr lang="en-US" sz="1200" b="0" i="0" u="none" strike="noStrike" cap="none">
              <a:solidFill>
                <a:schemeClr val="dk1"/>
              </a:solidFill>
              <a:latin typeface="Times New Roman"/>
              <a:ea typeface="Times New Roman"/>
              <a:cs typeface="Times New Roman"/>
              <a:sym typeface="Times New Roman"/>
            </a:endParaRPr>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Times New Roman"/>
                <a:ea typeface="Times New Roman"/>
                <a:cs typeface="Times New Roman"/>
                <a:sym typeface="Times New Roman"/>
              </a:rPr>
              <a:t>The Mole</a:t>
            </a:r>
            <a:r>
              <a:rPr lang="en-US" sz="1200" b="0" i="0" u="none" strike="noStrike" cap="none">
                <a:solidFill>
                  <a:schemeClr val="dk1"/>
                </a:solidFill>
                <a:latin typeface="Times New Roman"/>
                <a:ea typeface="Times New Roman"/>
                <a:cs typeface="Times New Roman"/>
                <a:sym typeface="Times New Roman"/>
              </a:rPr>
              <a:t> - </a:t>
            </a:r>
            <a:r>
              <a:rPr lang="en-US" sz="1200" b="0" i="1" u="none" strike="noStrike" cap="none">
                <a:solidFill>
                  <a:schemeClr val="dk1"/>
                </a:solidFill>
                <a:latin typeface="Times New Roman"/>
                <a:ea typeface="Times New Roman"/>
                <a:cs typeface="Times New Roman"/>
                <a:sym typeface="Times New Roman"/>
              </a:rPr>
              <a:t>Study Questions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       What were Avogadro’s 2 major contributions to chemistry?</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2.       What is the unit for mass used on the periodic table?</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3.       How does molecular mass differ from molar mass?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4.       Convert 200 g of FeO to moles.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5.       Convert 3 mol of CO</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 to grams.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6.       What is a conversion factor?</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7.       If 25 g  of a substance equals 1 mole, what conversion factor would you use to convert 1.5 mol to grams?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8.       What conversion factor would be used to convert 3 mol of the substance in question 10 to grams?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9.       What is the unit used for molecular and formula mass?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10.     What is the unit of molar mass?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11.     The oxidation of 50.0 g of Mn produces 79.1 g of an oxide. Calculate (a) the percent composition, and (b) the empirical formula of this oxide.</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12.     What two things are conserved in a chemical reaction?</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13.     Why aren’t moles conserved in a chemical reaction?</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a:r>
            <a:br>
              <a:rPr lang="en-US" sz="1200" b="0" i="0" u="none" strike="noStrike" cap="none">
                <a:solidFill>
                  <a:schemeClr val="dk1"/>
                </a:solidFill>
                <a:latin typeface="Times New Roman"/>
                <a:ea typeface="Times New Roman"/>
                <a:cs typeface="Times New Roman"/>
                <a:sym typeface="Times New Roman"/>
              </a:rPr>
            </a:br>
            <a:r>
              <a:rPr lang="en-US" sz="1200" b="0" i="0" u="none" strike="noStrike" cap="none">
                <a:solidFill>
                  <a:schemeClr val="dk1"/>
                </a:solidFill>
                <a:latin typeface="Times New Roman"/>
                <a:ea typeface="Times New Roman"/>
                <a:cs typeface="Times New Roman"/>
                <a:sym typeface="Times New Roman"/>
              </a:rPr>
              <a:t>For the next 4 questions balance the equation and calculate the indicated quantity.</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14.       K(s) + H</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O (g) → KOH(aq) + H</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(g)   How much KOH will be produced from 100 g of K?</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15.       Fe</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O</a:t>
            </a:r>
            <a:r>
              <a:rPr lang="en-US" sz="1200" b="0" i="0" u="none" strike="noStrike" cap="none" baseline="-25000">
                <a:solidFill>
                  <a:schemeClr val="dk1"/>
                </a:solidFill>
                <a:latin typeface="Times New Roman"/>
                <a:ea typeface="Times New Roman"/>
                <a:cs typeface="Times New Roman"/>
                <a:sym typeface="Times New Roman"/>
              </a:rPr>
              <a:t>3</a:t>
            </a:r>
            <a:r>
              <a:rPr lang="en-US" sz="1200" b="0" i="0" u="none" strike="noStrike" cap="none">
                <a:solidFill>
                  <a:schemeClr val="dk1"/>
                </a:solidFill>
                <a:latin typeface="Times New Roman"/>
                <a:ea typeface="Times New Roman"/>
                <a:cs typeface="Times New Roman"/>
                <a:sym typeface="Times New Roman"/>
              </a:rPr>
              <a:t>(s) + C → Fe(l) + CO(g)   How much CO will be produced from 100 g of C?</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16.       CaC</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(s) + H</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O(l) → Ca(OH)</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(s) + CsH</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(g)   How much CaC</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 is required to produce 100 g of C</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H</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17.       C</a:t>
            </a:r>
            <a:r>
              <a:rPr lang="en-US" sz="1200" b="0" i="0" u="none" strike="noStrike" cap="none" baseline="-25000">
                <a:solidFill>
                  <a:schemeClr val="dk1"/>
                </a:solidFill>
                <a:latin typeface="Times New Roman"/>
                <a:ea typeface="Times New Roman"/>
                <a:cs typeface="Times New Roman"/>
                <a:sym typeface="Times New Roman"/>
              </a:rPr>
              <a:t>4</a:t>
            </a:r>
            <a:r>
              <a:rPr lang="en-US" sz="1200" b="0" i="0" u="none" strike="noStrike" cap="none">
                <a:solidFill>
                  <a:schemeClr val="dk1"/>
                </a:solidFill>
                <a:latin typeface="Times New Roman"/>
                <a:ea typeface="Times New Roman"/>
                <a:cs typeface="Times New Roman"/>
                <a:sym typeface="Times New Roman"/>
              </a:rPr>
              <a:t>H</a:t>
            </a:r>
            <a:r>
              <a:rPr lang="en-US" sz="1200" b="0" i="0" u="none" strike="noStrike" cap="none" baseline="-25000">
                <a:solidFill>
                  <a:schemeClr val="dk1"/>
                </a:solidFill>
                <a:latin typeface="Times New Roman"/>
                <a:ea typeface="Times New Roman"/>
                <a:cs typeface="Times New Roman"/>
                <a:sym typeface="Times New Roman"/>
              </a:rPr>
              <a:t>10</a:t>
            </a:r>
            <a:r>
              <a:rPr lang="en-US" sz="1200" b="0" i="0" u="none" strike="noStrike" cap="none">
                <a:solidFill>
                  <a:schemeClr val="dk1"/>
                </a:solidFill>
                <a:latin typeface="Times New Roman"/>
                <a:ea typeface="Times New Roman"/>
                <a:cs typeface="Times New Roman"/>
                <a:sym typeface="Times New Roman"/>
              </a:rPr>
              <a:t>(g) + O</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 → CO</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(g) + H</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O(l)   How much H</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O can be produced using 100 g O</a:t>
            </a:r>
            <a:r>
              <a:rPr lang="en-US" sz="1200" b="0" i="0" u="none" strike="noStrike" cap="none" baseline="-25000">
                <a:solidFill>
                  <a:schemeClr val="dk1"/>
                </a:solidFill>
                <a:latin typeface="Times New Roman"/>
                <a:ea typeface="Times New Roman"/>
                <a:cs typeface="Times New Roman"/>
                <a:sym typeface="Times New Roman"/>
              </a:rPr>
              <a:t>2</a:t>
            </a:r>
            <a:r>
              <a:rPr lang="en-US" sz="1200" b="0" i="0" u="none" strike="noStrike" cap="none">
                <a:solidFill>
                  <a:schemeClr val="dk1"/>
                </a:solidFill>
                <a:latin typeface="Times New Roman"/>
                <a:ea typeface="Times New Roman"/>
                <a:cs typeface="Times New Roman"/>
                <a:sym typeface="Times New Roman"/>
              </a:rPr>
              <a:t>?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18.     What is a mole?</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19.     How many particles are there in a mole?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a:t>
            </a:fld>
            <a:endParaRPr lang="en-US" sz="1200" b="0" i="0" u="none" strike="noStrike" cap="none">
              <a:solidFill>
                <a:schemeClr val="dk1"/>
              </a:solidFill>
              <a:latin typeface="Times New Roman"/>
              <a:ea typeface="Times New Roman"/>
              <a:cs typeface="Times New Roman"/>
              <a:sym typeface="Times New Roman"/>
            </a:endParaRPr>
          </a:p>
        </p:txBody>
      </p:sp>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7" name="Shape 3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http://web.syr.edu/~nstefanc/New%20Counting.JPG</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http://www.wildcru.org/research/farming/moles/mole1.jpg</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Shape 33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100</a:t>
            </a:fld>
            <a:endParaRPr lang="en-US" sz="1200" b="0" i="0" u="none" strike="noStrike" cap="none">
              <a:solidFill>
                <a:schemeClr val="dk1"/>
              </a:solidFill>
              <a:latin typeface="Times New Roman"/>
              <a:ea typeface="Times New Roman"/>
              <a:cs typeface="Times New Roman"/>
              <a:sym typeface="Times New Roman"/>
            </a:endParaRPr>
          </a:p>
        </p:txBody>
      </p:sp>
      <p:sp>
        <p:nvSpPr>
          <p:cNvPr id="3306" name="Shape 3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07" name="Shape 33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Shape 33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101</a:t>
            </a:fld>
            <a:endParaRPr lang="en-US" sz="1200" b="0" i="0" u="none" strike="noStrike" cap="none">
              <a:solidFill>
                <a:schemeClr val="dk1"/>
              </a:solidFill>
              <a:latin typeface="Times New Roman"/>
              <a:ea typeface="Times New Roman"/>
              <a:cs typeface="Times New Roman"/>
              <a:sym typeface="Times New Roman"/>
            </a:endParaRPr>
          </a:p>
        </p:txBody>
      </p:sp>
      <p:sp>
        <p:nvSpPr>
          <p:cNvPr id="3313" name="Shape 3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14" name="Shape 33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1"/>
        <p:cNvGrpSpPr/>
        <p:nvPr/>
      </p:nvGrpSpPr>
      <p:grpSpPr>
        <a:xfrm>
          <a:off x="0" y="0"/>
          <a:ext cx="0" cy="0"/>
          <a:chOff x="0" y="0"/>
          <a:chExt cx="0" cy="0"/>
        </a:xfrm>
      </p:grpSpPr>
      <p:sp>
        <p:nvSpPr>
          <p:cNvPr id="3322" name="Shape 33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102</a:t>
            </a:fld>
            <a:endParaRPr lang="en-US" sz="1200" b="0" i="0" u="none" strike="noStrike" cap="none">
              <a:solidFill>
                <a:schemeClr val="dk1"/>
              </a:solidFill>
              <a:latin typeface="Times New Roman"/>
              <a:ea typeface="Times New Roman"/>
              <a:cs typeface="Times New Roman"/>
              <a:sym typeface="Times New Roman"/>
            </a:endParaRPr>
          </a:p>
        </p:txBody>
      </p:sp>
      <p:sp>
        <p:nvSpPr>
          <p:cNvPr id="3323" name="Shape 3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24" name="Shape 33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2"/>
        <p:cNvGrpSpPr/>
        <p:nvPr/>
      </p:nvGrpSpPr>
      <p:grpSpPr>
        <a:xfrm>
          <a:off x="0" y="0"/>
          <a:ext cx="0" cy="0"/>
          <a:chOff x="0" y="0"/>
          <a:chExt cx="0" cy="0"/>
        </a:xfrm>
      </p:grpSpPr>
      <p:sp>
        <p:nvSpPr>
          <p:cNvPr id="3333" name="Shape 33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103</a:t>
            </a:fld>
            <a:endParaRPr lang="en-US" sz="1200" b="0" i="0" u="none" strike="noStrike" cap="none">
              <a:solidFill>
                <a:schemeClr val="dk1"/>
              </a:solidFill>
              <a:latin typeface="Times New Roman"/>
              <a:ea typeface="Times New Roman"/>
              <a:cs typeface="Times New Roman"/>
              <a:sym typeface="Times New Roman"/>
            </a:endParaRPr>
          </a:p>
        </p:txBody>
      </p:sp>
      <p:sp>
        <p:nvSpPr>
          <p:cNvPr id="3334" name="Shape 3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35" name="Shape 33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Shape 34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104</a:t>
            </a:fld>
            <a:endParaRPr lang="en-US" sz="1200" b="0" i="0" u="none" strike="noStrike" cap="none">
              <a:solidFill>
                <a:schemeClr val="dk1"/>
              </a:solidFill>
              <a:latin typeface="Times New Roman"/>
              <a:ea typeface="Times New Roman"/>
              <a:cs typeface="Times New Roman"/>
              <a:sym typeface="Times New Roman"/>
            </a:endParaRPr>
          </a:p>
        </p:txBody>
      </p:sp>
      <p:sp>
        <p:nvSpPr>
          <p:cNvPr id="3401" name="Shape 3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02" name="Shape 34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1"/>
        <p:cNvGrpSpPr/>
        <p:nvPr/>
      </p:nvGrpSpPr>
      <p:grpSpPr>
        <a:xfrm>
          <a:off x="0" y="0"/>
          <a:ext cx="0" cy="0"/>
          <a:chOff x="0" y="0"/>
          <a:chExt cx="0" cy="0"/>
        </a:xfrm>
      </p:grpSpPr>
      <p:sp>
        <p:nvSpPr>
          <p:cNvPr id="3442" name="Shape 34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105</a:t>
            </a:fld>
            <a:endParaRPr lang="en-US" sz="1200" b="0" i="0" u="none" strike="noStrike" cap="none">
              <a:solidFill>
                <a:schemeClr val="dk1"/>
              </a:solidFill>
              <a:latin typeface="Times New Roman"/>
              <a:ea typeface="Times New Roman"/>
              <a:cs typeface="Times New Roman"/>
              <a:sym typeface="Times New Roman"/>
            </a:endParaRPr>
          </a:p>
        </p:txBody>
      </p:sp>
      <p:sp>
        <p:nvSpPr>
          <p:cNvPr id="3443" name="Shape 3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44" name="Shape 34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3"/>
        <p:cNvGrpSpPr/>
        <p:nvPr/>
      </p:nvGrpSpPr>
      <p:grpSpPr>
        <a:xfrm>
          <a:off x="0" y="0"/>
          <a:ext cx="0" cy="0"/>
          <a:chOff x="0" y="0"/>
          <a:chExt cx="0" cy="0"/>
        </a:xfrm>
      </p:grpSpPr>
      <p:sp>
        <p:nvSpPr>
          <p:cNvPr id="3494" name="Shape 34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106</a:t>
            </a:fld>
            <a:endParaRPr lang="en-US" sz="1200" b="0" i="0" u="none" strike="noStrike" cap="none">
              <a:solidFill>
                <a:schemeClr val="dk1"/>
              </a:solidFill>
              <a:latin typeface="Times New Roman"/>
              <a:ea typeface="Times New Roman"/>
              <a:cs typeface="Times New Roman"/>
              <a:sym typeface="Times New Roman"/>
            </a:endParaRPr>
          </a:p>
        </p:txBody>
      </p:sp>
      <p:sp>
        <p:nvSpPr>
          <p:cNvPr id="3495" name="Shape 34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96" name="Shape 34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3"/>
        <p:cNvGrpSpPr/>
        <p:nvPr/>
      </p:nvGrpSpPr>
      <p:grpSpPr>
        <a:xfrm>
          <a:off x="0" y="0"/>
          <a:ext cx="0" cy="0"/>
          <a:chOff x="0" y="0"/>
          <a:chExt cx="0" cy="0"/>
        </a:xfrm>
      </p:grpSpPr>
      <p:sp>
        <p:nvSpPr>
          <p:cNvPr id="3534" name="Shape 35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107</a:t>
            </a:fld>
            <a:endParaRPr lang="en-US" sz="1200" b="0" i="0" u="none" strike="noStrike" cap="none">
              <a:solidFill>
                <a:schemeClr val="dk1"/>
              </a:solidFill>
              <a:latin typeface="Times New Roman"/>
              <a:ea typeface="Times New Roman"/>
              <a:cs typeface="Times New Roman"/>
              <a:sym typeface="Times New Roman"/>
            </a:endParaRPr>
          </a:p>
        </p:txBody>
      </p:sp>
      <p:sp>
        <p:nvSpPr>
          <p:cNvPr id="3535" name="Shape 35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36" name="Shape 35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images.google.com/imgres?imgurl=http://www.space1.com/Artifacts/Apollo_Artifacts/LiOH_Canister/apollo_13_photo2_600.jpg&amp;imgrefurl=http://www.space1.com/Artifacts/Apollo_Artifacts/LiOH_Canister/lioh_canister.html&amp;h=609&amp;w=600&amp;sz=99&amp;hl=en&amp;start=7&amp;tbnid=IN4zfhqzwnHKYM:&amp;tbnh=136&amp;tbnw=134&amp;prev=/images%3Fq%3DApollo%2B%2B13%2Blithium%2Bhydroxide%2Bscrubber%26gbv%3D2%26svnum%3D10%26hl%3Den</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http://www.spurgeonworld.com/blog/images/as13-62-9004.jpg</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Interior view of the Apollo 13 Lunar Module (LM) as the astronauts jerry-rig a system to use the Command Module lithium hydroxide canisters to purge carbon dioxide from the LM. Photo: NASA/JSC</a:t>
            </a:r>
            <a:br>
              <a:rPr lang="en-US" sz="1200" b="0" i="0" u="none" strike="noStrike" cap="none">
                <a:solidFill>
                  <a:schemeClr val="dk1"/>
                </a:solidFill>
                <a:latin typeface="Times New Roman"/>
                <a:ea typeface="Times New Roman"/>
                <a:cs typeface="Times New Roman"/>
                <a:sym typeface="Times New Roman"/>
              </a:rPr>
            </a:br>
            <a:endParaRPr lang="en-US"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2"/>
        <p:cNvGrpSpPr/>
        <p:nvPr/>
      </p:nvGrpSpPr>
      <p:grpSpPr>
        <a:xfrm>
          <a:off x="0" y="0"/>
          <a:ext cx="0" cy="0"/>
          <a:chOff x="0" y="0"/>
          <a:chExt cx="0" cy="0"/>
        </a:xfrm>
      </p:grpSpPr>
      <p:sp>
        <p:nvSpPr>
          <p:cNvPr id="3543" name="Shape 35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108</a:t>
            </a:fld>
            <a:endParaRPr lang="en-US" sz="1200" b="0" i="0" u="none" strike="noStrike" cap="none">
              <a:solidFill>
                <a:schemeClr val="dk1"/>
              </a:solidFill>
              <a:latin typeface="Times New Roman"/>
              <a:ea typeface="Times New Roman"/>
              <a:cs typeface="Times New Roman"/>
              <a:sym typeface="Times New Roman"/>
            </a:endParaRPr>
          </a:p>
        </p:txBody>
      </p:sp>
      <p:sp>
        <p:nvSpPr>
          <p:cNvPr id="3544" name="Shape 3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45" name="Shape 35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0"/>
        <p:cNvGrpSpPr/>
        <p:nvPr/>
      </p:nvGrpSpPr>
      <p:grpSpPr>
        <a:xfrm>
          <a:off x="0" y="0"/>
          <a:ext cx="0" cy="0"/>
          <a:chOff x="0" y="0"/>
          <a:chExt cx="0" cy="0"/>
        </a:xfrm>
      </p:grpSpPr>
      <p:sp>
        <p:nvSpPr>
          <p:cNvPr id="3581" name="Shape 35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109</a:t>
            </a:fld>
            <a:endParaRPr lang="en-US" sz="1200" b="0" i="0" u="none" strike="noStrike" cap="none">
              <a:solidFill>
                <a:schemeClr val="dk1"/>
              </a:solidFill>
              <a:latin typeface="Times New Roman"/>
              <a:ea typeface="Times New Roman"/>
              <a:cs typeface="Times New Roman"/>
              <a:sym typeface="Times New Roman"/>
            </a:endParaRPr>
          </a:p>
        </p:txBody>
      </p:sp>
      <p:sp>
        <p:nvSpPr>
          <p:cNvPr id="3582" name="Shape 3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83" name="Shape 35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http://www.nasa.gov/images/content/64569main_ffs_gallery_mcc_image3.jpg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a:t>
            </a:fld>
            <a:endParaRPr lang="en-US" sz="1200" b="0" i="0" u="none" strike="noStrike" cap="none">
              <a:solidFill>
                <a:schemeClr val="dk1"/>
              </a:solidFill>
              <a:latin typeface="Times New Roman"/>
              <a:ea typeface="Times New Roman"/>
              <a:cs typeface="Times New Roman"/>
              <a:sym typeface="Times New Roman"/>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6" name="Shape 3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http://dbhs.wvusd.k12.ca.us/webdocs/ChemTeamIndex2.html  (link for Avogadro paper)</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6"/>
        <p:cNvGrpSpPr/>
        <p:nvPr/>
      </p:nvGrpSpPr>
      <p:grpSpPr>
        <a:xfrm>
          <a:off x="0" y="0"/>
          <a:ext cx="0" cy="0"/>
          <a:chOff x="0" y="0"/>
          <a:chExt cx="0" cy="0"/>
        </a:xfrm>
      </p:grpSpPr>
      <p:sp>
        <p:nvSpPr>
          <p:cNvPr id="3597" name="Shape 35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110</a:t>
            </a:fld>
            <a:endParaRPr lang="en-US" sz="1200" b="0" i="0" u="none" strike="noStrike" cap="none">
              <a:solidFill>
                <a:schemeClr val="dk1"/>
              </a:solidFill>
              <a:latin typeface="Times New Roman"/>
              <a:ea typeface="Times New Roman"/>
              <a:cs typeface="Times New Roman"/>
              <a:sym typeface="Times New Roman"/>
            </a:endParaRPr>
          </a:p>
        </p:txBody>
      </p:sp>
      <p:sp>
        <p:nvSpPr>
          <p:cNvPr id="3598" name="Shape 35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99" name="Shape 35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5"/>
        <p:cNvGrpSpPr/>
        <p:nvPr/>
      </p:nvGrpSpPr>
      <p:grpSpPr>
        <a:xfrm>
          <a:off x="0" y="0"/>
          <a:ext cx="0" cy="0"/>
          <a:chOff x="0" y="0"/>
          <a:chExt cx="0" cy="0"/>
        </a:xfrm>
      </p:grpSpPr>
      <p:sp>
        <p:nvSpPr>
          <p:cNvPr id="3646" name="Shape 36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111</a:t>
            </a:fld>
            <a:endParaRPr lang="en-US" sz="1200" b="0" i="0" u="none" strike="noStrike" cap="none">
              <a:solidFill>
                <a:schemeClr val="dk1"/>
              </a:solidFill>
              <a:latin typeface="Times New Roman"/>
              <a:ea typeface="Times New Roman"/>
              <a:cs typeface="Times New Roman"/>
              <a:sym typeface="Times New Roman"/>
            </a:endParaRPr>
          </a:p>
        </p:txBody>
      </p:sp>
      <p:sp>
        <p:nvSpPr>
          <p:cNvPr id="3647" name="Shape 36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48" name="Shape 36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2"/>
        <p:cNvGrpSpPr/>
        <p:nvPr/>
      </p:nvGrpSpPr>
      <p:grpSpPr>
        <a:xfrm>
          <a:off x="0" y="0"/>
          <a:ext cx="0" cy="0"/>
          <a:chOff x="0" y="0"/>
          <a:chExt cx="0" cy="0"/>
        </a:xfrm>
      </p:grpSpPr>
      <p:sp>
        <p:nvSpPr>
          <p:cNvPr id="3653" name="Shape 36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112</a:t>
            </a:fld>
            <a:endParaRPr lang="en-US" sz="1200" b="0" i="0" u="none" strike="noStrike" cap="none">
              <a:solidFill>
                <a:schemeClr val="dk1"/>
              </a:solidFill>
              <a:latin typeface="Times New Roman"/>
              <a:ea typeface="Times New Roman"/>
              <a:cs typeface="Times New Roman"/>
              <a:sym typeface="Times New Roman"/>
            </a:endParaRPr>
          </a:p>
        </p:txBody>
      </p:sp>
      <p:sp>
        <p:nvSpPr>
          <p:cNvPr id="3654" name="Shape 36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55" name="Shape 36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http://www.wylie-caseih.com/images/NEW2004/DMI/NutriPlacr_2800_7.jpg</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http://www.greenprolawncare.com/art/yard-picture.jpg</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http://www.oh.nrcs.usda.gov/programs/Lake_Erie_Buffer/images/grass_fs_wise2.jpg</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3"/>
        <p:cNvGrpSpPr/>
        <p:nvPr/>
      </p:nvGrpSpPr>
      <p:grpSpPr>
        <a:xfrm>
          <a:off x="0" y="0"/>
          <a:ext cx="0" cy="0"/>
          <a:chOff x="0" y="0"/>
          <a:chExt cx="0" cy="0"/>
        </a:xfrm>
      </p:grpSpPr>
      <p:sp>
        <p:nvSpPr>
          <p:cNvPr id="3694" name="Shape 36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113</a:t>
            </a:fld>
            <a:endParaRPr lang="en-US" sz="1200" b="0" i="0" u="none" strike="noStrike" cap="none">
              <a:solidFill>
                <a:schemeClr val="dk1"/>
              </a:solidFill>
              <a:latin typeface="Times New Roman"/>
              <a:ea typeface="Times New Roman"/>
              <a:cs typeface="Times New Roman"/>
              <a:sym typeface="Times New Roman"/>
            </a:endParaRPr>
          </a:p>
        </p:txBody>
      </p:sp>
      <p:sp>
        <p:nvSpPr>
          <p:cNvPr id="3695" name="Shape 36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96" name="Shape 369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4"/>
        <p:cNvGrpSpPr/>
        <p:nvPr/>
      </p:nvGrpSpPr>
      <p:grpSpPr>
        <a:xfrm>
          <a:off x="0" y="0"/>
          <a:ext cx="0" cy="0"/>
          <a:chOff x="0" y="0"/>
          <a:chExt cx="0" cy="0"/>
        </a:xfrm>
      </p:grpSpPr>
      <p:sp>
        <p:nvSpPr>
          <p:cNvPr id="3705" name="Shape 37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114</a:t>
            </a:fld>
            <a:endParaRPr lang="en-US" sz="1200" b="0" i="0" u="none" strike="noStrike" cap="none">
              <a:solidFill>
                <a:schemeClr val="dk1"/>
              </a:solidFill>
              <a:latin typeface="Times New Roman"/>
              <a:ea typeface="Times New Roman"/>
              <a:cs typeface="Times New Roman"/>
              <a:sym typeface="Times New Roman"/>
            </a:endParaRPr>
          </a:p>
        </p:txBody>
      </p:sp>
      <p:sp>
        <p:nvSpPr>
          <p:cNvPr id="3706" name="Shape 3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07" name="Shape 3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3"/>
        <p:cNvGrpSpPr/>
        <p:nvPr/>
      </p:nvGrpSpPr>
      <p:grpSpPr>
        <a:xfrm>
          <a:off x="0" y="0"/>
          <a:ext cx="0" cy="0"/>
          <a:chOff x="0" y="0"/>
          <a:chExt cx="0" cy="0"/>
        </a:xfrm>
      </p:grpSpPr>
      <p:sp>
        <p:nvSpPr>
          <p:cNvPr id="3764" name="Shape 37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115</a:t>
            </a:fld>
            <a:endParaRPr lang="en-US" sz="1200" b="0" i="0" u="none" strike="noStrike" cap="none">
              <a:solidFill>
                <a:schemeClr val="dk1"/>
              </a:solidFill>
              <a:latin typeface="Times New Roman"/>
              <a:ea typeface="Times New Roman"/>
              <a:cs typeface="Times New Roman"/>
              <a:sym typeface="Times New Roman"/>
            </a:endParaRPr>
          </a:p>
        </p:txBody>
      </p:sp>
      <p:sp>
        <p:nvSpPr>
          <p:cNvPr id="3765" name="Shape 37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66" name="Shape 37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0"/>
        <p:cNvGrpSpPr/>
        <p:nvPr/>
      </p:nvGrpSpPr>
      <p:grpSpPr>
        <a:xfrm>
          <a:off x="0" y="0"/>
          <a:ext cx="0" cy="0"/>
          <a:chOff x="0" y="0"/>
          <a:chExt cx="0" cy="0"/>
        </a:xfrm>
      </p:grpSpPr>
      <p:sp>
        <p:nvSpPr>
          <p:cNvPr id="3771" name="Shape 37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116</a:t>
            </a:fld>
            <a:endParaRPr lang="en-US" sz="1200" b="0" i="0" u="none" strike="noStrike" cap="none">
              <a:solidFill>
                <a:schemeClr val="dk1"/>
              </a:solidFill>
              <a:latin typeface="Times New Roman"/>
              <a:ea typeface="Times New Roman"/>
              <a:cs typeface="Times New Roman"/>
              <a:sym typeface="Times New Roman"/>
            </a:endParaRPr>
          </a:p>
        </p:txBody>
      </p:sp>
      <p:sp>
        <p:nvSpPr>
          <p:cNvPr id="3772" name="Shape 37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73" name="Shape 37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Shape 37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117</a:t>
            </a:fld>
            <a:endParaRPr lang="en-US" sz="1200" b="0" i="0" u="none" strike="noStrike" cap="none">
              <a:solidFill>
                <a:schemeClr val="dk1"/>
              </a:solidFill>
              <a:latin typeface="Times New Roman"/>
              <a:ea typeface="Times New Roman"/>
              <a:cs typeface="Times New Roman"/>
              <a:sym typeface="Times New Roman"/>
            </a:endParaRPr>
          </a:p>
        </p:txBody>
      </p:sp>
      <p:sp>
        <p:nvSpPr>
          <p:cNvPr id="3778" name="Shape 37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79" name="Shape 37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2"/>
        <p:cNvGrpSpPr/>
        <p:nvPr/>
      </p:nvGrpSpPr>
      <p:grpSpPr>
        <a:xfrm>
          <a:off x="0" y="0"/>
          <a:ext cx="0" cy="0"/>
          <a:chOff x="0" y="0"/>
          <a:chExt cx="0" cy="0"/>
        </a:xfrm>
      </p:grpSpPr>
      <p:sp>
        <p:nvSpPr>
          <p:cNvPr id="3923" name="Shape 39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118</a:t>
            </a:fld>
            <a:endParaRPr lang="en-US" sz="1200" b="0" i="0" u="none" strike="noStrike" cap="none">
              <a:solidFill>
                <a:schemeClr val="dk1"/>
              </a:solidFill>
              <a:latin typeface="Times New Roman"/>
              <a:ea typeface="Times New Roman"/>
              <a:cs typeface="Times New Roman"/>
              <a:sym typeface="Times New Roman"/>
            </a:endParaRPr>
          </a:p>
        </p:txBody>
      </p:sp>
      <p:sp>
        <p:nvSpPr>
          <p:cNvPr id="3924" name="Shape 39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25" name="Shape 39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8"/>
        <p:cNvGrpSpPr/>
        <p:nvPr/>
      </p:nvGrpSpPr>
      <p:grpSpPr>
        <a:xfrm>
          <a:off x="0" y="0"/>
          <a:ext cx="0" cy="0"/>
          <a:chOff x="0" y="0"/>
          <a:chExt cx="0" cy="0"/>
        </a:xfrm>
      </p:grpSpPr>
      <p:sp>
        <p:nvSpPr>
          <p:cNvPr id="4069" name="Shape 40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119</a:t>
            </a:fld>
            <a:endParaRPr lang="en-US" sz="1200" b="0" i="0" u="none" strike="noStrike" cap="none">
              <a:solidFill>
                <a:schemeClr val="dk1"/>
              </a:solidFill>
              <a:latin typeface="Times New Roman"/>
              <a:ea typeface="Times New Roman"/>
              <a:cs typeface="Times New Roman"/>
              <a:sym typeface="Times New Roman"/>
            </a:endParaRPr>
          </a:p>
        </p:txBody>
      </p:sp>
      <p:sp>
        <p:nvSpPr>
          <p:cNvPr id="4070" name="Shape 40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71" name="Shape 407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a:t>
            </a:fld>
            <a:endParaRPr lang="en-US" sz="1200" b="0" i="0" u="none" strike="noStrike" cap="none">
              <a:solidFill>
                <a:schemeClr val="dk1"/>
              </a:solidFill>
              <a:latin typeface="Times New Roman"/>
              <a:ea typeface="Times New Roman"/>
              <a:cs typeface="Times New Roman"/>
              <a:sym typeface="Times New Roman"/>
            </a:endParaRPr>
          </a:p>
        </p:txBody>
      </p:sp>
      <p:sp>
        <p:nvSpPr>
          <p:cNvPr id="523" name="Shape 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4" name="Shape 5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 more precise value of Avagadro’s number = 6.022045 E23.</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How could you determine the number of sugar crystals in a bowl of sugar?</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Is it possible to get a reasonably close estimate?</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Shape 40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120</a:t>
            </a:fld>
            <a:endParaRPr lang="en-US" sz="1200" b="0" i="0" u="none" strike="noStrike" cap="none">
              <a:solidFill>
                <a:schemeClr val="dk1"/>
              </a:solidFill>
              <a:latin typeface="Times New Roman"/>
              <a:ea typeface="Times New Roman"/>
              <a:cs typeface="Times New Roman"/>
              <a:sym typeface="Times New Roman"/>
            </a:endParaRPr>
          </a:p>
        </p:txBody>
      </p:sp>
      <p:sp>
        <p:nvSpPr>
          <p:cNvPr id="4081" name="Shape 40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82" name="Shape 408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0"/>
        <p:cNvGrpSpPr/>
        <p:nvPr/>
      </p:nvGrpSpPr>
      <p:grpSpPr>
        <a:xfrm>
          <a:off x="0" y="0"/>
          <a:ext cx="0" cy="0"/>
          <a:chOff x="0" y="0"/>
          <a:chExt cx="0" cy="0"/>
        </a:xfrm>
      </p:grpSpPr>
      <p:sp>
        <p:nvSpPr>
          <p:cNvPr id="4091" name="Shape 40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121</a:t>
            </a:fld>
            <a:endParaRPr lang="en-US" sz="1200" b="0" i="0" u="none" strike="noStrike" cap="none">
              <a:solidFill>
                <a:schemeClr val="dk1"/>
              </a:solidFill>
              <a:latin typeface="Times New Roman"/>
              <a:ea typeface="Times New Roman"/>
              <a:cs typeface="Times New Roman"/>
              <a:sym typeface="Times New Roman"/>
            </a:endParaRPr>
          </a:p>
        </p:txBody>
      </p:sp>
      <p:sp>
        <p:nvSpPr>
          <p:cNvPr id="4092" name="Shape 40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93" name="Shape 40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4"/>
        <p:cNvGrpSpPr/>
        <p:nvPr/>
      </p:nvGrpSpPr>
      <p:grpSpPr>
        <a:xfrm>
          <a:off x="0" y="0"/>
          <a:ext cx="0" cy="0"/>
          <a:chOff x="0" y="0"/>
          <a:chExt cx="0" cy="0"/>
        </a:xfrm>
      </p:grpSpPr>
      <p:sp>
        <p:nvSpPr>
          <p:cNvPr id="4275" name="Shape 42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122</a:t>
            </a:fld>
            <a:endParaRPr lang="en-US" sz="1200" b="0" i="0" u="none" strike="noStrike" cap="none">
              <a:solidFill>
                <a:schemeClr val="dk1"/>
              </a:solidFill>
              <a:latin typeface="Times New Roman"/>
              <a:ea typeface="Times New Roman"/>
              <a:cs typeface="Times New Roman"/>
              <a:sym typeface="Times New Roman"/>
            </a:endParaRPr>
          </a:p>
        </p:txBody>
      </p:sp>
      <p:sp>
        <p:nvSpPr>
          <p:cNvPr id="4276" name="Shape 4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77" name="Shape 42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8"/>
        <p:cNvGrpSpPr/>
        <p:nvPr/>
      </p:nvGrpSpPr>
      <p:grpSpPr>
        <a:xfrm>
          <a:off x="0" y="0"/>
          <a:ext cx="0" cy="0"/>
          <a:chOff x="0" y="0"/>
          <a:chExt cx="0" cy="0"/>
        </a:xfrm>
      </p:grpSpPr>
      <p:sp>
        <p:nvSpPr>
          <p:cNvPr id="4409" name="Shape 44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123</a:t>
            </a:fld>
            <a:endParaRPr lang="en-US" sz="1200" b="0" i="0" u="none" strike="noStrike" cap="none">
              <a:solidFill>
                <a:schemeClr val="dk1"/>
              </a:solidFill>
              <a:latin typeface="Times New Roman"/>
              <a:ea typeface="Times New Roman"/>
              <a:cs typeface="Times New Roman"/>
              <a:sym typeface="Times New Roman"/>
            </a:endParaRPr>
          </a:p>
        </p:txBody>
      </p:sp>
      <p:sp>
        <p:nvSpPr>
          <p:cNvPr id="4410" name="Shape 4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11" name="Shape 44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6"/>
        <p:cNvGrpSpPr/>
        <p:nvPr/>
      </p:nvGrpSpPr>
      <p:grpSpPr>
        <a:xfrm>
          <a:off x="0" y="0"/>
          <a:ext cx="0" cy="0"/>
          <a:chOff x="0" y="0"/>
          <a:chExt cx="0" cy="0"/>
        </a:xfrm>
      </p:grpSpPr>
      <p:sp>
        <p:nvSpPr>
          <p:cNvPr id="4437" name="Shape 44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124</a:t>
            </a:fld>
            <a:endParaRPr lang="en-US" sz="1200" b="0" i="0" u="none" strike="noStrike" cap="none">
              <a:solidFill>
                <a:schemeClr val="dk1"/>
              </a:solidFill>
              <a:latin typeface="Times New Roman"/>
              <a:ea typeface="Times New Roman"/>
              <a:cs typeface="Times New Roman"/>
              <a:sym typeface="Times New Roman"/>
            </a:endParaRPr>
          </a:p>
        </p:txBody>
      </p:sp>
      <p:sp>
        <p:nvSpPr>
          <p:cNvPr id="4438" name="Shape 44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39" name="Shape 44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8"/>
        <p:cNvGrpSpPr/>
        <p:nvPr/>
      </p:nvGrpSpPr>
      <p:grpSpPr>
        <a:xfrm>
          <a:off x="0" y="0"/>
          <a:ext cx="0" cy="0"/>
          <a:chOff x="0" y="0"/>
          <a:chExt cx="0" cy="0"/>
        </a:xfrm>
      </p:grpSpPr>
      <p:sp>
        <p:nvSpPr>
          <p:cNvPr id="4459" name="Shape 44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125</a:t>
            </a:fld>
            <a:endParaRPr lang="en-US" sz="1200" b="0" i="0" u="none" strike="noStrike" cap="none">
              <a:solidFill>
                <a:schemeClr val="dk1"/>
              </a:solidFill>
              <a:latin typeface="Times New Roman"/>
              <a:ea typeface="Times New Roman"/>
              <a:cs typeface="Times New Roman"/>
              <a:sym typeface="Times New Roman"/>
            </a:endParaRPr>
          </a:p>
        </p:txBody>
      </p:sp>
      <p:sp>
        <p:nvSpPr>
          <p:cNvPr id="4460" name="Shape 4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61" name="Shape 44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3"/>
        <p:cNvGrpSpPr/>
        <p:nvPr/>
      </p:nvGrpSpPr>
      <p:grpSpPr>
        <a:xfrm>
          <a:off x="0" y="0"/>
          <a:ext cx="0" cy="0"/>
          <a:chOff x="0" y="0"/>
          <a:chExt cx="0" cy="0"/>
        </a:xfrm>
      </p:grpSpPr>
      <p:sp>
        <p:nvSpPr>
          <p:cNvPr id="4484" name="Shape 44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126</a:t>
            </a:fld>
            <a:endParaRPr lang="en-US" sz="1200" b="0" i="0" u="none" strike="noStrike" cap="none">
              <a:solidFill>
                <a:schemeClr val="dk1"/>
              </a:solidFill>
              <a:latin typeface="Times New Roman"/>
              <a:ea typeface="Times New Roman"/>
              <a:cs typeface="Times New Roman"/>
              <a:sym typeface="Times New Roman"/>
            </a:endParaRPr>
          </a:p>
        </p:txBody>
      </p:sp>
      <p:sp>
        <p:nvSpPr>
          <p:cNvPr id="4485" name="Shape 44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86" name="Shape 44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2"/>
        <p:cNvGrpSpPr/>
        <p:nvPr/>
      </p:nvGrpSpPr>
      <p:grpSpPr>
        <a:xfrm>
          <a:off x="0" y="0"/>
          <a:ext cx="0" cy="0"/>
          <a:chOff x="0" y="0"/>
          <a:chExt cx="0" cy="0"/>
        </a:xfrm>
      </p:grpSpPr>
      <p:sp>
        <p:nvSpPr>
          <p:cNvPr id="4583" name="Shape 45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127</a:t>
            </a:fld>
            <a:endParaRPr lang="en-US" sz="1200" b="0" i="0" u="none" strike="noStrike" cap="none">
              <a:solidFill>
                <a:schemeClr val="dk1"/>
              </a:solidFill>
              <a:latin typeface="Times New Roman"/>
              <a:ea typeface="Times New Roman"/>
              <a:cs typeface="Times New Roman"/>
              <a:sym typeface="Times New Roman"/>
            </a:endParaRPr>
          </a:p>
        </p:txBody>
      </p:sp>
      <p:sp>
        <p:nvSpPr>
          <p:cNvPr id="4584" name="Shape 4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85" name="Shape 45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8"/>
        <p:cNvGrpSpPr/>
        <p:nvPr/>
      </p:nvGrpSpPr>
      <p:grpSpPr>
        <a:xfrm>
          <a:off x="0" y="0"/>
          <a:ext cx="0" cy="0"/>
          <a:chOff x="0" y="0"/>
          <a:chExt cx="0" cy="0"/>
        </a:xfrm>
      </p:grpSpPr>
      <p:sp>
        <p:nvSpPr>
          <p:cNvPr id="4649" name="Shape 46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128</a:t>
            </a:fld>
            <a:endParaRPr lang="en-US" sz="1200" b="0" i="0" u="none" strike="noStrike" cap="none">
              <a:solidFill>
                <a:schemeClr val="dk1"/>
              </a:solidFill>
              <a:latin typeface="Times New Roman"/>
              <a:ea typeface="Times New Roman"/>
              <a:cs typeface="Times New Roman"/>
              <a:sym typeface="Times New Roman"/>
            </a:endParaRPr>
          </a:p>
        </p:txBody>
      </p:sp>
      <p:sp>
        <p:nvSpPr>
          <p:cNvPr id="4650" name="Shape 46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51" name="Shape 46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2"/>
        <p:cNvGrpSpPr/>
        <p:nvPr/>
      </p:nvGrpSpPr>
      <p:grpSpPr>
        <a:xfrm>
          <a:off x="0" y="0"/>
          <a:ext cx="0" cy="0"/>
          <a:chOff x="0" y="0"/>
          <a:chExt cx="0" cy="0"/>
        </a:xfrm>
      </p:grpSpPr>
      <p:sp>
        <p:nvSpPr>
          <p:cNvPr id="4723" name="Shape 47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129</a:t>
            </a:fld>
            <a:endParaRPr lang="en-US" sz="1200" b="0" i="0" u="none" strike="noStrike" cap="none">
              <a:solidFill>
                <a:schemeClr val="dk1"/>
              </a:solidFill>
              <a:latin typeface="Times New Roman"/>
              <a:ea typeface="Times New Roman"/>
              <a:cs typeface="Times New Roman"/>
              <a:sym typeface="Times New Roman"/>
            </a:endParaRPr>
          </a:p>
        </p:txBody>
      </p:sp>
      <p:sp>
        <p:nvSpPr>
          <p:cNvPr id="4724" name="Shape 47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25" name="Shape 472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a:t>
            </a:fld>
            <a:endParaRPr lang="en-US" sz="1200" b="0" i="0" u="none" strike="noStrike" cap="none">
              <a:solidFill>
                <a:schemeClr val="dk1"/>
              </a:solidFill>
              <a:latin typeface="Times New Roman"/>
              <a:ea typeface="Times New Roman"/>
              <a:cs typeface="Times New Roman"/>
              <a:sym typeface="Times New Roman"/>
            </a:endParaRPr>
          </a:p>
        </p:txBody>
      </p:sp>
      <p:sp>
        <p:nvSpPr>
          <p:cNvPr id="549" name="Shape 5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0" name="Shape 5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 more precise value of Avagadro’s number = 6.022045 E23.</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How could you determine the number of sugar crystals in a bowl of sugar?</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Is it possible to get a reasonably close estimate?</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3"/>
        <p:cNvGrpSpPr/>
        <p:nvPr/>
      </p:nvGrpSpPr>
      <p:grpSpPr>
        <a:xfrm>
          <a:off x="0" y="0"/>
          <a:ext cx="0" cy="0"/>
          <a:chOff x="0" y="0"/>
          <a:chExt cx="0" cy="0"/>
        </a:xfrm>
      </p:grpSpPr>
      <p:sp>
        <p:nvSpPr>
          <p:cNvPr id="4734" name="Shape 473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130</a:t>
            </a:fld>
            <a:endParaRPr lang="en-US" sz="1200" b="0" i="0" u="none" strike="noStrike" cap="none">
              <a:solidFill>
                <a:schemeClr val="dk1"/>
              </a:solidFill>
              <a:latin typeface="Times New Roman"/>
              <a:ea typeface="Times New Roman"/>
              <a:cs typeface="Times New Roman"/>
              <a:sym typeface="Times New Roman"/>
            </a:endParaRPr>
          </a:p>
        </p:txBody>
      </p:sp>
      <p:sp>
        <p:nvSpPr>
          <p:cNvPr id="4735" name="Shape 47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36" name="Shape 47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0"/>
        <p:cNvGrpSpPr/>
        <p:nvPr/>
      </p:nvGrpSpPr>
      <p:grpSpPr>
        <a:xfrm>
          <a:off x="0" y="0"/>
          <a:ext cx="0" cy="0"/>
          <a:chOff x="0" y="0"/>
          <a:chExt cx="0" cy="0"/>
        </a:xfrm>
      </p:grpSpPr>
      <p:sp>
        <p:nvSpPr>
          <p:cNvPr id="4751" name="Shape 47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131</a:t>
            </a:fld>
            <a:endParaRPr lang="en-US" sz="1200" b="0" i="0" u="none" strike="noStrike" cap="none">
              <a:solidFill>
                <a:schemeClr val="dk1"/>
              </a:solidFill>
              <a:latin typeface="Times New Roman"/>
              <a:ea typeface="Times New Roman"/>
              <a:cs typeface="Times New Roman"/>
              <a:sym typeface="Times New Roman"/>
            </a:endParaRPr>
          </a:p>
        </p:txBody>
      </p:sp>
      <p:sp>
        <p:nvSpPr>
          <p:cNvPr id="4752" name="Shape 47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53" name="Shape 47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7"/>
        <p:cNvGrpSpPr/>
        <p:nvPr/>
      </p:nvGrpSpPr>
      <p:grpSpPr>
        <a:xfrm>
          <a:off x="0" y="0"/>
          <a:ext cx="0" cy="0"/>
          <a:chOff x="0" y="0"/>
          <a:chExt cx="0" cy="0"/>
        </a:xfrm>
      </p:grpSpPr>
      <p:sp>
        <p:nvSpPr>
          <p:cNvPr id="4798" name="Shape 47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132</a:t>
            </a:fld>
            <a:endParaRPr lang="en-US" sz="1200" b="0" i="0" u="none" strike="noStrike" cap="none">
              <a:solidFill>
                <a:schemeClr val="dk1"/>
              </a:solidFill>
              <a:latin typeface="Times New Roman"/>
              <a:ea typeface="Times New Roman"/>
              <a:cs typeface="Times New Roman"/>
              <a:sym typeface="Times New Roman"/>
            </a:endParaRPr>
          </a:p>
        </p:txBody>
      </p:sp>
      <p:sp>
        <p:nvSpPr>
          <p:cNvPr id="4799" name="Shape 47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00" name="Shape 48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4"/>
        <p:cNvGrpSpPr/>
        <p:nvPr/>
      </p:nvGrpSpPr>
      <p:grpSpPr>
        <a:xfrm>
          <a:off x="0" y="0"/>
          <a:ext cx="0" cy="0"/>
          <a:chOff x="0" y="0"/>
          <a:chExt cx="0" cy="0"/>
        </a:xfrm>
      </p:grpSpPr>
      <p:sp>
        <p:nvSpPr>
          <p:cNvPr id="4845" name="Shape 48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133</a:t>
            </a:fld>
            <a:endParaRPr lang="en-US" sz="1200" b="0" i="0" u="none" strike="noStrike" cap="none">
              <a:solidFill>
                <a:schemeClr val="dk1"/>
              </a:solidFill>
              <a:latin typeface="Times New Roman"/>
              <a:ea typeface="Times New Roman"/>
              <a:cs typeface="Times New Roman"/>
              <a:sym typeface="Times New Roman"/>
            </a:endParaRPr>
          </a:p>
        </p:txBody>
      </p:sp>
      <p:sp>
        <p:nvSpPr>
          <p:cNvPr id="4846" name="Shape 48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47" name="Shape 48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3"/>
        <p:cNvGrpSpPr/>
        <p:nvPr/>
      </p:nvGrpSpPr>
      <p:grpSpPr>
        <a:xfrm>
          <a:off x="0" y="0"/>
          <a:ext cx="0" cy="0"/>
          <a:chOff x="0" y="0"/>
          <a:chExt cx="0" cy="0"/>
        </a:xfrm>
      </p:grpSpPr>
      <p:sp>
        <p:nvSpPr>
          <p:cNvPr id="4894" name="Shape 48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134</a:t>
            </a:fld>
            <a:endParaRPr lang="en-US" sz="1200" b="0" i="0" u="none" strike="noStrike" cap="none">
              <a:solidFill>
                <a:schemeClr val="dk1"/>
              </a:solidFill>
              <a:latin typeface="Times New Roman"/>
              <a:ea typeface="Times New Roman"/>
              <a:cs typeface="Times New Roman"/>
              <a:sym typeface="Times New Roman"/>
            </a:endParaRPr>
          </a:p>
        </p:txBody>
      </p:sp>
      <p:sp>
        <p:nvSpPr>
          <p:cNvPr id="4895" name="Shape 4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96" name="Shape 4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0"/>
        <p:cNvGrpSpPr/>
        <p:nvPr/>
      </p:nvGrpSpPr>
      <p:grpSpPr>
        <a:xfrm>
          <a:off x="0" y="0"/>
          <a:ext cx="0" cy="0"/>
          <a:chOff x="0" y="0"/>
          <a:chExt cx="0" cy="0"/>
        </a:xfrm>
      </p:grpSpPr>
      <p:sp>
        <p:nvSpPr>
          <p:cNvPr id="4941" name="Shape 49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135</a:t>
            </a:fld>
            <a:endParaRPr lang="en-US" sz="1200" b="0" i="0" u="none" strike="noStrike" cap="none">
              <a:solidFill>
                <a:schemeClr val="dk1"/>
              </a:solidFill>
              <a:latin typeface="Times New Roman"/>
              <a:ea typeface="Times New Roman"/>
              <a:cs typeface="Times New Roman"/>
              <a:sym typeface="Times New Roman"/>
            </a:endParaRPr>
          </a:p>
        </p:txBody>
      </p:sp>
      <p:sp>
        <p:nvSpPr>
          <p:cNvPr id="4942" name="Shape 49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43" name="Shape 49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Number 5A is not a reasonable question.  Water at STP is NOT a gas.  I also have a slide (next slide) that shows how the problem should be phrased and worked out.</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7"/>
        <p:cNvGrpSpPr/>
        <p:nvPr/>
      </p:nvGrpSpPr>
      <p:grpSpPr>
        <a:xfrm>
          <a:off x="0" y="0"/>
          <a:ext cx="0" cy="0"/>
          <a:chOff x="0" y="0"/>
          <a:chExt cx="0" cy="0"/>
        </a:xfrm>
      </p:grpSpPr>
      <p:sp>
        <p:nvSpPr>
          <p:cNvPr id="4968" name="Shape 49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136</a:t>
            </a:fld>
            <a:endParaRPr lang="en-US" sz="1200" b="0" i="0" u="none" strike="noStrike" cap="none">
              <a:solidFill>
                <a:schemeClr val="dk1"/>
              </a:solidFill>
              <a:latin typeface="Times New Roman"/>
              <a:ea typeface="Times New Roman"/>
              <a:cs typeface="Times New Roman"/>
              <a:sym typeface="Times New Roman"/>
            </a:endParaRPr>
          </a:p>
        </p:txBody>
      </p:sp>
      <p:sp>
        <p:nvSpPr>
          <p:cNvPr id="4969" name="Shape 49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70" name="Shape 49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6"/>
        <p:cNvGrpSpPr/>
        <p:nvPr/>
      </p:nvGrpSpPr>
      <p:grpSpPr>
        <a:xfrm>
          <a:off x="0" y="0"/>
          <a:ext cx="0" cy="0"/>
          <a:chOff x="0" y="0"/>
          <a:chExt cx="0" cy="0"/>
        </a:xfrm>
      </p:grpSpPr>
      <p:sp>
        <p:nvSpPr>
          <p:cNvPr id="5057" name="Shape 50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137</a:t>
            </a:fld>
            <a:endParaRPr lang="en-US" sz="1200" b="0" i="0" u="none" strike="noStrike" cap="none">
              <a:solidFill>
                <a:schemeClr val="dk1"/>
              </a:solidFill>
              <a:latin typeface="Times New Roman"/>
              <a:ea typeface="Times New Roman"/>
              <a:cs typeface="Times New Roman"/>
              <a:sym typeface="Times New Roman"/>
            </a:endParaRPr>
          </a:p>
        </p:txBody>
      </p:sp>
      <p:sp>
        <p:nvSpPr>
          <p:cNvPr id="5058" name="Shape 50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59" name="Shape 50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Shape 5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138</a:t>
            </a:fld>
            <a:endParaRPr lang="en-US" sz="1200" b="0" i="0" u="none" strike="noStrike" cap="none">
              <a:solidFill>
                <a:schemeClr val="dk1"/>
              </a:solidFill>
              <a:latin typeface="Times New Roman"/>
              <a:ea typeface="Times New Roman"/>
              <a:cs typeface="Times New Roman"/>
              <a:sym typeface="Times New Roman"/>
            </a:endParaRPr>
          </a:p>
        </p:txBody>
      </p:sp>
      <p:sp>
        <p:nvSpPr>
          <p:cNvPr id="5125" name="Shape 5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26" name="Shape 51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3"/>
        <p:cNvGrpSpPr/>
        <p:nvPr/>
      </p:nvGrpSpPr>
      <p:grpSpPr>
        <a:xfrm>
          <a:off x="0" y="0"/>
          <a:ext cx="0" cy="0"/>
          <a:chOff x="0" y="0"/>
          <a:chExt cx="0" cy="0"/>
        </a:xfrm>
      </p:grpSpPr>
      <p:sp>
        <p:nvSpPr>
          <p:cNvPr id="5174" name="Shape 51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139</a:t>
            </a:fld>
            <a:endParaRPr lang="en-US" sz="1200" b="0" i="0" u="none" strike="noStrike" cap="none">
              <a:solidFill>
                <a:schemeClr val="dk1"/>
              </a:solidFill>
              <a:latin typeface="Times New Roman"/>
              <a:ea typeface="Times New Roman"/>
              <a:cs typeface="Times New Roman"/>
              <a:sym typeface="Times New Roman"/>
            </a:endParaRPr>
          </a:p>
        </p:txBody>
      </p:sp>
      <p:sp>
        <p:nvSpPr>
          <p:cNvPr id="5175" name="Shape 5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76" name="Shape 51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a:t>
            </a:fld>
            <a:endParaRPr lang="en-US" sz="1200" b="0" i="0" u="none" strike="noStrike" cap="none">
              <a:solidFill>
                <a:schemeClr val="dk1"/>
              </a:solidFill>
              <a:latin typeface="Times New Roman"/>
              <a:ea typeface="Times New Roman"/>
              <a:cs typeface="Times New Roman"/>
              <a:sym typeface="Times New Roman"/>
            </a:endParaRPr>
          </a:p>
        </p:txBody>
      </p:sp>
      <p:sp>
        <p:nvSpPr>
          <p:cNvPr id="572" name="Shape 5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3" name="Shape 5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The Cray-1 supercomputer prototype was built by Cray Research, Inc. The Cray-1 contained 200,000 integrated circuits and could perform 100 million floating point operations per second (100 MFLOPS).   Using this machine it would still take 200 million years to count to 1 mole!</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9"/>
        <p:cNvGrpSpPr/>
        <p:nvPr/>
      </p:nvGrpSpPr>
      <p:grpSpPr>
        <a:xfrm>
          <a:off x="0" y="0"/>
          <a:ext cx="0" cy="0"/>
          <a:chOff x="0" y="0"/>
          <a:chExt cx="0" cy="0"/>
        </a:xfrm>
      </p:grpSpPr>
      <p:sp>
        <p:nvSpPr>
          <p:cNvPr id="5220" name="Shape 52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140</a:t>
            </a:fld>
            <a:endParaRPr lang="en-US" sz="1200" b="0" i="0" u="none" strike="noStrike" cap="none">
              <a:solidFill>
                <a:schemeClr val="dk1"/>
              </a:solidFill>
              <a:latin typeface="Times New Roman"/>
              <a:ea typeface="Times New Roman"/>
              <a:cs typeface="Times New Roman"/>
              <a:sym typeface="Times New Roman"/>
            </a:endParaRPr>
          </a:p>
        </p:txBody>
      </p:sp>
      <p:sp>
        <p:nvSpPr>
          <p:cNvPr id="5221" name="Shape 5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22" name="Shape 52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0"/>
        <p:cNvGrpSpPr/>
        <p:nvPr/>
      </p:nvGrpSpPr>
      <p:grpSpPr>
        <a:xfrm>
          <a:off x="0" y="0"/>
          <a:ext cx="0" cy="0"/>
          <a:chOff x="0" y="0"/>
          <a:chExt cx="0" cy="0"/>
        </a:xfrm>
      </p:grpSpPr>
      <p:sp>
        <p:nvSpPr>
          <p:cNvPr id="5261" name="Shape 526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141</a:t>
            </a:fld>
            <a:endParaRPr lang="en-US" sz="1200" b="0" i="0" u="none" strike="noStrike" cap="none">
              <a:solidFill>
                <a:schemeClr val="dk1"/>
              </a:solidFill>
              <a:latin typeface="Times New Roman"/>
              <a:ea typeface="Times New Roman"/>
              <a:cs typeface="Times New Roman"/>
              <a:sym typeface="Times New Roman"/>
            </a:endParaRPr>
          </a:p>
        </p:txBody>
      </p:sp>
      <p:sp>
        <p:nvSpPr>
          <p:cNvPr id="5262" name="Shape 5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63" name="Shape 52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4"/>
        <p:cNvGrpSpPr/>
        <p:nvPr/>
      </p:nvGrpSpPr>
      <p:grpSpPr>
        <a:xfrm>
          <a:off x="0" y="0"/>
          <a:ext cx="0" cy="0"/>
          <a:chOff x="0" y="0"/>
          <a:chExt cx="0" cy="0"/>
        </a:xfrm>
      </p:grpSpPr>
      <p:sp>
        <p:nvSpPr>
          <p:cNvPr id="5305" name="Shape 53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142</a:t>
            </a:fld>
            <a:endParaRPr lang="en-US" sz="1200" b="0" i="0" u="none" strike="noStrike" cap="none">
              <a:solidFill>
                <a:schemeClr val="dk1"/>
              </a:solidFill>
              <a:latin typeface="Times New Roman"/>
              <a:ea typeface="Times New Roman"/>
              <a:cs typeface="Times New Roman"/>
              <a:sym typeface="Times New Roman"/>
            </a:endParaRPr>
          </a:p>
        </p:txBody>
      </p:sp>
      <p:sp>
        <p:nvSpPr>
          <p:cNvPr id="5306" name="Shape 5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07" name="Shape 53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Courtesy Christy Johannesson www.nisd.net/communicationsarts/pages/chem</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1" i="0" u="none" strike="noStrike" cap="none">
                <a:solidFill>
                  <a:schemeClr val="dk1"/>
                </a:solidFill>
                <a:latin typeface="Times New Roman"/>
                <a:ea typeface="Times New Roman"/>
                <a:cs typeface="Times New Roman"/>
                <a:sym typeface="Times New Roman"/>
              </a:rPr>
              <a:t>Limiting reactant</a:t>
            </a:r>
            <a:r>
              <a:rPr lang="en-US" sz="1200" b="0" i="0" u="none" strike="noStrike" cap="none">
                <a:solidFill>
                  <a:schemeClr val="dk1"/>
                </a:solidFill>
                <a:latin typeface="Times New Roman"/>
                <a:ea typeface="Times New Roman"/>
                <a:cs typeface="Times New Roman"/>
                <a:sym typeface="Times New Roman"/>
              </a:rPr>
              <a:t> determines the maximum amount of product that can be formed from the reactants when reactants are not present in stoichiometric quantities.</a:t>
            </a:r>
          </a:p>
          <a:p>
            <a:pPr marL="0" marR="0" lvl="0" indent="0" algn="l" rtl="0">
              <a:spcBef>
                <a:spcPts val="210"/>
              </a:spcBef>
              <a:spcAft>
                <a:spcPts val="0"/>
              </a:spcAft>
              <a:buSzPct val="25000"/>
              <a:buNone/>
            </a:pPr>
            <a:endParaRPr sz="7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Amount of product calculated in this way is the </a:t>
            </a:r>
            <a:r>
              <a:rPr lang="en-US" sz="1200" b="1" i="0" u="none" strike="noStrike" cap="none">
                <a:solidFill>
                  <a:schemeClr val="dk1"/>
                </a:solidFill>
                <a:latin typeface="Times New Roman"/>
                <a:ea typeface="Times New Roman"/>
                <a:cs typeface="Times New Roman"/>
                <a:sym typeface="Times New Roman"/>
              </a:rPr>
              <a:t>theoretical yield</a:t>
            </a:r>
            <a:r>
              <a:rPr lang="en-US" sz="1200" b="0" i="0" u="none" strike="noStrike" cap="none">
                <a:solidFill>
                  <a:schemeClr val="dk1"/>
                </a:solidFill>
                <a:latin typeface="Times New Roman"/>
                <a:ea typeface="Times New Roman"/>
                <a:cs typeface="Times New Roman"/>
                <a:sym typeface="Times New Roman"/>
              </a:rPr>
              <a:t>, the amount you would obtain if the reaction occurred perfectly and your method of purifying the product was 100% efficient.</a:t>
            </a:r>
          </a:p>
          <a:p>
            <a:pPr marL="0" marR="0" lvl="0" indent="0" algn="l" rtl="0">
              <a:spcBef>
                <a:spcPts val="210"/>
              </a:spcBef>
              <a:spcAft>
                <a:spcPts val="0"/>
              </a:spcAft>
              <a:buSzPct val="25000"/>
              <a:buNone/>
            </a:pPr>
            <a:endParaRPr sz="7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Always obtain less product than is theoretically possible.  </a:t>
            </a:r>
            <a:r>
              <a:rPr lang="en-US" sz="1200" b="1" i="0" u="none" strike="noStrike" cap="none">
                <a:solidFill>
                  <a:schemeClr val="dk1"/>
                </a:solidFill>
                <a:latin typeface="Times New Roman"/>
                <a:ea typeface="Times New Roman"/>
                <a:cs typeface="Times New Roman"/>
                <a:sym typeface="Times New Roman"/>
              </a:rPr>
              <a:t>Actual yield</a:t>
            </a:r>
            <a:r>
              <a:rPr lang="en-US" sz="1200" b="0" i="0" u="none" strike="noStrike" cap="none">
                <a:solidFill>
                  <a:schemeClr val="dk1"/>
                </a:solidFill>
                <a:latin typeface="Times New Roman"/>
                <a:ea typeface="Times New Roman"/>
                <a:cs typeface="Times New Roman"/>
                <a:sym typeface="Times New Roman"/>
              </a:rPr>
              <a:t>, the measured mass of products obtained from a reaction, is less than the theoretical yield.</a:t>
            </a:r>
          </a:p>
          <a:p>
            <a:pPr marL="0" marR="0" lvl="0" indent="0" algn="l" rtl="0">
              <a:spcBef>
                <a:spcPts val="210"/>
              </a:spcBef>
              <a:spcAft>
                <a:spcPts val="0"/>
              </a:spcAft>
              <a:buSzPct val="25000"/>
              <a:buNone/>
            </a:pPr>
            <a:endParaRPr sz="7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1" i="0" u="none" strike="noStrike" cap="none">
                <a:solidFill>
                  <a:schemeClr val="dk1"/>
                </a:solidFill>
                <a:latin typeface="Times New Roman"/>
                <a:ea typeface="Times New Roman"/>
                <a:cs typeface="Times New Roman"/>
                <a:sym typeface="Times New Roman"/>
              </a:rPr>
              <a:t>Percent yield</a:t>
            </a:r>
            <a:r>
              <a:rPr lang="en-US" sz="1200" b="0" i="0" u="none" strike="noStrike" cap="none">
                <a:solidFill>
                  <a:schemeClr val="dk1"/>
                </a:solidFill>
                <a:latin typeface="Times New Roman"/>
                <a:ea typeface="Times New Roman"/>
                <a:cs typeface="Times New Roman"/>
                <a:sym typeface="Times New Roman"/>
              </a:rPr>
              <a:t> of a reaction is the ratio of the actual yield to the theoretical yield, multiplied by 100% to give a percentage.</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3"/>
        <p:cNvGrpSpPr/>
        <p:nvPr/>
      </p:nvGrpSpPr>
      <p:grpSpPr>
        <a:xfrm>
          <a:off x="0" y="0"/>
          <a:ext cx="0" cy="0"/>
          <a:chOff x="0" y="0"/>
          <a:chExt cx="0" cy="0"/>
        </a:xfrm>
      </p:grpSpPr>
      <p:sp>
        <p:nvSpPr>
          <p:cNvPr id="5324" name="Shape 53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143</a:t>
            </a:fld>
            <a:endParaRPr lang="en-US" sz="1200" b="0" i="0" u="none" strike="noStrike" cap="none">
              <a:solidFill>
                <a:schemeClr val="dk1"/>
              </a:solidFill>
              <a:latin typeface="Times New Roman"/>
              <a:ea typeface="Times New Roman"/>
              <a:cs typeface="Times New Roman"/>
              <a:sym typeface="Times New Roman"/>
            </a:endParaRPr>
          </a:p>
        </p:txBody>
      </p:sp>
      <p:sp>
        <p:nvSpPr>
          <p:cNvPr id="5325" name="Shape 5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26" name="Shape 53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Example courtesy Christy Johannesson www.nisd.net/communicationsarts/pages/chem</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0"/>
        <p:cNvGrpSpPr/>
        <p:nvPr/>
      </p:nvGrpSpPr>
      <p:grpSpPr>
        <a:xfrm>
          <a:off x="0" y="0"/>
          <a:ext cx="0" cy="0"/>
          <a:chOff x="0" y="0"/>
          <a:chExt cx="0" cy="0"/>
        </a:xfrm>
      </p:grpSpPr>
      <p:sp>
        <p:nvSpPr>
          <p:cNvPr id="5381" name="Shape 53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144</a:t>
            </a:fld>
            <a:endParaRPr lang="en-US" sz="1200" b="0" i="0" u="none" strike="noStrike" cap="none">
              <a:solidFill>
                <a:schemeClr val="dk1"/>
              </a:solidFill>
              <a:latin typeface="Times New Roman"/>
              <a:ea typeface="Times New Roman"/>
              <a:cs typeface="Times New Roman"/>
              <a:sym typeface="Times New Roman"/>
            </a:endParaRPr>
          </a:p>
        </p:txBody>
      </p:sp>
      <p:sp>
        <p:nvSpPr>
          <p:cNvPr id="5382" name="Shape 53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83" name="Shape 53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9"/>
        <p:cNvGrpSpPr/>
        <p:nvPr/>
      </p:nvGrpSpPr>
      <p:grpSpPr>
        <a:xfrm>
          <a:off x="0" y="0"/>
          <a:ext cx="0" cy="0"/>
          <a:chOff x="0" y="0"/>
          <a:chExt cx="0" cy="0"/>
        </a:xfrm>
      </p:grpSpPr>
      <p:sp>
        <p:nvSpPr>
          <p:cNvPr id="5470" name="Shape 54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145</a:t>
            </a:fld>
            <a:endParaRPr lang="en-US" sz="1200" b="0" i="0" u="none" strike="noStrike" cap="none">
              <a:solidFill>
                <a:schemeClr val="dk1"/>
              </a:solidFill>
              <a:latin typeface="Times New Roman"/>
              <a:ea typeface="Times New Roman"/>
              <a:cs typeface="Times New Roman"/>
              <a:sym typeface="Times New Roman"/>
            </a:endParaRPr>
          </a:p>
        </p:txBody>
      </p:sp>
      <p:sp>
        <p:nvSpPr>
          <p:cNvPr id="5471" name="Shape 5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72" name="Shape 54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6"/>
        <p:cNvGrpSpPr/>
        <p:nvPr/>
      </p:nvGrpSpPr>
      <p:grpSpPr>
        <a:xfrm>
          <a:off x="0" y="0"/>
          <a:ext cx="0" cy="0"/>
          <a:chOff x="0" y="0"/>
          <a:chExt cx="0" cy="0"/>
        </a:xfrm>
      </p:grpSpPr>
      <p:sp>
        <p:nvSpPr>
          <p:cNvPr id="5477" name="Shape 54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146</a:t>
            </a:fld>
            <a:endParaRPr lang="en-US" sz="1200" b="0" i="0" u="none" strike="noStrike" cap="none">
              <a:solidFill>
                <a:schemeClr val="dk1"/>
              </a:solidFill>
              <a:latin typeface="Times New Roman"/>
              <a:ea typeface="Times New Roman"/>
              <a:cs typeface="Times New Roman"/>
              <a:sym typeface="Times New Roman"/>
            </a:endParaRPr>
          </a:p>
        </p:txBody>
      </p:sp>
      <p:sp>
        <p:nvSpPr>
          <p:cNvPr id="5478" name="Shape 54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79" name="Shape 547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7"/>
        <p:cNvGrpSpPr/>
        <p:nvPr/>
      </p:nvGrpSpPr>
      <p:grpSpPr>
        <a:xfrm>
          <a:off x="0" y="0"/>
          <a:ext cx="0" cy="0"/>
          <a:chOff x="0" y="0"/>
          <a:chExt cx="0" cy="0"/>
        </a:xfrm>
      </p:grpSpPr>
      <p:sp>
        <p:nvSpPr>
          <p:cNvPr id="5488" name="Shape 54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147</a:t>
            </a:fld>
            <a:endParaRPr lang="en-US" sz="1200" b="0" i="0" u="none" strike="noStrike" cap="none">
              <a:solidFill>
                <a:schemeClr val="dk1"/>
              </a:solidFill>
              <a:latin typeface="Times New Roman"/>
              <a:ea typeface="Times New Roman"/>
              <a:cs typeface="Times New Roman"/>
              <a:sym typeface="Times New Roman"/>
            </a:endParaRPr>
          </a:p>
        </p:txBody>
      </p:sp>
      <p:sp>
        <p:nvSpPr>
          <p:cNvPr id="5489" name="Shape 54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90" name="Shape 54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http://www.thefinalsprint.com/images/2007/04/arm-hammer-baking-soda.jpg</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2"/>
        <p:cNvGrpSpPr/>
        <p:nvPr/>
      </p:nvGrpSpPr>
      <p:grpSpPr>
        <a:xfrm>
          <a:off x="0" y="0"/>
          <a:ext cx="0" cy="0"/>
          <a:chOff x="0" y="0"/>
          <a:chExt cx="0" cy="0"/>
        </a:xfrm>
      </p:grpSpPr>
      <p:sp>
        <p:nvSpPr>
          <p:cNvPr id="5543" name="Shape 55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148</a:t>
            </a:fld>
            <a:endParaRPr lang="en-US" sz="1200" b="0" i="0" u="none" strike="noStrike" cap="none">
              <a:solidFill>
                <a:schemeClr val="dk1"/>
              </a:solidFill>
              <a:latin typeface="Times New Roman"/>
              <a:ea typeface="Times New Roman"/>
              <a:cs typeface="Times New Roman"/>
              <a:sym typeface="Times New Roman"/>
            </a:endParaRPr>
          </a:p>
        </p:txBody>
      </p:sp>
      <p:sp>
        <p:nvSpPr>
          <p:cNvPr id="5544" name="Shape 5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45" name="Shape 554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4"/>
        <p:cNvGrpSpPr/>
        <p:nvPr/>
      </p:nvGrpSpPr>
      <p:grpSpPr>
        <a:xfrm>
          <a:off x="0" y="0"/>
          <a:ext cx="0" cy="0"/>
          <a:chOff x="0" y="0"/>
          <a:chExt cx="0" cy="0"/>
        </a:xfrm>
      </p:grpSpPr>
      <p:sp>
        <p:nvSpPr>
          <p:cNvPr id="5555" name="Shape 55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149</a:t>
            </a:fld>
            <a:endParaRPr lang="en-US" sz="1200" b="0" i="0" u="none" strike="noStrike" cap="none">
              <a:solidFill>
                <a:schemeClr val="dk1"/>
              </a:solidFill>
              <a:latin typeface="Times New Roman"/>
              <a:ea typeface="Times New Roman"/>
              <a:cs typeface="Times New Roman"/>
              <a:sym typeface="Times New Roman"/>
            </a:endParaRPr>
          </a:p>
        </p:txBody>
      </p:sp>
      <p:sp>
        <p:nvSpPr>
          <p:cNvPr id="5556" name="Shape 55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57" name="Shape 555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After student complete the lab using 8 bolts and 14 nuts have them turn in all pieces and grab out a handful (~150 – 175 g of “hardware”) and assemble these to find out the limiting material.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Students should construct a data table to summarize the results of this second activity.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15</a:t>
            </a:fld>
            <a:endParaRPr lang="en-US" sz="1200" b="0" i="0" u="none" strike="noStrike" cap="none">
              <a:solidFill>
                <a:schemeClr val="dk1"/>
              </a:solidFill>
              <a:latin typeface="Times New Roman"/>
              <a:ea typeface="Times New Roman"/>
              <a:cs typeface="Times New Roman"/>
              <a:sym typeface="Times New Roman"/>
            </a:endParaRPr>
          </a:p>
        </p:txBody>
      </p:sp>
      <p:sp>
        <p:nvSpPr>
          <p:cNvPr id="583" name="Shape 5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84" name="Shape 5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6"/>
        <p:cNvGrpSpPr/>
        <p:nvPr/>
      </p:nvGrpSpPr>
      <p:grpSpPr>
        <a:xfrm>
          <a:off x="0" y="0"/>
          <a:ext cx="0" cy="0"/>
          <a:chOff x="0" y="0"/>
          <a:chExt cx="0" cy="0"/>
        </a:xfrm>
      </p:grpSpPr>
      <p:sp>
        <p:nvSpPr>
          <p:cNvPr id="5567" name="Shape 55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150</a:t>
            </a:fld>
            <a:endParaRPr lang="en-US" sz="1200" b="0" i="0" u="none" strike="noStrike" cap="none">
              <a:solidFill>
                <a:schemeClr val="dk1"/>
              </a:solidFill>
              <a:latin typeface="Times New Roman"/>
              <a:ea typeface="Times New Roman"/>
              <a:cs typeface="Times New Roman"/>
              <a:sym typeface="Times New Roman"/>
            </a:endParaRPr>
          </a:p>
        </p:txBody>
      </p:sp>
      <p:sp>
        <p:nvSpPr>
          <p:cNvPr id="5568" name="Shape 55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69" name="Shape 556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7"/>
        <p:cNvGrpSpPr/>
        <p:nvPr/>
      </p:nvGrpSpPr>
      <p:grpSpPr>
        <a:xfrm>
          <a:off x="0" y="0"/>
          <a:ext cx="0" cy="0"/>
          <a:chOff x="0" y="0"/>
          <a:chExt cx="0" cy="0"/>
        </a:xfrm>
      </p:grpSpPr>
      <p:sp>
        <p:nvSpPr>
          <p:cNvPr id="5578" name="Shape 55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151</a:t>
            </a:fld>
            <a:endParaRPr lang="en-US" sz="1200" b="0" i="0" u="none" strike="noStrike" cap="none">
              <a:solidFill>
                <a:schemeClr val="dk1"/>
              </a:solidFill>
              <a:latin typeface="Times New Roman"/>
              <a:ea typeface="Times New Roman"/>
              <a:cs typeface="Times New Roman"/>
              <a:sym typeface="Times New Roman"/>
            </a:endParaRPr>
          </a:p>
        </p:txBody>
      </p:sp>
      <p:sp>
        <p:nvSpPr>
          <p:cNvPr id="5579" name="Shape 55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80" name="Shape 558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9"/>
        <p:cNvGrpSpPr/>
        <p:nvPr/>
      </p:nvGrpSpPr>
      <p:grpSpPr>
        <a:xfrm>
          <a:off x="0" y="0"/>
          <a:ext cx="0" cy="0"/>
          <a:chOff x="0" y="0"/>
          <a:chExt cx="0" cy="0"/>
        </a:xfrm>
      </p:grpSpPr>
      <p:sp>
        <p:nvSpPr>
          <p:cNvPr id="5590" name="Shape 55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152</a:t>
            </a:fld>
            <a:endParaRPr lang="en-US" sz="1200" b="0" i="0" u="none" strike="noStrike" cap="none">
              <a:solidFill>
                <a:schemeClr val="dk1"/>
              </a:solidFill>
              <a:latin typeface="Times New Roman"/>
              <a:ea typeface="Times New Roman"/>
              <a:cs typeface="Times New Roman"/>
              <a:sym typeface="Times New Roman"/>
            </a:endParaRPr>
          </a:p>
        </p:txBody>
      </p:sp>
      <p:sp>
        <p:nvSpPr>
          <p:cNvPr id="5591" name="Shape 5591"/>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92" name="Shape 559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4"/>
        <p:cNvGrpSpPr/>
        <p:nvPr/>
      </p:nvGrpSpPr>
      <p:grpSpPr>
        <a:xfrm>
          <a:off x="0" y="0"/>
          <a:ext cx="0" cy="0"/>
          <a:chOff x="0" y="0"/>
          <a:chExt cx="0" cy="0"/>
        </a:xfrm>
      </p:grpSpPr>
      <p:sp>
        <p:nvSpPr>
          <p:cNvPr id="5615" name="Shape 56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153</a:t>
            </a:fld>
            <a:endParaRPr lang="en-US" sz="1200" b="0" i="0" u="none" strike="noStrike" cap="none">
              <a:solidFill>
                <a:schemeClr val="dk1"/>
              </a:solidFill>
              <a:latin typeface="Times New Roman"/>
              <a:ea typeface="Times New Roman"/>
              <a:cs typeface="Times New Roman"/>
              <a:sym typeface="Times New Roman"/>
            </a:endParaRPr>
          </a:p>
        </p:txBody>
      </p:sp>
      <p:sp>
        <p:nvSpPr>
          <p:cNvPr id="5616" name="Shape 5616"/>
          <p:cNvSpPr>
            <a:spLocks noGrp="1" noRot="1" noChangeAspect="1"/>
          </p:cNvSpPr>
          <p:nvPr>
            <p:ph type="sldImg" idx="2"/>
          </p:nvPr>
        </p:nvSpPr>
        <p:spPr>
          <a:xfrm>
            <a:off x="1150937" y="692150"/>
            <a:ext cx="4556125" cy="34162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17" name="Shape 561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1" i="0" u="sng" strike="noStrike" cap="none">
                <a:solidFill>
                  <a:schemeClr val="hlink"/>
                </a:solidFill>
                <a:latin typeface="Times New Roman"/>
                <a:ea typeface="Times New Roman"/>
                <a:cs typeface="Times New Roman"/>
                <a:sym typeface="Times New Roman"/>
                <a:hlinkClick r:id="rId3"/>
              </a:rPr>
              <a:t>Video 11: Mole</a:t>
            </a:r>
            <a:r>
              <a:rPr lang="en-US" sz="1200" b="0" i="0" u="none" strike="noStrike" cap="none">
                <a:solidFill>
                  <a:schemeClr val="dk1"/>
                </a:solidFill>
                <a:latin typeface="Times New Roman"/>
                <a:ea typeface="Times New Roman"/>
                <a:cs typeface="Times New Roman"/>
                <a:sym typeface="Times New Roman"/>
              </a:rPr>
              <a:t/>
            </a:r>
            <a:br>
              <a:rPr lang="en-US" sz="1200" b="0" i="0" u="none" strike="noStrike" cap="none">
                <a:solidFill>
                  <a:schemeClr val="dk1"/>
                </a:solidFill>
                <a:latin typeface="Times New Roman"/>
                <a:ea typeface="Times New Roman"/>
                <a:cs typeface="Times New Roman"/>
                <a:sym typeface="Times New Roman"/>
              </a:rPr>
            </a:br>
            <a:r>
              <a:rPr lang="en-US" sz="1200" b="0" i="0" u="none" strike="noStrike" cap="none">
                <a:solidFill>
                  <a:schemeClr val="dk1"/>
                </a:solidFill>
                <a:latin typeface="Times New Roman"/>
                <a:ea typeface="Times New Roman"/>
                <a:cs typeface="Times New Roman"/>
                <a:sym typeface="Times New Roman"/>
              </a:rPr>
              <a:t>Using Avogadro's law, the mass of a substance can be related to the number of particles contained in that mass. (added 2006/10/08)</a:t>
            </a:r>
            <a:br>
              <a:rPr lang="en-US" sz="1200" b="0" i="0" u="none" strike="noStrike" cap="none">
                <a:solidFill>
                  <a:schemeClr val="dk1"/>
                </a:solidFill>
                <a:latin typeface="Times New Roman"/>
                <a:ea typeface="Times New Roman"/>
                <a:cs typeface="Times New Roman"/>
                <a:sym typeface="Times New Roman"/>
              </a:rPr>
            </a:br>
            <a:r>
              <a:rPr lang="en-US" sz="1200" b="0" i="0" u="sng" strike="noStrike" cap="none">
                <a:solidFill>
                  <a:schemeClr val="hlink"/>
                </a:solidFill>
                <a:latin typeface="Times New Roman"/>
                <a:ea typeface="Times New Roman"/>
                <a:cs typeface="Times New Roman"/>
                <a:sym typeface="Times New Roman"/>
                <a:hlinkClick r:id="rId4"/>
              </a:rPr>
              <a:t>World of Chemistry</a:t>
            </a:r>
            <a:r>
              <a:rPr lang="en-US" sz="1200" b="0" i="0" u="none" strike="noStrike" cap="none">
                <a:solidFill>
                  <a:schemeClr val="dk1"/>
                </a:solidFill>
                <a:latin typeface="Times New Roman"/>
                <a:ea typeface="Times New Roman"/>
                <a:cs typeface="Times New Roman"/>
                <a:sym typeface="Times New Roman"/>
              </a:rPr>
              <a:t> </a:t>
            </a:r>
            <a:r>
              <a:rPr lang="en-US" sz="1200" b="1" i="0" u="none" strike="noStrike" cap="none">
                <a:solidFill>
                  <a:schemeClr val="dk1"/>
                </a:solidFill>
                <a:latin typeface="Times New Roman"/>
                <a:ea typeface="Times New Roman"/>
                <a:cs typeface="Times New Roman"/>
                <a:sym typeface="Times New Roman"/>
              </a:rPr>
              <a:t>&gt;</a:t>
            </a:r>
            <a:r>
              <a:rPr lang="en-US" sz="1200" b="0" i="0" u="none" strike="noStrike" cap="none">
                <a:solidFill>
                  <a:schemeClr val="dk1"/>
                </a:solidFill>
                <a:latin typeface="Times New Roman"/>
                <a:ea typeface="Times New Roman"/>
                <a:cs typeface="Times New Roman"/>
                <a:sym typeface="Times New Roman"/>
              </a:rPr>
              <a:t> http://www.learner.org/vod/vod_window.html?pid=803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16</a:t>
            </a:fld>
            <a:endParaRPr lang="en-US" sz="1200" b="0" i="0" u="none" strike="noStrike" cap="none">
              <a:solidFill>
                <a:schemeClr val="dk1"/>
              </a:solidFill>
              <a:latin typeface="Times New Roman"/>
              <a:ea typeface="Times New Roman"/>
              <a:cs typeface="Times New Roman"/>
              <a:sym typeface="Times New Roman"/>
            </a:endParaRPr>
          </a:p>
        </p:txBody>
      </p:sp>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5" name="Shape 6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6.02 x 10</a:t>
            </a:r>
            <a:r>
              <a:rPr lang="en-US" sz="1200" b="0" i="0" u="none" strike="noStrike" cap="none" baseline="30000">
                <a:solidFill>
                  <a:schemeClr val="dk1"/>
                </a:solidFill>
                <a:latin typeface="Times New Roman"/>
                <a:ea typeface="Times New Roman"/>
                <a:cs typeface="Times New Roman"/>
                <a:sym typeface="Times New Roman"/>
              </a:rPr>
              <a:t>23 </a:t>
            </a:r>
            <a:r>
              <a:rPr lang="en-US" sz="1200" b="0" i="0" u="none" strike="noStrike" cap="none">
                <a:solidFill>
                  <a:schemeClr val="dk1"/>
                </a:solidFill>
                <a:latin typeface="Times New Roman"/>
                <a:ea typeface="Times New Roman"/>
                <a:cs typeface="Times New Roman"/>
                <a:sym typeface="Times New Roman"/>
              </a:rPr>
              <a:t>softballs  = volume of Earth</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6.02 x 10</a:t>
            </a:r>
            <a:r>
              <a:rPr lang="en-US" sz="1200" b="0" i="0" u="none" strike="noStrike" cap="none" baseline="30000">
                <a:solidFill>
                  <a:schemeClr val="dk1"/>
                </a:solidFill>
                <a:latin typeface="Times New Roman"/>
                <a:ea typeface="Times New Roman"/>
                <a:cs typeface="Times New Roman"/>
                <a:sym typeface="Times New Roman"/>
              </a:rPr>
              <a:t>23 </a:t>
            </a:r>
            <a:r>
              <a:rPr lang="en-US" sz="1200" b="0" i="0" u="none" strike="noStrike" cap="none">
                <a:solidFill>
                  <a:schemeClr val="dk1"/>
                </a:solidFill>
                <a:latin typeface="Times New Roman"/>
                <a:ea typeface="Times New Roman"/>
                <a:cs typeface="Times New Roman"/>
                <a:sym typeface="Times New Roman"/>
              </a:rPr>
              <a:t>Olympic shot puts  = mass of Earth</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6.02 x 10</a:t>
            </a:r>
            <a:r>
              <a:rPr lang="en-US" sz="1200" b="0" i="0" u="none" strike="noStrike" cap="none" baseline="30000">
                <a:solidFill>
                  <a:schemeClr val="dk1"/>
                </a:solidFill>
                <a:latin typeface="Times New Roman"/>
                <a:ea typeface="Times New Roman"/>
                <a:cs typeface="Times New Roman"/>
                <a:sym typeface="Times New Roman"/>
              </a:rPr>
              <a:t>23 </a:t>
            </a:r>
            <a:r>
              <a:rPr lang="en-US" sz="1200" b="0" i="0" u="none" strike="noStrike" cap="none">
                <a:solidFill>
                  <a:schemeClr val="dk1"/>
                </a:solidFill>
                <a:latin typeface="Times New Roman"/>
                <a:ea typeface="Times New Roman"/>
                <a:cs typeface="Times New Roman"/>
                <a:sym typeface="Times New Roman"/>
              </a:rPr>
              <a:t>atoms H laid side by side would encircle Earth ~1,000,000 times</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17</a:t>
            </a:fld>
            <a:endParaRPr lang="en-US" sz="1200" b="0" i="0" u="none" strike="noStrike" cap="none">
              <a:solidFill>
                <a:schemeClr val="dk1"/>
              </a:solidFill>
              <a:latin typeface="Times New Roman"/>
              <a:ea typeface="Times New Roman"/>
              <a:cs typeface="Times New Roman"/>
              <a:sym typeface="Times New Roman"/>
            </a:endParaRPr>
          </a:p>
        </p:txBody>
      </p:sp>
      <p:sp>
        <p:nvSpPr>
          <p:cNvPr id="637" name="Shape 6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8" name="Shape 6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18</a:t>
            </a:fld>
            <a:endParaRPr lang="en-US" sz="1200" b="0" i="0" u="none" strike="noStrike" cap="none">
              <a:solidFill>
                <a:schemeClr val="dk1"/>
              </a:solidFill>
              <a:latin typeface="Times New Roman"/>
              <a:ea typeface="Times New Roman"/>
              <a:cs typeface="Times New Roman"/>
              <a:sym typeface="Times New Roman"/>
            </a:endParaRPr>
          </a:p>
        </p:txBody>
      </p:sp>
      <p:sp>
        <p:nvSpPr>
          <p:cNvPr id="645" name="Shape 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6" name="Shape 6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19</a:t>
            </a:fld>
            <a:endParaRPr lang="en-US" sz="1200" b="0" i="0" u="none" strike="noStrike" cap="none">
              <a:solidFill>
                <a:schemeClr val="dk1"/>
              </a:solidFill>
              <a:latin typeface="Times New Roman"/>
              <a:ea typeface="Times New Roman"/>
              <a:cs typeface="Times New Roman"/>
              <a:sym typeface="Times New Roman"/>
            </a:endParaRPr>
          </a:p>
        </p:txBody>
      </p:sp>
      <p:sp>
        <p:nvSpPr>
          <p:cNvPr id="653" name="Shape 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4" name="Shape 6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Objectives: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To calculate the molar mass of a substance given its chemical formula.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a:t>
            </a:fld>
            <a:endParaRPr lang="en-US" sz="1200" b="0" i="0" u="none" strike="noStrike" cap="none">
              <a:solidFill>
                <a:schemeClr val="dk1"/>
              </a:solidFill>
              <a:latin typeface="Times New Roman"/>
              <a:ea typeface="Times New Roman"/>
              <a:cs typeface="Times New Roman"/>
              <a:sym typeface="Times New Roman"/>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4" name="Shape 2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20</a:t>
            </a:fld>
            <a:endParaRPr lang="en-US" sz="1200" b="0" i="0" u="none" strike="noStrike" cap="none">
              <a:solidFill>
                <a:schemeClr val="dk1"/>
              </a:solidFill>
              <a:latin typeface="Times New Roman"/>
              <a:ea typeface="Times New Roman"/>
              <a:cs typeface="Times New Roman"/>
              <a:sym typeface="Times New Roman"/>
            </a:endParaRPr>
          </a:p>
        </p:txBody>
      </p:sp>
      <p:sp>
        <p:nvSpPr>
          <p:cNvPr id="660" name="Shape 6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1" name="Shape 6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21</a:t>
            </a:fld>
            <a:endParaRPr lang="en-US" sz="1200" b="0" i="0" u="none" strike="noStrike" cap="none">
              <a:solidFill>
                <a:schemeClr val="dk1"/>
              </a:solidFill>
              <a:latin typeface="Times New Roman"/>
              <a:ea typeface="Times New Roman"/>
              <a:cs typeface="Times New Roman"/>
              <a:sym typeface="Times New Roman"/>
            </a:endParaRPr>
          </a:p>
        </p:txBody>
      </p:sp>
      <p:sp>
        <p:nvSpPr>
          <p:cNvPr id="672" name="Shape 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3" name="Shape 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22</a:t>
            </a:fld>
            <a:endParaRPr lang="en-US" sz="1200" b="0" i="0" u="none" strike="noStrike" cap="none">
              <a:solidFill>
                <a:schemeClr val="dk1"/>
              </a:solidFill>
              <a:latin typeface="Times New Roman"/>
              <a:ea typeface="Times New Roman"/>
              <a:cs typeface="Times New Roman"/>
              <a:sym typeface="Times New Roman"/>
            </a:endParaRPr>
          </a:p>
        </p:txBody>
      </p:sp>
      <p:sp>
        <p:nvSpPr>
          <p:cNvPr id="682" name="Shape 6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3" name="Shape 6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23</a:t>
            </a:fld>
            <a:endParaRPr lang="en-US" sz="1200" b="0" i="0" u="none" strike="noStrike" cap="none">
              <a:solidFill>
                <a:schemeClr val="dk1"/>
              </a:solidFill>
              <a:latin typeface="Times New Roman"/>
              <a:ea typeface="Times New Roman"/>
              <a:cs typeface="Times New Roman"/>
              <a:sym typeface="Times New Roman"/>
            </a:endParaRPr>
          </a:p>
        </p:txBody>
      </p:sp>
      <p:sp>
        <p:nvSpPr>
          <p:cNvPr id="763" name="Shape 7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4" name="Shape 7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http://www.bollingerenergy.com/images/natgaspic.gif</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24</a:t>
            </a:fld>
            <a:endParaRPr lang="en-US" sz="1200" b="0" i="0" u="none" strike="noStrike" cap="none">
              <a:solidFill>
                <a:schemeClr val="dk1"/>
              </a:solidFill>
              <a:latin typeface="Times New Roman"/>
              <a:ea typeface="Times New Roman"/>
              <a:cs typeface="Times New Roman"/>
              <a:sym typeface="Times New Roman"/>
            </a:endParaRPr>
          </a:p>
        </p:txBody>
      </p:sp>
      <p:sp>
        <p:nvSpPr>
          <p:cNvPr id="772" name="Shape 7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3" name="Shape 7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25</a:t>
            </a:fld>
            <a:endParaRPr lang="en-US" sz="1200" b="0" i="0" u="none" strike="noStrike" cap="none">
              <a:solidFill>
                <a:schemeClr val="dk1"/>
              </a:solidFill>
              <a:latin typeface="Times New Roman"/>
              <a:ea typeface="Times New Roman"/>
              <a:cs typeface="Times New Roman"/>
              <a:sym typeface="Times New Roman"/>
            </a:endParaRPr>
          </a:p>
        </p:txBody>
      </p:sp>
      <p:sp>
        <p:nvSpPr>
          <p:cNvPr id="793" name="Shape 7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4" name="Shape 7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http://images.cabelas.com/is/image/cabelas/s7_516602_imageset_01?$main-Large$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26</a:t>
            </a:fld>
            <a:endParaRPr lang="en-US" sz="1200" b="0" i="0" u="none" strike="noStrike" cap="none">
              <a:solidFill>
                <a:schemeClr val="dk1"/>
              </a:solidFill>
              <a:latin typeface="Times New Roman"/>
              <a:ea typeface="Times New Roman"/>
              <a:cs typeface="Times New Roman"/>
              <a:sym typeface="Times New Roman"/>
            </a:endParaRPr>
          </a:p>
        </p:txBody>
      </p:sp>
      <p:sp>
        <p:nvSpPr>
          <p:cNvPr id="809" name="Shape 8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0" name="Shape 8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27</a:t>
            </a:fld>
            <a:endParaRPr lang="en-US" sz="1200" b="0" i="0" u="none" strike="noStrike" cap="none">
              <a:solidFill>
                <a:schemeClr val="dk1"/>
              </a:solidFill>
              <a:latin typeface="Times New Roman"/>
              <a:ea typeface="Times New Roman"/>
              <a:cs typeface="Times New Roman"/>
              <a:sym typeface="Times New Roman"/>
            </a:endParaRPr>
          </a:p>
        </p:txBody>
      </p:sp>
      <p:sp>
        <p:nvSpPr>
          <p:cNvPr id="836" name="Shape 8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7" name="Shape 8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An important variable in the combustion of gasoline in an internal-combustion engine is the air/fuel ratio.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The figure shows how the emission of pollutants is related to the air/fuel ratio.  </a:t>
            </a:r>
          </a:p>
          <a:p>
            <a:pPr marL="0" marR="0" lvl="0" indent="0" algn="l" rtl="0">
              <a:spcBef>
                <a:spcPts val="360"/>
              </a:spcBef>
              <a:spcAft>
                <a:spcPts val="0"/>
              </a:spcAft>
              <a:buSzPct val="25000"/>
              <a:buNone/>
            </a:pPr>
            <a:r>
              <a:rPr lang="en-US" sz="1200" b="1" i="0" u="none" strike="noStrike" cap="none">
                <a:solidFill>
                  <a:schemeClr val="dk1"/>
                </a:solidFill>
                <a:latin typeface="Times New Roman"/>
                <a:ea typeface="Times New Roman"/>
                <a:cs typeface="Times New Roman"/>
                <a:sym typeface="Times New Roman"/>
              </a:rPr>
              <a:t>Provide a plausible interpretation of this figure.</a:t>
            </a:r>
            <a:r>
              <a:rPr lang="en-US" sz="1200" b="0" i="0" u="none" strike="noStrike" cap="none">
                <a:solidFill>
                  <a:schemeClr val="dk1"/>
                </a:solidFill>
                <a:latin typeface="Times New Roman"/>
                <a:ea typeface="Times New Roman"/>
                <a:cs typeface="Times New Roman"/>
                <a:sym typeface="Times New Roman"/>
              </a:rPr>
              <a:t>  </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For the complete combustion of gasoline, the mass ratio of air to fuel should be about </a:t>
            </a:r>
            <a:r>
              <a:rPr lang="en-US" sz="1200" b="0" i="1" u="none" strike="noStrike" cap="none">
                <a:solidFill>
                  <a:schemeClr val="dk1"/>
                </a:solidFill>
                <a:latin typeface="Times New Roman"/>
                <a:ea typeface="Times New Roman"/>
                <a:cs typeface="Times New Roman"/>
                <a:sym typeface="Times New Roman"/>
              </a:rPr>
              <a:t>14.5 to 1</a:t>
            </a:r>
            <a:r>
              <a:rPr lang="en-US" sz="1200" b="0" i="0" u="none" strike="noStrike" cap="none">
                <a:solidFill>
                  <a:schemeClr val="dk1"/>
                </a:solidFill>
                <a:latin typeface="Times New Roman"/>
                <a:ea typeface="Times New Roman"/>
                <a:cs typeface="Times New Roman"/>
                <a:sym typeface="Times New Roman"/>
              </a:rPr>
              <a:t>.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RH represents hydrocarbons.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28</a:t>
            </a:fld>
            <a:endParaRPr lang="en-US" sz="1200" b="0" i="0" u="none" strike="noStrike" cap="none">
              <a:solidFill>
                <a:schemeClr val="dk1"/>
              </a:solidFill>
              <a:latin typeface="Times New Roman"/>
              <a:ea typeface="Times New Roman"/>
              <a:cs typeface="Times New Roman"/>
              <a:sym typeface="Times New Roman"/>
            </a:endParaRPr>
          </a:p>
        </p:txBody>
      </p:sp>
      <p:sp>
        <p:nvSpPr>
          <p:cNvPr id="872" name="Shape 8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73" name="Shape 8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 catalysts is a substance that participates in a reaction and causes it to occur more rapidly but that can be recovered unchanged at the end of the reaction and reused</a:t>
            </a:r>
          </a:p>
          <a:p>
            <a:pPr marL="0" marR="0" lvl="0" indent="0" algn="l" rtl="0">
              <a:spcBef>
                <a:spcPts val="180"/>
              </a:spcBef>
              <a:spcAft>
                <a:spcPts val="0"/>
              </a:spcAft>
              <a:buSzPct val="25000"/>
              <a:buNone/>
            </a:pPr>
            <a:endParaRPr sz="6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Catalysts are not involved in the stoichiometry of the reaction and are usually shown above the arrow in a net chemical equation</a:t>
            </a:r>
          </a:p>
          <a:p>
            <a:pPr marL="0" marR="0" lvl="0" indent="0" algn="l" rtl="0">
              <a:spcBef>
                <a:spcPts val="180"/>
              </a:spcBef>
              <a:spcAft>
                <a:spcPts val="0"/>
              </a:spcAft>
              <a:buSzPct val="25000"/>
              <a:buNone/>
            </a:pPr>
            <a:endParaRPr sz="6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 biological catalyst is called an</a:t>
            </a:r>
            <a:r>
              <a:rPr lang="en-US" sz="1200" b="0" i="1" u="none" strike="noStrike" cap="none">
                <a:solidFill>
                  <a:schemeClr val="dk1"/>
                </a:solidFill>
                <a:latin typeface="Times New Roman"/>
                <a:ea typeface="Times New Roman"/>
                <a:cs typeface="Times New Roman"/>
                <a:sym typeface="Times New Roman"/>
              </a:rPr>
              <a:t> enzyme.</a:t>
            </a:r>
          </a:p>
          <a:p>
            <a:pPr marL="0" marR="0" lvl="0" indent="0" algn="l" rtl="0">
              <a:spcBef>
                <a:spcPts val="150"/>
              </a:spcBef>
              <a:spcAft>
                <a:spcPts val="0"/>
              </a:spcAft>
              <a:buSzPct val="25000"/>
              <a:buNone/>
            </a:pPr>
            <a:endParaRPr sz="500" b="0" i="1"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Chemical processes in industry rely heavily on catalysts, which are added to a reaction mixture in trace amounts.</a:t>
            </a:r>
          </a:p>
          <a:p>
            <a:pPr marL="0" marR="0" lvl="0" indent="0" algn="l" rtl="0">
              <a:spcBef>
                <a:spcPts val="150"/>
              </a:spcBef>
              <a:spcAft>
                <a:spcPts val="0"/>
              </a:spcAft>
              <a:buSzPct val="25000"/>
              <a:buNone/>
            </a:pPr>
            <a:endParaRPr sz="5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Acceleration of a reaction by a catalyst is called </a:t>
            </a:r>
            <a:r>
              <a:rPr lang="en-US" sz="1200" b="0" i="1" u="none" strike="noStrike" cap="none">
                <a:solidFill>
                  <a:schemeClr val="dk1"/>
                </a:solidFill>
                <a:latin typeface="Times New Roman"/>
                <a:ea typeface="Times New Roman"/>
                <a:cs typeface="Times New Roman"/>
                <a:sym typeface="Times New Roman"/>
              </a:rPr>
              <a:t>catalysis.</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Shape 8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29</a:t>
            </a:fld>
            <a:endParaRPr lang="en-US" sz="1200" b="0" i="0" u="none" strike="noStrike" cap="none">
              <a:solidFill>
                <a:schemeClr val="dk1"/>
              </a:solidFill>
              <a:latin typeface="Times New Roman"/>
              <a:ea typeface="Times New Roman"/>
              <a:cs typeface="Times New Roman"/>
              <a:sym typeface="Times New Roman"/>
            </a:endParaRPr>
          </a:p>
        </p:txBody>
      </p:sp>
      <p:sp>
        <p:nvSpPr>
          <p:cNvPr id="883" name="Shape 8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84" name="Shape 8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a:t>
            </a:fld>
            <a:endParaRPr lang="en-US" sz="1200" b="0" i="0" u="none" strike="noStrike" cap="none">
              <a:solidFill>
                <a:schemeClr val="dk1"/>
              </a:solidFill>
              <a:latin typeface="Times New Roman"/>
              <a:ea typeface="Times New Roman"/>
              <a:cs typeface="Times New Roman"/>
              <a:sym typeface="Times New Roman"/>
            </a:endParaRPr>
          </a:p>
        </p:txBody>
      </p:sp>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2" name="Shape 25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Fast Track to a 5 (page 71)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Shape 8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30</a:t>
            </a:fld>
            <a:endParaRPr lang="en-US" sz="1200" b="0" i="0" u="none" strike="noStrike" cap="none">
              <a:solidFill>
                <a:schemeClr val="dk1"/>
              </a:solidFill>
              <a:latin typeface="Times New Roman"/>
              <a:ea typeface="Times New Roman"/>
              <a:cs typeface="Times New Roman"/>
              <a:sym typeface="Times New Roman"/>
            </a:endParaRPr>
          </a:p>
        </p:txBody>
      </p:sp>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Shape 9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31</a:t>
            </a:fld>
            <a:endParaRPr lang="en-US" sz="1200" b="0" i="0" u="none" strike="noStrike" cap="none">
              <a:solidFill>
                <a:schemeClr val="dk1"/>
              </a:solidFill>
              <a:latin typeface="Times New Roman"/>
              <a:ea typeface="Times New Roman"/>
              <a:cs typeface="Times New Roman"/>
              <a:sym typeface="Times New Roman"/>
            </a:endParaRPr>
          </a:p>
        </p:txBody>
      </p:sp>
      <p:sp>
        <p:nvSpPr>
          <p:cNvPr id="926" name="Shape 9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27" name="Shape 9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32</a:t>
            </a:fld>
            <a:endParaRPr lang="en-US" sz="1200" b="0" i="0" u="none" strike="noStrike" cap="none">
              <a:solidFill>
                <a:schemeClr val="dk1"/>
              </a:solidFill>
              <a:latin typeface="Times New Roman"/>
              <a:ea typeface="Times New Roman"/>
              <a:cs typeface="Times New Roman"/>
              <a:sym typeface="Times New Roman"/>
            </a:endParaRPr>
          </a:p>
        </p:txBody>
      </p:sp>
      <p:sp>
        <p:nvSpPr>
          <p:cNvPr id="936" name="Shape 9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37" name="Shape 9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Image Copyright © Pearson Benjamin Cummings.  All rights reserved.</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Thermite welding in the joining of rails.   Photograph courtesy of Howard Smith.   http://www.msm.cam.ac.uk/phase-trans/2004/Rails/Rails-Images/2.jpg</a:t>
            </a:r>
            <a:br>
              <a:rPr lang="en-US" sz="1200" b="0" i="0" u="none" strike="noStrike" cap="none">
                <a:solidFill>
                  <a:schemeClr val="dk1"/>
                </a:solidFill>
                <a:latin typeface="Times New Roman"/>
                <a:ea typeface="Times New Roman"/>
                <a:cs typeface="Times New Roman"/>
                <a:sym typeface="Times New Roman"/>
              </a:rPr>
            </a:br>
            <a:r>
              <a:rPr lang="en-US" sz="1200" b="0" i="0" u="none" strike="noStrike" cap="none">
                <a:solidFill>
                  <a:schemeClr val="dk1"/>
                </a:solidFill>
                <a:latin typeface="Times New Roman"/>
                <a:ea typeface="Times New Roman"/>
                <a:cs typeface="Times New Roman"/>
                <a:sym typeface="Times New Roman"/>
              </a:rPr>
              <a:t>http://www.bathtram.org/tfb/Thermit.gif</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33</a:t>
            </a:fld>
            <a:endParaRPr lang="en-US" sz="1200" b="0" i="0" u="none" strike="noStrike" cap="none">
              <a:solidFill>
                <a:schemeClr val="dk1"/>
              </a:solidFill>
              <a:latin typeface="Times New Roman"/>
              <a:ea typeface="Times New Roman"/>
              <a:cs typeface="Times New Roman"/>
              <a:sym typeface="Times New Roman"/>
            </a:endParaRPr>
          </a:p>
        </p:txBody>
      </p:sp>
      <p:sp>
        <p:nvSpPr>
          <p:cNvPr id="949" name="Shape 9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0" name="Shape 9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34</a:t>
            </a:fld>
            <a:endParaRPr lang="en-US" sz="1200" b="0" i="0" u="none" strike="noStrike" cap="none">
              <a:solidFill>
                <a:schemeClr val="dk1"/>
              </a:solidFill>
              <a:latin typeface="Times New Roman"/>
              <a:ea typeface="Times New Roman"/>
              <a:cs typeface="Times New Roman"/>
              <a:sym typeface="Times New Roman"/>
            </a:endParaRPr>
          </a:p>
        </p:txBody>
      </p:sp>
      <p:sp>
        <p:nvSpPr>
          <p:cNvPr id="960" name="Shape 9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61" name="Shape 9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Shape 9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35</a:t>
            </a:fld>
            <a:endParaRPr lang="en-US" sz="1200" b="0" i="0" u="none" strike="noStrike" cap="none">
              <a:solidFill>
                <a:schemeClr val="dk1"/>
              </a:solidFill>
              <a:latin typeface="Times New Roman"/>
              <a:ea typeface="Times New Roman"/>
              <a:cs typeface="Times New Roman"/>
              <a:sym typeface="Times New Roman"/>
            </a:endParaRPr>
          </a:p>
        </p:txBody>
      </p:sp>
      <p:sp>
        <p:nvSpPr>
          <p:cNvPr id="968" name="Shape 9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69" name="Shape 9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36</a:t>
            </a:fld>
            <a:endParaRPr lang="en-US" sz="1200" b="0" i="0" u="none" strike="noStrike" cap="none">
              <a:solidFill>
                <a:schemeClr val="dk1"/>
              </a:solidFill>
              <a:latin typeface="Times New Roman"/>
              <a:ea typeface="Times New Roman"/>
              <a:cs typeface="Times New Roman"/>
              <a:sym typeface="Times New Roman"/>
            </a:endParaRPr>
          </a:p>
        </p:txBody>
      </p:sp>
      <p:sp>
        <p:nvSpPr>
          <p:cNvPr id="988" name="Shape 9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9" name="Shape 9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Shape 10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37</a:t>
            </a:fld>
            <a:endParaRPr lang="en-US" sz="1200" b="0" i="0" u="none" strike="noStrike" cap="none">
              <a:solidFill>
                <a:schemeClr val="dk1"/>
              </a:solidFill>
              <a:latin typeface="Times New Roman"/>
              <a:ea typeface="Times New Roman"/>
              <a:cs typeface="Times New Roman"/>
              <a:sym typeface="Times New Roman"/>
            </a:endParaRPr>
          </a:p>
        </p:txBody>
      </p:sp>
      <p:sp>
        <p:nvSpPr>
          <p:cNvPr id="1007" name="Shape 10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08" name="Shape 10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Shape 10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38</a:t>
            </a:fld>
            <a:endParaRPr lang="en-US" sz="1200" b="0" i="0" u="none" strike="noStrike" cap="none">
              <a:solidFill>
                <a:schemeClr val="dk1"/>
              </a:solidFill>
              <a:latin typeface="Times New Roman"/>
              <a:ea typeface="Times New Roman"/>
              <a:cs typeface="Times New Roman"/>
              <a:sym typeface="Times New Roman"/>
            </a:endParaRPr>
          </a:p>
        </p:txBody>
      </p:sp>
      <p:sp>
        <p:nvSpPr>
          <p:cNvPr id="1026" name="Shape 10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7" name="Shape 10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39</a:t>
            </a:fld>
            <a:endParaRPr lang="en-US" sz="1200" b="0" i="0" u="none" strike="noStrike" cap="none">
              <a:solidFill>
                <a:schemeClr val="dk1"/>
              </a:solidFill>
              <a:latin typeface="Times New Roman"/>
              <a:ea typeface="Times New Roman"/>
              <a:cs typeface="Times New Roman"/>
              <a:sym typeface="Times New Roman"/>
            </a:endParaRPr>
          </a:p>
        </p:txBody>
      </p:sp>
      <p:sp>
        <p:nvSpPr>
          <p:cNvPr id="1034" name="Shape 10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5" name="Shape 10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a:t>
            </a:fld>
            <a:endParaRPr lang="en-US" sz="1200" b="0" i="0" u="none" strike="noStrike" cap="none">
              <a:solidFill>
                <a:schemeClr val="dk1"/>
              </a:solidFill>
              <a:latin typeface="Times New Roman"/>
              <a:ea typeface="Times New Roman"/>
              <a:cs typeface="Times New Roman"/>
              <a:sym typeface="Times New Roman"/>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 name="Shape 25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SzPct val="25000"/>
              <a:buNone/>
            </a:pPr>
            <a:r>
              <a:rPr lang="en-US" sz="1200" b="1" i="0" u="none" strike="noStrike" cap="none">
                <a:solidFill>
                  <a:schemeClr val="dk1"/>
                </a:solidFill>
                <a:latin typeface="Times New Roman"/>
                <a:ea typeface="Times New Roman"/>
                <a:cs typeface="Times New Roman"/>
                <a:sym typeface="Times New Roman"/>
              </a:rPr>
              <a:t>ALL students should;</a:t>
            </a:r>
            <a:r>
              <a:rPr lang="en-US" sz="1200" b="0" i="0" u="none" strike="noStrike" cap="none">
                <a:solidFill>
                  <a:schemeClr val="dk1"/>
                </a:solidFill>
                <a:latin typeface="Times New Roman"/>
                <a:ea typeface="Times New Roman"/>
                <a:cs typeface="Times New Roman"/>
                <a:sym typeface="Times New Roman"/>
              </a:rPr>
              <a:t>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Be able to write chemical equations in words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Be able to write chemical equations using chemical formulae and chemical symbols (this requires knowledge, and correct use of, chemical nomenclature)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Understand, and be able to use, state symbols as part of chemical equation writing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Be able to balance chemical equations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Understand why balancing chemical equations is important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Understand the concept of percentage by mass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Be able to calculate empirical formulae from percentage by mass data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Be able to convert empirical formulae to molecular formulae by using RMM data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Understand and be able to apply the concept of the mole in chemical calculations (including the application of Avogadro's number)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Be able to use combustion data to calculate empirical formula of compounds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Understand the importance of, and be able to apply, the concept of stoichiometric coefficents relating to reacting ratios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Know how to calculate the number of moles of a solid substance present in a reaction from data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Be able to perform calculations realting to Molarity (will be covered in Solutions Unit of study)</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Be able to perform calculations relating to dilution (will be covered in Solutions Unit of study)</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Be able to calculate the formula of hydrated salts from experimental data  (was covered in Mathematics of the Chemical Formula Unit of study)</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Understand, and be able to apply, the concept of a limiting reactant </a:t>
            </a:r>
          </a:p>
          <a:p>
            <a:pPr marL="228600" marR="0" lvl="0" indent="-22860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Understand, and be able to apply, the concept of percentage yield </a:t>
            </a:r>
          </a:p>
          <a:p>
            <a:pPr marL="228600" marR="0" lvl="0" indent="-22860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40</a:t>
            </a:fld>
            <a:endParaRPr lang="en-US" sz="1200" b="0" i="0" u="none" strike="noStrike" cap="none">
              <a:solidFill>
                <a:schemeClr val="dk1"/>
              </a:solidFill>
              <a:latin typeface="Times New Roman"/>
              <a:ea typeface="Times New Roman"/>
              <a:cs typeface="Times New Roman"/>
              <a:sym typeface="Times New Roman"/>
            </a:endParaRPr>
          </a:p>
        </p:txBody>
      </p:sp>
      <p:sp>
        <p:nvSpPr>
          <p:cNvPr id="1069" name="Shape 10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70" name="Shape 10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Shape 11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41</a:t>
            </a:fld>
            <a:endParaRPr lang="en-US" sz="1200" b="0" i="0" u="none" strike="noStrike" cap="none">
              <a:solidFill>
                <a:schemeClr val="dk1"/>
              </a:solidFill>
              <a:latin typeface="Times New Roman"/>
              <a:ea typeface="Times New Roman"/>
              <a:cs typeface="Times New Roman"/>
              <a:sym typeface="Times New Roman"/>
            </a:endParaRPr>
          </a:p>
        </p:txBody>
      </p:sp>
      <p:sp>
        <p:nvSpPr>
          <p:cNvPr id="1103" name="Shape 1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04" name="Shape 11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42</a:t>
            </a:fld>
            <a:endParaRPr lang="en-US" sz="1200" b="0" i="0" u="none" strike="noStrike" cap="none">
              <a:solidFill>
                <a:schemeClr val="dk1"/>
              </a:solidFill>
              <a:latin typeface="Times New Roman"/>
              <a:ea typeface="Times New Roman"/>
              <a:cs typeface="Times New Roman"/>
              <a:sym typeface="Times New Roman"/>
            </a:endParaRPr>
          </a:p>
        </p:txBody>
      </p:sp>
      <p:sp>
        <p:nvSpPr>
          <p:cNvPr id="1112" name="Shape 1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13" name="Shape 11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43</a:t>
            </a:fld>
            <a:endParaRPr lang="en-US" sz="1200" b="0" i="0" u="none" strike="noStrike" cap="none">
              <a:solidFill>
                <a:schemeClr val="dk1"/>
              </a:solidFill>
              <a:latin typeface="Times New Roman"/>
              <a:ea typeface="Times New Roman"/>
              <a:cs typeface="Times New Roman"/>
              <a:sym typeface="Times New Roman"/>
            </a:endParaRPr>
          </a:p>
        </p:txBody>
      </p:sp>
      <p:sp>
        <p:nvSpPr>
          <p:cNvPr id="1122" name="Shape 1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3" name="Shape 1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44</a:t>
            </a:fld>
            <a:endParaRPr lang="en-US" sz="1200" b="0" i="0" u="none" strike="noStrike" cap="none">
              <a:solidFill>
                <a:schemeClr val="dk1"/>
              </a:solidFill>
              <a:latin typeface="Times New Roman"/>
              <a:ea typeface="Times New Roman"/>
              <a:cs typeface="Times New Roman"/>
              <a:sym typeface="Times New Roman"/>
            </a:endParaRPr>
          </a:p>
        </p:txBody>
      </p:sp>
      <p:sp>
        <p:nvSpPr>
          <p:cNvPr id="1155" name="Shape 1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56" name="Shape 11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45</a:t>
            </a:fld>
            <a:endParaRPr lang="en-US" sz="1200" b="0" i="0" u="none" strike="noStrike" cap="none">
              <a:solidFill>
                <a:schemeClr val="dk1"/>
              </a:solidFill>
              <a:latin typeface="Times New Roman"/>
              <a:ea typeface="Times New Roman"/>
              <a:cs typeface="Times New Roman"/>
              <a:sym typeface="Times New Roman"/>
            </a:endParaRPr>
          </a:p>
        </p:txBody>
      </p:sp>
      <p:sp>
        <p:nvSpPr>
          <p:cNvPr id="1169" name="Shape 1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0" name="Shape 11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Shape 11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46</a:t>
            </a:fld>
            <a:endParaRPr lang="en-US" sz="1200" b="0" i="0" u="none" strike="noStrike" cap="none">
              <a:solidFill>
                <a:schemeClr val="dk1"/>
              </a:solidFill>
              <a:latin typeface="Times New Roman"/>
              <a:ea typeface="Times New Roman"/>
              <a:cs typeface="Times New Roman"/>
              <a:sym typeface="Times New Roman"/>
            </a:endParaRPr>
          </a:p>
        </p:txBody>
      </p:sp>
      <p:sp>
        <p:nvSpPr>
          <p:cNvPr id="1178" name="Shape 1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9" name="Shape 11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Shape 118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47</a:t>
            </a:fld>
            <a:endParaRPr lang="en-US" sz="1200" b="0" i="0" u="none" strike="noStrike" cap="none">
              <a:solidFill>
                <a:schemeClr val="dk1"/>
              </a:solidFill>
              <a:latin typeface="Times New Roman"/>
              <a:ea typeface="Times New Roman"/>
              <a:cs typeface="Times New Roman"/>
              <a:sym typeface="Times New Roman"/>
            </a:endParaRPr>
          </a:p>
        </p:txBody>
      </p:sp>
      <p:sp>
        <p:nvSpPr>
          <p:cNvPr id="1187" name="Shape 1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88" name="Shape 11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Shape 1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48</a:t>
            </a:fld>
            <a:endParaRPr lang="en-US" sz="1200" b="0" i="0" u="none" strike="noStrike" cap="none">
              <a:solidFill>
                <a:schemeClr val="dk1"/>
              </a:solidFill>
              <a:latin typeface="Times New Roman"/>
              <a:ea typeface="Times New Roman"/>
              <a:cs typeface="Times New Roman"/>
              <a:sym typeface="Times New Roman"/>
            </a:endParaRPr>
          </a:p>
        </p:txBody>
      </p:sp>
      <p:sp>
        <p:nvSpPr>
          <p:cNvPr id="1220" name="Shape 1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21" name="Shape 12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Shape 1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49</a:t>
            </a:fld>
            <a:endParaRPr lang="en-US" sz="1200" b="0" i="0" u="none" strike="noStrike" cap="none">
              <a:solidFill>
                <a:schemeClr val="dk1"/>
              </a:solidFill>
              <a:latin typeface="Times New Roman"/>
              <a:ea typeface="Times New Roman"/>
              <a:cs typeface="Times New Roman"/>
              <a:sym typeface="Times New Roman"/>
            </a:endParaRPr>
          </a:p>
        </p:txBody>
      </p:sp>
      <p:sp>
        <p:nvSpPr>
          <p:cNvPr id="1253" name="Shape 1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54" name="Shape 12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a:t>
            </a:fld>
            <a:endParaRPr lang="en-US" sz="1200" b="0" i="0" u="none" strike="noStrike" cap="none">
              <a:solidFill>
                <a:schemeClr val="dk1"/>
              </a:solidFill>
              <a:latin typeface="Times New Roman"/>
              <a:ea typeface="Times New Roman"/>
              <a:cs typeface="Times New Roman"/>
              <a:sym typeface="Times New Roman"/>
            </a:endParaRPr>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5" name="Shape 2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http://www.woodenstilts.co.uk/images/animations/tightrope_walker_pole_a_hc.gif</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Shape 12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50</a:t>
            </a:fld>
            <a:endParaRPr lang="en-US" sz="1200" b="0" i="0" u="none" strike="noStrike" cap="none">
              <a:solidFill>
                <a:schemeClr val="dk1"/>
              </a:solidFill>
              <a:latin typeface="Times New Roman"/>
              <a:ea typeface="Times New Roman"/>
              <a:cs typeface="Times New Roman"/>
              <a:sym typeface="Times New Roman"/>
            </a:endParaRPr>
          </a:p>
        </p:txBody>
      </p:sp>
      <p:sp>
        <p:nvSpPr>
          <p:cNvPr id="1261" name="Shape 1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62" name="Shape 12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Shape 12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51</a:t>
            </a:fld>
            <a:endParaRPr lang="en-US" sz="1200" b="0" i="0" u="none" strike="noStrike" cap="none">
              <a:solidFill>
                <a:schemeClr val="dk1"/>
              </a:solidFill>
              <a:latin typeface="Times New Roman"/>
              <a:ea typeface="Times New Roman"/>
              <a:cs typeface="Times New Roman"/>
              <a:sym typeface="Times New Roman"/>
            </a:endParaRPr>
          </a:p>
        </p:txBody>
      </p:sp>
      <p:sp>
        <p:nvSpPr>
          <p:cNvPr id="1268" name="Shape 1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69" name="Shape 12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Shape 12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52</a:t>
            </a:fld>
            <a:endParaRPr lang="en-US" sz="1200" b="0" i="0" u="none" strike="noStrike" cap="none">
              <a:solidFill>
                <a:schemeClr val="dk1"/>
              </a:solidFill>
              <a:latin typeface="Times New Roman"/>
              <a:ea typeface="Times New Roman"/>
              <a:cs typeface="Times New Roman"/>
              <a:sym typeface="Times New Roman"/>
            </a:endParaRPr>
          </a:p>
        </p:txBody>
      </p:sp>
      <p:sp>
        <p:nvSpPr>
          <p:cNvPr id="1284" name="Shape 1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85" name="Shape 12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Shape 13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53</a:t>
            </a:fld>
            <a:endParaRPr lang="en-US" sz="1200" b="0" i="0" u="none" strike="noStrike" cap="none">
              <a:solidFill>
                <a:schemeClr val="dk1"/>
              </a:solidFill>
              <a:latin typeface="Times New Roman"/>
              <a:ea typeface="Times New Roman"/>
              <a:cs typeface="Times New Roman"/>
              <a:sym typeface="Times New Roman"/>
            </a:endParaRPr>
          </a:p>
        </p:txBody>
      </p:sp>
      <p:sp>
        <p:nvSpPr>
          <p:cNvPr id="1325" name="Shape 1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26" name="Shape 13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Shape 13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54</a:t>
            </a:fld>
            <a:endParaRPr lang="en-US" sz="1200" b="0" i="0" u="none" strike="noStrike" cap="none">
              <a:solidFill>
                <a:schemeClr val="dk1"/>
              </a:solidFill>
              <a:latin typeface="Times New Roman"/>
              <a:ea typeface="Times New Roman"/>
              <a:cs typeface="Times New Roman"/>
              <a:sym typeface="Times New Roman"/>
            </a:endParaRPr>
          </a:p>
        </p:txBody>
      </p:sp>
      <p:sp>
        <p:nvSpPr>
          <p:cNvPr id="1358" name="Shape 1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59" name="Shape 13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Shape 13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55</a:t>
            </a:fld>
            <a:endParaRPr lang="en-US" sz="1200" b="0" i="0" u="none" strike="noStrike" cap="none">
              <a:solidFill>
                <a:schemeClr val="dk1"/>
              </a:solidFill>
              <a:latin typeface="Times New Roman"/>
              <a:ea typeface="Times New Roman"/>
              <a:cs typeface="Times New Roman"/>
              <a:sym typeface="Times New Roman"/>
            </a:endParaRPr>
          </a:p>
        </p:txBody>
      </p:sp>
      <p:sp>
        <p:nvSpPr>
          <p:cNvPr id="1397" name="Shape 13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98" name="Shape 13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Shape 14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56</a:t>
            </a:fld>
            <a:endParaRPr lang="en-US" sz="1200" b="0" i="0" u="none" strike="noStrike" cap="none">
              <a:solidFill>
                <a:schemeClr val="dk1"/>
              </a:solidFill>
              <a:latin typeface="Times New Roman"/>
              <a:ea typeface="Times New Roman"/>
              <a:cs typeface="Times New Roman"/>
              <a:sym typeface="Times New Roman"/>
            </a:endParaRPr>
          </a:p>
        </p:txBody>
      </p:sp>
      <p:sp>
        <p:nvSpPr>
          <p:cNvPr id="1405" name="Shape 1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06" name="Shape 14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Objectives: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To relate the moles of a substance to the number of particles.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To relate the mass of a substance to the number of particles.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To state the value for the molar volume of any gas at STP:  22.4 L/mol.</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To relate the density of a gas at STP to its molar mass and volume.</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To relate the volume of a gas at STP to its mass and number of particles.</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Shape 14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57</a:t>
            </a:fld>
            <a:endParaRPr lang="en-US" sz="1200" b="0" i="0" u="none" strike="noStrike" cap="none">
              <a:solidFill>
                <a:schemeClr val="dk1"/>
              </a:solidFill>
              <a:latin typeface="Times New Roman"/>
              <a:ea typeface="Times New Roman"/>
              <a:cs typeface="Times New Roman"/>
              <a:sym typeface="Times New Roman"/>
            </a:endParaRPr>
          </a:p>
        </p:txBody>
      </p:sp>
      <p:sp>
        <p:nvSpPr>
          <p:cNvPr id="1412" name="Shape 14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13" name="Shape 14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Shape 14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58</a:t>
            </a:fld>
            <a:endParaRPr lang="en-US" sz="1200" b="0" i="0" u="none" strike="noStrike" cap="none">
              <a:solidFill>
                <a:schemeClr val="dk1"/>
              </a:solidFill>
              <a:latin typeface="Times New Roman"/>
              <a:ea typeface="Times New Roman"/>
              <a:cs typeface="Times New Roman"/>
              <a:sym typeface="Times New Roman"/>
            </a:endParaRPr>
          </a:p>
        </p:txBody>
      </p:sp>
      <p:sp>
        <p:nvSpPr>
          <p:cNvPr id="1476" name="Shape 14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77" name="Shape 14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Shape 15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59</a:t>
            </a:fld>
            <a:endParaRPr lang="en-US" sz="1200" b="0" i="0" u="none" strike="noStrike" cap="none">
              <a:solidFill>
                <a:schemeClr val="dk1"/>
              </a:solidFill>
              <a:latin typeface="Times New Roman"/>
              <a:ea typeface="Times New Roman"/>
              <a:cs typeface="Times New Roman"/>
              <a:sym typeface="Times New Roman"/>
            </a:endParaRPr>
          </a:p>
        </p:txBody>
      </p:sp>
      <p:sp>
        <p:nvSpPr>
          <p:cNvPr id="1540" name="Shape 15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41" name="Shape 15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a:t>
            </a:fld>
            <a:endParaRPr lang="en-US" sz="1200" b="0" i="0" u="none" strike="noStrike" cap="none">
              <a:solidFill>
                <a:schemeClr val="dk1"/>
              </a:solidFill>
              <a:latin typeface="Times New Roman"/>
              <a:ea typeface="Times New Roman"/>
              <a:cs typeface="Times New Roman"/>
              <a:sym typeface="Times New Roman"/>
            </a:endParaRPr>
          </a:p>
        </p:txBody>
      </p:sp>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4" name="Shape 2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Shape 16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60</a:t>
            </a:fld>
            <a:endParaRPr lang="en-US" sz="1200" b="0" i="0" u="none" strike="noStrike" cap="none">
              <a:solidFill>
                <a:schemeClr val="dk1"/>
              </a:solidFill>
              <a:latin typeface="Times New Roman"/>
              <a:ea typeface="Times New Roman"/>
              <a:cs typeface="Times New Roman"/>
              <a:sym typeface="Times New Roman"/>
            </a:endParaRPr>
          </a:p>
        </p:txBody>
      </p:sp>
      <p:sp>
        <p:nvSpPr>
          <p:cNvPr id="1628" name="Shape 1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29" name="Shape 16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Shape 16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61</a:t>
            </a:fld>
            <a:endParaRPr lang="en-US" sz="1200" b="0" i="0" u="none" strike="noStrike" cap="none">
              <a:solidFill>
                <a:schemeClr val="dk1"/>
              </a:solidFill>
              <a:latin typeface="Times New Roman"/>
              <a:ea typeface="Times New Roman"/>
              <a:cs typeface="Times New Roman"/>
              <a:sym typeface="Times New Roman"/>
            </a:endParaRPr>
          </a:p>
        </p:txBody>
      </p:sp>
      <p:sp>
        <p:nvSpPr>
          <p:cNvPr id="1650" name="Shape 16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51" name="Shape 16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A balanced chemical equation gives the identity of the reactants and products and the accurate number of molecules or moles of each that are consumed or produced.</a:t>
            </a:r>
          </a:p>
          <a:p>
            <a:pPr marL="0" marR="0" lvl="0" indent="0" algn="l" rtl="0">
              <a:spcBef>
                <a:spcPts val="150"/>
              </a:spcBef>
              <a:spcAft>
                <a:spcPts val="0"/>
              </a:spcAft>
              <a:buSzPct val="25000"/>
              <a:buNone/>
            </a:pPr>
            <a:endParaRPr sz="5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1" i="1" u="none" strike="noStrike" cap="none">
                <a:solidFill>
                  <a:schemeClr val="dk1"/>
                </a:solidFill>
                <a:latin typeface="Times New Roman"/>
                <a:ea typeface="Times New Roman"/>
                <a:cs typeface="Times New Roman"/>
                <a:sym typeface="Times New Roman"/>
              </a:rPr>
              <a:t>Stoichiometry</a:t>
            </a:r>
            <a:r>
              <a:rPr lang="en-US" sz="1200" b="0" i="1" u="none" strike="noStrike" cap="none">
                <a:solidFill>
                  <a:schemeClr val="dk1"/>
                </a:solidFill>
                <a:latin typeface="Times New Roman"/>
                <a:ea typeface="Times New Roman"/>
                <a:cs typeface="Times New Roman"/>
                <a:sym typeface="Times New Roman"/>
              </a:rPr>
              <a:t> </a:t>
            </a:r>
            <a:r>
              <a:rPr lang="en-US" sz="1200" b="0" i="0" u="none" strike="noStrike" cap="none">
                <a:solidFill>
                  <a:schemeClr val="dk1"/>
                </a:solidFill>
                <a:latin typeface="Times New Roman"/>
                <a:ea typeface="Times New Roman"/>
                <a:cs typeface="Times New Roman"/>
                <a:sym typeface="Times New Roman"/>
              </a:rPr>
              <a:t>is a collective term for the quantitative relationships between the masses, numbers of moles, and numbers of particles (atoms, molecules, and ions) of the reactants and products in a balanced reaction.</a:t>
            </a:r>
          </a:p>
          <a:p>
            <a:pPr marL="0" marR="0" lvl="0" indent="0" algn="l" rtl="0">
              <a:spcBef>
                <a:spcPts val="150"/>
              </a:spcBef>
              <a:spcAft>
                <a:spcPts val="0"/>
              </a:spcAft>
              <a:buSzPct val="25000"/>
              <a:buNone/>
            </a:pPr>
            <a:endParaRPr sz="5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1" i="0" u="none" strike="noStrike" cap="none">
                <a:solidFill>
                  <a:schemeClr val="dk1"/>
                </a:solidFill>
                <a:latin typeface="Times New Roman"/>
                <a:ea typeface="Times New Roman"/>
                <a:cs typeface="Times New Roman"/>
                <a:sym typeface="Times New Roman"/>
              </a:rPr>
              <a:t>A stoichiometric</a:t>
            </a:r>
            <a:r>
              <a:rPr lang="en-US" sz="1200" b="0" i="0" u="none" strike="noStrike" cap="none">
                <a:solidFill>
                  <a:schemeClr val="dk1"/>
                </a:solidFill>
                <a:latin typeface="Times New Roman"/>
                <a:ea typeface="Times New Roman"/>
                <a:cs typeface="Times New Roman"/>
                <a:sym typeface="Times New Roman"/>
              </a:rPr>
              <a:t> </a:t>
            </a:r>
            <a:r>
              <a:rPr lang="en-US" sz="1200" b="1" i="0" u="none" strike="noStrike" cap="none">
                <a:solidFill>
                  <a:schemeClr val="dk1"/>
                </a:solidFill>
                <a:latin typeface="Times New Roman"/>
                <a:ea typeface="Times New Roman"/>
                <a:cs typeface="Times New Roman"/>
                <a:sym typeface="Times New Roman"/>
              </a:rPr>
              <a:t>quantity</a:t>
            </a:r>
            <a:r>
              <a:rPr lang="en-US" sz="1200" b="0" i="0" u="none" strike="noStrike" cap="none">
                <a:solidFill>
                  <a:schemeClr val="dk1"/>
                </a:solidFill>
                <a:latin typeface="Times New Roman"/>
                <a:ea typeface="Times New Roman"/>
                <a:cs typeface="Times New Roman"/>
                <a:sym typeface="Times New Roman"/>
              </a:rPr>
              <a:t> is the amount of product or reactant specified by the coefficients in a balanced chemical equation.</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Shape 16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62</a:t>
            </a:fld>
            <a:endParaRPr lang="en-US" sz="1200" b="0" i="0" u="none" strike="noStrike" cap="none">
              <a:solidFill>
                <a:schemeClr val="dk1"/>
              </a:solidFill>
              <a:latin typeface="Times New Roman"/>
              <a:ea typeface="Times New Roman"/>
              <a:cs typeface="Times New Roman"/>
              <a:sym typeface="Times New Roman"/>
            </a:endParaRPr>
          </a:p>
        </p:txBody>
      </p:sp>
      <p:sp>
        <p:nvSpPr>
          <p:cNvPr id="1659" name="Shape 16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0" name="Shape 16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Shape 16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63</a:t>
            </a:fld>
            <a:endParaRPr lang="en-US" sz="1200" b="0" i="0" u="none" strike="noStrike" cap="none">
              <a:solidFill>
                <a:schemeClr val="dk1"/>
              </a:solidFill>
              <a:latin typeface="Times New Roman"/>
              <a:ea typeface="Times New Roman"/>
              <a:cs typeface="Times New Roman"/>
              <a:sym typeface="Times New Roman"/>
            </a:endParaRPr>
          </a:p>
        </p:txBody>
      </p:sp>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Shape 16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64</a:t>
            </a:fld>
            <a:endParaRPr lang="en-US" sz="1200" b="0" i="0" u="none" strike="noStrike" cap="none">
              <a:solidFill>
                <a:schemeClr val="dk1"/>
              </a:solidFill>
              <a:latin typeface="Times New Roman"/>
              <a:ea typeface="Times New Roman"/>
              <a:cs typeface="Times New Roman"/>
              <a:sym typeface="Times New Roman"/>
            </a:endParaRPr>
          </a:p>
        </p:txBody>
      </p:sp>
      <p:sp>
        <p:nvSpPr>
          <p:cNvPr id="1683" name="Shape 16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4" name="Shape 16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Shape 17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65</a:t>
            </a:fld>
            <a:endParaRPr lang="en-US" sz="1200" b="0" i="0" u="none" strike="noStrike" cap="none">
              <a:solidFill>
                <a:schemeClr val="dk1"/>
              </a:solidFill>
              <a:latin typeface="Times New Roman"/>
              <a:ea typeface="Times New Roman"/>
              <a:cs typeface="Times New Roman"/>
              <a:sym typeface="Times New Roman"/>
            </a:endParaRPr>
          </a:p>
        </p:txBody>
      </p:sp>
      <p:sp>
        <p:nvSpPr>
          <p:cNvPr id="1709" name="Shape 17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10" name="Shape 17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Shape 17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66</a:t>
            </a:fld>
            <a:endParaRPr lang="en-US" sz="1200" b="0" i="0" u="none" strike="noStrike" cap="none">
              <a:solidFill>
                <a:schemeClr val="dk1"/>
              </a:solidFill>
              <a:latin typeface="Times New Roman"/>
              <a:ea typeface="Times New Roman"/>
              <a:cs typeface="Times New Roman"/>
              <a:sym typeface="Times New Roman"/>
            </a:endParaRPr>
          </a:p>
        </p:txBody>
      </p:sp>
      <p:sp>
        <p:nvSpPr>
          <p:cNvPr id="1727" name="Shape 17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28" name="Shape 17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Shape 17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67</a:t>
            </a:fld>
            <a:endParaRPr lang="en-US" sz="1200" b="0" i="0" u="none" strike="noStrike" cap="none">
              <a:solidFill>
                <a:schemeClr val="dk1"/>
              </a:solidFill>
              <a:latin typeface="Times New Roman"/>
              <a:ea typeface="Times New Roman"/>
              <a:cs typeface="Times New Roman"/>
              <a:sym typeface="Times New Roman"/>
            </a:endParaRPr>
          </a:p>
        </p:txBody>
      </p:sp>
      <p:sp>
        <p:nvSpPr>
          <p:cNvPr id="1768" name="Shape 17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69" name="Shape 17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Shape 17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68</a:t>
            </a:fld>
            <a:endParaRPr lang="en-US" sz="1200" b="0" i="0" u="none" strike="noStrike" cap="none">
              <a:solidFill>
                <a:schemeClr val="dk1"/>
              </a:solidFill>
              <a:latin typeface="Times New Roman"/>
              <a:ea typeface="Times New Roman"/>
              <a:cs typeface="Times New Roman"/>
              <a:sym typeface="Times New Roman"/>
            </a:endParaRPr>
          </a:p>
        </p:txBody>
      </p:sp>
      <p:sp>
        <p:nvSpPr>
          <p:cNvPr id="1797" name="Shape 17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98" name="Shape 17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Shape 18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69</a:t>
            </a:fld>
            <a:endParaRPr lang="en-US" sz="1200" b="0" i="0" u="none" strike="noStrike" cap="none">
              <a:solidFill>
                <a:schemeClr val="dk1"/>
              </a:solidFill>
              <a:latin typeface="Times New Roman"/>
              <a:ea typeface="Times New Roman"/>
              <a:cs typeface="Times New Roman"/>
              <a:sym typeface="Times New Roman"/>
            </a:endParaRPr>
          </a:p>
        </p:txBody>
      </p:sp>
      <p:sp>
        <p:nvSpPr>
          <p:cNvPr id="1848" name="Shape 18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49" name="Shape 18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a:t>
            </a:fld>
            <a:endParaRPr lang="en-US" sz="1200" b="0" i="0" u="none" strike="noStrike" cap="none">
              <a:solidFill>
                <a:schemeClr val="dk1"/>
              </a:solidFill>
              <a:latin typeface="Times New Roman"/>
              <a:ea typeface="Times New Roman"/>
              <a:cs typeface="Times New Roman"/>
              <a:sym typeface="Times New Roman"/>
            </a:endParaRPr>
          </a:p>
        </p:txBody>
      </p:sp>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6" name="Shape 2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Shape 19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70</a:t>
            </a:fld>
            <a:endParaRPr lang="en-US" sz="1200" b="0" i="0" u="none" strike="noStrike" cap="none">
              <a:solidFill>
                <a:schemeClr val="dk1"/>
              </a:solidFill>
              <a:latin typeface="Times New Roman"/>
              <a:ea typeface="Times New Roman"/>
              <a:cs typeface="Times New Roman"/>
              <a:sym typeface="Times New Roman"/>
            </a:endParaRPr>
          </a:p>
        </p:txBody>
      </p:sp>
      <p:sp>
        <p:nvSpPr>
          <p:cNvPr id="1916" name="Shape 19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17" name="Shape 19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Shape 19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71</a:t>
            </a:fld>
            <a:endParaRPr lang="en-US" sz="1200" b="0" i="0" u="none" strike="noStrike" cap="none">
              <a:solidFill>
                <a:schemeClr val="dk1"/>
              </a:solidFill>
              <a:latin typeface="Times New Roman"/>
              <a:ea typeface="Times New Roman"/>
              <a:cs typeface="Times New Roman"/>
              <a:sym typeface="Times New Roman"/>
            </a:endParaRPr>
          </a:p>
        </p:txBody>
      </p:sp>
      <p:sp>
        <p:nvSpPr>
          <p:cNvPr id="1981" name="Shape 19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82" name="Shape 19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Shape 20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72</a:t>
            </a:fld>
            <a:endParaRPr lang="en-US" sz="1200" b="0" i="0" u="none" strike="noStrike" cap="none">
              <a:solidFill>
                <a:schemeClr val="dk1"/>
              </a:solidFill>
              <a:latin typeface="Times New Roman"/>
              <a:ea typeface="Times New Roman"/>
              <a:cs typeface="Times New Roman"/>
              <a:sym typeface="Times New Roman"/>
            </a:endParaRPr>
          </a:p>
        </p:txBody>
      </p:sp>
      <p:sp>
        <p:nvSpPr>
          <p:cNvPr id="2014" name="Shape 20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15" name="Shape 20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Shape 20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73</a:t>
            </a:fld>
            <a:endParaRPr lang="en-US" sz="1200" b="0" i="0" u="none" strike="noStrike" cap="none">
              <a:solidFill>
                <a:schemeClr val="dk1"/>
              </a:solidFill>
              <a:latin typeface="Times New Roman"/>
              <a:ea typeface="Times New Roman"/>
              <a:cs typeface="Times New Roman"/>
              <a:sym typeface="Times New Roman"/>
            </a:endParaRPr>
          </a:p>
        </p:txBody>
      </p:sp>
      <p:sp>
        <p:nvSpPr>
          <p:cNvPr id="2078" name="Shape 20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79" name="Shape 20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http://nobel.scas.bcit.ca/resource/ptable/ptblegif/na.gif</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http://www.rkm.com.au/imagelibrary/thumbnails/CHLORINE-Cl2-2-150.jpg</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http://www.scienceclarified.com/images/uesc_03_img0170.jpg</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Shape 22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74</a:t>
            </a:fld>
            <a:endParaRPr lang="en-US" sz="1200" b="0" i="0" u="none" strike="noStrike" cap="none">
              <a:solidFill>
                <a:schemeClr val="dk1"/>
              </a:solidFill>
              <a:latin typeface="Times New Roman"/>
              <a:ea typeface="Times New Roman"/>
              <a:cs typeface="Times New Roman"/>
              <a:sym typeface="Times New Roman"/>
            </a:endParaRPr>
          </a:p>
        </p:txBody>
      </p:sp>
      <p:sp>
        <p:nvSpPr>
          <p:cNvPr id="2218" name="Shape 2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19" name="Shape 22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Shape 233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75</a:t>
            </a:fld>
            <a:endParaRPr lang="en-US" sz="1200" b="0" i="0" u="none" strike="noStrike" cap="none">
              <a:solidFill>
                <a:schemeClr val="dk1"/>
              </a:solidFill>
              <a:latin typeface="Times New Roman"/>
              <a:ea typeface="Times New Roman"/>
              <a:cs typeface="Times New Roman"/>
              <a:sym typeface="Times New Roman"/>
            </a:endParaRPr>
          </a:p>
        </p:txBody>
      </p:sp>
      <p:sp>
        <p:nvSpPr>
          <p:cNvPr id="2331" name="Shape 2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32" name="Shape 23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Shape 24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76</a:t>
            </a:fld>
            <a:endParaRPr lang="en-US" sz="1200" b="0" i="0" u="none" strike="noStrike" cap="none">
              <a:solidFill>
                <a:schemeClr val="dk1"/>
              </a:solidFill>
              <a:latin typeface="Times New Roman"/>
              <a:ea typeface="Times New Roman"/>
              <a:cs typeface="Times New Roman"/>
              <a:sym typeface="Times New Roman"/>
            </a:endParaRPr>
          </a:p>
        </p:txBody>
      </p:sp>
      <p:sp>
        <p:nvSpPr>
          <p:cNvPr id="2441" name="Shape 2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42" name="Shape 244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Shape 24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77</a:t>
            </a:fld>
            <a:endParaRPr lang="en-US" sz="1200" b="0" i="0" u="none" strike="noStrike" cap="none">
              <a:solidFill>
                <a:schemeClr val="dk1"/>
              </a:solidFill>
              <a:latin typeface="Times New Roman"/>
              <a:ea typeface="Times New Roman"/>
              <a:cs typeface="Times New Roman"/>
              <a:sym typeface="Times New Roman"/>
            </a:endParaRPr>
          </a:p>
        </p:txBody>
      </p:sp>
      <p:sp>
        <p:nvSpPr>
          <p:cNvPr id="2452" name="Shape 2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53" name="Shape 24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3"/>
        <p:cNvGrpSpPr/>
        <p:nvPr/>
      </p:nvGrpSpPr>
      <p:grpSpPr>
        <a:xfrm>
          <a:off x="0" y="0"/>
          <a:ext cx="0" cy="0"/>
          <a:chOff x="0" y="0"/>
          <a:chExt cx="0" cy="0"/>
        </a:xfrm>
      </p:grpSpPr>
      <p:sp>
        <p:nvSpPr>
          <p:cNvPr id="2594" name="Shape 25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78</a:t>
            </a:fld>
            <a:endParaRPr lang="en-US" sz="1200" b="0" i="0" u="none" strike="noStrike" cap="none">
              <a:solidFill>
                <a:schemeClr val="dk1"/>
              </a:solidFill>
              <a:latin typeface="Times New Roman"/>
              <a:ea typeface="Times New Roman"/>
              <a:cs typeface="Times New Roman"/>
              <a:sym typeface="Times New Roman"/>
            </a:endParaRPr>
          </a:p>
        </p:txBody>
      </p:sp>
      <p:sp>
        <p:nvSpPr>
          <p:cNvPr id="2595" name="Shape 2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6" name="Shape 25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Shape 26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79</a:t>
            </a:fld>
            <a:endParaRPr lang="en-US" sz="1200" b="0" i="0" u="none" strike="noStrike" cap="none">
              <a:solidFill>
                <a:schemeClr val="dk1"/>
              </a:solidFill>
              <a:latin typeface="Times New Roman"/>
              <a:ea typeface="Times New Roman"/>
              <a:cs typeface="Times New Roman"/>
              <a:sym typeface="Times New Roman"/>
            </a:endParaRPr>
          </a:p>
        </p:txBody>
      </p:sp>
      <p:sp>
        <p:nvSpPr>
          <p:cNvPr id="2604" name="Shape 26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05" name="Shape 26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http://www.brettschmidt.com/3d_images/garage/samples/car_body.jpg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a:t>
            </a:fld>
            <a:endParaRPr lang="en-US" sz="1200" b="0" i="0" u="none" strike="noStrike" cap="none">
              <a:solidFill>
                <a:schemeClr val="dk1"/>
              </a:solidFill>
              <a:latin typeface="Times New Roman"/>
              <a:ea typeface="Times New Roman"/>
              <a:cs typeface="Times New Roman"/>
              <a:sym typeface="Times New Roman"/>
            </a:endParaRPr>
          </a:p>
        </p:txBody>
      </p:sp>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6" name="Shape 3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4"/>
        <p:cNvGrpSpPr/>
        <p:nvPr/>
      </p:nvGrpSpPr>
      <p:grpSpPr>
        <a:xfrm>
          <a:off x="0" y="0"/>
          <a:ext cx="0" cy="0"/>
          <a:chOff x="0" y="0"/>
          <a:chExt cx="0" cy="0"/>
        </a:xfrm>
      </p:grpSpPr>
      <p:sp>
        <p:nvSpPr>
          <p:cNvPr id="2715" name="Shape 27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80</a:t>
            </a:fld>
            <a:endParaRPr lang="en-US" sz="1200" b="0" i="0" u="none" strike="noStrike" cap="none">
              <a:solidFill>
                <a:schemeClr val="dk1"/>
              </a:solidFill>
              <a:latin typeface="Times New Roman"/>
              <a:ea typeface="Times New Roman"/>
              <a:cs typeface="Times New Roman"/>
              <a:sym typeface="Times New Roman"/>
            </a:endParaRPr>
          </a:p>
        </p:txBody>
      </p:sp>
      <p:sp>
        <p:nvSpPr>
          <p:cNvPr id="2716" name="Shape 27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17" name="Shape 27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http://www.brettschmidt.com/3d_images/garage/samples/car_body.jpg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8"/>
        <p:cNvGrpSpPr/>
        <p:nvPr/>
      </p:nvGrpSpPr>
      <p:grpSpPr>
        <a:xfrm>
          <a:off x="0" y="0"/>
          <a:ext cx="0" cy="0"/>
          <a:chOff x="0" y="0"/>
          <a:chExt cx="0" cy="0"/>
        </a:xfrm>
      </p:grpSpPr>
      <p:sp>
        <p:nvSpPr>
          <p:cNvPr id="2839" name="Shape 28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81</a:t>
            </a:fld>
            <a:endParaRPr lang="en-US" sz="1200" b="0" i="0" u="none" strike="noStrike" cap="none">
              <a:solidFill>
                <a:schemeClr val="dk1"/>
              </a:solidFill>
              <a:latin typeface="Times New Roman"/>
              <a:ea typeface="Times New Roman"/>
              <a:cs typeface="Times New Roman"/>
              <a:sym typeface="Times New Roman"/>
            </a:endParaRPr>
          </a:p>
        </p:txBody>
      </p:sp>
      <p:sp>
        <p:nvSpPr>
          <p:cNvPr id="2840" name="Shape 28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41" name="Shape 28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Shape 28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82</a:t>
            </a:fld>
            <a:endParaRPr lang="en-US" sz="1200" b="0" i="0" u="none" strike="noStrike" cap="none">
              <a:solidFill>
                <a:schemeClr val="dk1"/>
              </a:solidFill>
              <a:latin typeface="Times New Roman"/>
              <a:ea typeface="Times New Roman"/>
              <a:cs typeface="Times New Roman"/>
              <a:sym typeface="Times New Roman"/>
            </a:endParaRPr>
          </a:p>
        </p:txBody>
      </p:sp>
      <p:sp>
        <p:nvSpPr>
          <p:cNvPr id="2849" name="Shape 2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50" name="Shape 28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3"/>
        <p:cNvGrpSpPr/>
        <p:nvPr/>
      </p:nvGrpSpPr>
      <p:grpSpPr>
        <a:xfrm>
          <a:off x="0" y="0"/>
          <a:ext cx="0" cy="0"/>
          <a:chOff x="0" y="0"/>
          <a:chExt cx="0" cy="0"/>
        </a:xfrm>
      </p:grpSpPr>
      <p:sp>
        <p:nvSpPr>
          <p:cNvPr id="2864" name="Shape 28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83</a:t>
            </a:fld>
            <a:endParaRPr lang="en-US" sz="1200" b="0" i="0" u="none" strike="noStrike" cap="none">
              <a:solidFill>
                <a:schemeClr val="dk1"/>
              </a:solidFill>
              <a:latin typeface="Times New Roman"/>
              <a:ea typeface="Times New Roman"/>
              <a:cs typeface="Times New Roman"/>
              <a:sym typeface="Times New Roman"/>
            </a:endParaRPr>
          </a:p>
        </p:txBody>
      </p:sp>
      <p:sp>
        <p:nvSpPr>
          <p:cNvPr id="2865" name="Shape 28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6" name="Shape 28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Shape 28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84</a:t>
            </a:fld>
            <a:endParaRPr lang="en-US" sz="1200" b="0" i="0" u="none" strike="noStrike" cap="none">
              <a:solidFill>
                <a:schemeClr val="dk1"/>
              </a:solidFill>
              <a:latin typeface="Times New Roman"/>
              <a:ea typeface="Times New Roman"/>
              <a:cs typeface="Times New Roman"/>
              <a:sym typeface="Times New Roman"/>
            </a:endParaRPr>
          </a:p>
        </p:txBody>
      </p:sp>
      <p:sp>
        <p:nvSpPr>
          <p:cNvPr id="2874" name="Shape 28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75" name="Shape 28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Shape 28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85</a:t>
            </a:fld>
            <a:endParaRPr lang="en-US" sz="1200" b="0" i="0" u="none" strike="noStrike" cap="none">
              <a:solidFill>
                <a:schemeClr val="dk1"/>
              </a:solidFill>
              <a:latin typeface="Times New Roman"/>
              <a:ea typeface="Times New Roman"/>
              <a:cs typeface="Times New Roman"/>
              <a:sym typeface="Times New Roman"/>
            </a:endParaRPr>
          </a:p>
        </p:txBody>
      </p:sp>
      <p:sp>
        <p:nvSpPr>
          <p:cNvPr id="2892" name="Shape 28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93" name="Shape 28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4"/>
        <p:cNvGrpSpPr/>
        <p:nvPr/>
      </p:nvGrpSpPr>
      <p:grpSpPr>
        <a:xfrm>
          <a:off x="0" y="0"/>
          <a:ext cx="0" cy="0"/>
          <a:chOff x="0" y="0"/>
          <a:chExt cx="0" cy="0"/>
        </a:xfrm>
      </p:grpSpPr>
      <p:sp>
        <p:nvSpPr>
          <p:cNvPr id="2955" name="Shape 29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86</a:t>
            </a:fld>
            <a:endParaRPr lang="en-US" sz="1200" b="0" i="0" u="none" strike="noStrike" cap="none">
              <a:solidFill>
                <a:schemeClr val="dk1"/>
              </a:solidFill>
              <a:latin typeface="Times New Roman"/>
              <a:ea typeface="Times New Roman"/>
              <a:cs typeface="Times New Roman"/>
              <a:sym typeface="Times New Roman"/>
            </a:endParaRPr>
          </a:p>
        </p:txBody>
      </p:sp>
      <p:sp>
        <p:nvSpPr>
          <p:cNvPr id="2956" name="Shape 29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57" name="Shape 29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6"/>
        <p:cNvGrpSpPr/>
        <p:nvPr/>
      </p:nvGrpSpPr>
      <p:grpSpPr>
        <a:xfrm>
          <a:off x="0" y="0"/>
          <a:ext cx="0" cy="0"/>
          <a:chOff x="0" y="0"/>
          <a:chExt cx="0" cy="0"/>
        </a:xfrm>
      </p:grpSpPr>
      <p:sp>
        <p:nvSpPr>
          <p:cNvPr id="2977" name="Shape 29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87</a:t>
            </a:fld>
            <a:endParaRPr lang="en-US" sz="1200" b="0" i="0" u="none" strike="noStrike" cap="none">
              <a:solidFill>
                <a:schemeClr val="dk1"/>
              </a:solidFill>
              <a:latin typeface="Times New Roman"/>
              <a:ea typeface="Times New Roman"/>
              <a:cs typeface="Times New Roman"/>
              <a:sym typeface="Times New Roman"/>
            </a:endParaRPr>
          </a:p>
        </p:txBody>
      </p:sp>
      <p:sp>
        <p:nvSpPr>
          <p:cNvPr id="2978" name="Shape 2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79" name="Shape 29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9"/>
        <p:cNvGrpSpPr/>
        <p:nvPr/>
      </p:nvGrpSpPr>
      <p:grpSpPr>
        <a:xfrm>
          <a:off x="0" y="0"/>
          <a:ext cx="0" cy="0"/>
          <a:chOff x="0" y="0"/>
          <a:chExt cx="0" cy="0"/>
        </a:xfrm>
      </p:grpSpPr>
      <p:sp>
        <p:nvSpPr>
          <p:cNvPr id="2990" name="Shape 29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88</a:t>
            </a:fld>
            <a:endParaRPr lang="en-US" sz="1200" b="0" i="0" u="none" strike="noStrike" cap="none">
              <a:solidFill>
                <a:schemeClr val="dk1"/>
              </a:solidFill>
              <a:latin typeface="Times New Roman"/>
              <a:ea typeface="Times New Roman"/>
              <a:cs typeface="Times New Roman"/>
              <a:sym typeface="Times New Roman"/>
            </a:endParaRPr>
          </a:p>
        </p:txBody>
      </p:sp>
      <p:sp>
        <p:nvSpPr>
          <p:cNvPr id="2991" name="Shape 29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92" name="Shape 29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If one or more of the reactants is not used up completely but is left over when the reaction is completed, then the amount of product that can be obtained is limited by the amount of only one of the reactants</a:t>
            </a:r>
          </a:p>
          <a:p>
            <a:pPr marL="0" marR="0" lvl="0" indent="0" algn="l" rtl="0">
              <a:spcBef>
                <a:spcPts val="150"/>
              </a:spcBef>
              <a:spcAft>
                <a:spcPts val="0"/>
              </a:spcAft>
              <a:buSzPct val="25000"/>
              <a:buNone/>
            </a:pPr>
            <a:endParaRPr sz="5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1" i="0" u="none" strike="noStrike" cap="none">
                <a:solidFill>
                  <a:schemeClr val="dk1"/>
                </a:solidFill>
                <a:latin typeface="Times New Roman"/>
                <a:ea typeface="Times New Roman"/>
                <a:cs typeface="Times New Roman"/>
                <a:sym typeface="Times New Roman"/>
              </a:rPr>
              <a:t>A limiting reactant</a:t>
            </a:r>
            <a:r>
              <a:rPr lang="en-US" sz="1200" b="0" i="0" u="none" strike="noStrike" cap="none">
                <a:solidFill>
                  <a:schemeClr val="dk1"/>
                </a:solidFill>
                <a:latin typeface="Times New Roman"/>
                <a:ea typeface="Times New Roman"/>
                <a:cs typeface="Times New Roman"/>
                <a:sym typeface="Times New Roman"/>
              </a:rPr>
              <a:t> is the reactant that restricts the amount of product obtained. The reactant that remains after a reaction has gone to completion is present in </a:t>
            </a:r>
            <a:r>
              <a:rPr lang="en-US" sz="1200" b="0" i="1" u="none" strike="noStrike" cap="none">
                <a:solidFill>
                  <a:schemeClr val="dk1"/>
                </a:solidFill>
                <a:latin typeface="Times New Roman"/>
                <a:ea typeface="Times New Roman"/>
                <a:cs typeface="Times New Roman"/>
                <a:sym typeface="Times New Roman"/>
              </a:rPr>
              <a:t>excess</a:t>
            </a:r>
            <a:r>
              <a:rPr lang="en-US" sz="1200" b="0" i="0" u="none" strike="noStrike" cap="none">
                <a:solidFill>
                  <a:schemeClr val="dk1"/>
                </a:solidFill>
                <a:latin typeface="Times New Roman"/>
                <a:ea typeface="Times New Roman"/>
                <a:cs typeface="Times New Roman"/>
                <a:sym typeface="Times New Roman"/>
              </a:rPr>
              <a:t>.</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7"/>
        <p:cNvGrpSpPr/>
        <p:nvPr/>
      </p:nvGrpSpPr>
      <p:grpSpPr>
        <a:xfrm>
          <a:off x="0" y="0"/>
          <a:ext cx="0" cy="0"/>
          <a:chOff x="0" y="0"/>
          <a:chExt cx="0" cy="0"/>
        </a:xfrm>
      </p:grpSpPr>
      <p:sp>
        <p:nvSpPr>
          <p:cNvPr id="2998" name="Shape 29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89</a:t>
            </a:fld>
            <a:endParaRPr lang="en-US" sz="1200" b="0" i="0" u="none" strike="noStrike" cap="none">
              <a:solidFill>
                <a:schemeClr val="dk1"/>
              </a:solidFill>
              <a:latin typeface="Times New Roman"/>
              <a:ea typeface="Times New Roman"/>
              <a:cs typeface="Times New Roman"/>
              <a:sym typeface="Times New Roman"/>
            </a:endParaRPr>
          </a:p>
        </p:txBody>
      </p:sp>
      <p:sp>
        <p:nvSpPr>
          <p:cNvPr id="2999" name="Shape 29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00" name="Shape 30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a:t>
            </a:fld>
            <a:endParaRPr lang="en-US" sz="1200" b="0" i="0" u="none" strike="noStrike" cap="none">
              <a:solidFill>
                <a:schemeClr val="dk1"/>
              </a:solidFill>
              <a:latin typeface="Times New Roman"/>
              <a:ea typeface="Times New Roman"/>
              <a:cs typeface="Times New Roman"/>
              <a:sym typeface="Times New Roman"/>
            </a:endParaRPr>
          </a:p>
        </p:txBody>
      </p:sp>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8" name="Shape 3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Objectives: </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To state the value of Avogadro’s number:  6.02 x10</a:t>
            </a:r>
            <a:r>
              <a:rPr lang="en-US" sz="1200" b="0" i="0" u="none" strike="noStrike" cap="none" baseline="30000">
                <a:solidFill>
                  <a:schemeClr val="dk1"/>
                </a:solidFill>
                <a:latin typeface="Times New Roman"/>
                <a:ea typeface="Times New Roman"/>
                <a:cs typeface="Times New Roman"/>
                <a:sym typeface="Times New Roman"/>
              </a:rPr>
              <a:t>23</a:t>
            </a:r>
            <a:r>
              <a:rPr lang="en-US" sz="1200" b="0" i="0" u="none" strike="noStrike" cap="none">
                <a:solidFill>
                  <a:schemeClr val="dk1"/>
                </a:solidFill>
                <a:latin typeface="Times New Roman"/>
                <a:ea typeface="Times New Roman"/>
                <a:cs typeface="Times New Roman"/>
                <a:sym typeface="Times New Roman"/>
              </a:rPr>
              <a:t>.</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To state the mass of Avogadro’s number of atoms for any element by referring to the periodic table.</a:t>
            </a: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	To relate the moles of a substance to the number of particles.</a:t>
            </a:r>
          </a:p>
          <a:p>
            <a:pPr marL="0" marR="0" lvl="0" indent="0" algn="l" rtl="0">
              <a:spcBef>
                <a:spcPts val="36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1200" b="0" i="0" u="none" strike="noStrike" cap="none">
                <a:solidFill>
                  <a:schemeClr val="dk1"/>
                </a:solidFill>
                <a:latin typeface="Times New Roman"/>
                <a:ea typeface="Times New Roman"/>
                <a:cs typeface="Times New Roman"/>
                <a:sym typeface="Times New Roman"/>
              </a:rPr>
              <a:t>http://www.birdxcanada.com/sonic/mole_400.jpg</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8"/>
        <p:cNvGrpSpPr/>
        <p:nvPr/>
      </p:nvGrpSpPr>
      <p:grpSpPr>
        <a:xfrm>
          <a:off x="0" y="0"/>
          <a:ext cx="0" cy="0"/>
          <a:chOff x="0" y="0"/>
          <a:chExt cx="0" cy="0"/>
        </a:xfrm>
      </p:grpSpPr>
      <p:sp>
        <p:nvSpPr>
          <p:cNvPr id="3019" name="Shape 30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90</a:t>
            </a:fld>
            <a:endParaRPr lang="en-US" sz="1200" b="0" i="0" u="none" strike="noStrike" cap="none">
              <a:solidFill>
                <a:schemeClr val="dk1"/>
              </a:solidFill>
              <a:latin typeface="Times New Roman"/>
              <a:ea typeface="Times New Roman"/>
              <a:cs typeface="Times New Roman"/>
              <a:sym typeface="Times New Roman"/>
            </a:endParaRPr>
          </a:p>
        </p:txBody>
      </p:sp>
      <p:sp>
        <p:nvSpPr>
          <p:cNvPr id="3020" name="Shape 30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21" name="Shape 30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9"/>
        <p:cNvGrpSpPr/>
        <p:nvPr/>
      </p:nvGrpSpPr>
      <p:grpSpPr>
        <a:xfrm>
          <a:off x="0" y="0"/>
          <a:ext cx="0" cy="0"/>
          <a:chOff x="0" y="0"/>
          <a:chExt cx="0" cy="0"/>
        </a:xfrm>
      </p:grpSpPr>
      <p:sp>
        <p:nvSpPr>
          <p:cNvPr id="3040" name="Shape 304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91</a:t>
            </a:fld>
            <a:endParaRPr lang="en-US" sz="1200" b="0" i="0" u="none" strike="noStrike" cap="none">
              <a:solidFill>
                <a:schemeClr val="dk1"/>
              </a:solidFill>
              <a:latin typeface="Times New Roman"/>
              <a:ea typeface="Times New Roman"/>
              <a:cs typeface="Times New Roman"/>
              <a:sym typeface="Times New Roman"/>
            </a:endParaRPr>
          </a:p>
        </p:txBody>
      </p:sp>
      <p:sp>
        <p:nvSpPr>
          <p:cNvPr id="3041" name="Shape 30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42" name="Shape 30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Shape 30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92</a:t>
            </a:fld>
            <a:endParaRPr lang="en-US" sz="1200" b="0" i="0" u="none" strike="noStrike" cap="none">
              <a:solidFill>
                <a:schemeClr val="dk1"/>
              </a:solidFill>
              <a:latin typeface="Times New Roman"/>
              <a:ea typeface="Times New Roman"/>
              <a:cs typeface="Times New Roman"/>
              <a:sym typeface="Times New Roman"/>
            </a:endParaRPr>
          </a:p>
        </p:txBody>
      </p:sp>
      <p:sp>
        <p:nvSpPr>
          <p:cNvPr id="3055" name="Shape 30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56" name="Shape 30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Shape 314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93</a:t>
            </a:fld>
            <a:endParaRPr lang="en-US" sz="1200" b="0" i="0" u="none" strike="noStrike" cap="none">
              <a:solidFill>
                <a:schemeClr val="dk1"/>
              </a:solidFill>
              <a:latin typeface="Times New Roman"/>
              <a:ea typeface="Times New Roman"/>
              <a:cs typeface="Times New Roman"/>
              <a:sym typeface="Times New Roman"/>
            </a:endParaRPr>
          </a:p>
        </p:txBody>
      </p:sp>
      <p:sp>
        <p:nvSpPr>
          <p:cNvPr id="3145" name="Shape 3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46" name="Shape 31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1"/>
        <p:cNvGrpSpPr/>
        <p:nvPr/>
      </p:nvGrpSpPr>
      <p:grpSpPr>
        <a:xfrm>
          <a:off x="0" y="0"/>
          <a:ext cx="0" cy="0"/>
          <a:chOff x="0" y="0"/>
          <a:chExt cx="0" cy="0"/>
        </a:xfrm>
      </p:grpSpPr>
      <p:sp>
        <p:nvSpPr>
          <p:cNvPr id="3152" name="Shape 31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94</a:t>
            </a:fld>
            <a:endParaRPr lang="en-US" sz="1200" b="0" i="0" u="none" strike="noStrike" cap="none">
              <a:solidFill>
                <a:schemeClr val="dk1"/>
              </a:solidFill>
              <a:latin typeface="Times New Roman"/>
              <a:ea typeface="Times New Roman"/>
              <a:cs typeface="Times New Roman"/>
              <a:sym typeface="Times New Roman"/>
            </a:endParaRPr>
          </a:p>
        </p:txBody>
      </p:sp>
      <p:sp>
        <p:nvSpPr>
          <p:cNvPr id="3153" name="Shape 3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54" name="Shape 31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Shape 31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95</a:t>
            </a:fld>
            <a:endParaRPr lang="en-US" sz="1200" b="0" i="0" u="none" strike="noStrike" cap="none">
              <a:solidFill>
                <a:schemeClr val="dk1"/>
              </a:solidFill>
              <a:latin typeface="Times New Roman"/>
              <a:ea typeface="Times New Roman"/>
              <a:cs typeface="Times New Roman"/>
              <a:sym typeface="Times New Roman"/>
            </a:endParaRPr>
          </a:p>
        </p:txBody>
      </p:sp>
      <p:sp>
        <p:nvSpPr>
          <p:cNvPr id="3160" name="Shape 3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61" name="Shape 316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9"/>
        <p:cNvGrpSpPr/>
        <p:nvPr/>
      </p:nvGrpSpPr>
      <p:grpSpPr>
        <a:xfrm>
          <a:off x="0" y="0"/>
          <a:ext cx="0" cy="0"/>
          <a:chOff x="0" y="0"/>
          <a:chExt cx="0" cy="0"/>
        </a:xfrm>
      </p:grpSpPr>
      <p:sp>
        <p:nvSpPr>
          <p:cNvPr id="3170" name="Shape 31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96</a:t>
            </a:fld>
            <a:endParaRPr lang="en-US" sz="1200" b="0" i="0" u="none" strike="noStrike" cap="none">
              <a:solidFill>
                <a:schemeClr val="dk1"/>
              </a:solidFill>
              <a:latin typeface="Times New Roman"/>
              <a:ea typeface="Times New Roman"/>
              <a:cs typeface="Times New Roman"/>
              <a:sym typeface="Times New Roman"/>
            </a:endParaRPr>
          </a:p>
        </p:txBody>
      </p:sp>
      <p:sp>
        <p:nvSpPr>
          <p:cNvPr id="3171" name="Shape 3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72" name="Shape 31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6"/>
        <p:cNvGrpSpPr/>
        <p:nvPr/>
      </p:nvGrpSpPr>
      <p:grpSpPr>
        <a:xfrm>
          <a:off x="0" y="0"/>
          <a:ext cx="0" cy="0"/>
          <a:chOff x="0" y="0"/>
          <a:chExt cx="0" cy="0"/>
        </a:xfrm>
      </p:grpSpPr>
      <p:sp>
        <p:nvSpPr>
          <p:cNvPr id="3177" name="Shape 31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97</a:t>
            </a:fld>
            <a:endParaRPr lang="en-US" sz="1200" b="0" i="0" u="none" strike="noStrike" cap="none">
              <a:solidFill>
                <a:schemeClr val="dk1"/>
              </a:solidFill>
              <a:latin typeface="Times New Roman"/>
              <a:ea typeface="Times New Roman"/>
              <a:cs typeface="Times New Roman"/>
              <a:sym typeface="Times New Roman"/>
            </a:endParaRPr>
          </a:p>
        </p:txBody>
      </p:sp>
      <p:sp>
        <p:nvSpPr>
          <p:cNvPr id="3178" name="Shape 3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79" name="Shape 31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Shape 31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98</a:t>
            </a:fld>
            <a:endParaRPr lang="en-US" sz="1200" b="0" i="0" u="none" strike="noStrike" cap="none">
              <a:solidFill>
                <a:schemeClr val="dk1"/>
              </a:solidFill>
              <a:latin typeface="Times New Roman"/>
              <a:ea typeface="Times New Roman"/>
              <a:cs typeface="Times New Roman"/>
              <a:sym typeface="Times New Roman"/>
            </a:endParaRPr>
          </a:p>
        </p:txBody>
      </p:sp>
      <p:sp>
        <p:nvSpPr>
          <p:cNvPr id="3188" name="Shape 3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89" name="Shape 31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1"/>
        <p:cNvGrpSpPr/>
        <p:nvPr/>
      </p:nvGrpSpPr>
      <p:grpSpPr>
        <a:xfrm>
          <a:off x="0" y="0"/>
          <a:ext cx="0" cy="0"/>
          <a:chOff x="0" y="0"/>
          <a:chExt cx="0" cy="0"/>
        </a:xfrm>
      </p:grpSpPr>
      <p:sp>
        <p:nvSpPr>
          <p:cNvPr id="3272" name="Shape 32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99</a:t>
            </a:fld>
            <a:endParaRPr lang="en-US" sz="1200" b="0" i="0" u="none" strike="noStrike" cap="none">
              <a:solidFill>
                <a:schemeClr val="dk1"/>
              </a:solidFill>
              <a:latin typeface="Times New Roman"/>
              <a:ea typeface="Times New Roman"/>
              <a:cs typeface="Times New Roman"/>
              <a:sym typeface="Times New Roman"/>
            </a:endParaRPr>
          </a:p>
        </p:txBody>
      </p:sp>
      <p:sp>
        <p:nvSpPr>
          <p:cNvPr id="3273" name="Shape 3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74" name="Shape 32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Arial"/>
              <a:buNone/>
              <a:defRPr/>
            </a:lvl1pPr>
            <a:lvl2pPr marL="457200" marR="0" lvl="1" indent="0" algn="ctr" rtl="0">
              <a:spcBef>
                <a:spcPts val="560"/>
              </a:spcBef>
              <a:spcAft>
                <a:spcPts val="0"/>
              </a:spcAft>
              <a:buClr>
                <a:schemeClr val="dk1"/>
              </a:buClr>
              <a:buFont typeface="Arial"/>
              <a:buNone/>
              <a:defRPr/>
            </a:lvl2pPr>
            <a:lvl3pPr marL="914400" marR="0" lvl="2" indent="0" algn="ctr" rtl="0">
              <a:spcBef>
                <a:spcPts val="480"/>
              </a:spcBef>
              <a:spcAft>
                <a:spcPts val="0"/>
              </a:spcAft>
              <a:buClr>
                <a:schemeClr val="dk1"/>
              </a:buClr>
              <a:buFont typeface="Arial"/>
              <a:buNone/>
              <a:defRPr/>
            </a:lvl3pPr>
            <a:lvl4pPr marL="1371600" marR="0" lvl="3" indent="0" algn="ctr" rtl="0">
              <a:spcBef>
                <a:spcPts val="400"/>
              </a:spcBef>
              <a:spcAft>
                <a:spcPts val="0"/>
              </a:spcAft>
              <a:buClr>
                <a:schemeClr val="dk1"/>
              </a:buClr>
              <a:buFont typeface="Arial"/>
              <a:buNone/>
              <a:defRPr/>
            </a:lvl4pPr>
            <a:lvl5pPr marL="1828800" marR="0" lvl="4" indent="0" algn="ctr" rtl="0">
              <a:spcBef>
                <a:spcPts val="400"/>
              </a:spcBef>
              <a:spcAft>
                <a:spcPts val="0"/>
              </a:spcAft>
              <a:buClr>
                <a:schemeClr val="dk1"/>
              </a:buClr>
              <a:buFont typeface="Arial"/>
              <a:buNone/>
              <a:defRPr/>
            </a:lvl5pPr>
            <a:lvl6pPr marL="2286000" marR="0" lvl="5" indent="0" algn="ctr" rtl="0">
              <a:spcBef>
                <a:spcPts val="400"/>
              </a:spcBef>
              <a:spcAft>
                <a:spcPts val="0"/>
              </a:spcAft>
              <a:buClr>
                <a:schemeClr val="dk1"/>
              </a:buClr>
              <a:buFont typeface="Arial"/>
              <a:buNone/>
              <a:defRPr/>
            </a:lvl6pPr>
            <a:lvl7pPr marL="2743200" marR="0" lvl="6" indent="0" algn="ctr" rtl="0">
              <a:spcBef>
                <a:spcPts val="400"/>
              </a:spcBef>
              <a:spcAft>
                <a:spcPts val="0"/>
              </a:spcAft>
              <a:buClr>
                <a:schemeClr val="dk1"/>
              </a:buClr>
              <a:buFont typeface="Arial"/>
              <a:buNone/>
              <a:defRPr/>
            </a:lvl7pPr>
            <a:lvl8pPr marL="3200400" marR="0" lvl="7" indent="0" algn="ctr" rtl="0">
              <a:spcBef>
                <a:spcPts val="400"/>
              </a:spcBef>
              <a:spcAft>
                <a:spcPts val="0"/>
              </a:spcAft>
              <a:buClr>
                <a:schemeClr val="dk1"/>
              </a:buClr>
              <a:buFont typeface="Arial"/>
              <a:buNone/>
              <a:defRPr/>
            </a:lvl8pPr>
            <a:lvl9pPr marL="3657600" marR="0" lvl="8" indent="0" algn="ctr" rtl="0">
              <a:spcBef>
                <a:spcPts val="400"/>
              </a:spcBef>
              <a:spcAft>
                <a:spcPts val="0"/>
              </a:spcAft>
              <a:buClr>
                <a:schemeClr val="dk1"/>
              </a:buClr>
              <a:buFont typeface="Arial"/>
              <a:buNone/>
              <a:defRPr/>
            </a:lvl9pPr>
          </a:lstStyle>
          <a:p>
            <a:endParaRPr/>
          </a:p>
        </p:txBody>
      </p:sp>
      <p:sp>
        <p:nvSpPr>
          <p:cNvPr id="18" name="Shape 1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9" name="Shape 1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0" name="Shape 2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a:lvl1pPr>
            <a:lvl2pPr marL="742950" lvl="1" indent="-107950" algn="l" rtl="0">
              <a:spcBef>
                <a:spcPts val="560"/>
              </a:spcBef>
              <a:spcAft>
                <a:spcPts val="0"/>
              </a:spcAft>
              <a:buClr>
                <a:schemeClr val="dk1"/>
              </a:buClr>
              <a:buFont typeface="Arial"/>
              <a:buChar char="–"/>
              <a:defRPr/>
            </a:lvl2pPr>
            <a:lvl3pPr marL="1143000" lvl="2" indent="-76200" algn="l" rtl="0">
              <a:spcBef>
                <a:spcPts val="480"/>
              </a:spcBef>
              <a:spcAft>
                <a:spcPts val="0"/>
              </a:spcAft>
              <a:buClr>
                <a:schemeClr val="dk1"/>
              </a:buClr>
              <a:buFont typeface="Arial"/>
              <a:buChar char="•"/>
              <a:defRPr/>
            </a:lvl3pPr>
            <a:lvl4pPr marL="1600200" lvl="3" indent="-101600" algn="l" rtl="0">
              <a:spcBef>
                <a:spcPts val="400"/>
              </a:spcBef>
              <a:spcAft>
                <a:spcPts val="0"/>
              </a:spcAft>
              <a:buClr>
                <a:schemeClr val="dk1"/>
              </a:buClr>
              <a:buFont typeface="Arial"/>
              <a:buChar char="–"/>
              <a:defRPr/>
            </a:lvl4pPr>
            <a:lvl5pPr marL="2057400" lvl="4" indent="-101600" algn="l" rtl="0">
              <a:spcBef>
                <a:spcPts val="400"/>
              </a:spcBef>
              <a:spcAft>
                <a:spcPts val="0"/>
              </a:spcAft>
              <a:buClr>
                <a:schemeClr val="dk1"/>
              </a:buClr>
              <a:buFont typeface="Arial"/>
              <a:buChar char="»"/>
              <a:defRPr/>
            </a:lvl5pPr>
            <a:lvl6pPr marL="2514600" lvl="5" indent="-101600" algn="l" rtl="0">
              <a:spcBef>
                <a:spcPts val="400"/>
              </a:spcBef>
              <a:spcAft>
                <a:spcPts val="0"/>
              </a:spcAft>
              <a:buClr>
                <a:schemeClr val="dk1"/>
              </a:buClr>
              <a:buFont typeface="Arial"/>
              <a:buChar char="»"/>
              <a:defRPr/>
            </a:lvl6pPr>
            <a:lvl7pPr marL="2971800" lvl="6" indent="-101600" algn="l" rtl="0">
              <a:spcBef>
                <a:spcPts val="400"/>
              </a:spcBef>
              <a:spcAft>
                <a:spcPts val="0"/>
              </a:spcAft>
              <a:buClr>
                <a:schemeClr val="dk1"/>
              </a:buClr>
              <a:buFont typeface="Arial"/>
              <a:buChar char="»"/>
              <a:defRPr/>
            </a:lvl7pPr>
            <a:lvl8pPr marL="3429000" lvl="7" indent="-101600" algn="l" rtl="0">
              <a:spcBef>
                <a:spcPts val="400"/>
              </a:spcBef>
              <a:spcAft>
                <a:spcPts val="0"/>
              </a:spcAft>
              <a:buClr>
                <a:schemeClr val="dk1"/>
              </a:buClr>
              <a:buFont typeface="Arial"/>
              <a:buChar char="»"/>
              <a:defRPr/>
            </a:lvl8pPr>
            <a:lvl9pPr marL="3886200" lvl="8" indent="-101600" algn="l" rtl="0">
              <a:spcBef>
                <a:spcPts val="400"/>
              </a:spcBef>
              <a:spcAft>
                <a:spcPts val="0"/>
              </a:spcAft>
              <a:buClr>
                <a:schemeClr val="dk1"/>
              </a:buClr>
              <a:buFont typeface="Arial"/>
              <a:buChar char="»"/>
              <a:defRPr/>
            </a:lvl9pPr>
          </a:lstStyle>
          <a:p>
            <a:endParaRPr/>
          </a:p>
        </p:txBody>
      </p:sp>
      <p:sp>
        <p:nvSpPr>
          <p:cNvPr id="75" name="Shape 7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6" name="Shape 7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7" name="Shape 7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a:lvl1pPr>
            <a:lvl2pPr marL="742950" lvl="1" indent="-107950" algn="l" rtl="0">
              <a:spcBef>
                <a:spcPts val="560"/>
              </a:spcBef>
              <a:spcAft>
                <a:spcPts val="0"/>
              </a:spcAft>
              <a:buClr>
                <a:schemeClr val="dk1"/>
              </a:buClr>
              <a:buFont typeface="Arial"/>
              <a:buChar char="–"/>
              <a:defRPr/>
            </a:lvl2pPr>
            <a:lvl3pPr marL="1143000" lvl="2" indent="-76200" algn="l" rtl="0">
              <a:spcBef>
                <a:spcPts val="480"/>
              </a:spcBef>
              <a:spcAft>
                <a:spcPts val="0"/>
              </a:spcAft>
              <a:buClr>
                <a:schemeClr val="dk1"/>
              </a:buClr>
              <a:buFont typeface="Arial"/>
              <a:buChar char="•"/>
              <a:defRPr/>
            </a:lvl3pPr>
            <a:lvl4pPr marL="1600200" lvl="3" indent="-101600" algn="l" rtl="0">
              <a:spcBef>
                <a:spcPts val="400"/>
              </a:spcBef>
              <a:spcAft>
                <a:spcPts val="0"/>
              </a:spcAft>
              <a:buClr>
                <a:schemeClr val="dk1"/>
              </a:buClr>
              <a:buFont typeface="Arial"/>
              <a:buChar char="–"/>
              <a:defRPr/>
            </a:lvl4pPr>
            <a:lvl5pPr marL="2057400" lvl="4" indent="-101600" algn="l" rtl="0">
              <a:spcBef>
                <a:spcPts val="400"/>
              </a:spcBef>
              <a:spcAft>
                <a:spcPts val="0"/>
              </a:spcAft>
              <a:buClr>
                <a:schemeClr val="dk1"/>
              </a:buClr>
              <a:buFont typeface="Arial"/>
              <a:buChar char="»"/>
              <a:defRPr/>
            </a:lvl5pPr>
            <a:lvl6pPr marL="2514600" lvl="5" indent="-101600" algn="l" rtl="0">
              <a:spcBef>
                <a:spcPts val="400"/>
              </a:spcBef>
              <a:spcAft>
                <a:spcPts val="0"/>
              </a:spcAft>
              <a:buClr>
                <a:schemeClr val="dk1"/>
              </a:buClr>
              <a:buFont typeface="Arial"/>
              <a:buChar char="»"/>
              <a:defRPr/>
            </a:lvl6pPr>
            <a:lvl7pPr marL="2971800" lvl="6" indent="-101600" algn="l" rtl="0">
              <a:spcBef>
                <a:spcPts val="400"/>
              </a:spcBef>
              <a:spcAft>
                <a:spcPts val="0"/>
              </a:spcAft>
              <a:buClr>
                <a:schemeClr val="dk1"/>
              </a:buClr>
              <a:buFont typeface="Arial"/>
              <a:buChar char="»"/>
              <a:defRPr/>
            </a:lvl7pPr>
            <a:lvl8pPr marL="3429000" lvl="7" indent="-101600" algn="l" rtl="0">
              <a:spcBef>
                <a:spcPts val="400"/>
              </a:spcBef>
              <a:spcAft>
                <a:spcPts val="0"/>
              </a:spcAft>
              <a:buClr>
                <a:schemeClr val="dk1"/>
              </a:buClr>
              <a:buFont typeface="Arial"/>
              <a:buChar char="»"/>
              <a:defRPr/>
            </a:lvl8pPr>
            <a:lvl9pPr marL="3886200" lvl="8" indent="-101600" algn="l" rtl="0">
              <a:spcBef>
                <a:spcPts val="400"/>
              </a:spcBef>
              <a:spcAft>
                <a:spcPts val="0"/>
              </a:spcAft>
              <a:buClr>
                <a:schemeClr val="dk1"/>
              </a:buClr>
              <a:buFont typeface="Arial"/>
              <a:buChar char="»"/>
              <a:defRPr/>
            </a:lvl9pPr>
          </a:lstStyle>
          <a:p>
            <a:endParaRPr/>
          </a:p>
        </p:txBody>
      </p:sp>
      <p:sp>
        <p:nvSpPr>
          <p:cNvPr id="81" name="Shape 8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2" name="Shape 8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3" name="Shape 8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92" name="Shape 92"/>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Times New Roman"/>
              <a:buChar char="•"/>
              <a:defRPr/>
            </a:lvl1pPr>
            <a:lvl2pPr marL="742950" lvl="1" indent="-107950" algn="l" rtl="0">
              <a:spcBef>
                <a:spcPts val="560"/>
              </a:spcBef>
              <a:spcAft>
                <a:spcPts val="0"/>
              </a:spcAft>
              <a:buClr>
                <a:schemeClr val="dk1"/>
              </a:buClr>
              <a:buFont typeface="Times New Roman"/>
              <a:buChar char="–"/>
              <a:defRPr/>
            </a:lvl2pPr>
            <a:lvl3pPr marL="1143000" lvl="2" indent="-76200" algn="l" rtl="0">
              <a:spcBef>
                <a:spcPts val="480"/>
              </a:spcBef>
              <a:spcAft>
                <a:spcPts val="0"/>
              </a:spcAft>
              <a:buClr>
                <a:schemeClr val="dk1"/>
              </a:buClr>
              <a:buFont typeface="Times New Roman"/>
              <a:buChar char="•"/>
              <a:defRPr/>
            </a:lvl3pPr>
            <a:lvl4pPr marL="1600200" lvl="3" indent="-101600" algn="l" rtl="0">
              <a:spcBef>
                <a:spcPts val="400"/>
              </a:spcBef>
              <a:spcAft>
                <a:spcPts val="0"/>
              </a:spcAft>
              <a:buClr>
                <a:schemeClr val="dk1"/>
              </a:buClr>
              <a:buFont typeface="Times New Roman"/>
              <a:buChar char="–"/>
              <a:defRPr/>
            </a:lvl4pPr>
            <a:lvl5pPr marL="2057400" lvl="4" indent="-101600" algn="l" rtl="0">
              <a:spcBef>
                <a:spcPts val="400"/>
              </a:spcBef>
              <a:spcAft>
                <a:spcPts val="0"/>
              </a:spcAft>
              <a:buClr>
                <a:schemeClr val="dk1"/>
              </a:buClr>
              <a:buFont typeface="Times New Roman"/>
              <a:buChar char="»"/>
              <a:defRPr/>
            </a:lvl5pPr>
            <a:lvl6pPr marL="2514600" lvl="5" indent="-101600" algn="l" rtl="0">
              <a:spcBef>
                <a:spcPts val="400"/>
              </a:spcBef>
              <a:spcAft>
                <a:spcPts val="0"/>
              </a:spcAft>
              <a:buClr>
                <a:schemeClr val="dk1"/>
              </a:buClr>
              <a:buFont typeface="Times New Roman"/>
              <a:buChar char="»"/>
              <a:defRPr/>
            </a:lvl6pPr>
            <a:lvl7pPr marL="2971800" lvl="6" indent="-101600" algn="l" rtl="0">
              <a:spcBef>
                <a:spcPts val="400"/>
              </a:spcBef>
              <a:spcAft>
                <a:spcPts val="0"/>
              </a:spcAft>
              <a:buClr>
                <a:schemeClr val="dk1"/>
              </a:buClr>
              <a:buFont typeface="Times New Roman"/>
              <a:buChar char="»"/>
              <a:defRPr/>
            </a:lvl7pPr>
            <a:lvl8pPr marL="3429000" lvl="7" indent="-101600" algn="l" rtl="0">
              <a:spcBef>
                <a:spcPts val="400"/>
              </a:spcBef>
              <a:spcAft>
                <a:spcPts val="0"/>
              </a:spcAft>
              <a:buClr>
                <a:schemeClr val="dk1"/>
              </a:buClr>
              <a:buFont typeface="Times New Roman"/>
              <a:buChar char="»"/>
              <a:defRPr/>
            </a:lvl8pPr>
            <a:lvl9pPr marL="3886200" lvl="8" indent="-101600" algn="l" rtl="0">
              <a:spcBef>
                <a:spcPts val="400"/>
              </a:spcBef>
              <a:spcAft>
                <a:spcPts val="0"/>
              </a:spcAft>
              <a:buClr>
                <a:schemeClr val="dk1"/>
              </a:buClr>
              <a:buFont typeface="Times New Roman"/>
              <a:buChar char="»"/>
              <a:defRPr/>
            </a:lvl9pPr>
          </a:lstStyle>
          <a:p>
            <a:endParaRPr/>
          </a:p>
        </p:txBody>
      </p:sp>
      <p:sp>
        <p:nvSpPr>
          <p:cNvPr id="93" name="Shape 9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94" name="Shape 94"/>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95" name="Shape 95"/>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6"/>
        <p:cNvGrpSpPr/>
        <p:nvPr/>
      </p:nvGrpSpPr>
      <p:grpSpPr>
        <a:xfrm>
          <a:off x="0" y="0"/>
          <a:ext cx="0" cy="0"/>
          <a:chOff x="0" y="0"/>
          <a:chExt cx="0" cy="0"/>
        </a:xfrm>
      </p:grpSpPr>
      <p:sp>
        <p:nvSpPr>
          <p:cNvPr id="97" name="Shape 9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98" name="Shape 9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Times New Roman"/>
              <a:buNone/>
              <a:defRPr/>
            </a:lvl1pPr>
            <a:lvl2pPr marL="457200" marR="0" lvl="1" indent="0" algn="ctr" rtl="0">
              <a:spcBef>
                <a:spcPts val="560"/>
              </a:spcBef>
              <a:spcAft>
                <a:spcPts val="0"/>
              </a:spcAft>
              <a:buClr>
                <a:schemeClr val="dk1"/>
              </a:buClr>
              <a:buFont typeface="Times New Roman"/>
              <a:buNone/>
              <a:defRPr/>
            </a:lvl2pPr>
            <a:lvl3pPr marL="914400" marR="0" lvl="2" indent="0" algn="ctr" rtl="0">
              <a:spcBef>
                <a:spcPts val="480"/>
              </a:spcBef>
              <a:spcAft>
                <a:spcPts val="0"/>
              </a:spcAft>
              <a:buClr>
                <a:schemeClr val="dk1"/>
              </a:buClr>
              <a:buFont typeface="Times New Roman"/>
              <a:buNone/>
              <a:defRPr/>
            </a:lvl3pPr>
            <a:lvl4pPr marL="1371600" marR="0" lvl="3" indent="0" algn="ctr" rtl="0">
              <a:spcBef>
                <a:spcPts val="400"/>
              </a:spcBef>
              <a:spcAft>
                <a:spcPts val="0"/>
              </a:spcAft>
              <a:buClr>
                <a:schemeClr val="dk1"/>
              </a:buClr>
              <a:buFont typeface="Times New Roman"/>
              <a:buNone/>
              <a:defRPr/>
            </a:lvl4pPr>
            <a:lvl5pPr marL="1828800" marR="0" lvl="4" indent="0" algn="ctr" rtl="0">
              <a:spcBef>
                <a:spcPts val="400"/>
              </a:spcBef>
              <a:spcAft>
                <a:spcPts val="0"/>
              </a:spcAft>
              <a:buClr>
                <a:schemeClr val="dk1"/>
              </a:buClr>
              <a:buFont typeface="Times New Roman"/>
              <a:buNone/>
              <a:defRPr/>
            </a:lvl5pPr>
            <a:lvl6pPr marL="2286000" marR="0" lvl="5" indent="0" algn="ctr" rtl="0">
              <a:spcBef>
                <a:spcPts val="400"/>
              </a:spcBef>
              <a:spcAft>
                <a:spcPts val="0"/>
              </a:spcAft>
              <a:buClr>
                <a:schemeClr val="dk1"/>
              </a:buClr>
              <a:buFont typeface="Times New Roman"/>
              <a:buNone/>
              <a:defRPr/>
            </a:lvl6pPr>
            <a:lvl7pPr marL="2743200" marR="0" lvl="6" indent="0" algn="ctr" rtl="0">
              <a:spcBef>
                <a:spcPts val="400"/>
              </a:spcBef>
              <a:spcAft>
                <a:spcPts val="0"/>
              </a:spcAft>
              <a:buClr>
                <a:schemeClr val="dk1"/>
              </a:buClr>
              <a:buFont typeface="Times New Roman"/>
              <a:buNone/>
              <a:defRPr/>
            </a:lvl7pPr>
            <a:lvl8pPr marL="3200400" marR="0" lvl="7" indent="0" algn="ctr" rtl="0">
              <a:spcBef>
                <a:spcPts val="400"/>
              </a:spcBef>
              <a:spcAft>
                <a:spcPts val="0"/>
              </a:spcAft>
              <a:buClr>
                <a:schemeClr val="dk1"/>
              </a:buClr>
              <a:buFont typeface="Times New Roman"/>
              <a:buNone/>
              <a:defRPr/>
            </a:lvl8pPr>
            <a:lvl9pPr marL="3657600" marR="0" lvl="8" indent="0" algn="ctr" rtl="0">
              <a:spcBef>
                <a:spcPts val="400"/>
              </a:spcBef>
              <a:spcAft>
                <a:spcPts val="0"/>
              </a:spcAft>
              <a:buClr>
                <a:schemeClr val="dk1"/>
              </a:buClr>
              <a:buFont typeface="Times New Roman"/>
              <a:buNone/>
              <a:defRPr/>
            </a:lvl9pPr>
          </a:lstStyle>
          <a:p>
            <a:endParaRPr/>
          </a:p>
        </p:txBody>
      </p:sp>
      <p:sp>
        <p:nvSpPr>
          <p:cNvPr id="99" name="Shape 9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0" name="Shape 10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1" name="Shape 10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4" name="Shape 10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Times New Roman"/>
              <a:buNone/>
              <a:defRPr/>
            </a:lvl1pPr>
            <a:lvl2pPr marL="457200" lvl="1" indent="0" rtl="0">
              <a:spcBef>
                <a:spcPts val="0"/>
              </a:spcBef>
              <a:buFont typeface="Times New Roman"/>
              <a:buNone/>
              <a:defRPr/>
            </a:lvl2pPr>
            <a:lvl3pPr marL="914400" lvl="2" indent="0" rtl="0">
              <a:spcBef>
                <a:spcPts val="0"/>
              </a:spcBef>
              <a:buFont typeface="Times New Roman"/>
              <a:buNone/>
              <a:defRPr/>
            </a:lvl3pPr>
            <a:lvl4pPr marL="1371600" lvl="3" indent="0" rtl="0">
              <a:spcBef>
                <a:spcPts val="0"/>
              </a:spcBef>
              <a:buFont typeface="Times New Roman"/>
              <a:buNone/>
              <a:defRPr/>
            </a:lvl4pPr>
            <a:lvl5pPr marL="1828800" lvl="4" indent="0" rtl="0">
              <a:spcBef>
                <a:spcPts val="0"/>
              </a:spcBef>
              <a:buFont typeface="Times New Roman"/>
              <a:buNone/>
              <a:defRPr/>
            </a:lvl5pPr>
            <a:lvl6pPr marL="2286000" lvl="5" indent="0" rtl="0">
              <a:spcBef>
                <a:spcPts val="0"/>
              </a:spcBef>
              <a:buFont typeface="Times New Roman"/>
              <a:buNone/>
              <a:defRPr/>
            </a:lvl6pPr>
            <a:lvl7pPr marL="2743200" lvl="6" indent="0" rtl="0">
              <a:spcBef>
                <a:spcPts val="0"/>
              </a:spcBef>
              <a:buFont typeface="Times New Roman"/>
              <a:buNone/>
              <a:defRPr/>
            </a:lvl7pPr>
            <a:lvl8pPr marL="3200400" lvl="7" indent="0" rtl="0">
              <a:spcBef>
                <a:spcPts val="0"/>
              </a:spcBef>
              <a:buFont typeface="Times New Roman"/>
              <a:buNone/>
              <a:defRPr/>
            </a:lvl8pPr>
            <a:lvl9pPr marL="3657600" lvl="8" indent="0" rtl="0">
              <a:spcBef>
                <a:spcPts val="0"/>
              </a:spcBef>
              <a:buFont typeface="Times New Roman"/>
              <a:buNone/>
              <a:defRPr/>
            </a:lvl9pPr>
          </a:lstStyle>
          <a:p>
            <a:endParaRPr/>
          </a:p>
        </p:txBody>
      </p:sp>
      <p:sp>
        <p:nvSpPr>
          <p:cNvPr id="105" name="Shape 105"/>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6" name="Shape 106"/>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7" name="Shape 107"/>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10" name="Shape 110"/>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1" name="Shape 111"/>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2" name="Shape 112"/>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13" name="Shape 113"/>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14" name="Shape 114"/>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7" name="Shape 11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Times New Roman"/>
              <a:buNone/>
              <a:defRPr/>
            </a:lvl1pPr>
            <a:lvl2pPr marL="457200" lvl="1" indent="0" rtl="0">
              <a:spcBef>
                <a:spcPts val="0"/>
              </a:spcBef>
              <a:buFont typeface="Times New Roman"/>
              <a:buNone/>
              <a:defRPr/>
            </a:lvl2pPr>
            <a:lvl3pPr marL="914400" lvl="2" indent="0" rtl="0">
              <a:spcBef>
                <a:spcPts val="0"/>
              </a:spcBef>
              <a:buFont typeface="Times New Roman"/>
              <a:buNone/>
              <a:defRPr/>
            </a:lvl3pPr>
            <a:lvl4pPr marL="1371600" lvl="3" indent="0" rtl="0">
              <a:spcBef>
                <a:spcPts val="0"/>
              </a:spcBef>
              <a:buFont typeface="Times New Roman"/>
              <a:buNone/>
              <a:defRPr/>
            </a:lvl4pPr>
            <a:lvl5pPr marL="1828800" lvl="4" indent="0" rtl="0">
              <a:spcBef>
                <a:spcPts val="0"/>
              </a:spcBef>
              <a:buFont typeface="Times New Roman"/>
              <a:buNone/>
              <a:defRPr/>
            </a:lvl5pPr>
            <a:lvl6pPr marL="2286000" lvl="5" indent="0" rtl="0">
              <a:spcBef>
                <a:spcPts val="0"/>
              </a:spcBef>
              <a:buFont typeface="Times New Roman"/>
              <a:buNone/>
              <a:defRPr/>
            </a:lvl6pPr>
            <a:lvl7pPr marL="2743200" lvl="6" indent="0" rtl="0">
              <a:spcBef>
                <a:spcPts val="0"/>
              </a:spcBef>
              <a:buFont typeface="Times New Roman"/>
              <a:buNone/>
              <a:defRPr/>
            </a:lvl7pPr>
            <a:lvl8pPr marL="3200400" lvl="7" indent="0" rtl="0">
              <a:spcBef>
                <a:spcPts val="0"/>
              </a:spcBef>
              <a:buFont typeface="Times New Roman"/>
              <a:buNone/>
              <a:defRPr/>
            </a:lvl8pPr>
            <a:lvl9pPr marL="3657600" lvl="8" indent="0" rtl="0">
              <a:spcBef>
                <a:spcPts val="0"/>
              </a:spcBef>
              <a:buFont typeface="Times New Roman"/>
              <a:buNone/>
              <a:defRPr/>
            </a:lvl9pPr>
          </a:lstStyle>
          <a:p>
            <a:endParaRPr/>
          </a:p>
        </p:txBody>
      </p:sp>
      <p:sp>
        <p:nvSpPr>
          <p:cNvPr id="118" name="Shape 11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9" name="Shape 11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Times New Roman"/>
              <a:buNone/>
              <a:defRPr/>
            </a:lvl1pPr>
            <a:lvl2pPr marL="457200" lvl="1" indent="0" rtl="0">
              <a:spcBef>
                <a:spcPts val="0"/>
              </a:spcBef>
              <a:buFont typeface="Times New Roman"/>
              <a:buNone/>
              <a:defRPr/>
            </a:lvl2pPr>
            <a:lvl3pPr marL="914400" lvl="2" indent="0" rtl="0">
              <a:spcBef>
                <a:spcPts val="0"/>
              </a:spcBef>
              <a:buFont typeface="Times New Roman"/>
              <a:buNone/>
              <a:defRPr/>
            </a:lvl3pPr>
            <a:lvl4pPr marL="1371600" lvl="3" indent="0" rtl="0">
              <a:spcBef>
                <a:spcPts val="0"/>
              </a:spcBef>
              <a:buFont typeface="Times New Roman"/>
              <a:buNone/>
              <a:defRPr/>
            </a:lvl4pPr>
            <a:lvl5pPr marL="1828800" lvl="4" indent="0" rtl="0">
              <a:spcBef>
                <a:spcPts val="0"/>
              </a:spcBef>
              <a:buFont typeface="Times New Roman"/>
              <a:buNone/>
              <a:defRPr/>
            </a:lvl5pPr>
            <a:lvl6pPr marL="2286000" lvl="5" indent="0" rtl="0">
              <a:spcBef>
                <a:spcPts val="0"/>
              </a:spcBef>
              <a:buFont typeface="Times New Roman"/>
              <a:buNone/>
              <a:defRPr/>
            </a:lvl6pPr>
            <a:lvl7pPr marL="2743200" lvl="6" indent="0" rtl="0">
              <a:spcBef>
                <a:spcPts val="0"/>
              </a:spcBef>
              <a:buFont typeface="Times New Roman"/>
              <a:buNone/>
              <a:defRPr/>
            </a:lvl7pPr>
            <a:lvl8pPr marL="3200400" lvl="7" indent="0" rtl="0">
              <a:spcBef>
                <a:spcPts val="0"/>
              </a:spcBef>
              <a:buFont typeface="Times New Roman"/>
              <a:buNone/>
              <a:defRPr/>
            </a:lvl8pPr>
            <a:lvl9pPr marL="3657600" lvl="8" indent="0" rtl="0">
              <a:spcBef>
                <a:spcPts val="0"/>
              </a:spcBef>
              <a:buFont typeface="Times New Roman"/>
              <a:buNone/>
              <a:defRPr/>
            </a:lvl9pPr>
          </a:lstStyle>
          <a:p>
            <a:endParaRPr/>
          </a:p>
        </p:txBody>
      </p:sp>
      <p:sp>
        <p:nvSpPr>
          <p:cNvPr id="120" name="Shape 12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1" name="Shape 12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2" name="Shape 12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3" name="Shape 12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26" name="Shape 126"/>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7" name="Shape 127"/>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8" name="Shape 128"/>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9"/>
        <p:cNvGrpSpPr/>
        <p:nvPr/>
      </p:nvGrpSpPr>
      <p:grpSpPr>
        <a:xfrm>
          <a:off x="0" y="0"/>
          <a:ext cx="0" cy="0"/>
          <a:chOff x="0" y="0"/>
          <a:chExt cx="0" cy="0"/>
        </a:xfrm>
      </p:grpSpPr>
      <p:sp>
        <p:nvSpPr>
          <p:cNvPr id="130" name="Shape 130"/>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1" name="Shape 13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2" name="Shape 132"/>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5" name="Shape 13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6" name="Shape 13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lvl="0" indent="0" rtl="0">
              <a:spcBef>
                <a:spcPts val="0"/>
              </a:spcBef>
              <a:buFont typeface="Times New Roman"/>
              <a:buNone/>
              <a:defRPr/>
            </a:lvl1pPr>
            <a:lvl2pPr marL="457200" lvl="1" indent="0" rtl="0">
              <a:spcBef>
                <a:spcPts val="0"/>
              </a:spcBef>
              <a:buFont typeface="Times New Roman"/>
              <a:buNone/>
              <a:defRPr/>
            </a:lvl2pPr>
            <a:lvl3pPr marL="914400" lvl="2" indent="0" rtl="0">
              <a:spcBef>
                <a:spcPts val="0"/>
              </a:spcBef>
              <a:buFont typeface="Times New Roman"/>
              <a:buNone/>
              <a:defRPr/>
            </a:lvl3pPr>
            <a:lvl4pPr marL="1371600" lvl="3" indent="0" rtl="0">
              <a:spcBef>
                <a:spcPts val="0"/>
              </a:spcBef>
              <a:buFont typeface="Times New Roman"/>
              <a:buNone/>
              <a:defRPr/>
            </a:lvl4pPr>
            <a:lvl5pPr marL="1828800" lvl="4" indent="0" rtl="0">
              <a:spcBef>
                <a:spcPts val="0"/>
              </a:spcBef>
              <a:buFont typeface="Times New Roman"/>
              <a:buNone/>
              <a:defRPr/>
            </a:lvl5pPr>
            <a:lvl6pPr marL="2286000" lvl="5" indent="0" rtl="0">
              <a:spcBef>
                <a:spcPts val="0"/>
              </a:spcBef>
              <a:buFont typeface="Times New Roman"/>
              <a:buNone/>
              <a:defRPr/>
            </a:lvl6pPr>
            <a:lvl7pPr marL="2743200" lvl="6" indent="0" rtl="0">
              <a:spcBef>
                <a:spcPts val="0"/>
              </a:spcBef>
              <a:buFont typeface="Times New Roman"/>
              <a:buNone/>
              <a:defRPr/>
            </a:lvl7pPr>
            <a:lvl8pPr marL="3200400" lvl="7" indent="0" rtl="0">
              <a:spcBef>
                <a:spcPts val="0"/>
              </a:spcBef>
              <a:buFont typeface="Times New Roman"/>
              <a:buNone/>
              <a:defRPr/>
            </a:lvl8pPr>
            <a:lvl9pPr marL="3657600" lvl="8" indent="0" rtl="0">
              <a:spcBef>
                <a:spcPts val="0"/>
              </a:spcBef>
              <a:buFont typeface="Times New Roman"/>
              <a:buNone/>
              <a:defRPr/>
            </a:lvl9pPr>
          </a:lstStyle>
          <a:p>
            <a:endParaRPr/>
          </a:p>
        </p:txBody>
      </p:sp>
      <p:sp>
        <p:nvSpPr>
          <p:cNvPr id="137" name="Shape 137"/>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8" name="Shape 138"/>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9" name="Shape 139"/>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23" name="Shape 2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4" name="Shape 2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5" name="Shape 2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2" name="Shape 142"/>
          <p:cNvSpPr>
            <a:spLocks noGrp="1"/>
          </p:cNvSpPr>
          <p:nvPr>
            <p:ph type="pic" idx="2"/>
          </p:nvPr>
        </p:nvSpPr>
        <p:spPr>
          <a:xfrm>
            <a:off x="1792288" y="612775"/>
            <a:ext cx="5486399" cy="4114800"/>
          </a:xfrm>
          <a:prstGeom prst="rect">
            <a:avLst/>
          </a:prstGeom>
          <a:noFill/>
          <a:ln>
            <a:noFill/>
          </a:ln>
        </p:spPr>
      </p:sp>
      <p:sp>
        <p:nvSpPr>
          <p:cNvPr id="143" name="Shape 14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lvl="0" indent="0" rtl="0">
              <a:spcBef>
                <a:spcPts val="0"/>
              </a:spcBef>
              <a:buFont typeface="Times New Roman"/>
              <a:buNone/>
              <a:defRPr/>
            </a:lvl1pPr>
            <a:lvl2pPr marL="457200" lvl="1" indent="0" rtl="0">
              <a:spcBef>
                <a:spcPts val="0"/>
              </a:spcBef>
              <a:buFont typeface="Times New Roman"/>
              <a:buNone/>
              <a:defRPr/>
            </a:lvl2pPr>
            <a:lvl3pPr marL="914400" lvl="2" indent="0" rtl="0">
              <a:spcBef>
                <a:spcPts val="0"/>
              </a:spcBef>
              <a:buFont typeface="Times New Roman"/>
              <a:buNone/>
              <a:defRPr/>
            </a:lvl3pPr>
            <a:lvl4pPr marL="1371600" lvl="3" indent="0" rtl="0">
              <a:spcBef>
                <a:spcPts val="0"/>
              </a:spcBef>
              <a:buFont typeface="Times New Roman"/>
              <a:buNone/>
              <a:defRPr/>
            </a:lvl4pPr>
            <a:lvl5pPr marL="1828800" lvl="4" indent="0" rtl="0">
              <a:spcBef>
                <a:spcPts val="0"/>
              </a:spcBef>
              <a:buFont typeface="Times New Roman"/>
              <a:buNone/>
              <a:defRPr/>
            </a:lvl5pPr>
            <a:lvl6pPr marL="2286000" lvl="5" indent="0" rtl="0">
              <a:spcBef>
                <a:spcPts val="0"/>
              </a:spcBef>
              <a:buFont typeface="Times New Roman"/>
              <a:buNone/>
              <a:defRPr/>
            </a:lvl6pPr>
            <a:lvl7pPr marL="2743200" lvl="6" indent="0" rtl="0">
              <a:spcBef>
                <a:spcPts val="0"/>
              </a:spcBef>
              <a:buFont typeface="Times New Roman"/>
              <a:buNone/>
              <a:defRPr/>
            </a:lvl7pPr>
            <a:lvl8pPr marL="3200400" lvl="7" indent="0" rtl="0">
              <a:spcBef>
                <a:spcPts val="0"/>
              </a:spcBef>
              <a:buFont typeface="Times New Roman"/>
              <a:buNone/>
              <a:defRPr/>
            </a:lvl8pPr>
            <a:lvl9pPr marL="3657600" lvl="8" indent="0" rtl="0">
              <a:spcBef>
                <a:spcPts val="0"/>
              </a:spcBef>
              <a:buFont typeface="Times New Roman"/>
              <a:buNone/>
              <a:defRPr/>
            </a:lvl9pPr>
          </a:lstStyle>
          <a:p>
            <a:endParaRPr/>
          </a:p>
        </p:txBody>
      </p:sp>
      <p:sp>
        <p:nvSpPr>
          <p:cNvPr id="144" name="Shape 144"/>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5" name="Shape 145"/>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6" name="Shape 146"/>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49" name="Shape 149"/>
          <p:cNvSpPr txBox="1">
            <a:spLocks noGrp="1"/>
          </p:cNvSpPr>
          <p:nvPr>
            <p:ph type="body" idx="1"/>
          </p:nvPr>
        </p:nvSpPr>
        <p:spPr>
          <a:xfrm rot="5400000">
            <a:off x="2514599" y="152399"/>
            <a:ext cx="4114800" cy="77724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Times New Roman"/>
              <a:buChar char="•"/>
              <a:defRPr/>
            </a:lvl1pPr>
            <a:lvl2pPr marL="742950" lvl="1" indent="-107950" algn="l" rtl="0">
              <a:spcBef>
                <a:spcPts val="560"/>
              </a:spcBef>
              <a:spcAft>
                <a:spcPts val="0"/>
              </a:spcAft>
              <a:buClr>
                <a:schemeClr val="dk1"/>
              </a:buClr>
              <a:buFont typeface="Times New Roman"/>
              <a:buChar char="–"/>
              <a:defRPr/>
            </a:lvl2pPr>
            <a:lvl3pPr marL="1143000" lvl="2" indent="-76200" algn="l" rtl="0">
              <a:spcBef>
                <a:spcPts val="480"/>
              </a:spcBef>
              <a:spcAft>
                <a:spcPts val="0"/>
              </a:spcAft>
              <a:buClr>
                <a:schemeClr val="dk1"/>
              </a:buClr>
              <a:buFont typeface="Times New Roman"/>
              <a:buChar char="•"/>
              <a:defRPr/>
            </a:lvl3pPr>
            <a:lvl4pPr marL="1600200" lvl="3" indent="-101600" algn="l" rtl="0">
              <a:spcBef>
                <a:spcPts val="400"/>
              </a:spcBef>
              <a:spcAft>
                <a:spcPts val="0"/>
              </a:spcAft>
              <a:buClr>
                <a:schemeClr val="dk1"/>
              </a:buClr>
              <a:buFont typeface="Times New Roman"/>
              <a:buChar char="–"/>
              <a:defRPr/>
            </a:lvl4pPr>
            <a:lvl5pPr marL="2057400" lvl="4" indent="-101600" algn="l" rtl="0">
              <a:spcBef>
                <a:spcPts val="400"/>
              </a:spcBef>
              <a:spcAft>
                <a:spcPts val="0"/>
              </a:spcAft>
              <a:buClr>
                <a:schemeClr val="dk1"/>
              </a:buClr>
              <a:buFont typeface="Times New Roman"/>
              <a:buChar char="»"/>
              <a:defRPr/>
            </a:lvl5pPr>
            <a:lvl6pPr marL="2514600" lvl="5" indent="-101600" algn="l" rtl="0">
              <a:spcBef>
                <a:spcPts val="400"/>
              </a:spcBef>
              <a:spcAft>
                <a:spcPts val="0"/>
              </a:spcAft>
              <a:buClr>
                <a:schemeClr val="dk1"/>
              </a:buClr>
              <a:buFont typeface="Times New Roman"/>
              <a:buChar char="»"/>
              <a:defRPr/>
            </a:lvl6pPr>
            <a:lvl7pPr marL="2971800" lvl="6" indent="-101600" algn="l" rtl="0">
              <a:spcBef>
                <a:spcPts val="400"/>
              </a:spcBef>
              <a:spcAft>
                <a:spcPts val="0"/>
              </a:spcAft>
              <a:buClr>
                <a:schemeClr val="dk1"/>
              </a:buClr>
              <a:buFont typeface="Times New Roman"/>
              <a:buChar char="»"/>
              <a:defRPr/>
            </a:lvl7pPr>
            <a:lvl8pPr marL="3429000" lvl="7" indent="-101600" algn="l" rtl="0">
              <a:spcBef>
                <a:spcPts val="400"/>
              </a:spcBef>
              <a:spcAft>
                <a:spcPts val="0"/>
              </a:spcAft>
              <a:buClr>
                <a:schemeClr val="dk1"/>
              </a:buClr>
              <a:buFont typeface="Times New Roman"/>
              <a:buChar char="»"/>
              <a:defRPr/>
            </a:lvl8pPr>
            <a:lvl9pPr marL="3886200" lvl="8" indent="-101600" algn="l" rtl="0">
              <a:spcBef>
                <a:spcPts val="400"/>
              </a:spcBef>
              <a:spcAft>
                <a:spcPts val="0"/>
              </a:spcAft>
              <a:buClr>
                <a:schemeClr val="dk1"/>
              </a:buClr>
              <a:buFont typeface="Times New Roman"/>
              <a:buChar char="»"/>
              <a:defRPr/>
            </a:lvl9pPr>
          </a:lstStyle>
          <a:p>
            <a:endParaRPr/>
          </a:p>
        </p:txBody>
      </p:sp>
      <p:sp>
        <p:nvSpPr>
          <p:cNvPr id="150" name="Shape 150"/>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1" name="Shape 15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2" name="Shape 152"/>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4743450" y="2381249"/>
            <a:ext cx="5486399" cy="19431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55" name="Shape 155"/>
          <p:cNvSpPr txBox="1">
            <a:spLocks noGrp="1"/>
          </p:cNvSpPr>
          <p:nvPr>
            <p:ph type="body" idx="1"/>
          </p:nvPr>
        </p:nvSpPr>
        <p:spPr>
          <a:xfrm rot="5400000">
            <a:off x="781050" y="514349"/>
            <a:ext cx="5486399" cy="56769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Times New Roman"/>
              <a:buChar char="•"/>
              <a:defRPr/>
            </a:lvl1pPr>
            <a:lvl2pPr marL="742950" lvl="1" indent="-107950" algn="l" rtl="0">
              <a:spcBef>
                <a:spcPts val="560"/>
              </a:spcBef>
              <a:spcAft>
                <a:spcPts val="0"/>
              </a:spcAft>
              <a:buClr>
                <a:schemeClr val="dk1"/>
              </a:buClr>
              <a:buFont typeface="Times New Roman"/>
              <a:buChar char="–"/>
              <a:defRPr/>
            </a:lvl2pPr>
            <a:lvl3pPr marL="1143000" lvl="2" indent="-76200" algn="l" rtl="0">
              <a:spcBef>
                <a:spcPts val="480"/>
              </a:spcBef>
              <a:spcAft>
                <a:spcPts val="0"/>
              </a:spcAft>
              <a:buClr>
                <a:schemeClr val="dk1"/>
              </a:buClr>
              <a:buFont typeface="Times New Roman"/>
              <a:buChar char="•"/>
              <a:defRPr/>
            </a:lvl3pPr>
            <a:lvl4pPr marL="1600200" lvl="3" indent="-101600" algn="l" rtl="0">
              <a:spcBef>
                <a:spcPts val="400"/>
              </a:spcBef>
              <a:spcAft>
                <a:spcPts val="0"/>
              </a:spcAft>
              <a:buClr>
                <a:schemeClr val="dk1"/>
              </a:buClr>
              <a:buFont typeface="Times New Roman"/>
              <a:buChar char="–"/>
              <a:defRPr/>
            </a:lvl4pPr>
            <a:lvl5pPr marL="2057400" lvl="4" indent="-101600" algn="l" rtl="0">
              <a:spcBef>
                <a:spcPts val="400"/>
              </a:spcBef>
              <a:spcAft>
                <a:spcPts val="0"/>
              </a:spcAft>
              <a:buClr>
                <a:schemeClr val="dk1"/>
              </a:buClr>
              <a:buFont typeface="Times New Roman"/>
              <a:buChar char="»"/>
              <a:defRPr/>
            </a:lvl5pPr>
            <a:lvl6pPr marL="2514600" lvl="5" indent="-101600" algn="l" rtl="0">
              <a:spcBef>
                <a:spcPts val="400"/>
              </a:spcBef>
              <a:spcAft>
                <a:spcPts val="0"/>
              </a:spcAft>
              <a:buClr>
                <a:schemeClr val="dk1"/>
              </a:buClr>
              <a:buFont typeface="Times New Roman"/>
              <a:buChar char="»"/>
              <a:defRPr/>
            </a:lvl6pPr>
            <a:lvl7pPr marL="2971800" lvl="6" indent="-101600" algn="l" rtl="0">
              <a:spcBef>
                <a:spcPts val="400"/>
              </a:spcBef>
              <a:spcAft>
                <a:spcPts val="0"/>
              </a:spcAft>
              <a:buClr>
                <a:schemeClr val="dk1"/>
              </a:buClr>
              <a:buFont typeface="Times New Roman"/>
              <a:buChar char="»"/>
              <a:defRPr/>
            </a:lvl7pPr>
            <a:lvl8pPr marL="3429000" lvl="7" indent="-101600" algn="l" rtl="0">
              <a:spcBef>
                <a:spcPts val="400"/>
              </a:spcBef>
              <a:spcAft>
                <a:spcPts val="0"/>
              </a:spcAft>
              <a:buClr>
                <a:schemeClr val="dk1"/>
              </a:buClr>
              <a:buFont typeface="Times New Roman"/>
              <a:buChar char="»"/>
              <a:defRPr/>
            </a:lvl8pPr>
            <a:lvl9pPr marL="3886200" lvl="8" indent="-101600" algn="l" rtl="0">
              <a:spcBef>
                <a:spcPts val="400"/>
              </a:spcBef>
              <a:spcAft>
                <a:spcPts val="0"/>
              </a:spcAft>
              <a:buClr>
                <a:schemeClr val="dk1"/>
              </a:buClr>
              <a:buFont typeface="Times New Roman"/>
              <a:buChar char="»"/>
              <a:defRPr/>
            </a:lvl9pPr>
          </a:lstStyle>
          <a:p>
            <a:endParaRPr/>
          </a:p>
        </p:txBody>
      </p:sp>
      <p:sp>
        <p:nvSpPr>
          <p:cNvPr id="156" name="Shape 156"/>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7" name="Shape 157"/>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8" name="Shape 158"/>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67" name="Shape 16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68" name="Shape 16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69" name="Shape 16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0"/>
        <p:cNvGrpSpPr/>
        <p:nvPr/>
      </p:nvGrpSpPr>
      <p:grpSpPr>
        <a:xfrm>
          <a:off x="0" y="0"/>
          <a:ext cx="0" cy="0"/>
          <a:chOff x="0" y="0"/>
          <a:chExt cx="0" cy="0"/>
        </a:xfrm>
      </p:grpSpPr>
      <p:sp>
        <p:nvSpPr>
          <p:cNvPr id="171" name="Shape 171"/>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172" name="Shape 17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Arial"/>
              <a:buNone/>
              <a:defRPr/>
            </a:lvl1pPr>
            <a:lvl2pPr marL="457200" marR="0" lvl="1" indent="0" algn="ctr" rtl="0">
              <a:spcBef>
                <a:spcPts val="560"/>
              </a:spcBef>
              <a:spcAft>
                <a:spcPts val="0"/>
              </a:spcAft>
              <a:buClr>
                <a:schemeClr val="dk1"/>
              </a:buClr>
              <a:buFont typeface="Arial"/>
              <a:buNone/>
              <a:defRPr/>
            </a:lvl2pPr>
            <a:lvl3pPr marL="914400" marR="0" lvl="2" indent="0" algn="ctr" rtl="0">
              <a:spcBef>
                <a:spcPts val="480"/>
              </a:spcBef>
              <a:spcAft>
                <a:spcPts val="0"/>
              </a:spcAft>
              <a:buClr>
                <a:schemeClr val="dk1"/>
              </a:buClr>
              <a:buFont typeface="Arial"/>
              <a:buNone/>
              <a:defRPr/>
            </a:lvl3pPr>
            <a:lvl4pPr marL="1371600" marR="0" lvl="3" indent="0" algn="ctr" rtl="0">
              <a:spcBef>
                <a:spcPts val="400"/>
              </a:spcBef>
              <a:spcAft>
                <a:spcPts val="0"/>
              </a:spcAft>
              <a:buClr>
                <a:schemeClr val="dk1"/>
              </a:buClr>
              <a:buFont typeface="Arial"/>
              <a:buNone/>
              <a:defRPr/>
            </a:lvl4pPr>
            <a:lvl5pPr marL="1828800" marR="0" lvl="4" indent="0" algn="ctr" rtl="0">
              <a:spcBef>
                <a:spcPts val="400"/>
              </a:spcBef>
              <a:spcAft>
                <a:spcPts val="0"/>
              </a:spcAft>
              <a:buClr>
                <a:schemeClr val="dk1"/>
              </a:buClr>
              <a:buFont typeface="Arial"/>
              <a:buNone/>
              <a:defRPr/>
            </a:lvl5pPr>
            <a:lvl6pPr marL="2286000" marR="0" lvl="5" indent="0" algn="ctr" rtl="0">
              <a:spcBef>
                <a:spcPts val="400"/>
              </a:spcBef>
              <a:spcAft>
                <a:spcPts val="0"/>
              </a:spcAft>
              <a:buClr>
                <a:schemeClr val="dk1"/>
              </a:buClr>
              <a:buFont typeface="Arial"/>
              <a:buNone/>
              <a:defRPr/>
            </a:lvl6pPr>
            <a:lvl7pPr marL="2743200" marR="0" lvl="6" indent="0" algn="ctr" rtl="0">
              <a:spcBef>
                <a:spcPts val="400"/>
              </a:spcBef>
              <a:spcAft>
                <a:spcPts val="0"/>
              </a:spcAft>
              <a:buClr>
                <a:schemeClr val="dk1"/>
              </a:buClr>
              <a:buFont typeface="Arial"/>
              <a:buNone/>
              <a:defRPr/>
            </a:lvl7pPr>
            <a:lvl8pPr marL="3200400" marR="0" lvl="7" indent="0" algn="ctr" rtl="0">
              <a:spcBef>
                <a:spcPts val="400"/>
              </a:spcBef>
              <a:spcAft>
                <a:spcPts val="0"/>
              </a:spcAft>
              <a:buClr>
                <a:schemeClr val="dk1"/>
              </a:buClr>
              <a:buFont typeface="Arial"/>
              <a:buNone/>
              <a:defRPr/>
            </a:lvl8pPr>
            <a:lvl9pPr marL="3657600" marR="0" lvl="8" indent="0" algn="ctr" rtl="0">
              <a:spcBef>
                <a:spcPts val="400"/>
              </a:spcBef>
              <a:spcAft>
                <a:spcPts val="0"/>
              </a:spcAft>
              <a:buClr>
                <a:schemeClr val="dk1"/>
              </a:buClr>
              <a:buFont typeface="Arial"/>
              <a:buNone/>
              <a:defRPr/>
            </a:lvl9pPr>
          </a:lstStyle>
          <a:p>
            <a:endParaRPr/>
          </a:p>
        </p:txBody>
      </p:sp>
      <p:sp>
        <p:nvSpPr>
          <p:cNvPr id="173" name="Shape 17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74" name="Shape 17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75" name="Shape 17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78" name="Shape 17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a:lvl1pPr>
            <a:lvl2pPr marL="742950" lvl="1" indent="-107950" algn="l" rtl="0">
              <a:spcBef>
                <a:spcPts val="560"/>
              </a:spcBef>
              <a:spcAft>
                <a:spcPts val="0"/>
              </a:spcAft>
              <a:buClr>
                <a:schemeClr val="dk1"/>
              </a:buClr>
              <a:buFont typeface="Arial"/>
              <a:buChar char="–"/>
              <a:defRPr/>
            </a:lvl2pPr>
            <a:lvl3pPr marL="1143000" lvl="2" indent="-76200" algn="l" rtl="0">
              <a:spcBef>
                <a:spcPts val="480"/>
              </a:spcBef>
              <a:spcAft>
                <a:spcPts val="0"/>
              </a:spcAft>
              <a:buClr>
                <a:schemeClr val="dk1"/>
              </a:buClr>
              <a:buFont typeface="Arial"/>
              <a:buChar char="•"/>
              <a:defRPr/>
            </a:lvl3pPr>
            <a:lvl4pPr marL="1600200" lvl="3" indent="-101600" algn="l" rtl="0">
              <a:spcBef>
                <a:spcPts val="400"/>
              </a:spcBef>
              <a:spcAft>
                <a:spcPts val="0"/>
              </a:spcAft>
              <a:buClr>
                <a:schemeClr val="dk1"/>
              </a:buClr>
              <a:buFont typeface="Arial"/>
              <a:buChar char="–"/>
              <a:defRPr/>
            </a:lvl4pPr>
            <a:lvl5pPr marL="2057400" lvl="4" indent="-101600" algn="l" rtl="0">
              <a:spcBef>
                <a:spcPts val="400"/>
              </a:spcBef>
              <a:spcAft>
                <a:spcPts val="0"/>
              </a:spcAft>
              <a:buClr>
                <a:schemeClr val="dk1"/>
              </a:buClr>
              <a:buFont typeface="Arial"/>
              <a:buChar char="»"/>
              <a:defRPr/>
            </a:lvl5pPr>
            <a:lvl6pPr marL="2514600" lvl="5" indent="-101600" algn="l" rtl="0">
              <a:spcBef>
                <a:spcPts val="400"/>
              </a:spcBef>
              <a:spcAft>
                <a:spcPts val="0"/>
              </a:spcAft>
              <a:buClr>
                <a:schemeClr val="dk1"/>
              </a:buClr>
              <a:buFont typeface="Arial"/>
              <a:buChar char="»"/>
              <a:defRPr/>
            </a:lvl6pPr>
            <a:lvl7pPr marL="2971800" lvl="6" indent="-101600" algn="l" rtl="0">
              <a:spcBef>
                <a:spcPts val="400"/>
              </a:spcBef>
              <a:spcAft>
                <a:spcPts val="0"/>
              </a:spcAft>
              <a:buClr>
                <a:schemeClr val="dk1"/>
              </a:buClr>
              <a:buFont typeface="Arial"/>
              <a:buChar char="»"/>
              <a:defRPr/>
            </a:lvl7pPr>
            <a:lvl8pPr marL="3429000" lvl="7" indent="-101600" algn="l" rtl="0">
              <a:spcBef>
                <a:spcPts val="400"/>
              </a:spcBef>
              <a:spcAft>
                <a:spcPts val="0"/>
              </a:spcAft>
              <a:buClr>
                <a:schemeClr val="dk1"/>
              </a:buClr>
              <a:buFont typeface="Arial"/>
              <a:buChar char="»"/>
              <a:defRPr/>
            </a:lvl8pPr>
            <a:lvl9pPr marL="3886200" lvl="8" indent="-101600" algn="l" rtl="0">
              <a:spcBef>
                <a:spcPts val="400"/>
              </a:spcBef>
              <a:spcAft>
                <a:spcPts val="0"/>
              </a:spcAft>
              <a:buClr>
                <a:schemeClr val="dk1"/>
              </a:buClr>
              <a:buFont typeface="Arial"/>
              <a:buChar char="»"/>
              <a:defRPr/>
            </a:lvl9pPr>
          </a:lstStyle>
          <a:p>
            <a:endParaRPr/>
          </a:p>
        </p:txBody>
      </p:sp>
      <p:sp>
        <p:nvSpPr>
          <p:cNvPr id="179" name="Shape 17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80" name="Shape 18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81" name="Shape 18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4" name="Shape 18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185" name="Shape 18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86" name="Shape 18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87" name="Shape 18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90" name="Shape 19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1" name="Shape 19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2" name="Shape 19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93" name="Shape 19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94" name="Shape 19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7" name="Shape 19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198" name="Shape 19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9" name="Shape 19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200" name="Shape 20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01" name="Shape 20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02" name="Shape 20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03" name="Shape 20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04"/>
        <p:cNvGrpSpPr/>
        <p:nvPr/>
      </p:nvGrpSpPr>
      <p:grpSpPr>
        <a:xfrm>
          <a:off x="0" y="0"/>
          <a:ext cx="0" cy="0"/>
          <a:chOff x="0" y="0"/>
          <a:chExt cx="0" cy="0"/>
        </a:xfrm>
      </p:grpSpPr>
      <p:sp>
        <p:nvSpPr>
          <p:cNvPr id="205" name="Shape 20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06" name="Shape 20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07" name="Shape 20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28" name="Shape 2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a:lvl1pPr>
            <a:lvl2pPr marL="742950" lvl="1" indent="-107950" algn="l" rtl="0">
              <a:spcBef>
                <a:spcPts val="560"/>
              </a:spcBef>
              <a:spcAft>
                <a:spcPts val="0"/>
              </a:spcAft>
              <a:buClr>
                <a:schemeClr val="dk1"/>
              </a:buClr>
              <a:buFont typeface="Arial"/>
              <a:buChar char="–"/>
              <a:defRPr/>
            </a:lvl2pPr>
            <a:lvl3pPr marL="1143000" lvl="2" indent="-76200" algn="l" rtl="0">
              <a:spcBef>
                <a:spcPts val="480"/>
              </a:spcBef>
              <a:spcAft>
                <a:spcPts val="0"/>
              </a:spcAft>
              <a:buClr>
                <a:schemeClr val="dk1"/>
              </a:buClr>
              <a:buFont typeface="Arial"/>
              <a:buChar char="•"/>
              <a:defRPr/>
            </a:lvl3pPr>
            <a:lvl4pPr marL="1600200" lvl="3" indent="-101600" algn="l" rtl="0">
              <a:spcBef>
                <a:spcPts val="400"/>
              </a:spcBef>
              <a:spcAft>
                <a:spcPts val="0"/>
              </a:spcAft>
              <a:buClr>
                <a:schemeClr val="dk1"/>
              </a:buClr>
              <a:buFont typeface="Arial"/>
              <a:buChar char="–"/>
              <a:defRPr/>
            </a:lvl4pPr>
            <a:lvl5pPr marL="2057400" lvl="4" indent="-101600" algn="l" rtl="0">
              <a:spcBef>
                <a:spcPts val="400"/>
              </a:spcBef>
              <a:spcAft>
                <a:spcPts val="0"/>
              </a:spcAft>
              <a:buClr>
                <a:schemeClr val="dk1"/>
              </a:buClr>
              <a:buFont typeface="Arial"/>
              <a:buChar char="»"/>
              <a:defRPr/>
            </a:lvl5pPr>
            <a:lvl6pPr marL="2514600" lvl="5" indent="-101600" algn="l" rtl="0">
              <a:spcBef>
                <a:spcPts val="400"/>
              </a:spcBef>
              <a:spcAft>
                <a:spcPts val="0"/>
              </a:spcAft>
              <a:buClr>
                <a:schemeClr val="dk1"/>
              </a:buClr>
              <a:buFont typeface="Arial"/>
              <a:buChar char="»"/>
              <a:defRPr/>
            </a:lvl6pPr>
            <a:lvl7pPr marL="2971800" lvl="6" indent="-101600" algn="l" rtl="0">
              <a:spcBef>
                <a:spcPts val="400"/>
              </a:spcBef>
              <a:spcAft>
                <a:spcPts val="0"/>
              </a:spcAft>
              <a:buClr>
                <a:schemeClr val="dk1"/>
              </a:buClr>
              <a:buFont typeface="Arial"/>
              <a:buChar char="»"/>
              <a:defRPr/>
            </a:lvl7pPr>
            <a:lvl8pPr marL="3429000" lvl="7" indent="-101600" algn="l" rtl="0">
              <a:spcBef>
                <a:spcPts val="400"/>
              </a:spcBef>
              <a:spcAft>
                <a:spcPts val="0"/>
              </a:spcAft>
              <a:buClr>
                <a:schemeClr val="dk1"/>
              </a:buClr>
              <a:buFont typeface="Arial"/>
              <a:buChar char="»"/>
              <a:defRPr/>
            </a:lvl8pPr>
            <a:lvl9pPr marL="3886200" lvl="8" indent="-101600" algn="l" rtl="0">
              <a:spcBef>
                <a:spcPts val="400"/>
              </a:spcBef>
              <a:spcAft>
                <a:spcPts val="0"/>
              </a:spcAft>
              <a:buClr>
                <a:schemeClr val="dk1"/>
              </a:buClr>
              <a:buFont typeface="Arial"/>
              <a:buChar char="»"/>
              <a:defRPr/>
            </a:lvl9pPr>
          </a:lstStyle>
          <a:p>
            <a:endParaRPr/>
          </a:p>
        </p:txBody>
      </p:sp>
      <p:sp>
        <p:nvSpPr>
          <p:cNvPr id="29" name="Shape 2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0" name="Shape 3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1" name="Shape 3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10" name="Shape 21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11" name="Shape 21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212" name="Shape 21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13" name="Shape 21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14" name="Shape 21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17" name="Shape 217"/>
          <p:cNvSpPr>
            <a:spLocks noGrp="1"/>
          </p:cNvSpPr>
          <p:nvPr>
            <p:ph type="pic" idx="2"/>
          </p:nvPr>
        </p:nvSpPr>
        <p:spPr>
          <a:xfrm>
            <a:off x="1792288" y="612775"/>
            <a:ext cx="5486399" cy="4114800"/>
          </a:xfrm>
          <a:prstGeom prst="rect">
            <a:avLst/>
          </a:prstGeom>
          <a:noFill/>
          <a:ln>
            <a:noFill/>
          </a:ln>
        </p:spPr>
      </p:sp>
      <p:sp>
        <p:nvSpPr>
          <p:cNvPr id="218" name="Shape 21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219" name="Shape 21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20" name="Shape 22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21" name="Shape 22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224" name="Shape 22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a:lvl1pPr>
            <a:lvl2pPr marL="742950" lvl="1" indent="-107950" algn="l" rtl="0">
              <a:spcBef>
                <a:spcPts val="560"/>
              </a:spcBef>
              <a:spcAft>
                <a:spcPts val="0"/>
              </a:spcAft>
              <a:buClr>
                <a:schemeClr val="dk1"/>
              </a:buClr>
              <a:buFont typeface="Arial"/>
              <a:buChar char="–"/>
              <a:defRPr/>
            </a:lvl2pPr>
            <a:lvl3pPr marL="1143000" lvl="2" indent="-76200" algn="l" rtl="0">
              <a:spcBef>
                <a:spcPts val="480"/>
              </a:spcBef>
              <a:spcAft>
                <a:spcPts val="0"/>
              </a:spcAft>
              <a:buClr>
                <a:schemeClr val="dk1"/>
              </a:buClr>
              <a:buFont typeface="Arial"/>
              <a:buChar char="•"/>
              <a:defRPr/>
            </a:lvl3pPr>
            <a:lvl4pPr marL="1600200" lvl="3" indent="-101600" algn="l" rtl="0">
              <a:spcBef>
                <a:spcPts val="400"/>
              </a:spcBef>
              <a:spcAft>
                <a:spcPts val="0"/>
              </a:spcAft>
              <a:buClr>
                <a:schemeClr val="dk1"/>
              </a:buClr>
              <a:buFont typeface="Arial"/>
              <a:buChar char="–"/>
              <a:defRPr/>
            </a:lvl4pPr>
            <a:lvl5pPr marL="2057400" lvl="4" indent="-101600" algn="l" rtl="0">
              <a:spcBef>
                <a:spcPts val="400"/>
              </a:spcBef>
              <a:spcAft>
                <a:spcPts val="0"/>
              </a:spcAft>
              <a:buClr>
                <a:schemeClr val="dk1"/>
              </a:buClr>
              <a:buFont typeface="Arial"/>
              <a:buChar char="»"/>
              <a:defRPr/>
            </a:lvl5pPr>
            <a:lvl6pPr marL="2514600" lvl="5" indent="-101600" algn="l" rtl="0">
              <a:spcBef>
                <a:spcPts val="400"/>
              </a:spcBef>
              <a:spcAft>
                <a:spcPts val="0"/>
              </a:spcAft>
              <a:buClr>
                <a:schemeClr val="dk1"/>
              </a:buClr>
              <a:buFont typeface="Arial"/>
              <a:buChar char="»"/>
              <a:defRPr/>
            </a:lvl6pPr>
            <a:lvl7pPr marL="2971800" lvl="6" indent="-101600" algn="l" rtl="0">
              <a:spcBef>
                <a:spcPts val="400"/>
              </a:spcBef>
              <a:spcAft>
                <a:spcPts val="0"/>
              </a:spcAft>
              <a:buClr>
                <a:schemeClr val="dk1"/>
              </a:buClr>
              <a:buFont typeface="Arial"/>
              <a:buChar char="»"/>
              <a:defRPr/>
            </a:lvl7pPr>
            <a:lvl8pPr marL="3429000" lvl="7" indent="-101600" algn="l" rtl="0">
              <a:spcBef>
                <a:spcPts val="400"/>
              </a:spcBef>
              <a:spcAft>
                <a:spcPts val="0"/>
              </a:spcAft>
              <a:buClr>
                <a:schemeClr val="dk1"/>
              </a:buClr>
              <a:buFont typeface="Arial"/>
              <a:buChar char="»"/>
              <a:defRPr/>
            </a:lvl8pPr>
            <a:lvl9pPr marL="3886200" lvl="8" indent="-101600" algn="l" rtl="0">
              <a:spcBef>
                <a:spcPts val="400"/>
              </a:spcBef>
              <a:spcAft>
                <a:spcPts val="0"/>
              </a:spcAft>
              <a:buClr>
                <a:schemeClr val="dk1"/>
              </a:buClr>
              <a:buFont typeface="Arial"/>
              <a:buChar char="»"/>
              <a:defRPr/>
            </a:lvl9pPr>
          </a:lstStyle>
          <a:p>
            <a:endParaRPr/>
          </a:p>
        </p:txBody>
      </p:sp>
      <p:sp>
        <p:nvSpPr>
          <p:cNvPr id="225" name="Shape 22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26" name="Shape 22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27" name="Shape 22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230" name="Shape 23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a:lvl1pPr>
            <a:lvl2pPr marL="742950" lvl="1" indent="-107950" algn="l" rtl="0">
              <a:spcBef>
                <a:spcPts val="560"/>
              </a:spcBef>
              <a:spcAft>
                <a:spcPts val="0"/>
              </a:spcAft>
              <a:buClr>
                <a:schemeClr val="dk1"/>
              </a:buClr>
              <a:buFont typeface="Arial"/>
              <a:buChar char="–"/>
              <a:defRPr/>
            </a:lvl2pPr>
            <a:lvl3pPr marL="1143000" lvl="2" indent="-76200" algn="l" rtl="0">
              <a:spcBef>
                <a:spcPts val="480"/>
              </a:spcBef>
              <a:spcAft>
                <a:spcPts val="0"/>
              </a:spcAft>
              <a:buClr>
                <a:schemeClr val="dk1"/>
              </a:buClr>
              <a:buFont typeface="Arial"/>
              <a:buChar char="•"/>
              <a:defRPr/>
            </a:lvl3pPr>
            <a:lvl4pPr marL="1600200" lvl="3" indent="-101600" algn="l" rtl="0">
              <a:spcBef>
                <a:spcPts val="400"/>
              </a:spcBef>
              <a:spcAft>
                <a:spcPts val="0"/>
              </a:spcAft>
              <a:buClr>
                <a:schemeClr val="dk1"/>
              </a:buClr>
              <a:buFont typeface="Arial"/>
              <a:buChar char="–"/>
              <a:defRPr/>
            </a:lvl4pPr>
            <a:lvl5pPr marL="2057400" lvl="4" indent="-101600" algn="l" rtl="0">
              <a:spcBef>
                <a:spcPts val="400"/>
              </a:spcBef>
              <a:spcAft>
                <a:spcPts val="0"/>
              </a:spcAft>
              <a:buClr>
                <a:schemeClr val="dk1"/>
              </a:buClr>
              <a:buFont typeface="Arial"/>
              <a:buChar char="»"/>
              <a:defRPr/>
            </a:lvl5pPr>
            <a:lvl6pPr marL="2514600" lvl="5" indent="-101600" algn="l" rtl="0">
              <a:spcBef>
                <a:spcPts val="400"/>
              </a:spcBef>
              <a:spcAft>
                <a:spcPts val="0"/>
              </a:spcAft>
              <a:buClr>
                <a:schemeClr val="dk1"/>
              </a:buClr>
              <a:buFont typeface="Arial"/>
              <a:buChar char="»"/>
              <a:defRPr/>
            </a:lvl6pPr>
            <a:lvl7pPr marL="2971800" lvl="6" indent="-101600" algn="l" rtl="0">
              <a:spcBef>
                <a:spcPts val="400"/>
              </a:spcBef>
              <a:spcAft>
                <a:spcPts val="0"/>
              </a:spcAft>
              <a:buClr>
                <a:schemeClr val="dk1"/>
              </a:buClr>
              <a:buFont typeface="Arial"/>
              <a:buChar char="»"/>
              <a:defRPr/>
            </a:lvl7pPr>
            <a:lvl8pPr marL="3429000" lvl="7" indent="-101600" algn="l" rtl="0">
              <a:spcBef>
                <a:spcPts val="400"/>
              </a:spcBef>
              <a:spcAft>
                <a:spcPts val="0"/>
              </a:spcAft>
              <a:buClr>
                <a:schemeClr val="dk1"/>
              </a:buClr>
              <a:buFont typeface="Arial"/>
              <a:buChar char="»"/>
              <a:defRPr/>
            </a:lvl8pPr>
            <a:lvl9pPr marL="3886200" lvl="8" indent="-101600" algn="l" rtl="0">
              <a:spcBef>
                <a:spcPts val="400"/>
              </a:spcBef>
              <a:spcAft>
                <a:spcPts val="0"/>
              </a:spcAft>
              <a:buClr>
                <a:schemeClr val="dk1"/>
              </a:buClr>
              <a:buFont typeface="Arial"/>
              <a:buChar char="»"/>
              <a:defRPr/>
            </a:lvl9pPr>
          </a:lstStyle>
          <a:p>
            <a:endParaRPr/>
          </a:p>
        </p:txBody>
      </p:sp>
      <p:sp>
        <p:nvSpPr>
          <p:cNvPr id="231" name="Shape 23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32" name="Shape 23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233" name="Shape 23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
        <p:cNvGrpSpPr/>
        <p:nvPr/>
      </p:nvGrpSpPr>
      <p:grpSpPr>
        <a:xfrm>
          <a:off x="0" y="0"/>
          <a:ext cx="0" cy="0"/>
          <a:chOff x="0" y="0"/>
          <a:chExt cx="0" cy="0"/>
        </a:xfrm>
      </p:grpSpPr>
      <p:sp>
        <p:nvSpPr>
          <p:cNvPr id="33" name="Shape 3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4" name="Shape 3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5" name="Shape 3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39" name="Shape 3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0" name="Shape 4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1" name="Shape 4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44" name="Shape 4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6" name="Shape 4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7" name="Shape 4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8" name="Shape 4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1" name="Shape 5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52" name="Shape 5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3" name="Shape 5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54" name="Shape 5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5" name="Shape 5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6" name="Shape 5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7" name="Shape 5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62" name="Shape 6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63" name="Shape 6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64" name="Shape 6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69" name="Shape 6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0" name="Shape 7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1" name="Shape 7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Arial"/>
              <a:buChar char="•"/>
              <a:defRPr/>
            </a:lvl1pPr>
            <a:lvl2pPr marL="742950" marR="0" lvl="1" indent="-107950" algn="l" rtl="0">
              <a:spcBef>
                <a:spcPts val="560"/>
              </a:spcBef>
              <a:spcAft>
                <a:spcPts val="0"/>
              </a:spcAft>
              <a:buClr>
                <a:schemeClr val="dk1"/>
              </a:buClr>
              <a:buFont typeface="Arial"/>
              <a:buChar char="–"/>
              <a:defRPr/>
            </a:lvl2pPr>
            <a:lvl3pPr marL="1143000" marR="0" lvl="2" indent="-76200" algn="l" rtl="0">
              <a:spcBef>
                <a:spcPts val="480"/>
              </a:spcBef>
              <a:spcAft>
                <a:spcPts val="0"/>
              </a:spcAft>
              <a:buClr>
                <a:schemeClr val="dk1"/>
              </a:buClr>
              <a:buFont typeface="Arial"/>
              <a:buChar char="•"/>
              <a:defRPr/>
            </a:lvl3pPr>
            <a:lvl4pPr marL="1600200" marR="0" lvl="3" indent="-101600" algn="l" rtl="0">
              <a:spcBef>
                <a:spcPts val="400"/>
              </a:spcBef>
              <a:spcAft>
                <a:spcPts val="0"/>
              </a:spcAft>
              <a:buClr>
                <a:schemeClr val="dk1"/>
              </a:buClr>
              <a:buFont typeface="Arial"/>
              <a:buChar char="–"/>
              <a:defRPr/>
            </a:lvl4pPr>
            <a:lvl5pPr marL="2057400" marR="0" lvl="4" indent="-101600" algn="l" rtl="0">
              <a:spcBef>
                <a:spcPts val="400"/>
              </a:spcBef>
              <a:spcAft>
                <a:spcPts val="0"/>
              </a:spcAft>
              <a:buClr>
                <a:schemeClr val="dk1"/>
              </a:buClr>
              <a:buFont typeface="Arial"/>
              <a:buChar char="»"/>
              <a:defRPr/>
            </a:lvl5pPr>
            <a:lvl6pPr marL="2514600" marR="0" lvl="5" indent="-101600" algn="l" rtl="0">
              <a:spcBef>
                <a:spcPts val="400"/>
              </a:spcBef>
              <a:spcAft>
                <a:spcPts val="0"/>
              </a:spcAft>
              <a:buClr>
                <a:schemeClr val="dk1"/>
              </a:buClr>
              <a:buFont typeface="Arial"/>
              <a:buChar char="»"/>
              <a:defRPr/>
            </a:lvl6pPr>
            <a:lvl7pPr marL="2971800" marR="0" lvl="6" indent="-101600" algn="l" rtl="0">
              <a:spcBef>
                <a:spcPts val="400"/>
              </a:spcBef>
              <a:spcAft>
                <a:spcPts val="0"/>
              </a:spcAft>
              <a:buClr>
                <a:schemeClr val="dk1"/>
              </a:buClr>
              <a:buFont typeface="Arial"/>
              <a:buChar char="»"/>
              <a:defRPr/>
            </a:lvl7pPr>
            <a:lvl8pPr marL="3429000" marR="0" lvl="7" indent="-101600" algn="l" rtl="0">
              <a:spcBef>
                <a:spcPts val="400"/>
              </a:spcBef>
              <a:spcAft>
                <a:spcPts val="0"/>
              </a:spcAft>
              <a:buClr>
                <a:schemeClr val="dk1"/>
              </a:buClr>
              <a:buFont typeface="Arial"/>
              <a:buChar char="»"/>
              <a:defRPr/>
            </a:lvl8pPr>
            <a:lvl9pPr marL="3886200" marR="0" lvl="8" indent="-101600" algn="l" rtl="0">
              <a:spcBef>
                <a:spcPts val="400"/>
              </a:spcBef>
              <a:spcAft>
                <a:spcPts val="0"/>
              </a:spcAft>
              <a:buClr>
                <a:schemeClr val="dk1"/>
              </a:buClr>
              <a:buFont typeface="Arial"/>
              <a:buChar char="»"/>
              <a:defRPr/>
            </a:lvl9pPr>
          </a:lstStyle>
          <a:p>
            <a:endParaRPr/>
          </a:p>
        </p:txBody>
      </p:sp>
      <p:sp>
        <p:nvSpPr>
          <p:cNvPr id="12" name="Shape 1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 name="Shape 1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 name="Shape 1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86" name="Shape 86"/>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Times New Roman"/>
              <a:buChar char="•"/>
              <a:defRPr/>
            </a:lvl1pPr>
            <a:lvl2pPr marL="742950" marR="0" lvl="1" indent="-107950" algn="l" rtl="0">
              <a:spcBef>
                <a:spcPts val="560"/>
              </a:spcBef>
              <a:spcAft>
                <a:spcPts val="0"/>
              </a:spcAft>
              <a:buClr>
                <a:schemeClr val="dk1"/>
              </a:buClr>
              <a:buFont typeface="Times New Roman"/>
              <a:buChar char="–"/>
              <a:defRPr/>
            </a:lvl2pPr>
            <a:lvl3pPr marL="1143000" marR="0" lvl="2" indent="-76200" algn="l" rtl="0">
              <a:spcBef>
                <a:spcPts val="480"/>
              </a:spcBef>
              <a:spcAft>
                <a:spcPts val="0"/>
              </a:spcAft>
              <a:buClr>
                <a:schemeClr val="dk1"/>
              </a:buClr>
              <a:buFont typeface="Times New Roman"/>
              <a:buChar char="•"/>
              <a:defRPr/>
            </a:lvl3pPr>
            <a:lvl4pPr marL="1600200" marR="0" lvl="3" indent="-101600" algn="l" rtl="0">
              <a:spcBef>
                <a:spcPts val="400"/>
              </a:spcBef>
              <a:spcAft>
                <a:spcPts val="0"/>
              </a:spcAft>
              <a:buClr>
                <a:schemeClr val="dk1"/>
              </a:buClr>
              <a:buFont typeface="Times New Roman"/>
              <a:buChar char="–"/>
              <a:defRPr/>
            </a:lvl4pPr>
            <a:lvl5pPr marL="2057400" marR="0" lvl="4" indent="-101600" algn="l" rtl="0">
              <a:spcBef>
                <a:spcPts val="400"/>
              </a:spcBef>
              <a:spcAft>
                <a:spcPts val="0"/>
              </a:spcAft>
              <a:buClr>
                <a:schemeClr val="dk1"/>
              </a:buClr>
              <a:buFont typeface="Times New Roman"/>
              <a:buChar char="»"/>
              <a:defRPr/>
            </a:lvl5pPr>
            <a:lvl6pPr marL="2514600" marR="0" lvl="5" indent="-101600" algn="l" rtl="0">
              <a:spcBef>
                <a:spcPts val="400"/>
              </a:spcBef>
              <a:spcAft>
                <a:spcPts val="0"/>
              </a:spcAft>
              <a:buClr>
                <a:schemeClr val="dk1"/>
              </a:buClr>
              <a:buFont typeface="Times New Roman"/>
              <a:buChar char="»"/>
              <a:defRPr/>
            </a:lvl6pPr>
            <a:lvl7pPr marL="2971800" marR="0" lvl="6" indent="-101600" algn="l" rtl="0">
              <a:spcBef>
                <a:spcPts val="400"/>
              </a:spcBef>
              <a:spcAft>
                <a:spcPts val="0"/>
              </a:spcAft>
              <a:buClr>
                <a:schemeClr val="dk1"/>
              </a:buClr>
              <a:buFont typeface="Times New Roman"/>
              <a:buChar char="»"/>
              <a:defRPr/>
            </a:lvl7pPr>
            <a:lvl8pPr marL="3429000" marR="0" lvl="7" indent="-101600" algn="l" rtl="0">
              <a:spcBef>
                <a:spcPts val="400"/>
              </a:spcBef>
              <a:spcAft>
                <a:spcPts val="0"/>
              </a:spcAft>
              <a:buClr>
                <a:schemeClr val="dk1"/>
              </a:buClr>
              <a:buFont typeface="Times New Roman"/>
              <a:buChar char="»"/>
              <a:defRPr/>
            </a:lvl8pPr>
            <a:lvl9pPr marL="3886200" marR="0" lvl="8" indent="-101600" algn="l" rtl="0">
              <a:spcBef>
                <a:spcPts val="400"/>
              </a:spcBef>
              <a:spcAft>
                <a:spcPts val="0"/>
              </a:spcAft>
              <a:buClr>
                <a:schemeClr val="dk1"/>
              </a:buClr>
              <a:buFont typeface="Times New Roman"/>
              <a:buChar char="»"/>
              <a:defRPr/>
            </a:lvl9pPr>
          </a:lstStyle>
          <a:p>
            <a:endParaRPr/>
          </a:p>
        </p:txBody>
      </p:sp>
      <p:sp>
        <p:nvSpPr>
          <p:cNvPr id="87" name="Shape 87"/>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8" name="Shape 88"/>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9" name="Shape 89"/>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Times New Roman"/>
                <a:ea typeface="Times New Roman"/>
                <a:cs typeface="Times New Roman"/>
                <a:sym typeface="Times New Roman"/>
              </a:rPr>
              <a:pPr marL="0" marR="0" lvl="0" indent="0" algn="r" rtl="0">
                <a:spcBef>
                  <a:spcPts val="0"/>
                </a:spcBef>
                <a:buSzPct val="25000"/>
                <a:buNone/>
              </a:pPr>
              <a:t>‹#›</a:t>
            </a:fld>
            <a:endParaRPr lang="en-US" sz="18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161" name="Shape 16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Arial"/>
              <a:buChar char="•"/>
              <a:defRPr/>
            </a:lvl1pPr>
            <a:lvl2pPr marL="742950" marR="0" lvl="1" indent="-107950" algn="l" rtl="0">
              <a:spcBef>
                <a:spcPts val="560"/>
              </a:spcBef>
              <a:spcAft>
                <a:spcPts val="0"/>
              </a:spcAft>
              <a:buClr>
                <a:schemeClr val="dk1"/>
              </a:buClr>
              <a:buFont typeface="Arial"/>
              <a:buChar char="–"/>
              <a:defRPr/>
            </a:lvl2pPr>
            <a:lvl3pPr marL="1143000" marR="0" lvl="2" indent="-76200" algn="l" rtl="0">
              <a:spcBef>
                <a:spcPts val="480"/>
              </a:spcBef>
              <a:spcAft>
                <a:spcPts val="0"/>
              </a:spcAft>
              <a:buClr>
                <a:schemeClr val="dk1"/>
              </a:buClr>
              <a:buFont typeface="Arial"/>
              <a:buChar char="•"/>
              <a:defRPr/>
            </a:lvl3pPr>
            <a:lvl4pPr marL="1600200" marR="0" lvl="3" indent="-101600" algn="l" rtl="0">
              <a:spcBef>
                <a:spcPts val="400"/>
              </a:spcBef>
              <a:spcAft>
                <a:spcPts val="0"/>
              </a:spcAft>
              <a:buClr>
                <a:schemeClr val="dk1"/>
              </a:buClr>
              <a:buFont typeface="Arial"/>
              <a:buChar char="–"/>
              <a:defRPr/>
            </a:lvl4pPr>
            <a:lvl5pPr marL="2057400" marR="0" lvl="4" indent="-101600" algn="l" rtl="0">
              <a:spcBef>
                <a:spcPts val="400"/>
              </a:spcBef>
              <a:spcAft>
                <a:spcPts val="0"/>
              </a:spcAft>
              <a:buClr>
                <a:schemeClr val="dk1"/>
              </a:buClr>
              <a:buFont typeface="Arial"/>
              <a:buChar char="»"/>
              <a:defRPr/>
            </a:lvl5pPr>
            <a:lvl6pPr marL="2514600" marR="0" lvl="5" indent="-101600" algn="l" rtl="0">
              <a:spcBef>
                <a:spcPts val="400"/>
              </a:spcBef>
              <a:spcAft>
                <a:spcPts val="0"/>
              </a:spcAft>
              <a:buClr>
                <a:schemeClr val="dk1"/>
              </a:buClr>
              <a:buFont typeface="Arial"/>
              <a:buChar char="»"/>
              <a:defRPr/>
            </a:lvl6pPr>
            <a:lvl7pPr marL="2971800" marR="0" lvl="6" indent="-101600" algn="l" rtl="0">
              <a:spcBef>
                <a:spcPts val="400"/>
              </a:spcBef>
              <a:spcAft>
                <a:spcPts val="0"/>
              </a:spcAft>
              <a:buClr>
                <a:schemeClr val="dk1"/>
              </a:buClr>
              <a:buFont typeface="Arial"/>
              <a:buChar char="»"/>
              <a:defRPr/>
            </a:lvl7pPr>
            <a:lvl8pPr marL="3429000" marR="0" lvl="7" indent="-101600" algn="l" rtl="0">
              <a:spcBef>
                <a:spcPts val="400"/>
              </a:spcBef>
              <a:spcAft>
                <a:spcPts val="0"/>
              </a:spcAft>
              <a:buClr>
                <a:schemeClr val="dk1"/>
              </a:buClr>
              <a:buFont typeface="Arial"/>
              <a:buChar char="»"/>
              <a:defRPr/>
            </a:lvl8pPr>
            <a:lvl9pPr marL="3886200" marR="0" lvl="8" indent="-101600" algn="l" rtl="0">
              <a:spcBef>
                <a:spcPts val="400"/>
              </a:spcBef>
              <a:spcAft>
                <a:spcPts val="0"/>
              </a:spcAft>
              <a:buClr>
                <a:schemeClr val="dk1"/>
              </a:buClr>
              <a:buFont typeface="Arial"/>
              <a:buChar char="»"/>
              <a:defRPr/>
            </a:lvl9pPr>
          </a:lstStyle>
          <a:p>
            <a:endParaRPr/>
          </a:p>
        </p:txBody>
      </p:sp>
      <p:sp>
        <p:nvSpPr>
          <p:cNvPr id="162" name="Shape 16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63" name="Shape 16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64" name="Shape 16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36.png"/><Relationship Id="rId4" Type="http://schemas.openxmlformats.org/officeDocument/2006/relationships/hyperlink" Target="ppt/slides/slide3.xml"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0.jpe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ppt/slides/slide3.xml" TargetMode="External"/><Relationship Id="rId4" Type="http://schemas.openxmlformats.org/officeDocument/2006/relationships/image" Target="../media/image66.png"/></Relationships>
</file>

<file path=ppt/slides/_rels/slide107.xml.rels><?xml version="1.0" encoding="UTF-8" standalone="yes"?>
<Relationships xmlns="http://schemas.openxmlformats.org/package/2006/relationships"><Relationship Id="rId3" Type="http://schemas.openxmlformats.org/officeDocument/2006/relationships/hyperlink" Target="http://www.space1.com/Artifacts/Apollo_Artifacts/LiOH_Canister/Apollo_13_LiOH_Detail/apollo_13_lioh_detail.html"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10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hyperlink" Target="ppt/slides/slide3.xml" TargetMode="External"/><Relationship Id="rId4" Type="http://schemas.openxmlformats.org/officeDocument/2006/relationships/image" Target="../media/image66.png"/></Relationships>
</file>

<file path=ppt/slides/_rels/slide109.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Atom%20Word/Avogadro%20paper.doc"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hyperlink" Target="../PowerPoint%202006/Keys%20Worksheets/perwordlist%20key.doc"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hyperlink" Target="http://www.unit5.org/christjs/11perwordlist.doc" TargetMode="External"/><Relationship Id="rId5" Type="http://schemas.openxmlformats.org/officeDocument/2006/relationships/hyperlink" Target="../Stoichiometry%20Word/13energyws.doc" TargetMode="External"/><Relationship Id="rId4" Type="http://schemas.openxmlformats.org/officeDocument/2006/relationships/hyperlink" Target="../Keys%20Worksheets/percentyld%20key.doc"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PowerPoint%202006/Keys%20Worksheets/perwordlist%20key.doc"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hyperlink" Target="http://www.unit5.org/christjs/11perwordlist.doc" TargetMode="External"/><Relationship Id="rId5" Type="http://schemas.openxmlformats.org/officeDocument/2006/relationships/hyperlink" Target="../Stoichiometry%20Word/moles%20and%20mass%20relationships.doc" TargetMode="External"/><Relationship Id="rId4" Type="http://schemas.openxmlformats.org/officeDocument/2006/relationships/hyperlink" Target="../Keys%20Worksheets/KEYS%20Stoich/moles%20and%20mass%20relationships%20key.doc"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www.woodrow.org/teachers/ci/1992/Avogadro.html" TargetMode="External"/><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3" Type="http://schemas.openxmlformats.org/officeDocument/2006/relationships/hyperlink" Target="../PowerPoint%202006/Keys%20Worksheets/perwordlist%20key.doc"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hyperlink" Target="http://www.unit5.org/christjs/11perwordlist.doc" TargetMode="External"/><Relationship Id="rId5" Type="http://schemas.openxmlformats.org/officeDocument/2006/relationships/hyperlink" Target="../Stoichiometry%20Word/visuallimiting.doc" TargetMode="External"/><Relationship Id="rId4" Type="http://schemas.openxmlformats.org/officeDocument/2006/relationships/hyperlink" Target="../Keys%20Worksheets/KEYS%20Stoich/visuallimitingkey.doc"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hyperlink" Target="../PowerPoint%202006/Keys%20Worksheets/perwordlist%20key.doc"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hyperlink" Target="http://www.unit5.org/christjs/11perwordlist.doc" TargetMode="External"/><Relationship Id="rId4" Type="http://schemas.openxmlformats.org/officeDocument/2006/relationships/hyperlink" Target="../Stoichiometry%20Word/limreactprobs.do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ppt/slides/slide138.xml"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hyperlink" Target="ppt/slides/slide141.xml" TargetMode="External"/><Relationship Id="rId5" Type="http://schemas.openxmlformats.org/officeDocument/2006/relationships/hyperlink" Target="ppt/slides/slide140.xml" TargetMode="External"/><Relationship Id="rId4" Type="http://schemas.openxmlformats.org/officeDocument/2006/relationships/hyperlink" Target="ppt/slides/slide139.xml"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ppt/slides/slide137.xml"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ppt/slides/slide137.xml"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ppt/slides/slide137.xml"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ppt/slides/slide137.xml"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hyperlink" Target="ppt/slides/slide147.xml" TargetMode="External"/><Relationship Id="rId3" Type="http://schemas.openxmlformats.org/officeDocument/2006/relationships/hyperlink" Target="ppt/slides/slide145.xml" TargetMode="External"/><Relationship Id="rId7" Type="http://schemas.openxmlformats.org/officeDocument/2006/relationships/hyperlink" Target="ppt/slides/slide148.xml"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hyperlink" Target="ppt/slides/slide143.xml" TargetMode="External"/><Relationship Id="rId5" Type="http://schemas.openxmlformats.org/officeDocument/2006/relationships/hyperlink" Target="ppt/slides/slide146.xml" TargetMode="External"/><Relationship Id="rId4" Type="http://schemas.openxmlformats.org/officeDocument/2006/relationships/hyperlink" Target="ppt/slides/slide144.xml"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ppt/slides/slide142.xml"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ppt/slides/slide142.xml"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ppt/slides/slide142.xml"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ppt/slides/slide142.xml"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hyperlink" Target="ppt/slides/slide142.xml"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ppt/slides/slide142.xml" TargetMode="External"/><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hyperlink" Target="../PowerPoint%202006/Keys%20Worksheets/perwordlist%20key.doc"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hyperlink" Target="http://www.unit5.org/christjs/11perwordlist.doc" TargetMode="External"/><Relationship Id="rId5" Type="http://schemas.openxmlformats.org/officeDocument/2006/relationships/hyperlink" Target="../Stoichiometry%20Word/13percentyld.doc" TargetMode="External"/><Relationship Id="rId4" Type="http://schemas.openxmlformats.org/officeDocument/2006/relationships/hyperlink" Target="../Keys%20Worksheets/percentyld%20key.doc"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Stoichiometry%20Word/13baksodlab.doc"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48.xml.rels><?xml version="1.0" encoding="UTF-8" standalone="yes"?>
<Relationships xmlns="http://schemas.openxmlformats.org/package/2006/relationships"><Relationship Id="rId3" Type="http://schemas.openxmlformats.org/officeDocument/2006/relationships/hyperlink" Target="../Keys%20Worksheets/KEYS%20Stoich/13baksodlabkey.doc"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hyperlink" Target="../Stoichiometry%20Word/13baksodlab.doc"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Keys%20Worksheets/KEYS%20Stoich/Nuts%20and%20Bolts%20key.doc"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hyperlink" Target="../Stoichiometry%20Word/Nuts%20and%20Bolts.doc"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Keys%20Worksheets/KEYS%20Stoich/Smores%20key.doc"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hyperlink" Target="../Stoichiometry%20Word/Smores.doc"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Keys%20Worksheets/KEYS%20Stoich/Chemical%20Reactions%20of%20Copper%20and%20Percent%20Yield%20Key.doc"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hyperlink" Target="../LABS%20&amp;%20Activities/Reactions%20of%20Copper/Reactions%20of%20Copper.ppt" TargetMode="External"/><Relationship Id="rId4" Type="http://schemas.openxmlformats.org/officeDocument/2006/relationships/hyperlink" Target="../Stoichiometry%20Word/Chemical%20Reactions%20of%20Copper%20and%20Percent%20Yield.doc" TargetMode="External"/></Relationships>
</file>

<file path=ppt/slides/_rels/slide152.xml.rels><?xml version="1.0" encoding="UTF-8" standalone="yes"?>
<Relationships xmlns="http://schemas.openxmlformats.org/package/2006/relationships"><Relationship Id="rId8" Type="http://schemas.openxmlformats.org/officeDocument/2006/relationships/hyperlink" Target="../../Objectives%20-%20Chemistry/Mole%20Chemical%20FormulaTO.doc" TargetMode="External"/><Relationship Id="rId13" Type="http://schemas.openxmlformats.org/officeDocument/2006/relationships/hyperlink" Target="../Keys%20Worksheets/KEYS%20Stoich/farminganswer.doc" TargetMode="External"/><Relationship Id="rId18" Type="http://schemas.openxmlformats.org/officeDocument/2006/relationships/hyperlink" Target="../Keys%20Worksheets/KEYS%20Stoich/energy%20key.doc" TargetMode="External"/><Relationship Id="rId26" Type="http://schemas.openxmlformats.org/officeDocument/2006/relationships/hyperlink" Target="../Stoichiometry%20Word/13Generic%20Stoichiometry.doc" TargetMode="External"/><Relationship Id="rId3" Type="http://schemas.openxmlformats.org/officeDocument/2006/relationships/hyperlink" Target="../Stoichiometry%20Word/visuallimiting.doc" TargetMode="External"/><Relationship Id="rId21" Type="http://schemas.openxmlformats.org/officeDocument/2006/relationships/hyperlink" Target="../Stoichiometry%20Word/13stoiprobs1.doc" TargetMode="External"/><Relationship Id="rId7" Type="http://schemas.openxmlformats.org/officeDocument/2006/relationships/hyperlink" Target="../../Objectives%20-%20Chemistry/StoichiometryTO.doc" TargetMode="External"/><Relationship Id="rId12" Type="http://schemas.openxmlformats.org/officeDocument/2006/relationships/hyperlink" Target="../Stoichiometry%20Word/13Careers%20in%20Chemistry.doc" TargetMode="External"/><Relationship Id="rId17" Type="http://schemas.openxmlformats.org/officeDocument/2006/relationships/hyperlink" Target="../Stoichiometry%20Word/13energyws.doc" TargetMode="External"/><Relationship Id="rId25" Type="http://schemas.openxmlformats.org/officeDocument/2006/relationships/hyperlink" Target="../Stoichiometry%20Word/limreactprobs.doc" TargetMode="External"/><Relationship Id="rId2" Type="http://schemas.openxmlformats.org/officeDocument/2006/relationships/notesSlide" Target="../notesSlides/notesSlide152.xml"/><Relationship Id="rId16" Type="http://schemas.openxmlformats.org/officeDocument/2006/relationships/hyperlink" Target="../Stoichiometry%20Word/13easystoich.doc" TargetMode="External"/><Relationship Id="rId20" Type="http://schemas.openxmlformats.org/officeDocument/2006/relationships/hyperlink" Target="../Keys%20Worksheets/KEYS%20Stoich/percentyld%20key.doc" TargetMode="External"/><Relationship Id="rId29" Type="http://schemas.openxmlformats.org/officeDocument/2006/relationships/hyperlink" Target="../Outlines/Text%20Notes%20-%20General/u8textnotes.doc" TargetMode="External"/><Relationship Id="rId1" Type="http://schemas.openxmlformats.org/officeDocument/2006/relationships/slideLayout" Target="../slideLayouts/slideLayout2.xml"/><Relationship Id="rId6" Type="http://schemas.openxmlformats.org/officeDocument/2006/relationships/hyperlink" Target="../Keys%20Worksheets/KEYS%20Stoich/moles%20and%20mass%20relationships%20key.doc" TargetMode="External"/><Relationship Id="rId11" Type="http://schemas.openxmlformats.org/officeDocument/2006/relationships/hyperlink" Target="../LABS%20&amp;%20Activities/Baking%20Soda%20Lab/Baking%20Soda%20Lab.ppt" TargetMode="External"/><Relationship Id="rId24" Type="http://schemas.openxmlformats.org/officeDocument/2006/relationships/hyperlink" Target="../Stoichiometry%20Word/13StoichiometryLO.doc" TargetMode="External"/><Relationship Id="rId32" Type="http://schemas.openxmlformats.org/officeDocument/2006/relationships/hyperlink" Target="../Keys%20Worksheets/Vocabulary/vocabStoichiometrykey.doc" TargetMode="External"/><Relationship Id="rId5" Type="http://schemas.openxmlformats.org/officeDocument/2006/relationships/hyperlink" Target="../Stoichiometry%20Word/moles%20and%20mass%20relationships.doc" TargetMode="External"/><Relationship Id="rId15" Type="http://schemas.openxmlformats.org/officeDocument/2006/relationships/hyperlink" Target="../Stoichiometry%20Word/Careers%20in%20Chemistr%20Dent%20Key.doc" TargetMode="External"/><Relationship Id="rId23" Type="http://schemas.openxmlformats.org/officeDocument/2006/relationships/hyperlink" Target="../Keys%20Worksheets/KEYS%20Stoich/stoich2key.doc" TargetMode="External"/><Relationship Id="rId28" Type="http://schemas.openxmlformats.org/officeDocument/2006/relationships/hyperlink" Target="../Keys%20Worksheets/KEYS%20Stoich/Smores%20key.doc" TargetMode="External"/><Relationship Id="rId10" Type="http://schemas.openxmlformats.org/officeDocument/2006/relationships/hyperlink" Target="../Stoichiometry%20Word/13baksodlab.doc" TargetMode="External"/><Relationship Id="rId19" Type="http://schemas.openxmlformats.org/officeDocument/2006/relationships/hyperlink" Target="../Stoichiometry%20Word/13percentyld.doc" TargetMode="External"/><Relationship Id="rId31" Type="http://schemas.openxmlformats.org/officeDocument/2006/relationships/hyperlink" Target="../Stoichiometry%20Word/vocabStoichiometry.doc" TargetMode="External"/><Relationship Id="rId4" Type="http://schemas.openxmlformats.org/officeDocument/2006/relationships/hyperlink" Target="../Keys%20Worksheets/KEYS%20Stoich/visuallimitingkey.doc" TargetMode="External"/><Relationship Id="rId9" Type="http://schemas.openxmlformats.org/officeDocument/2006/relationships/hyperlink" Target="../Keys%20Worksheets/Overhead%20Notes%20-%20General/stoichohnotes18f2005.doc" TargetMode="External"/><Relationship Id="rId14" Type="http://schemas.openxmlformats.org/officeDocument/2006/relationships/hyperlink" Target="../Stoichiometry%20Word/Careers%20in%20Chemistry%20Dentistry.doc" TargetMode="External"/><Relationship Id="rId22" Type="http://schemas.openxmlformats.org/officeDocument/2006/relationships/hyperlink" Target="../Keys%20Worksheets/KEYS%20Stoich/stoiprobs1%20key.doc" TargetMode="External"/><Relationship Id="rId27" Type="http://schemas.openxmlformats.org/officeDocument/2006/relationships/hyperlink" Target="../Stoichiometry%20Word/Nuts%20and%20Bolts.doc" TargetMode="External"/><Relationship Id="rId30" Type="http://schemas.openxmlformats.org/officeDocument/2006/relationships/hyperlink" Target="../Keys%20Worksheets/Text%20Notes%20KEYS/u8textnoteskey.doc" TargetMode="External"/></Relationships>
</file>

<file path=ppt/slides/_rels/slide153.xml.rels><?xml version="1.0" encoding="UTF-8" standalone="yes"?>
<Relationships xmlns="http://schemas.openxmlformats.org/package/2006/relationships"><Relationship Id="rId8" Type="http://schemas.openxmlformats.org/officeDocument/2006/relationships/hyperlink" Target="../Stoichiometry%20Word/Careers%20in%20Chemistr%20Dent%20Key.doc" TargetMode="External"/><Relationship Id="rId13" Type="http://schemas.openxmlformats.org/officeDocument/2006/relationships/hyperlink" Target="../Stoichiometry%20Word/13stoiprobs1.doc" TargetMode="External"/><Relationship Id="rId18" Type="http://schemas.openxmlformats.org/officeDocument/2006/relationships/hyperlink" Target="../Stoichiometry%20Word/limreactprobs.doc" TargetMode="External"/><Relationship Id="rId3" Type="http://schemas.openxmlformats.org/officeDocument/2006/relationships/hyperlink" Target="../../Objectives%20-%20Chemistry/StoichiometryTO.doc" TargetMode="External"/><Relationship Id="rId21" Type="http://schemas.openxmlformats.org/officeDocument/2006/relationships/hyperlink" Target="../Stoichiometry%20Word/visuallimiting.doc" TargetMode="External"/><Relationship Id="rId7" Type="http://schemas.openxmlformats.org/officeDocument/2006/relationships/hyperlink" Target="../Stoichiometry%20Word/Careers%20in%20Chemistry%20Dentistry.doc" TargetMode="External"/><Relationship Id="rId12" Type="http://schemas.openxmlformats.org/officeDocument/2006/relationships/hyperlink" Target="../Stoichiometry%20Word/13percentyld.doc" TargetMode="External"/><Relationship Id="rId17" Type="http://schemas.openxmlformats.org/officeDocument/2006/relationships/hyperlink" Target="../Outlines/Text%20Notes%20-%20General/u8textnotes.doc" TargetMode="External"/><Relationship Id="rId25" Type="http://schemas.openxmlformats.org/officeDocument/2006/relationships/hyperlink" Target="../Stoichiometry%20Word/vocabStoichiometry.doc" TargetMode="External"/><Relationship Id="rId2" Type="http://schemas.openxmlformats.org/officeDocument/2006/relationships/notesSlide" Target="../notesSlides/notesSlide153.xml"/><Relationship Id="rId16" Type="http://schemas.openxmlformats.org/officeDocument/2006/relationships/hyperlink" Target="../Stoichiometry%20Word/13StoichiometryLO.doc" TargetMode="External"/><Relationship Id="rId20" Type="http://schemas.openxmlformats.org/officeDocument/2006/relationships/hyperlink" Target="../Stoichiometry%20Word/Nuts%20and%20Bolts.doc" TargetMode="External"/><Relationship Id="rId1" Type="http://schemas.openxmlformats.org/officeDocument/2006/relationships/slideLayout" Target="../slideLayouts/slideLayout23.xml"/><Relationship Id="rId6" Type="http://schemas.openxmlformats.org/officeDocument/2006/relationships/hyperlink" Target="../Stoichiometry%20Word/13Careers%20in%20Chemistry.doc" TargetMode="External"/><Relationship Id="rId11" Type="http://schemas.openxmlformats.org/officeDocument/2006/relationships/hyperlink" Target="../Stoichiometry%20Word/13Generic%20Stoichiometry.doc" TargetMode="External"/><Relationship Id="rId24" Type="http://schemas.openxmlformats.org/officeDocument/2006/relationships/hyperlink" Target="http://www.backflip.com/perl/go.pl?url=18424631" TargetMode="External"/><Relationship Id="rId5" Type="http://schemas.openxmlformats.org/officeDocument/2006/relationships/hyperlink" Target="../Stoichiometry%20Word/13baksodlab.doc" TargetMode="External"/><Relationship Id="rId15" Type="http://schemas.openxmlformats.org/officeDocument/2006/relationships/hyperlink" Target="../Outlines/Student%20Notes/u8lectout.doc" TargetMode="External"/><Relationship Id="rId23" Type="http://schemas.openxmlformats.org/officeDocument/2006/relationships/hyperlink" Target="../Video/World%20of%20Chemistry%20Notes/Episode%2011%20-%20The%20Mole.doc" TargetMode="External"/><Relationship Id="rId10" Type="http://schemas.openxmlformats.org/officeDocument/2006/relationships/hyperlink" Target="../Stoichiometry%20Word/13energyws.doc" TargetMode="External"/><Relationship Id="rId19" Type="http://schemas.openxmlformats.org/officeDocument/2006/relationships/hyperlink" Target="../Stoichiometry%20Word/moles%20and%20mass%20relationships.doc" TargetMode="External"/><Relationship Id="rId4" Type="http://schemas.openxmlformats.org/officeDocument/2006/relationships/hyperlink" Target="../../Objectives%20-%20Chemistry/Mole%20Chemical%20FormulaTO.doc" TargetMode="External"/><Relationship Id="rId9" Type="http://schemas.openxmlformats.org/officeDocument/2006/relationships/hyperlink" Target="../Stoichiometry%20Word/13easystoich.doc" TargetMode="External"/><Relationship Id="rId14" Type="http://schemas.openxmlformats.org/officeDocument/2006/relationships/hyperlink" Target="../Outlines/stoichohnotes18f2005.doc" TargetMode="External"/><Relationship Id="rId22" Type="http://schemas.openxmlformats.org/officeDocument/2006/relationships/hyperlink" Target="../Stoichiometry%20Word/Smores.doc"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ppt/slides/slide3.x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ppt/slides/slide110.x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2.xml"/><Relationship Id="rId7" Type="http://schemas.openxmlformats.org/officeDocument/2006/relationships/hyperlink" Target="http://upload.wikimedia.org/wikipedia/commons/6/6c/Nitrogen-3D-vdW.png" TargetMode="External"/><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hyperlink" Target="http://upload.wikimedia.org/wikipedia/commons/d/dc/Ammonia-3D-vdW.png" TargetMode="External"/><Relationship Id="rId4" Type="http://schemas.openxmlformats.org/officeDocument/2006/relationships/hyperlink" Target="ppt/slides/slide3.x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ppt/slides/slide3.xml" TargetMode="External"/><Relationship Id="rId5" Type="http://schemas.openxmlformats.org/officeDocument/2006/relationships/image" Target="../media/image19.pn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hyperlink" Target="ppt/slides/slide3.x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hyperlink" Target="ppt/slides/slide3.x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ppt/slides/slide3.xml" TargetMode="Externa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Outlines/Text%20Notes%20-%20General/u8textnotes.doc" TargetMode="External"/><Relationship Id="rId3" Type="http://schemas.openxmlformats.org/officeDocument/2006/relationships/hyperlink" Target="../Keys%20Worksheets/Overhead%20Notes%20-%20General/stoichohnotes18f2005.doc" TargetMode="External"/><Relationship Id="rId7" Type="http://schemas.openxmlformats.org/officeDocument/2006/relationships/hyperlink" Target="../Outlines/Student%20Notes/u8lectout.do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unit5.org/chemistry/General%20student%20notes/u8lectoutf2006.doc" TargetMode="External"/><Relationship Id="rId5" Type="http://schemas.openxmlformats.org/officeDocument/2006/relationships/hyperlink" Target="http://www.unit5.org/chemistry/christjs/General%20Notes/stoichohnotes18f2005.doc" TargetMode="External"/><Relationship Id="rId4" Type="http://schemas.openxmlformats.org/officeDocument/2006/relationships/hyperlink" Target="../Outlines/stoichohnotes18f2005.doc" TargetMode="External"/><Relationship Id="rId9" Type="http://schemas.openxmlformats.org/officeDocument/2006/relationships/hyperlink" Target="../Keys%20Worksheets/Text%20Notes%20KEYS/u8textnoteskey.doc"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ppt/slides/slide3.x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ppt/slides/slide3.x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hyperlink" Target="ppt/slides/slide3.xml"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hyperlink" Target="ppt/slides/slide3.xml"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9.xml"/><Relationship Id="rId7" Type="http://schemas.openxmlformats.org/officeDocument/2006/relationships/hyperlink" Target="http://upload.wikimedia.org/wikipedia/commons/6/6c/Nitrogen-3D-vdW.png" TargetMode="External"/><Relationship Id="rId2" Type="http://schemas.openxmlformats.org/officeDocument/2006/relationships/slideLayout" Target="../slideLayouts/slideLayout3.xml"/><Relationship Id="rId1" Type="http://schemas.openxmlformats.org/officeDocument/2006/relationships/themeOverride" Target="../theme/themeOverride3.xml"/><Relationship Id="rId6" Type="http://schemas.openxmlformats.org/officeDocument/2006/relationships/image" Target="../media/image14.png"/><Relationship Id="rId5" Type="http://schemas.openxmlformats.org/officeDocument/2006/relationships/hyperlink" Target="http://upload.wikimedia.org/wikipedia/commons/d/dc/Ammonia-3D-vdW.png" TargetMode="External"/><Relationship Id="rId4" Type="http://schemas.openxmlformats.org/officeDocument/2006/relationships/hyperlink" Target="ppt/slides/slide3.x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PowerPoint%202006/Keys%20Worksheets/perwordlist%20key.doc" TargetMode="External"/><Relationship Id="rId7" Type="http://schemas.openxmlformats.org/officeDocument/2006/relationships/hyperlink" Target="http://www.unit5.org/chemistry/christjs/13stoiprobs1.doc"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www.unit5.org/christjs/11perwordlist.doc" TargetMode="External"/><Relationship Id="rId5" Type="http://schemas.openxmlformats.org/officeDocument/2006/relationships/hyperlink" Target="../Stoichiometry%20Word/13stoiprobs1.doc" TargetMode="External"/><Relationship Id="rId4" Type="http://schemas.openxmlformats.org/officeDocument/2006/relationships/hyperlink" Target="../Keys%20Worksheets/KEYS%20Stoich/stoiprobs1%20key.doc"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hyperlink" Target="ppt/slides/slide3.xml"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PowerPoint%202006/Keys%20Worksheets/perwordlist%20key.doc"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www.unit5.org/christjs/11perwordlist.doc" TargetMode="External"/><Relationship Id="rId5" Type="http://schemas.openxmlformats.org/officeDocument/2006/relationships/hyperlink" Target="../Stoichiometry%20Word/stoiprobs2.doc" TargetMode="External"/><Relationship Id="rId4" Type="http://schemas.openxmlformats.org/officeDocument/2006/relationships/hyperlink" Target="../Keys%20Worksheets/KEYS%20Stoich/stoiprobs2key.doc"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ppt/slides/slide3.xml" TargetMode="External"/><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hyperlink" Target="ppt/slides/slide104.xml"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50000">
              <a:srgbClr val="FFFF66"/>
            </a:gs>
            <a:gs pos="100000">
              <a:schemeClr val="accent2"/>
            </a:gs>
          </a:gsLst>
          <a:lin ang="5400000" scaled="0"/>
        </a:gradFill>
        <a:effectLst/>
      </p:bgPr>
    </p:bg>
    <p:spTree>
      <p:nvGrpSpPr>
        <p:cNvPr id="1" name="Shape 238"/>
        <p:cNvGrpSpPr/>
        <p:nvPr/>
      </p:nvGrpSpPr>
      <p:grpSpPr>
        <a:xfrm>
          <a:off x="0" y="0"/>
          <a:ext cx="0" cy="0"/>
          <a:chOff x="0" y="0"/>
          <a:chExt cx="0" cy="0"/>
        </a:xfrm>
      </p:grpSpPr>
      <p:sp>
        <p:nvSpPr>
          <p:cNvPr id="239" name="Shape 239"/>
          <p:cNvSpPr txBox="1">
            <a:spLocks noGrp="1"/>
          </p:cNvSpPr>
          <p:nvPr>
            <p:ph type="ctrTitle"/>
          </p:nvPr>
        </p:nvSpPr>
        <p:spPr>
          <a:xfrm>
            <a:off x="685800" y="22860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Stoichiometry</a:t>
            </a:r>
          </a:p>
        </p:txBody>
      </p:sp>
      <p:sp>
        <p:nvSpPr>
          <p:cNvPr id="240" name="Shape 240"/>
          <p:cNvSpPr txBox="1"/>
          <p:nvPr/>
        </p:nvSpPr>
        <p:spPr>
          <a:xfrm>
            <a:off x="3081338" y="6505575"/>
            <a:ext cx="2954337"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rgbClr val="000000"/>
                </a:solidFill>
                <a:latin typeface="Arial"/>
                <a:ea typeface="Arial"/>
                <a:cs typeface="Arial"/>
                <a:sym typeface="Arial"/>
              </a:rPr>
              <a:t>http://www.unit5.org/chemistry/Stoichiometry.html</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Counting Atoms</a:t>
            </a:r>
          </a:p>
        </p:txBody>
      </p:sp>
      <p:sp>
        <p:nvSpPr>
          <p:cNvPr id="380" name="Shape 380"/>
          <p:cNvSpPr txBox="1">
            <a:spLocks noGrp="1"/>
          </p:cNvSpPr>
          <p:nvPr>
            <p:ph type="body" idx="1"/>
          </p:nvPr>
        </p:nvSpPr>
        <p:spPr>
          <a:xfrm>
            <a:off x="685800" y="1981200"/>
            <a:ext cx="80010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Chemistry is a </a:t>
            </a:r>
            <a:r>
              <a:rPr lang="en-US" sz="3200" b="0" i="1" u="none" strike="noStrike" cap="none">
                <a:solidFill>
                  <a:schemeClr val="dk1"/>
                </a:solidFill>
                <a:latin typeface="Arial"/>
                <a:ea typeface="Arial"/>
                <a:cs typeface="Arial"/>
                <a:sym typeface="Arial"/>
              </a:rPr>
              <a:t>quantitative</a:t>
            </a:r>
            <a:r>
              <a:rPr lang="en-US" sz="3200" b="0" i="0" u="none" strike="noStrike" cap="none">
                <a:solidFill>
                  <a:schemeClr val="dk1"/>
                </a:solidFill>
                <a:latin typeface="Arial"/>
                <a:ea typeface="Arial"/>
                <a:cs typeface="Arial"/>
                <a:sym typeface="Arial"/>
              </a:rPr>
              <a:t> science - we need a "counting unit."</a:t>
            </a:r>
          </a:p>
          <a:p>
            <a:pPr marL="342900" marR="0" lvl="0" indent="-342900" algn="l" rtl="0">
              <a:spcBef>
                <a:spcPts val="200"/>
              </a:spcBef>
              <a:spcAft>
                <a:spcPts val="0"/>
              </a:spcAft>
              <a:buClr>
                <a:schemeClr val="dk1"/>
              </a:buClr>
              <a:buSzPct val="100000"/>
              <a:buFont typeface="Arial"/>
              <a:buNone/>
            </a:pPr>
            <a:endParaRPr sz="10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The </a:t>
            </a:r>
            <a:r>
              <a:rPr lang="en-US" sz="3200" b="1" i="0" u="none" strike="noStrike" cap="none">
                <a:solidFill>
                  <a:schemeClr val="accent2"/>
                </a:solidFill>
                <a:latin typeface="Arial"/>
                <a:ea typeface="Arial"/>
                <a:cs typeface="Arial"/>
                <a:sym typeface="Arial"/>
              </a:rPr>
              <a:t>MOLE</a:t>
            </a:r>
          </a:p>
          <a:p>
            <a:pPr marL="342900" marR="0" lvl="0" indent="-342900" algn="l" rtl="0">
              <a:spcBef>
                <a:spcPts val="200"/>
              </a:spcBef>
              <a:spcAft>
                <a:spcPts val="0"/>
              </a:spcAft>
              <a:buClr>
                <a:schemeClr val="dk1"/>
              </a:buClr>
              <a:buSzPct val="100000"/>
              <a:buFont typeface="Arial"/>
              <a:buNone/>
            </a:pPr>
            <a:endParaRPr sz="1000" b="1" i="0" u="none" strike="noStrike" cap="none">
              <a:solidFill>
                <a:schemeClr val="accent2"/>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1 mole is the amount of substance that contains as many particles (atoms or molecules) as there are in 12.0 g of C</a:t>
            </a:r>
            <a:r>
              <a:rPr lang="en-US" sz="3200">
                <a:solidFill>
                  <a:schemeClr val="dk1"/>
                </a:solidFill>
              </a:rPr>
              <a:t>-</a:t>
            </a:r>
            <a:r>
              <a:rPr lang="en-US" sz="3200" b="0" i="0" u="none" strike="noStrike" cap="none">
                <a:solidFill>
                  <a:schemeClr val="dk1"/>
                </a:solidFill>
                <a:latin typeface="Arial"/>
                <a:ea typeface="Arial"/>
                <a:cs typeface="Arial"/>
                <a:sym typeface="Arial"/>
              </a:rPr>
              <a:t>12.</a:t>
            </a:r>
          </a:p>
        </p:txBody>
      </p:sp>
      <p:pic>
        <p:nvPicPr>
          <p:cNvPr id="381" name="Shape 381" descr="New%20Counting"/>
          <p:cNvPicPr preferRelativeResize="0"/>
          <p:nvPr/>
        </p:nvPicPr>
        <p:blipFill rotWithShape="1">
          <a:blip r:embed="rId3">
            <a:alphaModFix/>
          </a:blip>
          <a:srcRect/>
          <a:stretch/>
        </p:blipFill>
        <p:spPr>
          <a:xfrm>
            <a:off x="5573712" y="2570163"/>
            <a:ext cx="1003300" cy="1493836"/>
          </a:xfrm>
          <a:prstGeom prst="rect">
            <a:avLst/>
          </a:prstGeom>
          <a:noFill/>
          <a:ln>
            <a:noFill/>
          </a:ln>
        </p:spPr>
      </p:pic>
      <p:pic>
        <p:nvPicPr>
          <p:cNvPr id="382" name="Shape 382" descr="mole1"/>
          <p:cNvPicPr preferRelativeResize="0"/>
          <p:nvPr/>
        </p:nvPicPr>
        <p:blipFill rotWithShape="1">
          <a:blip r:embed="rId4">
            <a:alphaModFix/>
          </a:blip>
          <a:srcRect/>
          <a:stretch/>
        </p:blipFill>
        <p:spPr>
          <a:xfrm>
            <a:off x="3459162" y="3052763"/>
            <a:ext cx="1397000" cy="10112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 calcmode="lin" valueType="num">
                                      <p:cBhvr additive="base">
                                        <p:cTn id="7" dur="500"/>
                                        <p:tgtEl>
                                          <p:spTgt spid="382"/>
                                        </p:tgtEl>
                                        <p:attrNameLst>
                                          <p:attrName>ppt_w</p:attrName>
                                        </p:attrNameLst>
                                      </p:cBhvr>
                                      <p:tavLst>
                                        <p:tav tm="0">
                                          <p:val>
                                            <p:strVal val="0"/>
                                          </p:val>
                                        </p:tav>
                                        <p:tav tm="100000">
                                          <p:val>
                                            <p:strVal val="#ppt_w"/>
                                          </p:val>
                                        </p:tav>
                                      </p:tavLst>
                                    </p:anim>
                                    <p:anim calcmode="lin" valueType="num">
                                      <p:cBhvr additive="base">
                                        <p:cTn id="8" dur="500"/>
                                        <p:tgtEl>
                                          <p:spTgt spid="382"/>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382"/>
                                        </p:tgtEl>
                                      </p:cBhvr>
                                    </p:animEffect>
                                    <p:set>
                                      <p:cBhvr>
                                        <p:cTn id="12" dur="1" fill="hold">
                                          <p:stCondLst>
                                            <p:cond delay="500"/>
                                          </p:stCondLst>
                                        </p:cTn>
                                        <p:tgtEl>
                                          <p:spTgt spid="38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381"/>
                                        </p:tgtEl>
                                      </p:cBhvr>
                                    </p:animEffect>
                                    <p:set>
                                      <p:cBhvr>
                                        <p:cTn id="17" dur="1" fill="hold">
                                          <p:stCondLst>
                                            <p:cond delay="1000"/>
                                          </p:stCondLst>
                                        </p:cTn>
                                        <p:tgtEl>
                                          <p:spTgt spid="3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308"/>
        <p:cNvGrpSpPr/>
        <p:nvPr/>
      </p:nvGrpSpPr>
      <p:grpSpPr>
        <a:xfrm>
          <a:off x="0" y="0"/>
          <a:ext cx="0" cy="0"/>
          <a:chOff x="0" y="0"/>
          <a:chExt cx="0" cy="0"/>
        </a:xfrm>
      </p:grpSpPr>
      <p:sp>
        <p:nvSpPr>
          <p:cNvPr id="3309" name="Shape 330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Real Life Stoichiometry</a:t>
            </a:r>
          </a:p>
        </p:txBody>
      </p:sp>
      <p:sp>
        <p:nvSpPr>
          <p:cNvPr id="3310" name="Shape 3310">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rgbClr val="6699FF"/>
            </a:gs>
            <a:gs pos="100000">
              <a:srgbClr val="2F4776"/>
            </a:gs>
          </a:gsLst>
          <a:lin ang="5400000" scaled="0"/>
        </a:gradFill>
        <a:effectLst/>
      </p:bgPr>
    </p:bg>
    <p:spTree>
      <p:nvGrpSpPr>
        <p:cNvPr id="1" name="Shape 3315"/>
        <p:cNvGrpSpPr/>
        <p:nvPr/>
      </p:nvGrpSpPr>
      <p:grpSpPr>
        <a:xfrm>
          <a:off x="0" y="0"/>
          <a:ext cx="0" cy="0"/>
          <a:chOff x="0" y="0"/>
          <a:chExt cx="0" cy="0"/>
        </a:xfrm>
      </p:grpSpPr>
      <p:pic>
        <p:nvPicPr>
          <p:cNvPr id="3316" name="Shape 3316"/>
          <p:cNvPicPr preferRelativeResize="0"/>
          <p:nvPr/>
        </p:nvPicPr>
        <p:blipFill rotWithShape="1">
          <a:blip r:embed="rId3">
            <a:alphaModFix/>
          </a:blip>
          <a:srcRect/>
          <a:stretch/>
        </p:blipFill>
        <p:spPr>
          <a:xfrm>
            <a:off x="1236662" y="3270250"/>
            <a:ext cx="2625724" cy="2540000"/>
          </a:xfrm>
          <a:prstGeom prst="rect">
            <a:avLst/>
          </a:prstGeom>
          <a:noFill/>
          <a:ln>
            <a:noFill/>
          </a:ln>
        </p:spPr>
      </p:pic>
      <p:sp>
        <p:nvSpPr>
          <p:cNvPr id="3317" name="Shape 3317"/>
          <p:cNvSpPr txBox="1">
            <a:spLocks noGrp="1"/>
          </p:cNvSpPr>
          <p:nvPr>
            <p:ph type="ctrTitle"/>
          </p:nvPr>
        </p:nvSpPr>
        <p:spPr>
          <a:xfrm>
            <a:off x="541337" y="1611312"/>
            <a:ext cx="8213725" cy="14700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1" u="none" strike="noStrike" cap="none">
                <a:solidFill>
                  <a:schemeClr val="dk2"/>
                </a:solidFill>
                <a:latin typeface="Arial"/>
                <a:ea typeface="Arial"/>
                <a:cs typeface="Arial"/>
                <a:sym typeface="Arial"/>
              </a:rPr>
              <a:t>Stoichiometry in the Real World</a:t>
            </a:r>
          </a:p>
        </p:txBody>
      </p:sp>
      <p:pic>
        <p:nvPicPr>
          <p:cNvPr id="3318" name="Shape 3318" descr="air bag"/>
          <p:cNvPicPr preferRelativeResize="0"/>
          <p:nvPr/>
        </p:nvPicPr>
        <p:blipFill rotWithShape="1">
          <a:blip r:embed="rId4">
            <a:alphaModFix/>
          </a:blip>
          <a:srcRect/>
          <a:stretch/>
        </p:blipFill>
        <p:spPr>
          <a:xfrm>
            <a:off x="5133975" y="3354387"/>
            <a:ext cx="2841625" cy="2189161"/>
          </a:xfrm>
          <a:prstGeom prst="rect">
            <a:avLst/>
          </a:prstGeom>
          <a:noFill/>
          <a:ln>
            <a:noFill/>
          </a:ln>
        </p:spPr>
      </p:pic>
      <p:pic>
        <p:nvPicPr>
          <p:cNvPr id="3319" name="Shape 3319" descr="lithium cannisters"/>
          <p:cNvPicPr preferRelativeResize="0"/>
          <p:nvPr/>
        </p:nvPicPr>
        <p:blipFill rotWithShape="1">
          <a:blip r:embed="rId5">
            <a:alphaModFix/>
          </a:blip>
          <a:srcRect l="25000" r="25000"/>
          <a:stretch/>
        </p:blipFill>
        <p:spPr>
          <a:xfrm>
            <a:off x="7778750" y="182563"/>
            <a:ext cx="914400" cy="1371599"/>
          </a:xfrm>
          <a:prstGeom prst="rect">
            <a:avLst/>
          </a:prstGeom>
          <a:noFill/>
          <a:ln>
            <a:noFill/>
          </a:ln>
        </p:spPr>
      </p:pic>
      <p:pic>
        <p:nvPicPr>
          <p:cNvPr id="3320" name="Shape 3320" descr="skylab"/>
          <p:cNvPicPr preferRelativeResize="0"/>
          <p:nvPr/>
        </p:nvPicPr>
        <p:blipFill rotWithShape="1">
          <a:blip r:embed="rId6">
            <a:alphaModFix/>
          </a:blip>
          <a:srcRect/>
          <a:stretch/>
        </p:blipFill>
        <p:spPr>
          <a:xfrm>
            <a:off x="609600" y="228600"/>
            <a:ext cx="1981199" cy="148589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sp>
        <p:nvSpPr>
          <p:cNvPr id="3326" name="Shape 3326"/>
          <p:cNvSpPr txBox="1">
            <a:spLocks noGrp="1"/>
          </p:cNvSpPr>
          <p:nvPr>
            <p:ph type="title"/>
          </p:nvPr>
        </p:nvSpPr>
        <p:spPr>
          <a:xfrm>
            <a:off x="457200" y="274637"/>
            <a:ext cx="6132513"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Air Bag Design</a:t>
            </a:r>
          </a:p>
        </p:txBody>
      </p:sp>
      <p:sp>
        <p:nvSpPr>
          <p:cNvPr id="3327" name="Shape 3327"/>
          <p:cNvSpPr txBox="1">
            <a:spLocks noGrp="1"/>
          </p:cNvSpPr>
          <p:nvPr>
            <p:ph type="body" idx="1"/>
          </p:nvPr>
        </p:nvSpPr>
        <p:spPr>
          <a:xfrm>
            <a:off x="457200" y="2039938"/>
            <a:ext cx="8229600" cy="20954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Exact quantity of nitrogen gas must be produced in an instant.</a:t>
            </a: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Use a </a:t>
            </a:r>
            <a:r>
              <a:rPr lang="en-US" sz="3200" b="0" i="1" u="none" strike="noStrike" cap="none">
                <a:solidFill>
                  <a:srgbClr val="FF0000"/>
                </a:solidFill>
                <a:latin typeface="Arial"/>
                <a:ea typeface="Arial"/>
                <a:cs typeface="Arial"/>
                <a:sym typeface="Arial"/>
              </a:rPr>
              <a:t>catalyst</a:t>
            </a:r>
            <a:r>
              <a:rPr lang="en-US" sz="3200" b="0" i="0" u="none" strike="noStrike" cap="none">
                <a:solidFill>
                  <a:schemeClr val="dk1"/>
                </a:solidFill>
                <a:latin typeface="Arial"/>
                <a:ea typeface="Arial"/>
                <a:cs typeface="Arial"/>
                <a:sym typeface="Arial"/>
              </a:rPr>
              <a:t> to speed up the reaction</a:t>
            </a:r>
          </a:p>
        </p:txBody>
      </p:sp>
      <p:pic>
        <p:nvPicPr>
          <p:cNvPr id="3328" name="Shape 3328" descr="air bag"/>
          <p:cNvPicPr preferRelativeResize="0"/>
          <p:nvPr/>
        </p:nvPicPr>
        <p:blipFill rotWithShape="1">
          <a:blip r:embed="rId3">
            <a:alphaModFix/>
          </a:blip>
          <a:srcRect/>
          <a:stretch/>
        </p:blipFill>
        <p:spPr>
          <a:xfrm>
            <a:off x="6391275" y="133350"/>
            <a:ext cx="2398712" cy="1847849"/>
          </a:xfrm>
          <a:prstGeom prst="rect">
            <a:avLst/>
          </a:prstGeom>
          <a:noFill/>
          <a:ln>
            <a:noFill/>
          </a:ln>
        </p:spPr>
      </p:pic>
      <p:sp>
        <p:nvSpPr>
          <p:cNvPr id="3329" name="Shape 3329"/>
          <p:cNvSpPr txBox="1"/>
          <p:nvPr/>
        </p:nvSpPr>
        <p:spPr>
          <a:xfrm>
            <a:off x="1127125" y="2325688"/>
            <a:ext cx="18414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3330" name="Shape 3330"/>
          <p:cNvSpPr txBox="1"/>
          <p:nvPr/>
        </p:nvSpPr>
        <p:spPr>
          <a:xfrm>
            <a:off x="760412" y="4519612"/>
            <a:ext cx="7580311" cy="1781175"/>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SzPct val="25000"/>
              <a:buNone/>
            </a:pPr>
            <a:r>
              <a:rPr lang="en-US" sz="2800" b="0" i="0" u="none" strike="noStrike" cap="none">
                <a:solidFill>
                  <a:schemeClr val="dk1"/>
                </a:solidFill>
                <a:latin typeface="Arial"/>
                <a:ea typeface="Arial"/>
                <a:cs typeface="Arial"/>
                <a:sym typeface="Arial"/>
              </a:rPr>
              <a:t>2 NaN</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(s)  →  2 Na(s)  +  3 N</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(g)</a:t>
            </a:r>
          </a:p>
          <a:p>
            <a:pPr marL="0" marR="0" lvl="0" indent="0" algn="ctr" rtl="0">
              <a:lnSpc>
                <a:spcPct val="90000"/>
              </a:lnSpc>
              <a:spcBef>
                <a:spcPts val="560"/>
              </a:spcBef>
              <a:spcAft>
                <a:spcPts val="0"/>
              </a:spcAft>
              <a:buNone/>
            </a:pPr>
            <a:endParaRPr sz="2800" b="0" i="0" u="none" strike="noStrike" cap="none">
              <a:solidFill>
                <a:schemeClr val="dk1"/>
              </a:solidFill>
              <a:latin typeface="Arial"/>
              <a:ea typeface="Arial"/>
              <a:cs typeface="Arial"/>
              <a:sym typeface="Arial"/>
            </a:endParaRPr>
          </a:p>
          <a:p>
            <a:pPr marL="0" marR="0" lvl="0" indent="0" algn="ctr" rtl="0">
              <a:lnSpc>
                <a:spcPct val="90000"/>
              </a:lnSpc>
              <a:spcBef>
                <a:spcPts val="560"/>
              </a:spcBef>
              <a:spcAft>
                <a:spcPts val="0"/>
              </a:spcAft>
              <a:buSzPct val="25000"/>
              <a:buNone/>
            </a:pPr>
            <a:r>
              <a:rPr lang="en-US" sz="2800" b="0" i="0" u="none" strike="noStrike" cap="none">
                <a:solidFill>
                  <a:schemeClr val="dk1"/>
                </a:solidFill>
                <a:latin typeface="Arial"/>
                <a:ea typeface="Arial"/>
                <a:cs typeface="Arial"/>
                <a:sym typeface="Arial"/>
              </a:rPr>
              <a:t>6 Na(s)  +  Fe</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O</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(s)  →  3 Na</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O(s)  +  2 Fe (s) </a:t>
            </a:r>
          </a:p>
          <a:p>
            <a:pPr marL="0" marR="0" lvl="0" indent="0" algn="ctr"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3331" name="Shape 3331">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7">
                                            <p:txEl>
                                              <p:pRg st="0" end="0"/>
                                            </p:txEl>
                                          </p:spTgt>
                                        </p:tgtEl>
                                        <p:attrNameLst>
                                          <p:attrName>style.visibility</p:attrName>
                                        </p:attrNameLst>
                                      </p:cBhvr>
                                      <p:to>
                                        <p:strVal val="visible"/>
                                      </p:to>
                                    </p:set>
                                    <p:animEffect transition="in" filter="fade">
                                      <p:cBhvr>
                                        <p:cTn id="7" dur="500"/>
                                        <p:tgtEl>
                                          <p:spTgt spid="33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27">
                                            <p:txEl>
                                              <p:pRg st="1" end="1"/>
                                            </p:txEl>
                                          </p:spTgt>
                                        </p:tgtEl>
                                        <p:attrNameLst>
                                          <p:attrName>style.visibility</p:attrName>
                                        </p:attrNameLst>
                                      </p:cBhvr>
                                      <p:to>
                                        <p:strVal val="visible"/>
                                      </p:to>
                                    </p:set>
                                    <p:animEffect transition="in" filter="fade">
                                      <p:cBhvr>
                                        <p:cTn id="12" dur="500"/>
                                        <p:tgtEl>
                                          <p:spTgt spid="33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336"/>
        <p:cNvGrpSpPr/>
        <p:nvPr/>
      </p:nvGrpSpPr>
      <p:grpSpPr>
        <a:xfrm>
          <a:off x="0" y="0"/>
          <a:ext cx="0" cy="0"/>
          <a:chOff x="0" y="0"/>
          <a:chExt cx="0" cy="0"/>
        </a:xfrm>
      </p:grpSpPr>
      <p:sp>
        <p:nvSpPr>
          <p:cNvPr id="3337" name="Shape 3337"/>
          <p:cNvSpPr txBox="1">
            <a:spLocks noGrp="1"/>
          </p:cNvSpPr>
          <p:nvPr>
            <p:ph type="title"/>
          </p:nvPr>
        </p:nvSpPr>
        <p:spPr>
          <a:xfrm>
            <a:off x="-228600" y="1524000"/>
            <a:ext cx="3200399" cy="609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2"/>
                </a:solidFill>
                <a:latin typeface="Arial"/>
                <a:ea typeface="Arial"/>
                <a:cs typeface="Arial"/>
                <a:sym typeface="Arial"/>
              </a:rPr>
              <a:t>Airbag Design</a:t>
            </a:r>
            <a:r>
              <a:rPr lang="en-US" sz="2400" b="0" i="0" u="none" strike="noStrike" cap="none">
                <a:solidFill>
                  <a:schemeClr val="dk2"/>
                </a:solidFill>
                <a:latin typeface="Arial"/>
                <a:ea typeface="Arial"/>
                <a:cs typeface="Arial"/>
                <a:sym typeface="Arial"/>
              </a:rPr>
              <a:t> </a:t>
            </a:r>
          </a:p>
        </p:txBody>
      </p:sp>
      <p:sp>
        <p:nvSpPr>
          <p:cNvPr id="3338" name="Shape 3338"/>
          <p:cNvSpPr/>
          <p:nvPr/>
        </p:nvSpPr>
        <p:spPr>
          <a:xfrm>
            <a:off x="1981200" y="457200"/>
            <a:ext cx="7162799" cy="107473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SzPct val="25000"/>
              <a:buNone/>
            </a:pPr>
            <a:r>
              <a:rPr lang="en-US" sz="2800" b="0" i="0" u="none" strike="noStrike" cap="none">
                <a:solidFill>
                  <a:schemeClr val="dk1"/>
                </a:solidFill>
                <a:latin typeface="Arial"/>
                <a:ea typeface="Arial"/>
                <a:cs typeface="Arial"/>
                <a:sym typeface="Arial"/>
              </a:rPr>
              <a:t>2 NaN</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(s)  →  2 Na(s)  +  3 N</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(g)</a:t>
            </a:r>
          </a:p>
          <a:p>
            <a:pPr marL="0" marR="0" lvl="0" indent="0" algn="l" rtl="0">
              <a:lnSpc>
                <a:spcPct val="90000"/>
              </a:lnSpc>
              <a:spcBef>
                <a:spcPts val="1400"/>
              </a:spcBef>
              <a:spcAft>
                <a:spcPts val="0"/>
              </a:spcAft>
              <a:buSzPct val="25000"/>
              <a:buNone/>
            </a:pPr>
            <a:r>
              <a:rPr lang="en-US" sz="2800" b="0" i="0" u="none" strike="noStrike" cap="none">
                <a:solidFill>
                  <a:schemeClr val="dk1"/>
                </a:solidFill>
                <a:latin typeface="Arial"/>
                <a:ea typeface="Arial"/>
                <a:cs typeface="Arial"/>
                <a:sym typeface="Arial"/>
              </a:rPr>
              <a:t>6 Na(s)  +  Fe</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O</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(s)  → 3 Na</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O(s) + 2 Fe(s) </a:t>
            </a:r>
          </a:p>
        </p:txBody>
      </p:sp>
      <p:sp>
        <p:nvSpPr>
          <p:cNvPr id="3339" name="Shape 3339"/>
          <p:cNvSpPr txBox="1"/>
          <p:nvPr/>
        </p:nvSpPr>
        <p:spPr>
          <a:xfrm>
            <a:off x="609600" y="2133600"/>
            <a:ext cx="7829549" cy="1676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Assume that 65.1 L of N</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 gas are needed to inflate an air bag to the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proper size.  How many grams of NaN</a:t>
            </a:r>
            <a:r>
              <a:rPr lang="en-US" sz="2000" b="0" i="1" u="none" strike="noStrike" cap="none" baseline="-25000">
                <a:solidFill>
                  <a:schemeClr val="dk1"/>
                </a:solidFill>
                <a:latin typeface="Arial"/>
                <a:ea typeface="Arial"/>
                <a:cs typeface="Arial"/>
                <a:sym typeface="Arial"/>
              </a:rPr>
              <a:t>3</a:t>
            </a:r>
            <a:r>
              <a:rPr lang="en-US" sz="2000" b="0" i="1" u="none" strike="noStrike" cap="none">
                <a:solidFill>
                  <a:schemeClr val="dk1"/>
                </a:solidFill>
                <a:latin typeface="Arial"/>
                <a:ea typeface="Arial"/>
                <a:cs typeface="Arial"/>
                <a:sym typeface="Arial"/>
              </a:rPr>
              <a:t> must be included in the gas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generant to generate this amount of N</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(Hint:  The density of N</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 gas at this temperature is about 0.916 g/L).</a:t>
            </a:r>
          </a:p>
          <a:p>
            <a:pPr marL="0" marR="0" lvl="0" indent="0" algn="l" rtl="0">
              <a:spcBef>
                <a:spcPts val="0"/>
              </a:spcBef>
              <a:spcAft>
                <a:spcPts val="0"/>
              </a:spcAft>
              <a:buNone/>
            </a:pPr>
            <a:endParaRPr sz="2400" b="0" i="0" u="none" strike="noStrike" cap="none">
              <a:solidFill>
                <a:schemeClr val="dk1"/>
              </a:solidFill>
              <a:latin typeface="Arial Narrow"/>
              <a:ea typeface="Arial Narrow"/>
              <a:cs typeface="Arial Narrow"/>
              <a:sym typeface="Arial Narrow"/>
            </a:endParaRPr>
          </a:p>
        </p:txBody>
      </p:sp>
      <p:sp>
        <p:nvSpPr>
          <p:cNvPr id="3340" name="Shape 3340"/>
          <p:cNvSpPr txBox="1"/>
          <p:nvPr/>
        </p:nvSpPr>
        <p:spPr>
          <a:xfrm>
            <a:off x="84138" y="4953000"/>
            <a:ext cx="897413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How much Fe</a:t>
            </a:r>
            <a:r>
              <a:rPr lang="en-US" sz="2000" b="1"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O</a:t>
            </a:r>
            <a:r>
              <a:rPr lang="en-US" sz="2000" b="1" i="1" u="none" strike="noStrike" cap="none" baseline="-25000">
                <a:solidFill>
                  <a:schemeClr val="dk1"/>
                </a:solidFill>
                <a:latin typeface="Arial"/>
                <a:ea typeface="Arial"/>
                <a:cs typeface="Arial"/>
                <a:sym typeface="Arial"/>
              </a:rPr>
              <a:t>3</a:t>
            </a:r>
            <a:r>
              <a:rPr lang="en-US" sz="2000" b="0" i="1" u="none" strike="noStrike" cap="none">
                <a:solidFill>
                  <a:schemeClr val="dk1"/>
                </a:solidFill>
                <a:latin typeface="Arial"/>
                <a:ea typeface="Arial"/>
                <a:cs typeface="Arial"/>
                <a:sym typeface="Arial"/>
              </a:rPr>
              <a:t> must be added to the gas generant for this amount of NaN</a:t>
            </a:r>
            <a:r>
              <a:rPr lang="en-US" sz="2000" b="1" i="1" u="none" strike="noStrike" cap="none" baseline="-25000">
                <a:solidFill>
                  <a:schemeClr val="dk1"/>
                </a:solidFill>
                <a:latin typeface="Arial"/>
                <a:ea typeface="Arial"/>
                <a:cs typeface="Arial"/>
                <a:sym typeface="Arial"/>
              </a:rPr>
              <a:t>3</a:t>
            </a:r>
            <a:r>
              <a:rPr lang="en-US" sz="2000" b="0" i="1" u="none" strike="noStrike" cap="none">
                <a:solidFill>
                  <a:schemeClr val="dk1"/>
                </a:solidFill>
                <a:latin typeface="Arial"/>
                <a:ea typeface="Arial"/>
                <a:cs typeface="Arial"/>
                <a:sym typeface="Arial"/>
              </a:rPr>
              <a:t>?</a:t>
            </a:r>
          </a:p>
        </p:txBody>
      </p:sp>
      <p:pic>
        <p:nvPicPr>
          <p:cNvPr id="3341" name="Shape 3341" descr="air bag"/>
          <p:cNvPicPr preferRelativeResize="0"/>
          <p:nvPr/>
        </p:nvPicPr>
        <p:blipFill rotWithShape="1">
          <a:blip r:embed="rId3">
            <a:alphaModFix/>
          </a:blip>
          <a:srcRect/>
          <a:stretch/>
        </p:blipFill>
        <p:spPr>
          <a:xfrm>
            <a:off x="152400" y="228600"/>
            <a:ext cx="2017713" cy="1554162"/>
          </a:xfrm>
          <a:prstGeom prst="rect">
            <a:avLst/>
          </a:prstGeom>
          <a:noFill/>
          <a:ln>
            <a:noFill/>
          </a:ln>
        </p:spPr>
      </p:pic>
      <p:sp>
        <p:nvSpPr>
          <p:cNvPr id="3342" name="Shape 3342"/>
          <p:cNvSpPr txBox="1"/>
          <p:nvPr/>
        </p:nvSpPr>
        <p:spPr>
          <a:xfrm>
            <a:off x="136525" y="3641725"/>
            <a:ext cx="1920875"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65.1 L N</a:t>
            </a:r>
            <a:r>
              <a:rPr lang="en-US" sz="2000" b="0" i="0" u="none" strike="noStrike" cap="none" baseline="-25000">
                <a:solidFill>
                  <a:schemeClr val="dk1"/>
                </a:solidFill>
                <a:latin typeface="Arial"/>
                <a:ea typeface="Arial"/>
                <a:cs typeface="Arial"/>
                <a:sym typeface="Arial"/>
              </a:rPr>
              <a:t>2</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0.916 g/L N</a:t>
            </a:r>
            <a:r>
              <a:rPr lang="en-US" sz="2000" b="0" i="0" u="none" strike="noStrike" cap="none" baseline="-25000">
                <a:solidFill>
                  <a:schemeClr val="dk1"/>
                </a:solidFill>
                <a:latin typeface="Arial"/>
                <a:ea typeface="Arial"/>
                <a:cs typeface="Arial"/>
                <a:sym typeface="Arial"/>
              </a:rPr>
              <a:t>2</a:t>
            </a:r>
          </a:p>
        </p:txBody>
      </p:sp>
      <p:cxnSp>
        <p:nvCxnSpPr>
          <p:cNvPr id="3343" name="Shape 3343"/>
          <p:cNvCxnSpPr/>
          <p:nvPr/>
        </p:nvCxnSpPr>
        <p:spPr>
          <a:xfrm>
            <a:off x="168275" y="4332287"/>
            <a:ext cx="1676399" cy="0"/>
          </a:xfrm>
          <a:prstGeom prst="straightConnector1">
            <a:avLst/>
          </a:prstGeom>
          <a:noFill/>
          <a:ln w="9525" cap="flat" cmpd="sng">
            <a:solidFill>
              <a:schemeClr val="dk1"/>
            </a:solidFill>
            <a:prstDash val="solid"/>
            <a:round/>
            <a:headEnd type="none" w="med" len="med"/>
            <a:tailEnd type="none" w="med" len="med"/>
          </a:ln>
        </p:spPr>
      </p:cxnSp>
      <p:sp>
        <p:nvSpPr>
          <p:cNvPr id="3344" name="Shape 3344"/>
          <p:cNvSpPr txBox="1"/>
          <p:nvPr/>
        </p:nvSpPr>
        <p:spPr>
          <a:xfrm>
            <a:off x="473075" y="4332287"/>
            <a:ext cx="123507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59.6 g N</a:t>
            </a:r>
            <a:r>
              <a:rPr lang="en-US" sz="2000" b="0" i="0" u="none" strike="noStrike" cap="none" baseline="-25000">
                <a:solidFill>
                  <a:schemeClr val="dk1"/>
                </a:solidFill>
                <a:latin typeface="Arial"/>
                <a:ea typeface="Arial"/>
                <a:cs typeface="Arial"/>
                <a:sym typeface="Arial"/>
              </a:rPr>
              <a:t>2</a:t>
            </a:r>
          </a:p>
        </p:txBody>
      </p:sp>
      <p:sp>
        <p:nvSpPr>
          <p:cNvPr id="3345" name="Shape 3345"/>
          <p:cNvSpPr txBox="1"/>
          <p:nvPr/>
        </p:nvSpPr>
        <p:spPr>
          <a:xfrm>
            <a:off x="6248400" y="4495800"/>
            <a:ext cx="21717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X  =  92.2 g NaN</a:t>
            </a:r>
            <a:r>
              <a:rPr lang="en-US" sz="2000" b="1" i="0" u="none" strike="noStrike" cap="none" baseline="-25000">
                <a:solidFill>
                  <a:schemeClr val="dk1"/>
                </a:solidFill>
                <a:latin typeface="Arial"/>
                <a:ea typeface="Arial"/>
                <a:cs typeface="Arial"/>
                <a:sym typeface="Arial"/>
              </a:rPr>
              <a:t>3</a:t>
            </a:r>
          </a:p>
        </p:txBody>
      </p:sp>
      <p:sp>
        <p:nvSpPr>
          <p:cNvPr id="3346" name="Shape 3346"/>
          <p:cNvSpPr txBox="1"/>
          <p:nvPr/>
        </p:nvSpPr>
        <p:spPr>
          <a:xfrm>
            <a:off x="6248400" y="6338887"/>
            <a:ext cx="2047874"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0" u="none" strike="noStrike" cap="none">
                <a:solidFill>
                  <a:schemeClr val="dk1"/>
                </a:solidFill>
                <a:latin typeface="Arial"/>
                <a:ea typeface="Arial"/>
                <a:cs typeface="Arial"/>
                <a:sym typeface="Arial"/>
              </a:rPr>
              <a:t>X  =  37.7 g Fe</a:t>
            </a:r>
            <a:r>
              <a:rPr lang="en-US" sz="1800" b="1" i="0" u="none" strike="noStrike" cap="none" baseline="-25000">
                <a:solidFill>
                  <a:schemeClr val="dk1"/>
                </a:solidFill>
                <a:latin typeface="Arial"/>
                <a:ea typeface="Arial"/>
                <a:cs typeface="Arial"/>
                <a:sym typeface="Arial"/>
              </a:rPr>
              <a:t>2</a:t>
            </a:r>
            <a:r>
              <a:rPr lang="en-US" sz="1800" b="1" i="0" u="none" strike="noStrike" cap="none">
                <a:solidFill>
                  <a:schemeClr val="dk1"/>
                </a:solidFill>
                <a:latin typeface="Arial"/>
                <a:ea typeface="Arial"/>
                <a:cs typeface="Arial"/>
                <a:sym typeface="Arial"/>
              </a:rPr>
              <a:t>O</a:t>
            </a:r>
            <a:r>
              <a:rPr lang="en-US" sz="1800" b="1" i="0" u="none" strike="noStrike" cap="none" baseline="-25000">
                <a:solidFill>
                  <a:schemeClr val="dk1"/>
                </a:solidFill>
                <a:latin typeface="Arial"/>
                <a:ea typeface="Arial"/>
                <a:cs typeface="Arial"/>
                <a:sym typeface="Arial"/>
              </a:rPr>
              <a:t>3</a:t>
            </a:r>
          </a:p>
        </p:txBody>
      </p:sp>
      <p:sp>
        <p:nvSpPr>
          <p:cNvPr id="3347" name="Shape 3347">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348" name="Shape 3348"/>
          <p:cNvSpPr txBox="1"/>
          <p:nvPr/>
        </p:nvSpPr>
        <p:spPr>
          <a:xfrm>
            <a:off x="2241550" y="3746500"/>
            <a:ext cx="2436812"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g NaN</a:t>
            </a:r>
            <a:r>
              <a:rPr lang="en-US" sz="2000" b="0" i="0" u="none" strike="noStrike" cap="none" baseline="-25000">
                <a:solidFill>
                  <a:schemeClr val="dk1"/>
                </a:solidFill>
                <a:latin typeface="Arial"/>
                <a:ea typeface="Arial"/>
                <a:cs typeface="Arial"/>
                <a:sym typeface="Arial"/>
              </a:rPr>
              <a:t>3</a:t>
            </a:r>
            <a:r>
              <a:rPr lang="en-US" sz="1800" b="0" i="0" u="none" strike="noStrike" cap="none">
                <a:solidFill>
                  <a:schemeClr val="dk1"/>
                </a:solidFill>
                <a:latin typeface="Arial"/>
                <a:ea typeface="Arial"/>
                <a:cs typeface="Arial"/>
                <a:sym typeface="Arial"/>
              </a:rPr>
              <a:t>  =  59.6 g N</a:t>
            </a:r>
            <a:r>
              <a:rPr lang="en-US" sz="1800" b="0" i="0" u="none" strike="noStrike" cap="none" baseline="-25000">
                <a:solidFill>
                  <a:schemeClr val="dk1"/>
                </a:solidFill>
                <a:latin typeface="Arial"/>
                <a:ea typeface="Arial"/>
                <a:cs typeface="Arial"/>
                <a:sym typeface="Arial"/>
              </a:rPr>
              <a:t>2</a:t>
            </a:r>
          </a:p>
        </p:txBody>
      </p:sp>
      <p:sp>
        <p:nvSpPr>
          <p:cNvPr id="3349" name="Shape 3349"/>
          <p:cNvSpPr txBox="1"/>
          <p:nvPr/>
        </p:nvSpPr>
        <p:spPr>
          <a:xfrm>
            <a:off x="4632325" y="3594100"/>
            <a:ext cx="1055687"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N</a:t>
            </a:r>
            <a:r>
              <a:rPr lang="en-US" sz="1800" b="0" i="0" u="none" strike="noStrike" cap="none" baseline="-25000">
                <a:solidFill>
                  <a:schemeClr val="dk1"/>
                </a:solidFill>
                <a:latin typeface="Arial"/>
                <a:ea typeface="Arial"/>
                <a:cs typeface="Arial"/>
                <a:sym typeface="Arial"/>
              </a:rPr>
              <a:t>2</a:t>
            </a:r>
          </a:p>
        </p:txBody>
      </p:sp>
      <p:sp>
        <p:nvSpPr>
          <p:cNvPr id="3350" name="Shape 3350"/>
          <p:cNvSpPr txBox="1"/>
          <p:nvPr/>
        </p:nvSpPr>
        <p:spPr>
          <a:xfrm>
            <a:off x="4699000" y="3927475"/>
            <a:ext cx="941388"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28 g N</a:t>
            </a:r>
            <a:r>
              <a:rPr lang="en-US" sz="1800" b="0" i="0" u="none" strike="noStrike" cap="none" baseline="-25000">
                <a:solidFill>
                  <a:schemeClr val="dk1"/>
                </a:solidFill>
                <a:latin typeface="Arial"/>
                <a:ea typeface="Arial"/>
                <a:cs typeface="Arial"/>
                <a:sym typeface="Arial"/>
              </a:rPr>
              <a:t>2</a:t>
            </a:r>
          </a:p>
        </p:txBody>
      </p:sp>
      <p:sp>
        <p:nvSpPr>
          <p:cNvPr id="3351" name="Shape 3351"/>
          <p:cNvSpPr txBox="1"/>
          <p:nvPr/>
        </p:nvSpPr>
        <p:spPr>
          <a:xfrm>
            <a:off x="5856287" y="3927475"/>
            <a:ext cx="1055686"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3 mol N</a:t>
            </a:r>
            <a:r>
              <a:rPr lang="en-US" sz="1800" b="0" i="0" u="none" strike="noStrike" cap="none" baseline="-25000">
                <a:solidFill>
                  <a:schemeClr val="dk1"/>
                </a:solidFill>
                <a:latin typeface="Arial"/>
                <a:ea typeface="Arial"/>
                <a:cs typeface="Arial"/>
                <a:sym typeface="Arial"/>
              </a:rPr>
              <a:t>2</a:t>
            </a:r>
          </a:p>
        </p:txBody>
      </p:sp>
      <p:sp>
        <p:nvSpPr>
          <p:cNvPr id="3352" name="Shape 3352"/>
          <p:cNvSpPr txBox="1"/>
          <p:nvPr/>
        </p:nvSpPr>
        <p:spPr>
          <a:xfrm>
            <a:off x="5694362" y="3594100"/>
            <a:ext cx="1347786"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 mol NaN</a:t>
            </a:r>
            <a:r>
              <a:rPr lang="en-US" sz="1800" b="0" i="0" u="none" strike="noStrike" cap="none" baseline="-25000">
                <a:solidFill>
                  <a:schemeClr val="dk1"/>
                </a:solidFill>
                <a:latin typeface="Arial"/>
                <a:ea typeface="Arial"/>
                <a:cs typeface="Arial"/>
                <a:sym typeface="Arial"/>
              </a:rPr>
              <a:t>3</a:t>
            </a:r>
          </a:p>
        </p:txBody>
      </p:sp>
      <p:sp>
        <p:nvSpPr>
          <p:cNvPr id="3353" name="Shape 3353"/>
          <p:cNvSpPr txBox="1"/>
          <p:nvPr/>
        </p:nvSpPr>
        <p:spPr>
          <a:xfrm>
            <a:off x="7113588" y="3598862"/>
            <a:ext cx="12334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65 g NaN</a:t>
            </a:r>
            <a:r>
              <a:rPr lang="en-US" sz="1800" b="0" i="0" u="none" strike="noStrike" cap="none" baseline="-25000">
                <a:solidFill>
                  <a:schemeClr val="dk1"/>
                </a:solidFill>
                <a:latin typeface="Arial"/>
                <a:ea typeface="Arial"/>
                <a:cs typeface="Arial"/>
                <a:sym typeface="Arial"/>
              </a:rPr>
              <a:t>3</a:t>
            </a:r>
          </a:p>
        </p:txBody>
      </p:sp>
      <p:sp>
        <p:nvSpPr>
          <p:cNvPr id="3354" name="Shape 3354"/>
          <p:cNvSpPr txBox="1"/>
          <p:nvPr/>
        </p:nvSpPr>
        <p:spPr>
          <a:xfrm>
            <a:off x="7032625" y="3927475"/>
            <a:ext cx="1347788"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NaN</a:t>
            </a:r>
            <a:r>
              <a:rPr lang="en-US" sz="1800" b="0" i="0" u="none" strike="noStrike" cap="none" baseline="-25000">
                <a:solidFill>
                  <a:schemeClr val="dk1"/>
                </a:solidFill>
                <a:latin typeface="Arial"/>
                <a:ea typeface="Arial"/>
                <a:cs typeface="Arial"/>
                <a:sym typeface="Arial"/>
              </a:rPr>
              <a:t>3</a:t>
            </a:r>
          </a:p>
        </p:txBody>
      </p:sp>
      <p:grpSp>
        <p:nvGrpSpPr>
          <p:cNvPr id="3355" name="Shape 3355"/>
          <p:cNvGrpSpPr/>
          <p:nvPr/>
        </p:nvGrpSpPr>
        <p:grpSpPr>
          <a:xfrm>
            <a:off x="4657724" y="3595687"/>
            <a:ext cx="1028700" cy="676275"/>
            <a:chOff x="1871" y="2729"/>
            <a:chExt cx="816" cy="438"/>
          </a:xfrm>
        </p:grpSpPr>
        <p:sp>
          <p:nvSpPr>
            <p:cNvPr id="3356" name="Shape 3356"/>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357" name="Shape 3357"/>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358" name="Shape 3358"/>
          <p:cNvGrpSpPr/>
          <p:nvPr/>
        </p:nvGrpSpPr>
        <p:grpSpPr>
          <a:xfrm>
            <a:off x="5724524" y="3595687"/>
            <a:ext cx="1276350" cy="676275"/>
            <a:chOff x="1871" y="2729"/>
            <a:chExt cx="816" cy="438"/>
          </a:xfrm>
        </p:grpSpPr>
        <p:sp>
          <p:nvSpPr>
            <p:cNvPr id="3359" name="Shape 3359"/>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360" name="Shape 3360"/>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361" name="Shape 3361"/>
          <p:cNvGrpSpPr/>
          <p:nvPr/>
        </p:nvGrpSpPr>
        <p:grpSpPr>
          <a:xfrm>
            <a:off x="7038974" y="3595687"/>
            <a:ext cx="1381125" cy="676275"/>
            <a:chOff x="1871" y="2729"/>
            <a:chExt cx="816" cy="438"/>
          </a:xfrm>
        </p:grpSpPr>
        <p:sp>
          <p:nvSpPr>
            <p:cNvPr id="3362" name="Shape 3362"/>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363" name="Shape 3363"/>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3364" name="Shape 3364"/>
          <p:cNvCxnSpPr/>
          <p:nvPr/>
        </p:nvCxnSpPr>
        <p:spPr>
          <a:xfrm rot="10800000" flipH="1">
            <a:off x="4105275" y="3938587"/>
            <a:ext cx="457200" cy="85724"/>
          </a:xfrm>
          <a:prstGeom prst="straightConnector1">
            <a:avLst/>
          </a:prstGeom>
          <a:noFill/>
          <a:ln w="9525" cap="flat" cmpd="sng">
            <a:solidFill>
              <a:srgbClr val="FF0000"/>
            </a:solidFill>
            <a:prstDash val="solid"/>
            <a:round/>
            <a:headEnd type="none" w="med" len="med"/>
            <a:tailEnd type="none" w="med" len="med"/>
          </a:ln>
        </p:spPr>
      </p:cxnSp>
      <p:cxnSp>
        <p:nvCxnSpPr>
          <p:cNvPr id="3365" name="Shape 3365"/>
          <p:cNvCxnSpPr/>
          <p:nvPr/>
        </p:nvCxnSpPr>
        <p:spPr>
          <a:xfrm rot="10800000" flipH="1">
            <a:off x="5067300" y="4100512"/>
            <a:ext cx="485775" cy="95250"/>
          </a:xfrm>
          <a:prstGeom prst="straightConnector1">
            <a:avLst/>
          </a:prstGeom>
          <a:noFill/>
          <a:ln w="9525" cap="flat" cmpd="sng">
            <a:solidFill>
              <a:srgbClr val="FF0000"/>
            </a:solidFill>
            <a:prstDash val="solid"/>
            <a:round/>
            <a:headEnd type="none" w="med" len="med"/>
            <a:tailEnd type="none" w="med" len="med"/>
          </a:ln>
        </p:spPr>
      </p:cxnSp>
      <p:cxnSp>
        <p:nvCxnSpPr>
          <p:cNvPr id="3366" name="Shape 3366"/>
          <p:cNvCxnSpPr/>
          <p:nvPr/>
        </p:nvCxnSpPr>
        <p:spPr>
          <a:xfrm rot="10800000" flipH="1">
            <a:off x="4953000" y="3748087"/>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367" name="Shape 3367"/>
          <p:cNvCxnSpPr/>
          <p:nvPr/>
        </p:nvCxnSpPr>
        <p:spPr>
          <a:xfrm rot="10800000" flipH="1">
            <a:off x="6143625" y="4062412"/>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368" name="Shape 3368"/>
          <p:cNvCxnSpPr/>
          <p:nvPr/>
        </p:nvCxnSpPr>
        <p:spPr>
          <a:xfrm rot="10800000" flipH="1">
            <a:off x="5995987" y="3729037"/>
            <a:ext cx="885825" cy="123824"/>
          </a:xfrm>
          <a:prstGeom prst="straightConnector1">
            <a:avLst/>
          </a:prstGeom>
          <a:noFill/>
          <a:ln w="9525" cap="flat" cmpd="sng">
            <a:solidFill>
              <a:srgbClr val="FF0000"/>
            </a:solidFill>
            <a:prstDash val="solid"/>
            <a:round/>
            <a:headEnd type="none" w="med" len="med"/>
            <a:tailEnd type="none" w="med" len="med"/>
          </a:ln>
        </p:spPr>
      </p:cxnSp>
      <p:cxnSp>
        <p:nvCxnSpPr>
          <p:cNvPr id="3369" name="Shape 3369"/>
          <p:cNvCxnSpPr/>
          <p:nvPr/>
        </p:nvCxnSpPr>
        <p:spPr>
          <a:xfrm rot="10800000" flipH="1">
            <a:off x="7329488" y="4062412"/>
            <a:ext cx="890587" cy="114300"/>
          </a:xfrm>
          <a:prstGeom prst="straightConnector1">
            <a:avLst/>
          </a:prstGeom>
          <a:noFill/>
          <a:ln w="9525" cap="flat" cmpd="sng">
            <a:solidFill>
              <a:srgbClr val="FF0000"/>
            </a:solidFill>
            <a:prstDash val="solid"/>
            <a:round/>
            <a:headEnd type="none" w="med" len="med"/>
            <a:tailEnd type="none" w="med" len="med"/>
          </a:ln>
        </p:spPr>
      </p:cxnSp>
      <p:sp>
        <p:nvSpPr>
          <p:cNvPr id="3370" name="Shape 3370"/>
          <p:cNvSpPr txBox="1"/>
          <p:nvPr/>
        </p:nvSpPr>
        <p:spPr>
          <a:xfrm>
            <a:off x="322262" y="5592762"/>
            <a:ext cx="28003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g Fe</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3</a:t>
            </a:r>
            <a:r>
              <a:rPr lang="en-US" sz="1800" b="0" i="0" u="none" strike="noStrike" cap="none">
                <a:solidFill>
                  <a:schemeClr val="dk1"/>
                </a:solidFill>
                <a:latin typeface="Arial"/>
                <a:ea typeface="Arial"/>
                <a:cs typeface="Arial"/>
                <a:sym typeface="Arial"/>
              </a:rPr>
              <a:t>  =  92.2 g NaN</a:t>
            </a:r>
            <a:r>
              <a:rPr lang="en-US" sz="1800" b="0" i="0" u="none" strike="noStrike" cap="none" baseline="-25000">
                <a:solidFill>
                  <a:schemeClr val="dk1"/>
                </a:solidFill>
                <a:latin typeface="Arial"/>
                <a:ea typeface="Arial"/>
                <a:cs typeface="Arial"/>
                <a:sym typeface="Arial"/>
              </a:rPr>
              <a:t>3</a:t>
            </a:r>
          </a:p>
        </p:txBody>
      </p:sp>
      <p:sp>
        <p:nvSpPr>
          <p:cNvPr id="3371" name="Shape 3371"/>
          <p:cNvSpPr txBox="1"/>
          <p:nvPr/>
        </p:nvSpPr>
        <p:spPr>
          <a:xfrm>
            <a:off x="3084513" y="5440362"/>
            <a:ext cx="1347786"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NaN</a:t>
            </a:r>
            <a:r>
              <a:rPr lang="en-US" sz="1800" b="0" i="0" u="none" strike="noStrike" cap="none" baseline="-25000">
                <a:solidFill>
                  <a:schemeClr val="dk1"/>
                </a:solidFill>
                <a:latin typeface="Arial"/>
                <a:ea typeface="Arial"/>
                <a:cs typeface="Arial"/>
                <a:sym typeface="Arial"/>
              </a:rPr>
              <a:t>3</a:t>
            </a:r>
          </a:p>
        </p:txBody>
      </p:sp>
      <p:sp>
        <p:nvSpPr>
          <p:cNvPr id="3372" name="Shape 3372"/>
          <p:cNvSpPr txBox="1"/>
          <p:nvPr/>
        </p:nvSpPr>
        <p:spPr>
          <a:xfrm>
            <a:off x="3151188" y="5773737"/>
            <a:ext cx="12334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65 g NaN</a:t>
            </a:r>
            <a:r>
              <a:rPr lang="en-US" sz="1800" b="0" i="0" u="none" strike="noStrike" cap="none" baseline="-25000">
                <a:solidFill>
                  <a:schemeClr val="dk1"/>
                </a:solidFill>
                <a:latin typeface="Arial"/>
                <a:ea typeface="Arial"/>
                <a:cs typeface="Arial"/>
                <a:sym typeface="Arial"/>
              </a:rPr>
              <a:t>3</a:t>
            </a:r>
          </a:p>
        </p:txBody>
      </p:sp>
      <p:sp>
        <p:nvSpPr>
          <p:cNvPr id="3373" name="Shape 3373"/>
          <p:cNvSpPr txBox="1"/>
          <p:nvPr/>
        </p:nvSpPr>
        <p:spPr>
          <a:xfrm>
            <a:off x="4389437" y="5773737"/>
            <a:ext cx="1347786"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 mol NaN</a:t>
            </a:r>
            <a:r>
              <a:rPr lang="en-US" sz="1800" b="0" i="0" u="none" strike="noStrike" cap="none" baseline="-25000">
                <a:solidFill>
                  <a:schemeClr val="dk1"/>
                </a:solidFill>
                <a:latin typeface="Arial"/>
                <a:ea typeface="Arial"/>
                <a:cs typeface="Arial"/>
                <a:sym typeface="Arial"/>
              </a:rPr>
              <a:t>3</a:t>
            </a:r>
          </a:p>
        </p:txBody>
      </p:sp>
      <p:sp>
        <p:nvSpPr>
          <p:cNvPr id="3374" name="Shape 3374"/>
          <p:cNvSpPr txBox="1"/>
          <p:nvPr/>
        </p:nvSpPr>
        <p:spPr>
          <a:xfrm>
            <a:off x="4551362" y="5440362"/>
            <a:ext cx="10985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 mol Na</a:t>
            </a:r>
          </a:p>
        </p:txBody>
      </p:sp>
      <p:sp>
        <p:nvSpPr>
          <p:cNvPr id="3375" name="Shape 3375"/>
          <p:cNvSpPr txBox="1"/>
          <p:nvPr/>
        </p:nvSpPr>
        <p:spPr>
          <a:xfrm>
            <a:off x="5770562" y="5440362"/>
            <a:ext cx="1419225"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Fe</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r>
              <a:rPr lang="en-US" sz="1800" b="0" i="0" u="none" strike="noStrike" cap="none" baseline="-25000">
                <a:solidFill>
                  <a:schemeClr val="dk1"/>
                </a:solidFill>
                <a:latin typeface="Arial"/>
                <a:ea typeface="Arial"/>
                <a:cs typeface="Arial"/>
                <a:sym typeface="Arial"/>
              </a:rPr>
              <a:t>3</a:t>
            </a:r>
          </a:p>
        </p:txBody>
      </p:sp>
      <p:sp>
        <p:nvSpPr>
          <p:cNvPr id="3376" name="Shape 3376"/>
          <p:cNvSpPr txBox="1"/>
          <p:nvPr/>
        </p:nvSpPr>
        <p:spPr>
          <a:xfrm>
            <a:off x="5899150" y="5773737"/>
            <a:ext cx="10985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6 mol Na</a:t>
            </a:r>
          </a:p>
        </p:txBody>
      </p:sp>
      <p:grpSp>
        <p:nvGrpSpPr>
          <p:cNvPr id="3377" name="Shape 3377"/>
          <p:cNvGrpSpPr/>
          <p:nvPr/>
        </p:nvGrpSpPr>
        <p:grpSpPr>
          <a:xfrm>
            <a:off x="3109912" y="5441949"/>
            <a:ext cx="1276350" cy="676275"/>
            <a:chOff x="1871" y="2729"/>
            <a:chExt cx="816" cy="438"/>
          </a:xfrm>
        </p:grpSpPr>
        <p:sp>
          <p:nvSpPr>
            <p:cNvPr id="3378" name="Shape 3378"/>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379" name="Shape 3379"/>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380" name="Shape 3380"/>
          <p:cNvGrpSpPr/>
          <p:nvPr/>
        </p:nvGrpSpPr>
        <p:grpSpPr>
          <a:xfrm>
            <a:off x="4429124" y="5441949"/>
            <a:ext cx="1338263" cy="676275"/>
            <a:chOff x="1871" y="2729"/>
            <a:chExt cx="816" cy="438"/>
          </a:xfrm>
        </p:grpSpPr>
        <p:sp>
          <p:nvSpPr>
            <p:cNvPr id="3381" name="Shape 3381"/>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382" name="Shape 3382"/>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383" name="Shape 3383"/>
          <p:cNvGrpSpPr/>
          <p:nvPr/>
        </p:nvGrpSpPr>
        <p:grpSpPr>
          <a:xfrm>
            <a:off x="5805487" y="5441949"/>
            <a:ext cx="1381125" cy="676275"/>
            <a:chOff x="1871" y="2729"/>
            <a:chExt cx="816" cy="438"/>
          </a:xfrm>
        </p:grpSpPr>
        <p:sp>
          <p:nvSpPr>
            <p:cNvPr id="3384" name="Shape 3384"/>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385" name="Shape 3385"/>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3386" name="Shape 3386"/>
          <p:cNvCxnSpPr/>
          <p:nvPr/>
        </p:nvCxnSpPr>
        <p:spPr>
          <a:xfrm rot="10800000" flipH="1">
            <a:off x="2557463" y="5784850"/>
            <a:ext cx="457200" cy="85724"/>
          </a:xfrm>
          <a:prstGeom prst="straightConnector1">
            <a:avLst/>
          </a:prstGeom>
          <a:noFill/>
          <a:ln w="9525" cap="flat" cmpd="sng">
            <a:solidFill>
              <a:srgbClr val="FF0000"/>
            </a:solidFill>
            <a:prstDash val="solid"/>
            <a:round/>
            <a:headEnd type="none" w="med" len="med"/>
            <a:tailEnd type="none" w="med" len="med"/>
          </a:ln>
        </p:spPr>
      </p:cxnSp>
      <p:cxnSp>
        <p:nvCxnSpPr>
          <p:cNvPr id="3387" name="Shape 3387"/>
          <p:cNvCxnSpPr/>
          <p:nvPr/>
        </p:nvCxnSpPr>
        <p:spPr>
          <a:xfrm rot="10800000" flipH="1">
            <a:off x="3519487" y="5946774"/>
            <a:ext cx="485775" cy="95250"/>
          </a:xfrm>
          <a:prstGeom prst="straightConnector1">
            <a:avLst/>
          </a:prstGeom>
          <a:noFill/>
          <a:ln w="9525" cap="flat" cmpd="sng">
            <a:solidFill>
              <a:srgbClr val="FF0000"/>
            </a:solidFill>
            <a:prstDash val="solid"/>
            <a:round/>
            <a:headEnd type="none" w="med" len="med"/>
            <a:tailEnd type="none" w="med" len="med"/>
          </a:ln>
        </p:spPr>
      </p:cxnSp>
      <p:cxnSp>
        <p:nvCxnSpPr>
          <p:cNvPr id="3388" name="Shape 3388"/>
          <p:cNvCxnSpPr/>
          <p:nvPr/>
        </p:nvCxnSpPr>
        <p:spPr>
          <a:xfrm rot="10800000" flipH="1">
            <a:off x="3405187" y="5594350"/>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389" name="Shape 3389"/>
          <p:cNvCxnSpPr/>
          <p:nvPr/>
        </p:nvCxnSpPr>
        <p:spPr>
          <a:xfrm rot="10800000" flipH="1">
            <a:off x="4848225" y="5908675"/>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390" name="Shape 3390"/>
          <p:cNvCxnSpPr/>
          <p:nvPr/>
        </p:nvCxnSpPr>
        <p:spPr>
          <a:xfrm rot="10800000" flipH="1">
            <a:off x="4700587" y="5575300"/>
            <a:ext cx="885825" cy="123824"/>
          </a:xfrm>
          <a:prstGeom prst="straightConnector1">
            <a:avLst/>
          </a:prstGeom>
          <a:noFill/>
          <a:ln w="9525" cap="flat" cmpd="sng">
            <a:solidFill>
              <a:srgbClr val="FF0000"/>
            </a:solidFill>
            <a:prstDash val="solid"/>
            <a:round/>
            <a:headEnd type="none" w="med" len="med"/>
            <a:tailEnd type="none" w="med" len="med"/>
          </a:ln>
        </p:spPr>
      </p:cxnSp>
      <p:cxnSp>
        <p:nvCxnSpPr>
          <p:cNvPr id="3391" name="Shape 3391"/>
          <p:cNvCxnSpPr/>
          <p:nvPr/>
        </p:nvCxnSpPr>
        <p:spPr>
          <a:xfrm rot="10800000" flipH="1">
            <a:off x="6096000" y="5908674"/>
            <a:ext cx="890587" cy="114300"/>
          </a:xfrm>
          <a:prstGeom prst="straightConnector1">
            <a:avLst/>
          </a:prstGeom>
          <a:noFill/>
          <a:ln w="9525" cap="flat" cmpd="sng">
            <a:solidFill>
              <a:srgbClr val="FF0000"/>
            </a:solidFill>
            <a:prstDash val="solid"/>
            <a:round/>
            <a:headEnd type="none" w="med" len="med"/>
            <a:tailEnd type="none" w="med" len="med"/>
          </a:ln>
        </p:spPr>
      </p:cxnSp>
      <p:sp>
        <p:nvSpPr>
          <p:cNvPr id="3392" name="Shape 3392"/>
          <p:cNvSpPr txBox="1"/>
          <p:nvPr/>
        </p:nvSpPr>
        <p:spPr>
          <a:xfrm>
            <a:off x="7165975" y="5467350"/>
            <a:ext cx="1622424"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159.6 g Fe</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r>
              <a:rPr lang="en-US" sz="1800" b="0" i="0" u="none" strike="noStrike" cap="none" baseline="-25000">
                <a:solidFill>
                  <a:schemeClr val="dk1"/>
                </a:solidFill>
                <a:latin typeface="Arial"/>
                <a:ea typeface="Arial"/>
                <a:cs typeface="Arial"/>
                <a:sym typeface="Arial"/>
              </a:rPr>
              <a:t>3</a:t>
            </a:r>
          </a:p>
        </p:txBody>
      </p:sp>
      <p:sp>
        <p:nvSpPr>
          <p:cNvPr id="3393" name="Shape 3393"/>
          <p:cNvSpPr txBox="1"/>
          <p:nvPr/>
        </p:nvSpPr>
        <p:spPr>
          <a:xfrm>
            <a:off x="7275513" y="5795962"/>
            <a:ext cx="1419225"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Fe</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r>
              <a:rPr lang="en-US" sz="1800" b="0" i="0" u="none" strike="noStrike" cap="none" baseline="-25000">
                <a:solidFill>
                  <a:schemeClr val="dk1"/>
                </a:solidFill>
                <a:latin typeface="Arial"/>
                <a:ea typeface="Arial"/>
                <a:cs typeface="Arial"/>
                <a:sym typeface="Arial"/>
              </a:rPr>
              <a:t>3</a:t>
            </a:r>
          </a:p>
        </p:txBody>
      </p:sp>
      <p:grpSp>
        <p:nvGrpSpPr>
          <p:cNvPr id="3394" name="Shape 3394"/>
          <p:cNvGrpSpPr/>
          <p:nvPr/>
        </p:nvGrpSpPr>
        <p:grpSpPr>
          <a:xfrm>
            <a:off x="7224712" y="5464174"/>
            <a:ext cx="1538287" cy="676275"/>
            <a:chOff x="1871" y="2729"/>
            <a:chExt cx="816" cy="438"/>
          </a:xfrm>
        </p:grpSpPr>
        <p:sp>
          <p:nvSpPr>
            <p:cNvPr id="3395" name="Shape 3395"/>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396" name="Shape 3396"/>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3397" name="Shape 3397"/>
          <p:cNvCxnSpPr/>
          <p:nvPr/>
        </p:nvCxnSpPr>
        <p:spPr>
          <a:xfrm rot="10800000" flipH="1">
            <a:off x="6053137" y="5583237"/>
            <a:ext cx="1033462" cy="123824"/>
          </a:xfrm>
          <a:prstGeom prst="straightConnector1">
            <a:avLst/>
          </a:prstGeom>
          <a:noFill/>
          <a:ln w="9525" cap="flat" cmpd="sng">
            <a:solidFill>
              <a:srgbClr val="FF0000"/>
            </a:solidFill>
            <a:prstDash val="solid"/>
            <a:round/>
            <a:headEnd type="none" w="med" len="med"/>
            <a:tailEnd type="none" w="med" len="med"/>
          </a:ln>
        </p:spPr>
      </p:cxnSp>
      <p:cxnSp>
        <p:nvCxnSpPr>
          <p:cNvPr id="3398" name="Shape 3398"/>
          <p:cNvCxnSpPr/>
          <p:nvPr/>
        </p:nvCxnSpPr>
        <p:spPr>
          <a:xfrm rot="10800000" flipH="1">
            <a:off x="7553325" y="5930900"/>
            <a:ext cx="1033463" cy="123824"/>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9">
                                            <p:txEl>
                                              <p:pRg st="0" end="0"/>
                                            </p:txEl>
                                          </p:spTgt>
                                        </p:tgtEl>
                                        <p:attrNameLst>
                                          <p:attrName>style.visibility</p:attrName>
                                        </p:attrNameLst>
                                      </p:cBhvr>
                                      <p:to>
                                        <p:strVal val="visible"/>
                                      </p:to>
                                    </p:set>
                                    <p:animEffect transition="in" filter="fade">
                                      <p:cBhvr>
                                        <p:cTn id="7" dur="500"/>
                                        <p:tgtEl>
                                          <p:spTgt spid="3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9">
                                            <p:txEl>
                                              <p:pRg st="1" end="1"/>
                                            </p:txEl>
                                          </p:spTgt>
                                        </p:tgtEl>
                                        <p:attrNameLst>
                                          <p:attrName>style.visibility</p:attrName>
                                        </p:attrNameLst>
                                      </p:cBhvr>
                                      <p:to>
                                        <p:strVal val="visible"/>
                                      </p:to>
                                    </p:set>
                                    <p:animEffect transition="in" filter="fade">
                                      <p:cBhvr>
                                        <p:cTn id="12" dur="500"/>
                                        <p:tgtEl>
                                          <p:spTgt spid="3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39">
                                            <p:txEl>
                                              <p:pRg st="2" end="2"/>
                                            </p:txEl>
                                          </p:spTgt>
                                        </p:tgtEl>
                                        <p:attrNameLst>
                                          <p:attrName>style.visibility</p:attrName>
                                        </p:attrNameLst>
                                      </p:cBhvr>
                                      <p:to>
                                        <p:strVal val="visible"/>
                                      </p:to>
                                    </p:set>
                                    <p:animEffect transition="in" filter="fade">
                                      <p:cBhvr>
                                        <p:cTn id="17" dur="500"/>
                                        <p:tgtEl>
                                          <p:spTgt spid="3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39">
                                            <p:txEl>
                                              <p:pRg st="3" end="3"/>
                                            </p:txEl>
                                          </p:spTgt>
                                        </p:tgtEl>
                                        <p:attrNameLst>
                                          <p:attrName>style.visibility</p:attrName>
                                        </p:attrNameLst>
                                      </p:cBhvr>
                                      <p:to>
                                        <p:strVal val="visible"/>
                                      </p:to>
                                    </p:set>
                                    <p:animEffect transition="in" filter="fade">
                                      <p:cBhvr>
                                        <p:cTn id="22" dur="500"/>
                                        <p:tgtEl>
                                          <p:spTgt spid="33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39">
                                            <p:txEl>
                                              <p:pRg st="4" end="4"/>
                                            </p:txEl>
                                          </p:spTgt>
                                        </p:tgtEl>
                                        <p:attrNameLst>
                                          <p:attrName>style.visibility</p:attrName>
                                        </p:attrNameLst>
                                      </p:cBhvr>
                                      <p:to>
                                        <p:strVal val="visible"/>
                                      </p:to>
                                    </p:set>
                                    <p:animEffect transition="in" filter="fade">
                                      <p:cBhvr>
                                        <p:cTn id="27" dur="500"/>
                                        <p:tgtEl>
                                          <p:spTgt spid="33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48"/>
                                        </p:tgtEl>
                                        <p:attrNameLst>
                                          <p:attrName>style.visibility</p:attrName>
                                        </p:attrNameLst>
                                      </p:cBhvr>
                                      <p:to>
                                        <p:strVal val="visible"/>
                                      </p:to>
                                    </p:set>
                                    <p:animEffect transition="in" filter="fade">
                                      <p:cBhvr>
                                        <p:cTn id="32" dur="1000"/>
                                        <p:tgtEl>
                                          <p:spTgt spid="33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55"/>
                                        </p:tgtEl>
                                        <p:attrNameLst>
                                          <p:attrName>style.visibility</p:attrName>
                                        </p:attrNameLst>
                                      </p:cBhvr>
                                      <p:to>
                                        <p:strVal val="visible"/>
                                      </p:to>
                                    </p:set>
                                    <p:animEffect transition="in" filter="fade">
                                      <p:cBhvr>
                                        <p:cTn id="37" dur="2000"/>
                                        <p:tgtEl>
                                          <p:spTgt spid="33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50"/>
                                        </p:tgtEl>
                                        <p:attrNameLst>
                                          <p:attrName>style.visibility</p:attrName>
                                        </p:attrNameLst>
                                      </p:cBhvr>
                                      <p:to>
                                        <p:strVal val="visible"/>
                                      </p:to>
                                    </p:set>
                                    <p:animEffect transition="in" filter="fade">
                                      <p:cBhvr>
                                        <p:cTn id="42" dur="500"/>
                                        <p:tgtEl>
                                          <p:spTgt spid="33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49"/>
                                        </p:tgtEl>
                                        <p:attrNameLst>
                                          <p:attrName>style.visibility</p:attrName>
                                        </p:attrNameLst>
                                      </p:cBhvr>
                                      <p:to>
                                        <p:strVal val="visible"/>
                                      </p:to>
                                    </p:set>
                                    <p:animEffect transition="in" filter="fade">
                                      <p:cBhvr>
                                        <p:cTn id="47" dur="500"/>
                                        <p:tgtEl>
                                          <p:spTgt spid="33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64"/>
                                        </p:tgtEl>
                                        <p:attrNameLst>
                                          <p:attrName>style.visibility</p:attrName>
                                        </p:attrNameLst>
                                      </p:cBhvr>
                                      <p:to>
                                        <p:strVal val="visible"/>
                                      </p:to>
                                    </p:set>
                                    <p:animEffect transition="in" filter="fade">
                                      <p:cBhvr>
                                        <p:cTn id="52" dur="500"/>
                                        <p:tgtEl>
                                          <p:spTgt spid="3364"/>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365"/>
                                        </p:tgtEl>
                                        <p:attrNameLst>
                                          <p:attrName>style.visibility</p:attrName>
                                        </p:attrNameLst>
                                      </p:cBhvr>
                                      <p:to>
                                        <p:strVal val="visible"/>
                                      </p:to>
                                    </p:set>
                                    <p:animEffect transition="in" filter="fade">
                                      <p:cBhvr>
                                        <p:cTn id="56" dur="500"/>
                                        <p:tgtEl>
                                          <p:spTgt spid="33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58"/>
                                        </p:tgtEl>
                                        <p:attrNameLst>
                                          <p:attrName>style.visibility</p:attrName>
                                        </p:attrNameLst>
                                      </p:cBhvr>
                                      <p:to>
                                        <p:strVal val="visible"/>
                                      </p:to>
                                    </p:set>
                                    <p:animEffect transition="in" filter="fade">
                                      <p:cBhvr>
                                        <p:cTn id="61" dur="2000"/>
                                        <p:tgtEl>
                                          <p:spTgt spid="335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351"/>
                                        </p:tgtEl>
                                        <p:attrNameLst>
                                          <p:attrName>style.visibility</p:attrName>
                                        </p:attrNameLst>
                                      </p:cBhvr>
                                      <p:to>
                                        <p:strVal val="visible"/>
                                      </p:to>
                                    </p:set>
                                    <p:animEffect transition="in" filter="fade">
                                      <p:cBhvr>
                                        <p:cTn id="66" dur="500"/>
                                        <p:tgtEl>
                                          <p:spTgt spid="335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352"/>
                                        </p:tgtEl>
                                        <p:attrNameLst>
                                          <p:attrName>style.visibility</p:attrName>
                                        </p:attrNameLst>
                                      </p:cBhvr>
                                      <p:to>
                                        <p:strVal val="visible"/>
                                      </p:to>
                                    </p:set>
                                    <p:animEffect transition="in" filter="fade">
                                      <p:cBhvr>
                                        <p:cTn id="71" dur="500"/>
                                        <p:tgtEl>
                                          <p:spTgt spid="335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366"/>
                                        </p:tgtEl>
                                        <p:attrNameLst>
                                          <p:attrName>style.visibility</p:attrName>
                                        </p:attrNameLst>
                                      </p:cBhvr>
                                      <p:to>
                                        <p:strVal val="visible"/>
                                      </p:to>
                                    </p:set>
                                    <p:animEffect transition="in" filter="fade">
                                      <p:cBhvr>
                                        <p:cTn id="76" dur="500"/>
                                        <p:tgtEl>
                                          <p:spTgt spid="3366"/>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3367"/>
                                        </p:tgtEl>
                                        <p:attrNameLst>
                                          <p:attrName>style.visibility</p:attrName>
                                        </p:attrNameLst>
                                      </p:cBhvr>
                                      <p:to>
                                        <p:strVal val="visible"/>
                                      </p:to>
                                    </p:set>
                                    <p:animEffect transition="in" filter="fade">
                                      <p:cBhvr>
                                        <p:cTn id="80" dur="500"/>
                                        <p:tgtEl>
                                          <p:spTgt spid="336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361"/>
                                        </p:tgtEl>
                                        <p:attrNameLst>
                                          <p:attrName>style.visibility</p:attrName>
                                        </p:attrNameLst>
                                      </p:cBhvr>
                                      <p:to>
                                        <p:strVal val="visible"/>
                                      </p:to>
                                    </p:set>
                                    <p:animEffect transition="in" filter="fade">
                                      <p:cBhvr>
                                        <p:cTn id="85" dur="2000"/>
                                        <p:tgtEl>
                                          <p:spTgt spid="336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354"/>
                                        </p:tgtEl>
                                        <p:attrNameLst>
                                          <p:attrName>style.visibility</p:attrName>
                                        </p:attrNameLst>
                                      </p:cBhvr>
                                      <p:to>
                                        <p:strVal val="visible"/>
                                      </p:to>
                                    </p:set>
                                    <p:animEffect transition="in" filter="fade">
                                      <p:cBhvr>
                                        <p:cTn id="90" dur="500"/>
                                        <p:tgtEl>
                                          <p:spTgt spid="335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353"/>
                                        </p:tgtEl>
                                        <p:attrNameLst>
                                          <p:attrName>style.visibility</p:attrName>
                                        </p:attrNameLst>
                                      </p:cBhvr>
                                      <p:to>
                                        <p:strVal val="visible"/>
                                      </p:to>
                                    </p:set>
                                    <p:animEffect transition="in" filter="fade">
                                      <p:cBhvr>
                                        <p:cTn id="95" dur="500"/>
                                        <p:tgtEl>
                                          <p:spTgt spid="335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368"/>
                                        </p:tgtEl>
                                        <p:attrNameLst>
                                          <p:attrName>style.visibility</p:attrName>
                                        </p:attrNameLst>
                                      </p:cBhvr>
                                      <p:to>
                                        <p:strVal val="visible"/>
                                      </p:to>
                                    </p:set>
                                    <p:animEffect transition="in" filter="fade">
                                      <p:cBhvr>
                                        <p:cTn id="100" dur="500"/>
                                        <p:tgtEl>
                                          <p:spTgt spid="3368"/>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3369"/>
                                        </p:tgtEl>
                                        <p:attrNameLst>
                                          <p:attrName>style.visibility</p:attrName>
                                        </p:attrNameLst>
                                      </p:cBhvr>
                                      <p:to>
                                        <p:strVal val="visible"/>
                                      </p:to>
                                    </p:set>
                                    <p:animEffect transition="in" filter="fade">
                                      <p:cBhvr>
                                        <p:cTn id="104" dur="500"/>
                                        <p:tgtEl>
                                          <p:spTgt spid="336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370"/>
                                        </p:tgtEl>
                                        <p:attrNameLst>
                                          <p:attrName>style.visibility</p:attrName>
                                        </p:attrNameLst>
                                      </p:cBhvr>
                                      <p:to>
                                        <p:strVal val="visible"/>
                                      </p:to>
                                    </p:set>
                                    <p:animEffect transition="in" filter="fade">
                                      <p:cBhvr>
                                        <p:cTn id="109" dur="1000"/>
                                        <p:tgtEl>
                                          <p:spTgt spid="337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3377"/>
                                        </p:tgtEl>
                                        <p:attrNameLst>
                                          <p:attrName>style.visibility</p:attrName>
                                        </p:attrNameLst>
                                      </p:cBhvr>
                                      <p:to>
                                        <p:strVal val="visible"/>
                                      </p:to>
                                    </p:set>
                                    <p:animEffect transition="in" filter="fade">
                                      <p:cBhvr>
                                        <p:cTn id="114" dur="2000"/>
                                        <p:tgtEl>
                                          <p:spTgt spid="3377"/>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372"/>
                                        </p:tgtEl>
                                        <p:attrNameLst>
                                          <p:attrName>style.visibility</p:attrName>
                                        </p:attrNameLst>
                                      </p:cBhvr>
                                      <p:to>
                                        <p:strVal val="visible"/>
                                      </p:to>
                                    </p:set>
                                    <p:animEffect transition="in" filter="fade">
                                      <p:cBhvr>
                                        <p:cTn id="119" dur="500"/>
                                        <p:tgtEl>
                                          <p:spTgt spid="337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371"/>
                                        </p:tgtEl>
                                        <p:attrNameLst>
                                          <p:attrName>style.visibility</p:attrName>
                                        </p:attrNameLst>
                                      </p:cBhvr>
                                      <p:to>
                                        <p:strVal val="visible"/>
                                      </p:to>
                                    </p:set>
                                    <p:animEffect transition="in" filter="fade">
                                      <p:cBhvr>
                                        <p:cTn id="124" dur="500"/>
                                        <p:tgtEl>
                                          <p:spTgt spid="3371"/>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3386"/>
                                        </p:tgtEl>
                                        <p:attrNameLst>
                                          <p:attrName>style.visibility</p:attrName>
                                        </p:attrNameLst>
                                      </p:cBhvr>
                                      <p:to>
                                        <p:strVal val="visible"/>
                                      </p:to>
                                    </p:set>
                                    <p:animEffect transition="in" filter="fade">
                                      <p:cBhvr>
                                        <p:cTn id="129" dur="500"/>
                                        <p:tgtEl>
                                          <p:spTgt spid="3386"/>
                                        </p:tgtEl>
                                      </p:cBhvr>
                                    </p:animEffect>
                                  </p:childTnLst>
                                </p:cTn>
                              </p:par>
                            </p:childTnLst>
                          </p:cTn>
                        </p:par>
                        <p:par>
                          <p:cTn id="130" fill="hold">
                            <p:stCondLst>
                              <p:cond delay="500"/>
                            </p:stCondLst>
                            <p:childTnLst>
                              <p:par>
                                <p:cTn id="131" presetID="10" presetClass="entr" presetSubtype="0" fill="hold" nodeType="afterEffect">
                                  <p:stCondLst>
                                    <p:cond delay="0"/>
                                  </p:stCondLst>
                                  <p:childTnLst>
                                    <p:set>
                                      <p:cBhvr>
                                        <p:cTn id="132" dur="1" fill="hold">
                                          <p:stCondLst>
                                            <p:cond delay="0"/>
                                          </p:stCondLst>
                                        </p:cTn>
                                        <p:tgtEl>
                                          <p:spTgt spid="3387"/>
                                        </p:tgtEl>
                                        <p:attrNameLst>
                                          <p:attrName>style.visibility</p:attrName>
                                        </p:attrNameLst>
                                      </p:cBhvr>
                                      <p:to>
                                        <p:strVal val="visible"/>
                                      </p:to>
                                    </p:set>
                                    <p:animEffect transition="in" filter="fade">
                                      <p:cBhvr>
                                        <p:cTn id="133" dur="500"/>
                                        <p:tgtEl>
                                          <p:spTgt spid="338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3380"/>
                                        </p:tgtEl>
                                        <p:attrNameLst>
                                          <p:attrName>style.visibility</p:attrName>
                                        </p:attrNameLst>
                                      </p:cBhvr>
                                      <p:to>
                                        <p:strVal val="visible"/>
                                      </p:to>
                                    </p:set>
                                    <p:animEffect transition="in" filter="fade">
                                      <p:cBhvr>
                                        <p:cTn id="138" dur="2000"/>
                                        <p:tgtEl>
                                          <p:spTgt spid="3380"/>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3373"/>
                                        </p:tgtEl>
                                        <p:attrNameLst>
                                          <p:attrName>style.visibility</p:attrName>
                                        </p:attrNameLst>
                                      </p:cBhvr>
                                      <p:to>
                                        <p:strVal val="visible"/>
                                      </p:to>
                                    </p:set>
                                    <p:animEffect transition="in" filter="fade">
                                      <p:cBhvr>
                                        <p:cTn id="143" dur="500"/>
                                        <p:tgtEl>
                                          <p:spTgt spid="3373"/>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3374"/>
                                        </p:tgtEl>
                                        <p:attrNameLst>
                                          <p:attrName>style.visibility</p:attrName>
                                        </p:attrNameLst>
                                      </p:cBhvr>
                                      <p:to>
                                        <p:strVal val="visible"/>
                                      </p:to>
                                    </p:set>
                                    <p:animEffect transition="in" filter="fade">
                                      <p:cBhvr>
                                        <p:cTn id="148" dur="500"/>
                                        <p:tgtEl>
                                          <p:spTgt spid="3374"/>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3388"/>
                                        </p:tgtEl>
                                        <p:attrNameLst>
                                          <p:attrName>style.visibility</p:attrName>
                                        </p:attrNameLst>
                                      </p:cBhvr>
                                      <p:to>
                                        <p:strVal val="visible"/>
                                      </p:to>
                                    </p:set>
                                    <p:animEffect transition="in" filter="fade">
                                      <p:cBhvr>
                                        <p:cTn id="153" dur="500"/>
                                        <p:tgtEl>
                                          <p:spTgt spid="3388"/>
                                        </p:tgtEl>
                                      </p:cBhvr>
                                    </p:animEffect>
                                  </p:childTnLst>
                                </p:cTn>
                              </p:par>
                            </p:childTnLst>
                          </p:cTn>
                        </p:par>
                        <p:par>
                          <p:cTn id="154" fill="hold">
                            <p:stCondLst>
                              <p:cond delay="500"/>
                            </p:stCondLst>
                            <p:childTnLst>
                              <p:par>
                                <p:cTn id="155" presetID="10" presetClass="entr" presetSubtype="0" fill="hold" nodeType="afterEffect">
                                  <p:stCondLst>
                                    <p:cond delay="0"/>
                                  </p:stCondLst>
                                  <p:childTnLst>
                                    <p:set>
                                      <p:cBhvr>
                                        <p:cTn id="156" dur="1" fill="hold">
                                          <p:stCondLst>
                                            <p:cond delay="0"/>
                                          </p:stCondLst>
                                        </p:cTn>
                                        <p:tgtEl>
                                          <p:spTgt spid="3389"/>
                                        </p:tgtEl>
                                        <p:attrNameLst>
                                          <p:attrName>style.visibility</p:attrName>
                                        </p:attrNameLst>
                                      </p:cBhvr>
                                      <p:to>
                                        <p:strVal val="visible"/>
                                      </p:to>
                                    </p:set>
                                    <p:animEffect transition="in" filter="fade">
                                      <p:cBhvr>
                                        <p:cTn id="157" dur="500"/>
                                        <p:tgtEl>
                                          <p:spTgt spid="3389"/>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3383"/>
                                        </p:tgtEl>
                                        <p:attrNameLst>
                                          <p:attrName>style.visibility</p:attrName>
                                        </p:attrNameLst>
                                      </p:cBhvr>
                                      <p:to>
                                        <p:strVal val="visible"/>
                                      </p:to>
                                    </p:set>
                                    <p:animEffect transition="in" filter="fade">
                                      <p:cBhvr>
                                        <p:cTn id="162" dur="2000"/>
                                        <p:tgtEl>
                                          <p:spTgt spid="3383"/>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376"/>
                                        </p:tgtEl>
                                        <p:attrNameLst>
                                          <p:attrName>style.visibility</p:attrName>
                                        </p:attrNameLst>
                                      </p:cBhvr>
                                      <p:to>
                                        <p:strVal val="visible"/>
                                      </p:to>
                                    </p:set>
                                    <p:animEffect transition="in" filter="fade">
                                      <p:cBhvr>
                                        <p:cTn id="167" dur="500"/>
                                        <p:tgtEl>
                                          <p:spTgt spid="3376"/>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3375"/>
                                        </p:tgtEl>
                                        <p:attrNameLst>
                                          <p:attrName>style.visibility</p:attrName>
                                        </p:attrNameLst>
                                      </p:cBhvr>
                                      <p:to>
                                        <p:strVal val="visible"/>
                                      </p:to>
                                    </p:set>
                                    <p:animEffect transition="in" filter="fade">
                                      <p:cBhvr>
                                        <p:cTn id="172" dur="500"/>
                                        <p:tgtEl>
                                          <p:spTgt spid="3375"/>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3390"/>
                                        </p:tgtEl>
                                        <p:attrNameLst>
                                          <p:attrName>style.visibility</p:attrName>
                                        </p:attrNameLst>
                                      </p:cBhvr>
                                      <p:to>
                                        <p:strVal val="visible"/>
                                      </p:to>
                                    </p:set>
                                    <p:animEffect transition="in" filter="fade">
                                      <p:cBhvr>
                                        <p:cTn id="177" dur="500"/>
                                        <p:tgtEl>
                                          <p:spTgt spid="3390"/>
                                        </p:tgtEl>
                                      </p:cBhvr>
                                    </p:animEffect>
                                  </p:childTnLst>
                                </p:cTn>
                              </p:par>
                            </p:childTnLst>
                          </p:cTn>
                        </p:par>
                        <p:par>
                          <p:cTn id="178" fill="hold">
                            <p:stCondLst>
                              <p:cond delay="500"/>
                            </p:stCondLst>
                            <p:childTnLst>
                              <p:par>
                                <p:cTn id="179" presetID="10" presetClass="entr" presetSubtype="0" fill="hold" nodeType="afterEffect">
                                  <p:stCondLst>
                                    <p:cond delay="0"/>
                                  </p:stCondLst>
                                  <p:childTnLst>
                                    <p:set>
                                      <p:cBhvr>
                                        <p:cTn id="180" dur="1" fill="hold">
                                          <p:stCondLst>
                                            <p:cond delay="0"/>
                                          </p:stCondLst>
                                        </p:cTn>
                                        <p:tgtEl>
                                          <p:spTgt spid="3391"/>
                                        </p:tgtEl>
                                        <p:attrNameLst>
                                          <p:attrName>style.visibility</p:attrName>
                                        </p:attrNameLst>
                                      </p:cBhvr>
                                      <p:to>
                                        <p:strVal val="visible"/>
                                      </p:to>
                                    </p:set>
                                    <p:animEffect transition="in" filter="fade">
                                      <p:cBhvr>
                                        <p:cTn id="181" dur="500"/>
                                        <p:tgtEl>
                                          <p:spTgt spid="3391"/>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3394"/>
                                        </p:tgtEl>
                                        <p:attrNameLst>
                                          <p:attrName>style.visibility</p:attrName>
                                        </p:attrNameLst>
                                      </p:cBhvr>
                                      <p:to>
                                        <p:strVal val="visible"/>
                                      </p:to>
                                    </p:set>
                                    <p:animEffect transition="in" filter="fade">
                                      <p:cBhvr>
                                        <p:cTn id="186" dur="2000"/>
                                        <p:tgtEl>
                                          <p:spTgt spid="3394"/>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3393"/>
                                        </p:tgtEl>
                                        <p:attrNameLst>
                                          <p:attrName>style.visibility</p:attrName>
                                        </p:attrNameLst>
                                      </p:cBhvr>
                                      <p:to>
                                        <p:strVal val="visible"/>
                                      </p:to>
                                    </p:set>
                                    <p:animEffect transition="in" filter="fade">
                                      <p:cBhvr>
                                        <p:cTn id="191" dur="500"/>
                                        <p:tgtEl>
                                          <p:spTgt spid="3393"/>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3392"/>
                                        </p:tgtEl>
                                        <p:attrNameLst>
                                          <p:attrName>style.visibility</p:attrName>
                                        </p:attrNameLst>
                                      </p:cBhvr>
                                      <p:to>
                                        <p:strVal val="visible"/>
                                      </p:to>
                                    </p:set>
                                    <p:animEffect transition="in" filter="fade">
                                      <p:cBhvr>
                                        <p:cTn id="196" dur="500"/>
                                        <p:tgtEl>
                                          <p:spTgt spid="3392"/>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3397"/>
                                        </p:tgtEl>
                                        <p:attrNameLst>
                                          <p:attrName>style.visibility</p:attrName>
                                        </p:attrNameLst>
                                      </p:cBhvr>
                                      <p:to>
                                        <p:strVal val="visible"/>
                                      </p:to>
                                    </p:set>
                                    <p:animEffect transition="in" filter="fade">
                                      <p:cBhvr>
                                        <p:cTn id="201" dur="500"/>
                                        <p:tgtEl>
                                          <p:spTgt spid="3397"/>
                                        </p:tgtEl>
                                      </p:cBhvr>
                                    </p:animEffect>
                                  </p:childTnLst>
                                </p:cTn>
                              </p:par>
                            </p:childTnLst>
                          </p:cTn>
                        </p:par>
                        <p:par>
                          <p:cTn id="202" fill="hold">
                            <p:stCondLst>
                              <p:cond delay="500"/>
                            </p:stCondLst>
                            <p:childTnLst>
                              <p:par>
                                <p:cTn id="203" presetID="10" presetClass="entr" presetSubtype="0" fill="hold" nodeType="afterEffect">
                                  <p:stCondLst>
                                    <p:cond delay="0"/>
                                  </p:stCondLst>
                                  <p:childTnLst>
                                    <p:set>
                                      <p:cBhvr>
                                        <p:cTn id="204" dur="1" fill="hold">
                                          <p:stCondLst>
                                            <p:cond delay="0"/>
                                          </p:stCondLst>
                                        </p:cTn>
                                        <p:tgtEl>
                                          <p:spTgt spid="3398"/>
                                        </p:tgtEl>
                                        <p:attrNameLst>
                                          <p:attrName>style.visibility</p:attrName>
                                        </p:attrNameLst>
                                      </p:cBhvr>
                                      <p:to>
                                        <p:strVal val="visible"/>
                                      </p:to>
                                    </p:set>
                                    <p:animEffect transition="in" filter="fade">
                                      <p:cBhvr>
                                        <p:cTn id="205" dur="500"/>
                                        <p:tgtEl>
                                          <p:spTgt spid="3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403"/>
        <p:cNvGrpSpPr/>
        <p:nvPr/>
      </p:nvGrpSpPr>
      <p:grpSpPr>
        <a:xfrm>
          <a:off x="0" y="0"/>
          <a:ext cx="0" cy="0"/>
          <a:chOff x="0" y="0"/>
          <a:chExt cx="0" cy="0"/>
        </a:xfrm>
      </p:grpSpPr>
      <p:sp>
        <p:nvSpPr>
          <p:cNvPr id="3404" name="Shape 3404"/>
          <p:cNvSpPr txBox="1">
            <a:spLocks noGrp="1"/>
          </p:cNvSpPr>
          <p:nvPr>
            <p:ph type="title"/>
          </p:nvPr>
        </p:nvSpPr>
        <p:spPr>
          <a:xfrm>
            <a:off x="457200" y="274637"/>
            <a:ext cx="742315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Water from a Camel</a:t>
            </a:r>
          </a:p>
        </p:txBody>
      </p:sp>
      <p:sp>
        <p:nvSpPr>
          <p:cNvPr id="3405" name="Shape 3405"/>
          <p:cNvSpPr txBox="1"/>
          <p:nvPr/>
        </p:nvSpPr>
        <p:spPr>
          <a:xfrm>
            <a:off x="609600" y="1763713"/>
            <a:ext cx="7935913" cy="22256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   Camels store the fat tristearin (C</a:t>
            </a:r>
            <a:r>
              <a:rPr lang="en-US" sz="2000" b="0" i="1" u="none" strike="noStrike" cap="none" baseline="-25000">
                <a:solidFill>
                  <a:schemeClr val="dk1"/>
                </a:solidFill>
                <a:latin typeface="Arial"/>
                <a:ea typeface="Arial"/>
                <a:cs typeface="Arial"/>
                <a:sym typeface="Arial"/>
              </a:rPr>
              <a:t>57</a:t>
            </a:r>
            <a:r>
              <a:rPr lang="en-US" sz="2000" b="0" i="1" u="none" strike="noStrike" cap="none">
                <a:solidFill>
                  <a:schemeClr val="dk1"/>
                </a:solidFill>
                <a:latin typeface="Arial"/>
                <a:ea typeface="Arial"/>
                <a:cs typeface="Arial"/>
                <a:sym typeface="Arial"/>
              </a:rPr>
              <a:t>H</a:t>
            </a:r>
            <a:r>
              <a:rPr lang="en-US" sz="2000" b="0" i="1" u="none" strike="noStrike" cap="none" baseline="-25000">
                <a:solidFill>
                  <a:schemeClr val="dk1"/>
                </a:solidFill>
                <a:latin typeface="Arial"/>
                <a:ea typeface="Arial"/>
                <a:cs typeface="Arial"/>
                <a:sym typeface="Arial"/>
              </a:rPr>
              <a:t>110</a:t>
            </a:r>
            <a:r>
              <a:rPr lang="en-US" sz="2000" b="0" i="1" u="none" strike="noStrike" cap="none">
                <a:solidFill>
                  <a:schemeClr val="dk1"/>
                </a:solidFill>
                <a:latin typeface="Arial"/>
                <a:ea typeface="Arial"/>
                <a:cs typeface="Arial"/>
                <a:sym typeface="Arial"/>
              </a:rPr>
              <a:t>O</a:t>
            </a:r>
            <a:r>
              <a:rPr lang="en-US" sz="2000" b="0" i="1" u="none" strike="noStrike" cap="none" baseline="-25000">
                <a:solidFill>
                  <a:schemeClr val="dk1"/>
                </a:solidFill>
                <a:latin typeface="Arial"/>
                <a:ea typeface="Arial"/>
                <a:cs typeface="Arial"/>
                <a:sym typeface="Arial"/>
              </a:rPr>
              <a:t>6</a:t>
            </a:r>
            <a:r>
              <a:rPr lang="en-US" sz="2000" b="0" i="1" u="none" strike="noStrike" cap="none">
                <a:solidFill>
                  <a:schemeClr val="dk1"/>
                </a:solidFill>
                <a:latin typeface="Arial"/>
                <a:ea typeface="Arial"/>
                <a:cs typeface="Arial"/>
                <a:sym typeface="Arial"/>
              </a:rPr>
              <a:t>) in the hump.  As well as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being a source of energy, the fat is a source of water, because when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it is used the reaction</a:t>
            </a:r>
          </a:p>
          <a:p>
            <a:pPr marL="0" marR="0" lvl="0" indent="0" algn="l" rtl="0">
              <a:spcBef>
                <a:spcPts val="0"/>
              </a:spcBef>
              <a:spcAft>
                <a:spcPts val="0"/>
              </a:spcAft>
              <a:buNone/>
            </a:pPr>
            <a:endParaRPr sz="2000" b="0" i="1"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a:t>
            </a: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takes place.   </a:t>
            </a:r>
          </a:p>
        </p:txBody>
      </p:sp>
      <p:sp>
        <p:nvSpPr>
          <p:cNvPr id="3406" name="Shape 3406"/>
          <p:cNvSpPr txBox="1"/>
          <p:nvPr/>
        </p:nvSpPr>
        <p:spPr>
          <a:xfrm>
            <a:off x="669925" y="4484687"/>
            <a:ext cx="2251075"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g H</a:t>
            </a:r>
            <a:r>
              <a:rPr lang="en-US" sz="20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  =  1 kg ‘fat”</a:t>
            </a:r>
          </a:p>
        </p:txBody>
      </p:sp>
      <p:sp>
        <p:nvSpPr>
          <p:cNvPr id="3407" name="Shape 3407"/>
          <p:cNvSpPr txBox="1"/>
          <p:nvPr/>
        </p:nvSpPr>
        <p:spPr>
          <a:xfrm>
            <a:off x="5394325" y="5497512"/>
            <a:ext cx="217011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   1112 g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p>
        </p:txBody>
      </p:sp>
      <p:sp>
        <p:nvSpPr>
          <p:cNvPr id="3408" name="Shape 3408"/>
          <p:cNvSpPr txBox="1"/>
          <p:nvPr/>
        </p:nvSpPr>
        <p:spPr>
          <a:xfrm>
            <a:off x="6080125" y="5980112"/>
            <a:ext cx="21907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1" u="none" strike="noStrike" cap="none">
                <a:solidFill>
                  <a:schemeClr val="dk1"/>
                </a:solidFill>
                <a:latin typeface="Arial"/>
                <a:ea typeface="Arial"/>
                <a:cs typeface="Arial"/>
                <a:sym typeface="Arial"/>
              </a:rPr>
              <a:t>or 1.112 liters water</a:t>
            </a:r>
          </a:p>
        </p:txBody>
      </p:sp>
      <p:pic>
        <p:nvPicPr>
          <p:cNvPr id="3409" name="Shape 3409" descr="camel"/>
          <p:cNvPicPr preferRelativeResize="0"/>
          <p:nvPr/>
        </p:nvPicPr>
        <p:blipFill rotWithShape="1">
          <a:blip r:embed="rId3">
            <a:alphaModFix/>
          </a:blip>
          <a:srcRect/>
          <a:stretch/>
        </p:blipFill>
        <p:spPr>
          <a:xfrm>
            <a:off x="7086600" y="106363"/>
            <a:ext cx="1446213" cy="1646237"/>
          </a:xfrm>
          <a:prstGeom prst="rect">
            <a:avLst/>
          </a:prstGeom>
          <a:noFill/>
          <a:ln>
            <a:noFill/>
          </a:ln>
        </p:spPr>
      </p:pic>
      <p:sp>
        <p:nvSpPr>
          <p:cNvPr id="3410" name="Shape 3410">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411" name="Shape 3411"/>
          <p:cNvSpPr/>
          <p:nvPr/>
        </p:nvSpPr>
        <p:spPr>
          <a:xfrm>
            <a:off x="1196975" y="2971800"/>
            <a:ext cx="6751637" cy="396874"/>
          </a:xfrm>
          <a:prstGeom prst="rect">
            <a:avLst/>
          </a:prstGeom>
          <a:solidFill>
            <a:srgbClr val="F8F0E8"/>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C</a:t>
            </a:r>
            <a:r>
              <a:rPr lang="en-US" sz="2000" b="0" i="0" u="none" strike="noStrike" cap="none" baseline="-25000">
                <a:solidFill>
                  <a:schemeClr val="dk1"/>
                </a:solidFill>
                <a:latin typeface="Arial"/>
                <a:ea typeface="Arial"/>
                <a:cs typeface="Arial"/>
                <a:sym typeface="Arial"/>
              </a:rPr>
              <a:t>57</a:t>
            </a:r>
            <a:r>
              <a:rPr lang="en-US" sz="2000" b="0" i="0" u="none" strike="noStrike" cap="none">
                <a:solidFill>
                  <a:schemeClr val="dk1"/>
                </a:solidFill>
                <a:latin typeface="Arial"/>
                <a:ea typeface="Arial"/>
                <a:cs typeface="Arial"/>
                <a:sym typeface="Arial"/>
              </a:rPr>
              <a:t>H</a:t>
            </a:r>
            <a:r>
              <a:rPr lang="en-US" sz="2000" b="0" i="0" u="none" strike="noStrike" cap="none" baseline="-25000">
                <a:solidFill>
                  <a:schemeClr val="dk1"/>
                </a:solidFill>
                <a:latin typeface="Arial"/>
                <a:ea typeface="Arial"/>
                <a:cs typeface="Arial"/>
                <a:sym typeface="Arial"/>
              </a:rPr>
              <a:t>110</a:t>
            </a: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6</a:t>
            </a:r>
            <a:r>
              <a:rPr lang="en-US" sz="2000" b="0" i="0" u="none" strike="noStrike" cap="none">
                <a:solidFill>
                  <a:schemeClr val="dk1"/>
                </a:solidFill>
                <a:latin typeface="Arial"/>
                <a:ea typeface="Arial"/>
                <a:cs typeface="Arial"/>
                <a:sym typeface="Arial"/>
              </a:rPr>
              <a:t>(s)  +  163 O</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  114 CO</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  110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O(l)</a:t>
            </a:r>
          </a:p>
        </p:txBody>
      </p:sp>
      <p:sp>
        <p:nvSpPr>
          <p:cNvPr id="3412" name="Shape 3412"/>
          <p:cNvSpPr txBox="1"/>
          <p:nvPr/>
        </p:nvSpPr>
        <p:spPr>
          <a:xfrm>
            <a:off x="2927350" y="4341812"/>
            <a:ext cx="13525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1000 g “fat”</a:t>
            </a:r>
          </a:p>
        </p:txBody>
      </p:sp>
      <p:sp>
        <p:nvSpPr>
          <p:cNvPr id="3413" name="Shape 3413"/>
          <p:cNvSpPr txBox="1"/>
          <p:nvPr/>
        </p:nvSpPr>
        <p:spPr>
          <a:xfrm>
            <a:off x="3079750" y="4665662"/>
            <a:ext cx="10858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kg “fat”</a:t>
            </a:r>
          </a:p>
        </p:txBody>
      </p:sp>
      <p:sp>
        <p:nvSpPr>
          <p:cNvPr id="3414" name="Shape 3414"/>
          <p:cNvSpPr txBox="1"/>
          <p:nvPr/>
        </p:nvSpPr>
        <p:spPr>
          <a:xfrm>
            <a:off x="4327525" y="4665662"/>
            <a:ext cx="12255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890 g “fat”</a:t>
            </a:r>
          </a:p>
        </p:txBody>
      </p:sp>
      <p:sp>
        <p:nvSpPr>
          <p:cNvPr id="3415" name="Shape 3415"/>
          <p:cNvSpPr txBox="1"/>
          <p:nvPr/>
        </p:nvSpPr>
        <p:spPr>
          <a:xfrm>
            <a:off x="4318000" y="4341812"/>
            <a:ext cx="12128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“fat”</a:t>
            </a:r>
          </a:p>
        </p:txBody>
      </p:sp>
      <p:sp>
        <p:nvSpPr>
          <p:cNvPr id="3416" name="Shape 3416"/>
          <p:cNvSpPr txBox="1"/>
          <p:nvPr/>
        </p:nvSpPr>
        <p:spPr>
          <a:xfrm>
            <a:off x="5537200" y="4341812"/>
            <a:ext cx="1487488"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110 mol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417" name="Shape 3417"/>
          <p:cNvSpPr txBox="1"/>
          <p:nvPr/>
        </p:nvSpPr>
        <p:spPr>
          <a:xfrm>
            <a:off x="5641975" y="4665662"/>
            <a:ext cx="12128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 mol “fat”</a:t>
            </a:r>
          </a:p>
        </p:txBody>
      </p:sp>
      <p:sp>
        <p:nvSpPr>
          <p:cNvPr id="3418" name="Shape 3418"/>
          <p:cNvSpPr txBox="1"/>
          <p:nvPr/>
        </p:nvSpPr>
        <p:spPr>
          <a:xfrm>
            <a:off x="7099300" y="4341812"/>
            <a:ext cx="1119188"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18 g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419" name="Shape 3419"/>
          <p:cNvSpPr txBox="1"/>
          <p:nvPr/>
        </p:nvSpPr>
        <p:spPr>
          <a:xfrm>
            <a:off x="7032625" y="4665662"/>
            <a:ext cx="1233488"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grpSp>
        <p:nvGrpSpPr>
          <p:cNvPr id="3420" name="Shape 3420"/>
          <p:cNvGrpSpPr/>
          <p:nvPr/>
        </p:nvGrpSpPr>
        <p:grpSpPr>
          <a:xfrm>
            <a:off x="2971799" y="4333874"/>
            <a:ext cx="1295400" cy="676275"/>
            <a:chOff x="1871" y="2729"/>
            <a:chExt cx="816" cy="438"/>
          </a:xfrm>
        </p:grpSpPr>
        <p:sp>
          <p:nvSpPr>
            <p:cNvPr id="3421" name="Shape 3421"/>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422" name="Shape 3422"/>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423" name="Shape 3423"/>
          <p:cNvGrpSpPr/>
          <p:nvPr/>
        </p:nvGrpSpPr>
        <p:grpSpPr>
          <a:xfrm>
            <a:off x="4295774" y="4333874"/>
            <a:ext cx="1276350" cy="676275"/>
            <a:chOff x="1871" y="2729"/>
            <a:chExt cx="816" cy="438"/>
          </a:xfrm>
        </p:grpSpPr>
        <p:sp>
          <p:nvSpPr>
            <p:cNvPr id="3424" name="Shape 3424"/>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425" name="Shape 3425"/>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426" name="Shape 3426"/>
          <p:cNvGrpSpPr/>
          <p:nvPr/>
        </p:nvGrpSpPr>
        <p:grpSpPr>
          <a:xfrm>
            <a:off x="5600699" y="4333874"/>
            <a:ext cx="1381125" cy="676275"/>
            <a:chOff x="1871" y="2729"/>
            <a:chExt cx="816" cy="438"/>
          </a:xfrm>
        </p:grpSpPr>
        <p:sp>
          <p:nvSpPr>
            <p:cNvPr id="3427" name="Shape 3427"/>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428" name="Shape 3428"/>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429" name="Shape 3429"/>
          <p:cNvGrpSpPr/>
          <p:nvPr/>
        </p:nvGrpSpPr>
        <p:grpSpPr>
          <a:xfrm>
            <a:off x="7010399" y="4333874"/>
            <a:ext cx="1295400" cy="676275"/>
            <a:chOff x="1871" y="2729"/>
            <a:chExt cx="816" cy="438"/>
          </a:xfrm>
        </p:grpSpPr>
        <p:sp>
          <p:nvSpPr>
            <p:cNvPr id="3430" name="Shape 3430"/>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431" name="Shape 3431"/>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sp>
        <p:nvSpPr>
          <p:cNvPr id="3432" name="Shape 3432"/>
          <p:cNvSpPr/>
          <p:nvPr/>
        </p:nvSpPr>
        <p:spPr>
          <a:xfrm>
            <a:off x="2108200" y="3592512"/>
            <a:ext cx="60706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What mass of water can be made from 1.0 kg of fat?</a:t>
            </a:r>
          </a:p>
        </p:txBody>
      </p:sp>
      <p:cxnSp>
        <p:nvCxnSpPr>
          <p:cNvPr id="3433" name="Shape 3433"/>
          <p:cNvCxnSpPr/>
          <p:nvPr/>
        </p:nvCxnSpPr>
        <p:spPr>
          <a:xfrm rot="10800000" flipH="1">
            <a:off x="2152650" y="4638675"/>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434" name="Shape 3434"/>
          <p:cNvCxnSpPr/>
          <p:nvPr/>
        </p:nvCxnSpPr>
        <p:spPr>
          <a:xfrm rot="10800000" flipH="1">
            <a:off x="3352800" y="4810125"/>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435" name="Shape 3435"/>
          <p:cNvCxnSpPr/>
          <p:nvPr/>
        </p:nvCxnSpPr>
        <p:spPr>
          <a:xfrm rot="10800000" flipH="1">
            <a:off x="3543300" y="4495800"/>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436" name="Shape 3436"/>
          <p:cNvCxnSpPr/>
          <p:nvPr/>
        </p:nvCxnSpPr>
        <p:spPr>
          <a:xfrm rot="10800000" flipH="1">
            <a:off x="4838700" y="4800600"/>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437" name="Shape 3437"/>
          <p:cNvCxnSpPr/>
          <p:nvPr/>
        </p:nvCxnSpPr>
        <p:spPr>
          <a:xfrm rot="10800000" flipH="1">
            <a:off x="4619625" y="4467225"/>
            <a:ext cx="800099" cy="123824"/>
          </a:xfrm>
          <a:prstGeom prst="straightConnector1">
            <a:avLst/>
          </a:prstGeom>
          <a:noFill/>
          <a:ln w="9525" cap="flat" cmpd="sng">
            <a:solidFill>
              <a:srgbClr val="FF0000"/>
            </a:solidFill>
            <a:prstDash val="solid"/>
            <a:round/>
            <a:headEnd type="none" w="med" len="med"/>
            <a:tailEnd type="none" w="med" len="med"/>
          </a:ln>
        </p:spPr>
      </p:cxnSp>
      <p:cxnSp>
        <p:nvCxnSpPr>
          <p:cNvPr id="3438" name="Shape 3438"/>
          <p:cNvCxnSpPr/>
          <p:nvPr/>
        </p:nvCxnSpPr>
        <p:spPr>
          <a:xfrm rot="10800000" flipH="1">
            <a:off x="5915025" y="4800599"/>
            <a:ext cx="838199" cy="114300"/>
          </a:xfrm>
          <a:prstGeom prst="straightConnector1">
            <a:avLst/>
          </a:prstGeom>
          <a:noFill/>
          <a:ln w="9525" cap="flat" cmpd="sng">
            <a:solidFill>
              <a:srgbClr val="FF0000"/>
            </a:solidFill>
            <a:prstDash val="solid"/>
            <a:round/>
            <a:headEnd type="none" w="med" len="med"/>
            <a:tailEnd type="none" w="med" len="med"/>
          </a:ln>
        </p:spPr>
      </p:cxnSp>
      <p:cxnSp>
        <p:nvCxnSpPr>
          <p:cNvPr id="3439" name="Shape 3439"/>
          <p:cNvCxnSpPr/>
          <p:nvPr/>
        </p:nvCxnSpPr>
        <p:spPr>
          <a:xfrm rot="10800000" flipH="1">
            <a:off x="6086475" y="4476749"/>
            <a:ext cx="828675" cy="114300"/>
          </a:xfrm>
          <a:prstGeom prst="straightConnector1">
            <a:avLst/>
          </a:prstGeom>
          <a:noFill/>
          <a:ln w="9525" cap="flat" cmpd="sng">
            <a:solidFill>
              <a:srgbClr val="FF0000"/>
            </a:solidFill>
            <a:prstDash val="solid"/>
            <a:round/>
            <a:headEnd type="none" w="med" len="med"/>
            <a:tailEnd type="none" w="med" len="med"/>
          </a:ln>
        </p:spPr>
      </p:cxnSp>
      <p:cxnSp>
        <p:nvCxnSpPr>
          <p:cNvPr id="3440" name="Shape 3440"/>
          <p:cNvCxnSpPr/>
          <p:nvPr/>
        </p:nvCxnSpPr>
        <p:spPr>
          <a:xfrm rot="10800000" flipH="1">
            <a:off x="7324725" y="4791075"/>
            <a:ext cx="838199" cy="123824"/>
          </a:xfrm>
          <a:prstGeom prst="straightConnector1">
            <a:avLst/>
          </a:prstGeom>
          <a:noFill/>
          <a:ln w="952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2"/>
                                        </p:tgtEl>
                                        <p:attrNameLst>
                                          <p:attrName>style.visibility</p:attrName>
                                        </p:attrNameLst>
                                      </p:cBhvr>
                                      <p:to>
                                        <p:strVal val="visible"/>
                                      </p:to>
                                    </p:set>
                                    <p:animEffect transition="in" filter="fade">
                                      <p:cBhvr>
                                        <p:cTn id="7" dur="1000"/>
                                        <p:tgtEl>
                                          <p:spTgt spid="34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06"/>
                                        </p:tgtEl>
                                        <p:attrNameLst>
                                          <p:attrName>style.visibility</p:attrName>
                                        </p:attrNameLst>
                                      </p:cBhvr>
                                      <p:to>
                                        <p:strVal val="visible"/>
                                      </p:to>
                                    </p:set>
                                    <p:animEffect transition="in" filter="fade">
                                      <p:cBhvr>
                                        <p:cTn id="12" dur="1000"/>
                                        <p:tgtEl>
                                          <p:spTgt spid="34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20"/>
                                        </p:tgtEl>
                                        <p:attrNameLst>
                                          <p:attrName>style.visibility</p:attrName>
                                        </p:attrNameLst>
                                      </p:cBhvr>
                                      <p:to>
                                        <p:strVal val="visible"/>
                                      </p:to>
                                    </p:set>
                                    <p:animEffect transition="in" filter="fade">
                                      <p:cBhvr>
                                        <p:cTn id="17" dur="2000"/>
                                        <p:tgtEl>
                                          <p:spTgt spid="34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3"/>
                                        </p:tgtEl>
                                        <p:attrNameLst>
                                          <p:attrName>style.visibility</p:attrName>
                                        </p:attrNameLst>
                                      </p:cBhvr>
                                      <p:to>
                                        <p:strVal val="visible"/>
                                      </p:to>
                                    </p:set>
                                    <p:animEffect transition="in" filter="fade">
                                      <p:cBhvr>
                                        <p:cTn id="22" dur="500"/>
                                        <p:tgtEl>
                                          <p:spTgt spid="34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12"/>
                                        </p:tgtEl>
                                        <p:attrNameLst>
                                          <p:attrName>style.visibility</p:attrName>
                                        </p:attrNameLst>
                                      </p:cBhvr>
                                      <p:to>
                                        <p:strVal val="visible"/>
                                      </p:to>
                                    </p:set>
                                    <p:animEffect transition="in" filter="fade">
                                      <p:cBhvr>
                                        <p:cTn id="27" dur="500"/>
                                        <p:tgtEl>
                                          <p:spTgt spid="34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33"/>
                                        </p:tgtEl>
                                        <p:attrNameLst>
                                          <p:attrName>style.visibility</p:attrName>
                                        </p:attrNameLst>
                                      </p:cBhvr>
                                      <p:to>
                                        <p:strVal val="visible"/>
                                      </p:to>
                                    </p:set>
                                    <p:animEffect transition="in" filter="fade">
                                      <p:cBhvr>
                                        <p:cTn id="32" dur="500"/>
                                        <p:tgtEl>
                                          <p:spTgt spid="3433"/>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434"/>
                                        </p:tgtEl>
                                        <p:attrNameLst>
                                          <p:attrName>style.visibility</p:attrName>
                                        </p:attrNameLst>
                                      </p:cBhvr>
                                      <p:to>
                                        <p:strVal val="visible"/>
                                      </p:to>
                                    </p:set>
                                    <p:animEffect transition="in" filter="fade">
                                      <p:cBhvr>
                                        <p:cTn id="36" dur="500"/>
                                        <p:tgtEl>
                                          <p:spTgt spid="34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23"/>
                                        </p:tgtEl>
                                        <p:attrNameLst>
                                          <p:attrName>style.visibility</p:attrName>
                                        </p:attrNameLst>
                                      </p:cBhvr>
                                      <p:to>
                                        <p:strVal val="visible"/>
                                      </p:to>
                                    </p:set>
                                    <p:animEffect transition="in" filter="fade">
                                      <p:cBhvr>
                                        <p:cTn id="41" dur="2000"/>
                                        <p:tgtEl>
                                          <p:spTgt spid="34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14"/>
                                        </p:tgtEl>
                                        <p:attrNameLst>
                                          <p:attrName>style.visibility</p:attrName>
                                        </p:attrNameLst>
                                      </p:cBhvr>
                                      <p:to>
                                        <p:strVal val="visible"/>
                                      </p:to>
                                    </p:set>
                                    <p:animEffect transition="in" filter="fade">
                                      <p:cBhvr>
                                        <p:cTn id="46" dur="500"/>
                                        <p:tgtEl>
                                          <p:spTgt spid="34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415"/>
                                        </p:tgtEl>
                                        <p:attrNameLst>
                                          <p:attrName>style.visibility</p:attrName>
                                        </p:attrNameLst>
                                      </p:cBhvr>
                                      <p:to>
                                        <p:strVal val="visible"/>
                                      </p:to>
                                    </p:set>
                                    <p:animEffect transition="in" filter="fade">
                                      <p:cBhvr>
                                        <p:cTn id="51" dur="500"/>
                                        <p:tgtEl>
                                          <p:spTgt spid="34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435"/>
                                        </p:tgtEl>
                                        <p:attrNameLst>
                                          <p:attrName>style.visibility</p:attrName>
                                        </p:attrNameLst>
                                      </p:cBhvr>
                                      <p:to>
                                        <p:strVal val="visible"/>
                                      </p:to>
                                    </p:set>
                                    <p:animEffect transition="in" filter="fade">
                                      <p:cBhvr>
                                        <p:cTn id="56" dur="500"/>
                                        <p:tgtEl>
                                          <p:spTgt spid="3435"/>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436"/>
                                        </p:tgtEl>
                                        <p:attrNameLst>
                                          <p:attrName>style.visibility</p:attrName>
                                        </p:attrNameLst>
                                      </p:cBhvr>
                                      <p:to>
                                        <p:strVal val="visible"/>
                                      </p:to>
                                    </p:set>
                                    <p:animEffect transition="in" filter="fade">
                                      <p:cBhvr>
                                        <p:cTn id="60" dur="500"/>
                                        <p:tgtEl>
                                          <p:spTgt spid="343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426"/>
                                        </p:tgtEl>
                                        <p:attrNameLst>
                                          <p:attrName>style.visibility</p:attrName>
                                        </p:attrNameLst>
                                      </p:cBhvr>
                                      <p:to>
                                        <p:strVal val="visible"/>
                                      </p:to>
                                    </p:set>
                                    <p:animEffect transition="in" filter="fade">
                                      <p:cBhvr>
                                        <p:cTn id="65" dur="2000"/>
                                        <p:tgtEl>
                                          <p:spTgt spid="342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417"/>
                                        </p:tgtEl>
                                        <p:attrNameLst>
                                          <p:attrName>style.visibility</p:attrName>
                                        </p:attrNameLst>
                                      </p:cBhvr>
                                      <p:to>
                                        <p:strVal val="visible"/>
                                      </p:to>
                                    </p:set>
                                    <p:animEffect transition="in" filter="fade">
                                      <p:cBhvr>
                                        <p:cTn id="70" dur="500"/>
                                        <p:tgtEl>
                                          <p:spTgt spid="341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416"/>
                                        </p:tgtEl>
                                        <p:attrNameLst>
                                          <p:attrName>style.visibility</p:attrName>
                                        </p:attrNameLst>
                                      </p:cBhvr>
                                      <p:to>
                                        <p:strVal val="visible"/>
                                      </p:to>
                                    </p:set>
                                    <p:animEffect transition="in" filter="fade">
                                      <p:cBhvr>
                                        <p:cTn id="75" dur="500"/>
                                        <p:tgtEl>
                                          <p:spTgt spid="341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437"/>
                                        </p:tgtEl>
                                        <p:attrNameLst>
                                          <p:attrName>style.visibility</p:attrName>
                                        </p:attrNameLst>
                                      </p:cBhvr>
                                      <p:to>
                                        <p:strVal val="visible"/>
                                      </p:to>
                                    </p:set>
                                    <p:animEffect transition="in" filter="fade">
                                      <p:cBhvr>
                                        <p:cTn id="80" dur="500"/>
                                        <p:tgtEl>
                                          <p:spTgt spid="3437"/>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438"/>
                                        </p:tgtEl>
                                        <p:attrNameLst>
                                          <p:attrName>style.visibility</p:attrName>
                                        </p:attrNameLst>
                                      </p:cBhvr>
                                      <p:to>
                                        <p:strVal val="visible"/>
                                      </p:to>
                                    </p:set>
                                    <p:animEffect transition="in" filter="fade">
                                      <p:cBhvr>
                                        <p:cTn id="84" dur="500"/>
                                        <p:tgtEl>
                                          <p:spTgt spid="343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429"/>
                                        </p:tgtEl>
                                        <p:attrNameLst>
                                          <p:attrName>style.visibility</p:attrName>
                                        </p:attrNameLst>
                                      </p:cBhvr>
                                      <p:to>
                                        <p:strVal val="visible"/>
                                      </p:to>
                                    </p:set>
                                    <p:animEffect transition="in" filter="fade">
                                      <p:cBhvr>
                                        <p:cTn id="89" dur="2000"/>
                                        <p:tgtEl>
                                          <p:spTgt spid="342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419"/>
                                        </p:tgtEl>
                                        <p:attrNameLst>
                                          <p:attrName>style.visibility</p:attrName>
                                        </p:attrNameLst>
                                      </p:cBhvr>
                                      <p:to>
                                        <p:strVal val="visible"/>
                                      </p:to>
                                    </p:set>
                                    <p:animEffect transition="in" filter="fade">
                                      <p:cBhvr>
                                        <p:cTn id="94" dur="500"/>
                                        <p:tgtEl>
                                          <p:spTgt spid="341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418"/>
                                        </p:tgtEl>
                                        <p:attrNameLst>
                                          <p:attrName>style.visibility</p:attrName>
                                        </p:attrNameLst>
                                      </p:cBhvr>
                                      <p:to>
                                        <p:strVal val="visible"/>
                                      </p:to>
                                    </p:set>
                                    <p:animEffect transition="in" filter="fade">
                                      <p:cBhvr>
                                        <p:cTn id="99" dur="500"/>
                                        <p:tgtEl>
                                          <p:spTgt spid="341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439"/>
                                        </p:tgtEl>
                                        <p:attrNameLst>
                                          <p:attrName>style.visibility</p:attrName>
                                        </p:attrNameLst>
                                      </p:cBhvr>
                                      <p:to>
                                        <p:strVal val="visible"/>
                                      </p:to>
                                    </p:set>
                                    <p:animEffect transition="in" filter="fade">
                                      <p:cBhvr>
                                        <p:cTn id="104" dur="500"/>
                                        <p:tgtEl>
                                          <p:spTgt spid="3439"/>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3440"/>
                                        </p:tgtEl>
                                        <p:attrNameLst>
                                          <p:attrName>style.visibility</p:attrName>
                                        </p:attrNameLst>
                                      </p:cBhvr>
                                      <p:to>
                                        <p:strVal val="visible"/>
                                      </p:to>
                                    </p:set>
                                    <p:animEffect transition="in" filter="fade">
                                      <p:cBhvr>
                                        <p:cTn id="108" dur="500"/>
                                        <p:tgtEl>
                                          <p:spTgt spid="3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445"/>
        <p:cNvGrpSpPr/>
        <p:nvPr/>
      </p:nvGrpSpPr>
      <p:grpSpPr>
        <a:xfrm>
          <a:off x="0" y="0"/>
          <a:ext cx="0" cy="0"/>
          <a:chOff x="0" y="0"/>
          <a:chExt cx="0" cy="0"/>
        </a:xfrm>
      </p:grpSpPr>
      <p:sp>
        <p:nvSpPr>
          <p:cNvPr id="3446" name="Shape 3446"/>
          <p:cNvSpPr txBox="1">
            <a:spLocks noGrp="1"/>
          </p:cNvSpPr>
          <p:nvPr>
            <p:ph type="title"/>
          </p:nvPr>
        </p:nvSpPr>
        <p:spPr>
          <a:xfrm>
            <a:off x="-76200" y="1524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Rocket Fuel</a:t>
            </a:r>
          </a:p>
        </p:txBody>
      </p:sp>
      <p:sp>
        <p:nvSpPr>
          <p:cNvPr id="3447" name="Shape 3447"/>
          <p:cNvSpPr txBox="1"/>
          <p:nvPr/>
        </p:nvSpPr>
        <p:spPr>
          <a:xfrm>
            <a:off x="228600" y="1279525"/>
            <a:ext cx="6315075" cy="16160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   The compound diborane (B</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H</a:t>
            </a:r>
            <a:r>
              <a:rPr lang="en-US" sz="2000" b="0" i="1" u="none" strike="noStrike" cap="none" baseline="-25000">
                <a:solidFill>
                  <a:schemeClr val="dk1"/>
                </a:solidFill>
                <a:latin typeface="Arial"/>
                <a:ea typeface="Arial"/>
                <a:cs typeface="Arial"/>
                <a:sym typeface="Arial"/>
              </a:rPr>
              <a:t>6</a:t>
            </a:r>
            <a:r>
              <a:rPr lang="en-US" sz="2000" b="0" i="1" u="none" strike="noStrike" cap="none">
                <a:solidFill>
                  <a:schemeClr val="dk1"/>
                </a:solidFill>
                <a:latin typeface="Arial"/>
                <a:ea typeface="Arial"/>
                <a:cs typeface="Arial"/>
                <a:sym typeface="Arial"/>
              </a:rPr>
              <a:t>) was at one time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considered for use as a rocket fuel.  How many grams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of liquid oxygen would a rocket have to carry to burn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10 kg of diborane completely?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   (The products are B</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O</a:t>
            </a:r>
            <a:r>
              <a:rPr lang="en-US" sz="2000" b="0" i="1" u="none" strike="noStrike" cap="none" baseline="-25000">
                <a:solidFill>
                  <a:schemeClr val="dk1"/>
                </a:solidFill>
                <a:latin typeface="Arial"/>
                <a:ea typeface="Arial"/>
                <a:cs typeface="Arial"/>
                <a:sym typeface="Arial"/>
              </a:rPr>
              <a:t>3</a:t>
            </a:r>
            <a:r>
              <a:rPr lang="en-US" sz="2000" b="0" i="1" u="none" strike="noStrike" cap="none">
                <a:solidFill>
                  <a:schemeClr val="dk1"/>
                </a:solidFill>
                <a:latin typeface="Arial"/>
                <a:ea typeface="Arial"/>
                <a:cs typeface="Arial"/>
                <a:sym typeface="Arial"/>
              </a:rPr>
              <a:t> and H</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O).</a:t>
            </a:r>
          </a:p>
        </p:txBody>
      </p:sp>
      <p:sp>
        <p:nvSpPr>
          <p:cNvPr id="3448" name="Shape 3448"/>
          <p:cNvSpPr txBox="1"/>
          <p:nvPr/>
        </p:nvSpPr>
        <p:spPr>
          <a:xfrm>
            <a:off x="3581400" y="3124200"/>
            <a:ext cx="16970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B</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H</a:t>
            </a:r>
            <a:r>
              <a:rPr lang="en-US" sz="2400" b="0" i="0" u="none" strike="noStrike" cap="none" baseline="-25000">
                <a:solidFill>
                  <a:schemeClr val="dk1"/>
                </a:solidFill>
                <a:latin typeface="Arial"/>
                <a:ea typeface="Arial"/>
                <a:cs typeface="Arial"/>
                <a:sym typeface="Arial"/>
              </a:rPr>
              <a:t>6</a:t>
            </a:r>
            <a:r>
              <a:rPr lang="en-US" sz="2400" b="0" i="0" u="none" strike="noStrike" cap="none">
                <a:solidFill>
                  <a:schemeClr val="dk1"/>
                </a:solidFill>
                <a:latin typeface="Arial"/>
                <a:ea typeface="Arial"/>
                <a:cs typeface="Arial"/>
                <a:sym typeface="Arial"/>
              </a:rPr>
              <a:t>  +  O</a:t>
            </a:r>
            <a:r>
              <a:rPr lang="en-US" sz="2400" b="0" i="0" u="none" strike="noStrike" cap="none" baseline="-25000">
                <a:solidFill>
                  <a:schemeClr val="dk1"/>
                </a:solidFill>
                <a:latin typeface="Arial"/>
                <a:ea typeface="Arial"/>
                <a:cs typeface="Arial"/>
                <a:sym typeface="Arial"/>
              </a:rPr>
              <a:t>2</a:t>
            </a:r>
          </a:p>
        </p:txBody>
      </p:sp>
      <p:sp>
        <p:nvSpPr>
          <p:cNvPr id="3449" name="Shape 3449"/>
          <p:cNvSpPr txBox="1"/>
          <p:nvPr/>
        </p:nvSpPr>
        <p:spPr>
          <a:xfrm>
            <a:off x="1050925" y="3184525"/>
            <a:ext cx="228917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Chemical equation</a:t>
            </a:r>
          </a:p>
        </p:txBody>
      </p:sp>
      <p:sp>
        <p:nvSpPr>
          <p:cNvPr id="3450" name="Shape 3450"/>
          <p:cNvSpPr txBox="1"/>
          <p:nvPr/>
        </p:nvSpPr>
        <p:spPr>
          <a:xfrm>
            <a:off x="152400" y="3733800"/>
            <a:ext cx="336232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Balanced chemical equation</a:t>
            </a:r>
          </a:p>
        </p:txBody>
      </p:sp>
      <p:sp>
        <p:nvSpPr>
          <p:cNvPr id="3451" name="Shape 3451"/>
          <p:cNvSpPr txBox="1"/>
          <p:nvPr/>
        </p:nvSpPr>
        <p:spPr>
          <a:xfrm>
            <a:off x="5713412" y="5711825"/>
            <a:ext cx="2522536"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X  =  34,286 g O</a:t>
            </a:r>
            <a:r>
              <a:rPr lang="en-US" sz="2400" b="0" i="0" u="none" strike="noStrike" cap="none" baseline="-25000">
                <a:solidFill>
                  <a:schemeClr val="dk1"/>
                </a:solidFill>
                <a:latin typeface="Arial"/>
                <a:ea typeface="Arial"/>
                <a:cs typeface="Arial"/>
                <a:sym typeface="Arial"/>
              </a:rPr>
              <a:t>2</a:t>
            </a:r>
          </a:p>
        </p:txBody>
      </p:sp>
      <p:sp>
        <p:nvSpPr>
          <p:cNvPr id="3452" name="Shape 3452"/>
          <p:cNvSpPr txBox="1"/>
          <p:nvPr/>
        </p:nvSpPr>
        <p:spPr>
          <a:xfrm>
            <a:off x="3657600" y="4129087"/>
            <a:ext cx="16827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1" u="none" strike="noStrike" cap="none">
                <a:solidFill>
                  <a:schemeClr val="dk1"/>
                </a:solidFill>
                <a:latin typeface="Arial"/>
                <a:ea typeface="Arial"/>
                <a:cs typeface="Arial"/>
                <a:sym typeface="Arial"/>
              </a:rPr>
              <a:t>10 kg          x g</a:t>
            </a:r>
          </a:p>
        </p:txBody>
      </p:sp>
      <p:pic>
        <p:nvPicPr>
          <p:cNvPr id="3453" name="Shape 3453" descr="Apollo rocket launch"/>
          <p:cNvPicPr preferRelativeResize="0"/>
          <p:nvPr/>
        </p:nvPicPr>
        <p:blipFill rotWithShape="1">
          <a:blip r:embed="rId3">
            <a:alphaModFix/>
          </a:blip>
          <a:srcRect/>
          <a:stretch/>
        </p:blipFill>
        <p:spPr>
          <a:xfrm>
            <a:off x="6731000" y="457200"/>
            <a:ext cx="2095499" cy="2514599"/>
          </a:xfrm>
          <a:prstGeom prst="rect">
            <a:avLst/>
          </a:prstGeom>
          <a:noFill/>
          <a:ln>
            <a:noFill/>
          </a:ln>
        </p:spPr>
      </p:pic>
      <p:sp>
        <p:nvSpPr>
          <p:cNvPr id="3454" name="Shape 3454">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455" name="Shape 3455"/>
          <p:cNvPicPr preferRelativeResize="0"/>
          <p:nvPr/>
        </p:nvPicPr>
        <p:blipFill rotWithShape="1">
          <a:blip r:embed="rId5">
            <a:alphaModFix/>
          </a:blip>
          <a:srcRect/>
          <a:stretch/>
        </p:blipFill>
        <p:spPr>
          <a:xfrm>
            <a:off x="0" y="5715000"/>
            <a:ext cx="304799" cy="304799"/>
          </a:xfrm>
          <a:prstGeom prst="rect">
            <a:avLst/>
          </a:prstGeom>
          <a:noFill/>
          <a:ln>
            <a:noFill/>
          </a:ln>
        </p:spPr>
      </p:pic>
      <p:sp>
        <p:nvSpPr>
          <p:cNvPr id="3456" name="Shape 3456"/>
          <p:cNvSpPr txBox="1"/>
          <p:nvPr/>
        </p:nvSpPr>
        <p:spPr>
          <a:xfrm>
            <a:off x="823912" y="4845050"/>
            <a:ext cx="23177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g O</a:t>
            </a:r>
            <a:r>
              <a:rPr lang="en-US" sz="20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  =  10 kg B</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H</a:t>
            </a:r>
            <a:r>
              <a:rPr lang="en-US" sz="1800" b="0" i="0" u="none" strike="noStrike" cap="none" baseline="-25000">
                <a:solidFill>
                  <a:schemeClr val="dk1"/>
                </a:solidFill>
                <a:latin typeface="Arial"/>
                <a:ea typeface="Arial"/>
                <a:cs typeface="Arial"/>
                <a:sym typeface="Arial"/>
              </a:rPr>
              <a:t>6</a:t>
            </a:r>
          </a:p>
        </p:txBody>
      </p:sp>
      <p:sp>
        <p:nvSpPr>
          <p:cNvPr id="3457" name="Shape 3457"/>
          <p:cNvSpPr txBox="1"/>
          <p:nvPr/>
        </p:nvSpPr>
        <p:spPr>
          <a:xfrm>
            <a:off x="3073400" y="4670425"/>
            <a:ext cx="1431924"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1000 g B</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H</a:t>
            </a:r>
            <a:r>
              <a:rPr lang="en-US" sz="1800" b="0" i="0" u="none" strike="noStrike" cap="none" baseline="-25000">
                <a:solidFill>
                  <a:schemeClr val="dk1"/>
                </a:solidFill>
                <a:latin typeface="Arial"/>
                <a:ea typeface="Arial"/>
                <a:cs typeface="Arial"/>
                <a:sym typeface="Arial"/>
              </a:rPr>
              <a:t>6</a:t>
            </a:r>
          </a:p>
        </p:txBody>
      </p:sp>
      <p:sp>
        <p:nvSpPr>
          <p:cNvPr id="3458" name="Shape 3458"/>
          <p:cNvSpPr txBox="1"/>
          <p:nvPr/>
        </p:nvSpPr>
        <p:spPr>
          <a:xfrm>
            <a:off x="3209925" y="5026025"/>
            <a:ext cx="1165224"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kg B</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H</a:t>
            </a:r>
            <a:r>
              <a:rPr lang="en-US" sz="1800" b="0" i="0" u="none" strike="noStrike" cap="none" baseline="-25000">
                <a:solidFill>
                  <a:schemeClr val="dk1"/>
                </a:solidFill>
                <a:latin typeface="Arial"/>
                <a:ea typeface="Arial"/>
                <a:cs typeface="Arial"/>
                <a:sym typeface="Arial"/>
              </a:rPr>
              <a:t>6</a:t>
            </a:r>
          </a:p>
        </p:txBody>
      </p:sp>
      <p:sp>
        <p:nvSpPr>
          <p:cNvPr id="3459" name="Shape 3459"/>
          <p:cNvSpPr txBox="1"/>
          <p:nvPr/>
        </p:nvSpPr>
        <p:spPr>
          <a:xfrm>
            <a:off x="4560887" y="5026025"/>
            <a:ext cx="1177924"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28 g B</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H</a:t>
            </a:r>
            <a:r>
              <a:rPr lang="en-US" sz="1800" b="0" i="0" u="none" strike="noStrike" cap="none" baseline="-25000">
                <a:solidFill>
                  <a:schemeClr val="dk1"/>
                </a:solidFill>
                <a:latin typeface="Arial"/>
                <a:ea typeface="Arial"/>
                <a:cs typeface="Arial"/>
                <a:sym typeface="Arial"/>
              </a:rPr>
              <a:t>6</a:t>
            </a:r>
          </a:p>
        </p:txBody>
      </p:sp>
      <p:sp>
        <p:nvSpPr>
          <p:cNvPr id="3460" name="Shape 3460"/>
          <p:cNvSpPr txBox="1"/>
          <p:nvPr/>
        </p:nvSpPr>
        <p:spPr>
          <a:xfrm>
            <a:off x="4503737" y="4678362"/>
            <a:ext cx="1292225"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B</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H</a:t>
            </a:r>
            <a:r>
              <a:rPr lang="en-US" sz="1800" b="0" i="0" u="none" strike="noStrike" cap="none" baseline="-25000">
                <a:solidFill>
                  <a:schemeClr val="dk1"/>
                </a:solidFill>
                <a:latin typeface="Arial"/>
                <a:ea typeface="Arial"/>
                <a:cs typeface="Arial"/>
                <a:sym typeface="Arial"/>
              </a:rPr>
              <a:t>6</a:t>
            </a:r>
          </a:p>
        </p:txBody>
      </p:sp>
      <p:sp>
        <p:nvSpPr>
          <p:cNvPr id="3461" name="Shape 3461"/>
          <p:cNvSpPr txBox="1"/>
          <p:nvPr/>
        </p:nvSpPr>
        <p:spPr>
          <a:xfrm>
            <a:off x="5937250" y="4678362"/>
            <a:ext cx="10683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3 mol O</a:t>
            </a:r>
            <a:r>
              <a:rPr lang="en-US" sz="1800" b="0" i="0" u="none" strike="noStrike" cap="none" baseline="-25000">
                <a:solidFill>
                  <a:schemeClr val="dk1"/>
                </a:solidFill>
                <a:latin typeface="Arial"/>
                <a:ea typeface="Arial"/>
                <a:cs typeface="Arial"/>
                <a:sym typeface="Arial"/>
              </a:rPr>
              <a:t>2</a:t>
            </a:r>
          </a:p>
        </p:txBody>
      </p:sp>
      <p:sp>
        <p:nvSpPr>
          <p:cNvPr id="3462" name="Shape 3462"/>
          <p:cNvSpPr txBox="1"/>
          <p:nvPr/>
        </p:nvSpPr>
        <p:spPr>
          <a:xfrm>
            <a:off x="5803900" y="5026025"/>
            <a:ext cx="1292225"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B</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H</a:t>
            </a:r>
            <a:r>
              <a:rPr lang="en-US" sz="1800" b="0" i="0" u="none" strike="noStrike" cap="none" baseline="-25000">
                <a:solidFill>
                  <a:schemeClr val="dk1"/>
                </a:solidFill>
                <a:latin typeface="Arial"/>
                <a:ea typeface="Arial"/>
                <a:cs typeface="Arial"/>
                <a:sym typeface="Arial"/>
              </a:rPr>
              <a:t>6</a:t>
            </a:r>
          </a:p>
        </p:txBody>
      </p:sp>
      <p:sp>
        <p:nvSpPr>
          <p:cNvPr id="3463" name="Shape 3463"/>
          <p:cNvSpPr txBox="1"/>
          <p:nvPr/>
        </p:nvSpPr>
        <p:spPr>
          <a:xfrm>
            <a:off x="7253288" y="4678362"/>
            <a:ext cx="954086"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32 g O</a:t>
            </a:r>
            <a:r>
              <a:rPr lang="en-US" sz="1800" b="0" i="0" u="none" strike="noStrike" cap="none" baseline="-25000">
                <a:solidFill>
                  <a:schemeClr val="dk1"/>
                </a:solidFill>
                <a:latin typeface="Arial"/>
                <a:ea typeface="Arial"/>
                <a:cs typeface="Arial"/>
                <a:sym typeface="Arial"/>
              </a:rPr>
              <a:t>2</a:t>
            </a:r>
          </a:p>
        </p:txBody>
      </p:sp>
      <p:sp>
        <p:nvSpPr>
          <p:cNvPr id="3464" name="Shape 3464"/>
          <p:cNvSpPr txBox="1"/>
          <p:nvPr/>
        </p:nvSpPr>
        <p:spPr>
          <a:xfrm>
            <a:off x="7099300" y="5026025"/>
            <a:ext cx="1068387"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O</a:t>
            </a:r>
            <a:r>
              <a:rPr lang="en-US" sz="1800" b="0" i="0" u="none" strike="noStrike" cap="none" baseline="-25000">
                <a:solidFill>
                  <a:schemeClr val="dk1"/>
                </a:solidFill>
                <a:latin typeface="Arial"/>
                <a:ea typeface="Arial"/>
                <a:cs typeface="Arial"/>
                <a:sym typeface="Arial"/>
              </a:rPr>
              <a:t>2</a:t>
            </a:r>
          </a:p>
        </p:txBody>
      </p:sp>
      <p:grpSp>
        <p:nvGrpSpPr>
          <p:cNvPr id="3465" name="Shape 3465"/>
          <p:cNvGrpSpPr/>
          <p:nvPr/>
        </p:nvGrpSpPr>
        <p:grpSpPr>
          <a:xfrm>
            <a:off x="3119437" y="4694237"/>
            <a:ext cx="1381125" cy="676275"/>
            <a:chOff x="1871" y="2729"/>
            <a:chExt cx="816" cy="438"/>
          </a:xfrm>
        </p:grpSpPr>
        <p:sp>
          <p:nvSpPr>
            <p:cNvPr id="3466" name="Shape 3466"/>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467" name="Shape 3467"/>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468" name="Shape 3468"/>
          <p:cNvGrpSpPr/>
          <p:nvPr/>
        </p:nvGrpSpPr>
        <p:grpSpPr>
          <a:xfrm>
            <a:off x="4529137" y="4694237"/>
            <a:ext cx="1276350" cy="676275"/>
            <a:chOff x="1871" y="2729"/>
            <a:chExt cx="816" cy="438"/>
          </a:xfrm>
        </p:grpSpPr>
        <p:sp>
          <p:nvSpPr>
            <p:cNvPr id="3469" name="Shape 3469"/>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470" name="Shape 3470"/>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471" name="Shape 3471"/>
          <p:cNvGrpSpPr/>
          <p:nvPr/>
        </p:nvGrpSpPr>
        <p:grpSpPr>
          <a:xfrm>
            <a:off x="5834062" y="4694237"/>
            <a:ext cx="1303336" cy="676275"/>
            <a:chOff x="1871" y="2729"/>
            <a:chExt cx="816" cy="438"/>
          </a:xfrm>
        </p:grpSpPr>
        <p:sp>
          <p:nvSpPr>
            <p:cNvPr id="3472" name="Shape 3472"/>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473" name="Shape 3473"/>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474" name="Shape 3474"/>
          <p:cNvGrpSpPr/>
          <p:nvPr/>
        </p:nvGrpSpPr>
        <p:grpSpPr>
          <a:xfrm>
            <a:off x="7164387" y="4694237"/>
            <a:ext cx="1069975" cy="676275"/>
            <a:chOff x="1871" y="2729"/>
            <a:chExt cx="816" cy="438"/>
          </a:xfrm>
        </p:grpSpPr>
        <p:sp>
          <p:nvSpPr>
            <p:cNvPr id="3475" name="Shape 3475"/>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476" name="Shape 3476"/>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3477" name="Shape 3477"/>
          <p:cNvCxnSpPr/>
          <p:nvPr/>
        </p:nvCxnSpPr>
        <p:spPr>
          <a:xfrm rot="10800000" flipH="1">
            <a:off x="2306638" y="4999037"/>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478" name="Shape 3478"/>
          <p:cNvCxnSpPr/>
          <p:nvPr/>
        </p:nvCxnSpPr>
        <p:spPr>
          <a:xfrm rot="10800000" flipH="1">
            <a:off x="3538537" y="5170487"/>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479" name="Shape 3479"/>
          <p:cNvCxnSpPr/>
          <p:nvPr/>
        </p:nvCxnSpPr>
        <p:spPr>
          <a:xfrm rot="10800000" flipH="1">
            <a:off x="3768725" y="4824412"/>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480" name="Shape 3480"/>
          <p:cNvCxnSpPr/>
          <p:nvPr/>
        </p:nvCxnSpPr>
        <p:spPr>
          <a:xfrm rot="10800000" flipH="1">
            <a:off x="5000625" y="5160962"/>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3481" name="Shape 3481"/>
          <p:cNvCxnSpPr/>
          <p:nvPr/>
        </p:nvCxnSpPr>
        <p:spPr>
          <a:xfrm rot="10800000" flipH="1">
            <a:off x="4852987" y="4827587"/>
            <a:ext cx="800099" cy="123824"/>
          </a:xfrm>
          <a:prstGeom prst="straightConnector1">
            <a:avLst/>
          </a:prstGeom>
          <a:noFill/>
          <a:ln w="9525" cap="flat" cmpd="sng">
            <a:solidFill>
              <a:srgbClr val="FF0000"/>
            </a:solidFill>
            <a:prstDash val="solid"/>
            <a:round/>
            <a:headEnd type="none" w="med" len="med"/>
            <a:tailEnd type="none" w="med" len="med"/>
          </a:ln>
        </p:spPr>
      </p:cxnSp>
      <p:cxnSp>
        <p:nvCxnSpPr>
          <p:cNvPr id="3482" name="Shape 3482"/>
          <p:cNvCxnSpPr/>
          <p:nvPr/>
        </p:nvCxnSpPr>
        <p:spPr>
          <a:xfrm rot="10800000" flipH="1">
            <a:off x="6148387" y="5160962"/>
            <a:ext cx="838199" cy="114300"/>
          </a:xfrm>
          <a:prstGeom prst="straightConnector1">
            <a:avLst/>
          </a:prstGeom>
          <a:noFill/>
          <a:ln w="9525" cap="flat" cmpd="sng">
            <a:solidFill>
              <a:srgbClr val="FF0000"/>
            </a:solidFill>
            <a:prstDash val="solid"/>
            <a:round/>
            <a:headEnd type="none" w="med" len="med"/>
            <a:tailEnd type="none" w="med" len="med"/>
          </a:ln>
        </p:spPr>
      </p:cxnSp>
      <p:cxnSp>
        <p:nvCxnSpPr>
          <p:cNvPr id="3483" name="Shape 3483"/>
          <p:cNvCxnSpPr/>
          <p:nvPr/>
        </p:nvCxnSpPr>
        <p:spPr>
          <a:xfrm rot="10800000" flipH="1">
            <a:off x="6216650" y="4846637"/>
            <a:ext cx="706438" cy="104774"/>
          </a:xfrm>
          <a:prstGeom prst="straightConnector1">
            <a:avLst/>
          </a:prstGeom>
          <a:noFill/>
          <a:ln w="9525" cap="flat" cmpd="sng">
            <a:solidFill>
              <a:srgbClr val="FF0000"/>
            </a:solidFill>
            <a:prstDash val="solid"/>
            <a:round/>
            <a:headEnd type="none" w="med" len="med"/>
            <a:tailEnd type="none" w="med" len="med"/>
          </a:ln>
        </p:spPr>
      </p:cxnSp>
      <p:cxnSp>
        <p:nvCxnSpPr>
          <p:cNvPr id="3484" name="Shape 3484"/>
          <p:cNvCxnSpPr/>
          <p:nvPr/>
        </p:nvCxnSpPr>
        <p:spPr>
          <a:xfrm rot="10800000" flipH="1">
            <a:off x="7391400" y="5176837"/>
            <a:ext cx="700087" cy="98425"/>
          </a:xfrm>
          <a:prstGeom prst="straightConnector1">
            <a:avLst/>
          </a:prstGeom>
          <a:noFill/>
          <a:ln w="9525" cap="flat" cmpd="sng">
            <a:solidFill>
              <a:srgbClr val="FF0000"/>
            </a:solidFill>
            <a:prstDash val="solid"/>
            <a:round/>
            <a:headEnd type="none" w="med" len="med"/>
            <a:tailEnd type="none" w="med" len="med"/>
          </a:ln>
        </p:spPr>
      </p:cxnSp>
      <p:sp>
        <p:nvSpPr>
          <p:cNvPr id="3485" name="Shape 3485"/>
          <p:cNvSpPr/>
          <p:nvPr/>
        </p:nvSpPr>
        <p:spPr>
          <a:xfrm>
            <a:off x="5414962" y="3125788"/>
            <a:ext cx="2522536"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B</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  +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p>
        </p:txBody>
      </p:sp>
      <p:cxnSp>
        <p:nvCxnSpPr>
          <p:cNvPr id="3486" name="Shape 3486"/>
          <p:cNvCxnSpPr/>
          <p:nvPr/>
        </p:nvCxnSpPr>
        <p:spPr>
          <a:xfrm>
            <a:off x="5365750" y="3352800"/>
            <a:ext cx="444500" cy="0"/>
          </a:xfrm>
          <a:prstGeom prst="straightConnector1">
            <a:avLst/>
          </a:prstGeom>
          <a:noFill/>
          <a:ln w="25400" cap="flat" cmpd="sng">
            <a:solidFill>
              <a:schemeClr val="dk1"/>
            </a:solidFill>
            <a:prstDash val="solid"/>
            <a:round/>
            <a:headEnd type="none" w="med" len="med"/>
            <a:tailEnd type="triangle" w="lg" len="lg"/>
          </a:ln>
        </p:spPr>
      </p:cxnSp>
      <p:sp>
        <p:nvSpPr>
          <p:cNvPr id="3487" name="Shape 3487"/>
          <p:cNvSpPr/>
          <p:nvPr/>
        </p:nvSpPr>
        <p:spPr>
          <a:xfrm>
            <a:off x="4756150" y="373697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3</a:t>
            </a:r>
          </a:p>
        </p:txBody>
      </p:sp>
      <p:sp>
        <p:nvSpPr>
          <p:cNvPr id="3488" name="Shape 3488"/>
          <p:cNvSpPr/>
          <p:nvPr/>
        </p:nvSpPr>
        <p:spPr>
          <a:xfrm>
            <a:off x="7213600" y="373538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3</a:t>
            </a:r>
          </a:p>
        </p:txBody>
      </p:sp>
      <p:grpSp>
        <p:nvGrpSpPr>
          <p:cNvPr id="3489" name="Shape 3489"/>
          <p:cNvGrpSpPr/>
          <p:nvPr/>
        </p:nvGrpSpPr>
        <p:grpSpPr>
          <a:xfrm>
            <a:off x="3581399" y="3733800"/>
            <a:ext cx="4659312" cy="457200"/>
            <a:chOff x="2255" y="2352"/>
            <a:chExt cx="2934" cy="288"/>
          </a:xfrm>
        </p:grpSpPr>
        <p:sp>
          <p:nvSpPr>
            <p:cNvPr id="3490" name="Shape 3490"/>
            <p:cNvSpPr txBox="1"/>
            <p:nvPr/>
          </p:nvSpPr>
          <p:spPr>
            <a:xfrm>
              <a:off x="2255" y="2352"/>
              <a:ext cx="2934" cy="2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B</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H</a:t>
              </a:r>
              <a:r>
                <a:rPr lang="en-US" sz="2400" b="1" i="0" u="none" strike="noStrike" cap="none" baseline="-25000">
                  <a:solidFill>
                    <a:schemeClr val="dk1"/>
                  </a:solidFill>
                  <a:latin typeface="Arial"/>
                  <a:ea typeface="Arial"/>
                  <a:cs typeface="Arial"/>
                  <a:sym typeface="Arial"/>
                </a:rPr>
                <a:t>6</a:t>
              </a:r>
              <a:r>
                <a:rPr lang="en-US" sz="2400" b="1" i="0" u="none" strike="noStrike" cap="none">
                  <a:solidFill>
                    <a:schemeClr val="dk1"/>
                  </a:solidFill>
                  <a:latin typeface="Arial"/>
                  <a:ea typeface="Arial"/>
                  <a:cs typeface="Arial"/>
                  <a:sym typeface="Arial"/>
                </a:rPr>
                <a:t>  +     O</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        B</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O</a:t>
              </a:r>
              <a:r>
                <a:rPr lang="en-US" sz="2400" b="1" i="0" u="none" strike="noStrike" cap="none" baseline="-25000">
                  <a:solidFill>
                    <a:schemeClr val="dk1"/>
                  </a:solidFill>
                  <a:latin typeface="Arial"/>
                  <a:ea typeface="Arial"/>
                  <a:cs typeface="Arial"/>
                  <a:sym typeface="Arial"/>
                </a:rPr>
                <a:t>3</a:t>
              </a:r>
              <a:r>
                <a:rPr lang="en-US" sz="2400" b="1" i="0" u="none" strike="noStrike" cap="none">
                  <a:solidFill>
                    <a:schemeClr val="dk1"/>
                  </a:solidFill>
                  <a:latin typeface="Arial"/>
                  <a:ea typeface="Arial"/>
                  <a:cs typeface="Arial"/>
                  <a:sym typeface="Arial"/>
                </a:rPr>
                <a:t>  +     H</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O</a:t>
              </a:r>
            </a:p>
          </p:txBody>
        </p:sp>
        <p:cxnSp>
          <p:nvCxnSpPr>
            <p:cNvPr id="3491" name="Shape 3491"/>
            <p:cNvCxnSpPr/>
            <p:nvPr/>
          </p:nvCxnSpPr>
          <p:spPr>
            <a:xfrm>
              <a:off x="3488" y="2493"/>
              <a:ext cx="280" cy="0"/>
            </a:xfrm>
            <a:prstGeom prst="straightConnector1">
              <a:avLst/>
            </a:prstGeom>
            <a:noFill/>
            <a:ln w="25400" cap="flat" cmpd="sng">
              <a:solidFill>
                <a:schemeClr val="dk1"/>
              </a:solidFill>
              <a:prstDash val="solid"/>
              <a:round/>
              <a:headEnd type="none" w="med" len="med"/>
              <a:tailEnd type="triangle" w="lg" len="lg"/>
            </a:ln>
          </p:spPr>
        </p:cxnSp>
      </p:grpSp>
      <p:pic>
        <p:nvPicPr>
          <p:cNvPr id="3492" name="Shape 3492" descr="ap15-KSC-71PC-686HR"/>
          <p:cNvPicPr preferRelativeResize="0"/>
          <p:nvPr/>
        </p:nvPicPr>
        <p:blipFill rotWithShape="1">
          <a:blip r:embed="rId6">
            <a:alphaModFix/>
          </a:blip>
          <a:srcRect l="21161" r="22740" b="13348"/>
          <a:stretch/>
        </p:blipFill>
        <p:spPr>
          <a:xfrm>
            <a:off x="6729413" y="436562"/>
            <a:ext cx="2085975" cy="25701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492"/>
                                        </p:tgtEl>
                                      </p:cBhvr>
                                    </p:animEffect>
                                    <p:set>
                                      <p:cBhvr>
                                        <p:cTn id="7" dur="1" fill="hold">
                                          <p:stCondLst>
                                            <p:cond delay="500"/>
                                          </p:stCondLst>
                                        </p:cTn>
                                        <p:tgtEl>
                                          <p:spTgt spid="34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6"/>
                                        </p:tgtEl>
                                        <p:attrNameLst>
                                          <p:attrName>style.visibility</p:attrName>
                                        </p:attrNameLst>
                                      </p:cBhvr>
                                      <p:to>
                                        <p:strVal val="visible"/>
                                      </p:to>
                                    </p:set>
                                    <p:animEffect transition="in" filter="fade">
                                      <p:cBhvr>
                                        <p:cTn id="12" dur="500"/>
                                        <p:tgtEl>
                                          <p:spTgt spid="34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5"/>
                                        </p:tgtEl>
                                        <p:attrNameLst>
                                          <p:attrName>style.visibility</p:attrName>
                                        </p:attrNameLst>
                                      </p:cBhvr>
                                      <p:to>
                                        <p:strVal val="visible"/>
                                      </p:to>
                                    </p:set>
                                    <p:animEffect transition="in" filter="fade">
                                      <p:cBhvr>
                                        <p:cTn id="17" dur="500"/>
                                        <p:tgtEl>
                                          <p:spTgt spid="34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9"/>
                                        </p:tgtEl>
                                        <p:attrNameLst>
                                          <p:attrName>style.visibility</p:attrName>
                                        </p:attrNameLst>
                                      </p:cBhvr>
                                      <p:to>
                                        <p:strVal val="visible"/>
                                      </p:to>
                                    </p:set>
                                    <p:animEffect transition="in" filter="fade">
                                      <p:cBhvr>
                                        <p:cTn id="22" dur="1000"/>
                                        <p:tgtEl>
                                          <p:spTgt spid="34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88"/>
                                        </p:tgtEl>
                                        <p:attrNameLst>
                                          <p:attrName>style.visibility</p:attrName>
                                        </p:attrNameLst>
                                      </p:cBhvr>
                                      <p:to>
                                        <p:strVal val="visible"/>
                                      </p:to>
                                    </p:set>
                                    <p:animEffect transition="in" filter="fade">
                                      <p:cBhvr>
                                        <p:cTn id="27" dur="500"/>
                                        <p:tgtEl>
                                          <p:spTgt spid="34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87"/>
                                        </p:tgtEl>
                                        <p:attrNameLst>
                                          <p:attrName>style.visibility</p:attrName>
                                        </p:attrNameLst>
                                      </p:cBhvr>
                                      <p:to>
                                        <p:strVal val="visible"/>
                                      </p:to>
                                    </p:set>
                                    <p:animEffect transition="in" filter="fade">
                                      <p:cBhvr>
                                        <p:cTn id="32" dur="500"/>
                                        <p:tgtEl>
                                          <p:spTgt spid="34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52"/>
                                        </p:tgtEl>
                                        <p:attrNameLst>
                                          <p:attrName>style.visibility</p:attrName>
                                        </p:attrNameLst>
                                      </p:cBhvr>
                                      <p:to>
                                        <p:strVal val="visible"/>
                                      </p:to>
                                    </p:set>
                                    <p:animEffect transition="in" filter="fade">
                                      <p:cBhvr>
                                        <p:cTn id="37" dur="500"/>
                                        <p:tgtEl>
                                          <p:spTgt spid="34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56"/>
                                        </p:tgtEl>
                                        <p:attrNameLst>
                                          <p:attrName>style.visibility</p:attrName>
                                        </p:attrNameLst>
                                      </p:cBhvr>
                                      <p:to>
                                        <p:strVal val="visible"/>
                                      </p:to>
                                    </p:set>
                                    <p:animEffect transition="in" filter="fade">
                                      <p:cBhvr>
                                        <p:cTn id="42" dur="1000"/>
                                        <p:tgtEl>
                                          <p:spTgt spid="34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65"/>
                                        </p:tgtEl>
                                        <p:attrNameLst>
                                          <p:attrName>style.visibility</p:attrName>
                                        </p:attrNameLst>
                                      </p:cBhvr>
                                      <p:to>
                                        <p:strVal val="visible"/>
                                      </p:to>
                                    </p:set>
                                    <p:animEffect transition="in" filter="fade">
                                      <p:cBhvr>
                                        <p:cTn id="47" dur="2000"/>
                                        <p:tgtEl>
                                          <p:spTgt spid="34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58"/>
                                        </p:tgtEl>
                                        <p:attrNameLst>
                                          <p:attrName>style.visibility</p:attrName>
                                        </p:attrNameLst>
                                      </p:cBhvr>
                                      <p:to>
                                        <p:strVal val="visible"/>
                                      </p:to>
                                    </p:set>
                                    <p:animEffect transition="in" filter="fade">
                                      <p:cBhvr>
                                        <p:cTn id="52" dur="500"/>
                                        <p:tgtEl>
                                          <p:spTgt spid="345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457"/>
                                        </p:tgtEl>
                                        <p:attrNameLst>
                                          <p:attrName>style.visibility</p:attrName>
                                        </p:attrNameLst>
                                      </p:cBhvr>
                                      <p:to>
                                        <p:strVal val="visible"/>
                                      </p:to>
                                    </p:set>
                                    <p:animEffect transition="in" filter="fade">
                                      <p:cBhvr>
                                        <p:cTn id="57" dur="500"/>
                                        <p:tgtEl>
                                          <p:spTgt spid="345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77"/>
                                        </p:tgtEl>
                                        <p:attrNameLst>
                                          <p:attrName>style.visibility</p:attrName>
                                        </p:attrNameLst>
                                      </p:cBhvr>
                                      <p:to>
                                        <p:strVal val="visible"/>
                                      </p:to>
                                    </p:set>
                                    <p:animEffect transition="in" filter="fade">
                                      <p:cBhvr>
                                        <p:cTn id="62" dur="500"/>
                                        <p:tgtEl>
                                          <p:spTgt spid="3477"/>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478"/>
                                        </p:tgtEl>
                                        <p:attrNameLst>
                                          <p:attrName>style.visibility</p:attrName>
                                        </p:attrNameLst>
                                      </p:cBhvr>
                                      <p:to>
                                        <p:strVal val="visible"/>
                                      </p:to>
                                    </p:set>
                                    <p:animEffect transition="in" filter="fade">
                                      <p:cBhvr>
                                        <p:cTn id="66" dur="500"/>
                                        <p:tgtEl>
                                          <p:spTgt spid="347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468"/>
                                        </p:tgtEl>
                                        <p:attrNameLst>
                                          <p:attrName>style.visibility</p:attrName>
                                        </p:attrNameLst>
                                      </p:cBhvr>
                                      <p:to>
                                        <p:strVal val="visible"/>
                                      </p:to>
                                    </p:set>
                                    <p:animEffect transition="in" filter="fade">
                                      <p:cBhvr>
                                        <p:cTn id="71" dur="2000"/>
                                        <p:tgtEl>
                                          <p:spTgt spid="346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459"/>
                                        </p:tgtEl>
                                        <p:attrNameLst>
                                          <p:attrName>style.visibility</p:attrName>
                                        </p:attrNameLst>
                                      </p:cBhvr>
                                      <p:to>
                                        <p:strVal val="visible"/>
                                      </p:to>
                                    </p:set>
                                    <p:animEffect transition="in" filter="fade">
                                      <p:cBhvr>
                                        <p:cTn id="76" dur="500"/>
                                        <p:tgtEl>
                                          <p:spTgt spid="345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460"/>
                                        </p:tgtEl>
                                        <p:attrNameLst>
                                          <p:attrName>style.visibility</p:attrName>
                                        </p:attrNameLst>
                                      </p:cBhvr>
                                      <p:to>
                                        <p:strVal val="visible"/>
                                      </p:to>
                                    </p:set>
                                    <p:animEffect transition="in" filter="fade">
                                      <p:cBhvr>
                                        <p:cTn id="81" dur="500"/>
                                        <p:tgtEl>
                                          <p:spTgt spid="346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479"/>
                                        </p:tgtEl>
                                        <p:attrNameLst>
                                          <p:attrName>style.visibility</p:attrName>
                                        </p:attrNameLst>
                                      </p:cBhvr>
                                      <p:to>
                                        <p:strVal val="visible"/>
                                      </p:to>
                                    </p:set>
                                    <p:animEffect transition="in" filter="fade">
                                      <p:cBhvr>
                                        <p:cTn id="86" dur="500"/>
                                        <p:tgtEl>
                                          <p:spTgt spid="3479"/>
                                        </p:tgtEl>
                                      </p:cBhvr>
                                    </p:animEffec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480"/>
                                        </p:tgtEl>
                                        <p:attrNameLst>
                                          <p:attrName>style.visibility</p:attrName>
                                        </p:attrNameLst>
                                      </p:cBhvr>
                                      <p:to>
                                        <p:strVal val="visible"/>
                                      </p:to>
                                    </p:set>
                                    <p:animEffect transition="in" filter="fade">
                                      <p:cBhvr>
                                        <p:cTn id="90" dur="500"/>
                                        <p:tgtEl>
                                          <p:spTgt spid="348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471"/>
                                        </p:tgtEl>
                                        <p:attrNameLst>
                                          <p:attrName>style.visibility</p:attrName>
                                        </p:attrNameLst>
                                      </p:cBhvr>
                                      <p:to>
                                        <p:strVal val="visible"/>
                                      </p:to>
                                    </p:set>
                                    <p:animEffect transition="in" filter="fade">
                                      <p:cBhvr>
                                        <p:cTn id="95" dur="2000"/>
                                        <p:tgtEl>
                                          <p:spTgt spid="347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462"/>
                                        </p:tgtEl>
                                        <p:attrNameLst>
                                          <p:attrName>style.visibility</p:attrName>
                                        </p:attrNameLst>
                                      </p:cBhvr>
                                      <p:to>
                                        <p:strVal val="visible"/>
                                      </p:to>
                                    </p:set>
                                    <p:animEffect transition="in" filter="fade">
                                      <p:cBhvr>
                                        <p:cTn id="100" dur="500"/>
                                        <p:tgtEl>
                                          <p:spTgt spid="346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461"/>
                                        </p:tgtEl>
                                        <p:attrNameLst>
                                          <p:attrName>style.visibility</p:attrName>
                                        </p:attrNameLst>
                                      </p:cBhvr>
                                      <p:to>
                                        <p:strVal val="visible"/>
                                      </p:to>
                                    </p:set>
                                    <p:animEffect transition="in" filter="fade">
                                      <p:cBhvr>
                                        <p:cTn id="105" dur="500"/>
                                        <p:tgtEl>
                                          <p:spTgt spid="346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481"/>
                                        </p:tgtEl>
                                        <p:attrNameLst>
                                          <p:attrName>style.visibility</p:attrName>
                                        </p:attrNameLst>
                                      </p:cBhvr>
                                      <p:to>
                                        <p:strVal val="visible"/>
                                      </p:to>
                                    </p:set>
                                    <p:animEffect transition="in" filter="fade">
                                      <p:cBhvr>
                                        <p:cTn id="110" dur="500"/>
                                        <p:tgtEl>
                                          <p:spTgt spid="3481"/>
                                        </p:tgtEl>
                                      </p:cBhvr>
                                    </p:animEffect>
                                  </p:child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3482"/>
                                        </p:tgtEl>
                                        <p:attrNameLst>
                                          <p:attrName>style.visibility</p:attrName>
                                        </p:attrNameLst>
                                      </p:cBhvr>
                                      <p:to>
                                        <p:strVal val="visible"/>
                                      </p:to>
                                    </p:set>
                                    <p:animEffect transition="in" filter="fade">
                                      <p:cBhvr>
                                        <p:cTn id="114" dur="500"/>
                                        <p:tgtEl>
                                          <p:spTgt spid="348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474"/>
                                        </p:tgtEl>
                                        <p:attrNameLst>
                                          <p:attrName>style.visibility</p:attrName>
                                        </p:attrNameLst>
                                      </p:cBhvr>
                                      <p:to>
                                        <p:strVal val="visible"/>
                                      </p:to>
                                    </p:set>
                                    <p:animEffect transition="in" filter="fade">
                                      <p:cBhvr>
                                        <p:cTn id="119" dur="2000"/>
                                        <p:tgtEl>
                                          <p:spTgt spid="3474"/>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64"/>
                                        </p:tgtEl>
                                        <p:attrNameLst>
                                          <p:attrName>style.visibility</p:attrName>
                                        </p:attrNameLst>
                                      </p:cBhvr>
                                      <p:to>
                                        <p:strVal val="visible"/>
                                      </p:to>
                                    </p:set>
                                    <p:animEffect transition="in" filter="fade">
                                      <p:cBhvr>
                                        <p:cTn id="124" dur="500"/>
                                        <p:tgtEl>
                                          <p:spTgt spid="346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3463"/>
                                        </p:tgtEl>
                                        <p:attrNameLst>
                                          <p:attrName>style.visibility</p:attrName>
                                        </p:attrNameLst>
                                      </p:cBhvr>
                                      <p:to>
                                        <p:strVal val="visible"/>
                                      </p:to>
                                    </p:set>
                                    <p:animEffect transition="in" filter="fade">
                                      <p:cBhvr>
                                        <p:cTn id="129" dur="500"/>
                                        <p:tgtEl>
                                          <p:spTgt spid="3463"/>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3483"/>
                                        </p:tgtEl>
                                        <p:attrNameLst>
                                          <p:attrName>style.visibility</p:attrName>
                                        </p:attrNameLst>
                                      </p:cBhvr>
                                      <p:to>
                                        <p:strVal val="visible"/>
                                      </p:to>
                                    </p:set>
                                    <p:animEffect transition="in" filter="fade">
                                      <p:cBhvr>
                                        <p:cTn id="134" dur="500"/>
                                        <p:tgtEl>
                                          <p:spTgt spid="3483"/>
                                        </p:tgtEl>
                                      </p:cBhvr>
                                    </p:animEffect>
                                  </p:childTnLst>
                                </p:cTn>
                              </p:par>
                            </p:childTnLst>
                          </p:cTn>
                        </p:par>
                        <p:par>
                          <p:cTn id="135" fill="hold">
                            <p:stCondLst>
                              <p:cond delay="500"/>
                            </p:stCondLst>
                            <p:childTnLst>
                              <p:par>
                                <p:cTn id="136" presetID="10" presetClass="entr" presetSubtype="0" fill="hold" nodeType="afterEffect">
                                  <p:stCondLst>
                                    <p:cond delay="0"/>
                                  </p:stCondLst>
                                  <p:childTnLst>
                                    <p:set>
                                      <p:cBhvr>
                                        <p:cTn id="137" dur="1" fill="hold">
                                          <p:stCondLst>
                                            <p:cond delay="0"/>
                                          </p:stCondLst>
                                        </p:cTn>
                                        <p:tgtEl>
                                          <p:spTgt spid="3484"/>
                                        </p:tgtEl>
                                        <p:attrNameLst>
                                          <p:attrName>style.visibility</p:attrName>
                                        </p:attrNameLst>
                                      </p:cBhvr>
                                      <p:to>
                                        <p:strVal val="visible"/>
                                      </p:to>
                                    </p:set>
                                    <p:animEffect transition="in" filter="fade">
                                      <p:cBhvr>
                                        <p:cTn id="138" dur="500"/>
                                        <p:tgtEl>
                                          <p:spTgt spid="3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497"/>
        <p:cNvGrpSpPr/>
        <p:nvPr/>
      </p:nvGrpSpPr>
      <p:grpSpPr>
        <a:xfrm>
          <a:off x="0" y="0"/>
          <a:ext cx="0" cy="0"/>
          <a:chOff x="0" y="0"/>
          <a:chExt cx="0" cy="0"/>
        </a:xfrm>
      </p:grpSpPr>
      <p:sp>
        <p:nvSpPr>
          <p:cNvPr id="3498" name="Shape 3498"/>
          <p:cNvSpPr txBox="1">
            <a:spLocks noGrp="1"/>
          </p:cNvSpPr>
          <p:nvPr>
            <p:ph type="title"/>
          </p:nvPr>
        </p:nvSpPr>
        <p:spPr>
          <a:xfrm>
            <a:off x="1524000" y="381000"/>
            <a:ext cx="69341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Water in Space</a:t>
            </a:r>
          </a:p>
        </p:txBody>
      </p:sp>
      <p:sp>
        <p:nvSpPr>
          <p:cNvPr id="3499" name="Shape 3499"/>
          <p:cNvSpPr txBox="1"/>
          <p:nvPr/>
        </p:nvSpPr>
        <p:spPr>
          <a:xfrm>
            <a:off x="381000" y="1839913"/>
            <a:ext cx="8510587" cy="2286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a:t>
            </a:r>
            <a:r>
              <a:rPr lang="en-US" sz="2000" b="0" i="1" u="none" strike="noStrike" cap="none">
                <a:solidFill>
                  <a:schemeClr val="dk1"/>
                </a:solidFill>
                <a:latin typeface="Arial"/>
                <a:ea typeface="Arial"/>
                <a:cs typeface="Arial"/>
                <a:sym typeface="Arial"/>
              </a:rPr>
              <a:t>In the space shuttle, the CO</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 that the crew exhales is removed from the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air by a reaction within canisters of lithium hydroxide.  On average, each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astronaut exhales about 20.0 mol of CO</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 daily.  What volume of water will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be produced when this amount of CO</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 reacts with an excess of LiOH?</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   (Hint:  The density of water is about 1.00 g/mL.)</a:t>
            </a:r>
          </a:p>
          <a:p>
            <a:pPr marL="0" marR="0" lvl="0" indent="0" algn="l" rtl="0">
              <a:spcBef>
                <a:spcPts val="0"/>
              </a:spcBef>
              <a:spcAft>
                <a:spcPts val="0"/>
              </a:spcAft>
              <a:buNone/>
            </a:pPr>
            <a:endParaRPr sz="2000" b="0" i="1"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a:t>
            </a:r>
            <a:r>
              <a:rPr lang="en-US" sz="2400" b="1" i="0" u="none" strike="noStrike" cap="none">
                <a:solidFill>
                  <a:schemeClr val="dk1"/>
                </a:solidFill>
                <a:latin typeface="Arial"/>
                <a:ea typeface="Arial"/>
                <a:cs typeface="Arial"/>
                <a:sym typeface="Arial"/>
              </a:rPr>
              <a:t>CO</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(g)  +  2 LiOH(s)  →  Li</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CO</a:t>
            </a:r>
            <a:r>
              <a:rPr lang="en-US" sz="2400" b="1" i="0" u="none" strike="noStrike" cap="none" baseline="-25000">
                <a:solidFill>
                  <a:schemeClr val="dk1"/>
                </a:solidFill>
                <a:latin typeface="Arial"/>
                <a:ea typeface="Arial"/>
                <a:cs typeface="Arial"/>
                <a:sym typeface="Arial"/>
              </a:rPr>
              <a:t>3</a:t>
            </a:r>
            <a:r>
              <a:rPr lang="en-US" sz="2400" b="1" i="0" u="none" strike="noStrike" cap="none">
                <a:solidFill>
                  <a:schemeClr val="dk1"/>
                </a:solidFill>
                <a:latin typeface="Arial"/>
                <a:ea typeface="Arial"/>
                <a:cs typeface="Arial"/>
                <a:sym typeface="Arial"/>
              </a:rPr>
              <a:t>(aq)  +  H</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O(l)</a:t>
            </a:r>
            <a:r>
              <a:rPr lang="en-US" sz="2000" b="0" i="0" u="none" strike="noStrike" cap="none">
                <a:solidFill>
                  <a:schemeClr val="dk1"/>
                </a:solidFill>
                <a:latin typeface="Arial"/>
                <a:ea typeface="Arial"/>
                <a:cs typeface="Arial"/>
                <a:sym typeface="Arial"/>
              </a:rPr>
              <a:t> </a:t>
            </a:r>
          </a:p>
        </p:txBody>
      </p:sp>
      <p:sp>
        <p:nvSpPr>
          <p:cNvPr id="3500" name="Shape 3500"/>
          <p:cNvSpPr txBox="1"/>
          <p:nvPr/>
        </p:nvSpPr>
        <p:spPr>
          <a:xfrm>
            <a:off x="3067050" y="4052887"/>
            <a:ext cx="8953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1" u="none" strike="noStrike" cap="none">
                <a:solidFill>
                  <a:schemeClr val="dk1"/>
                </a:solidFill>
                <a:latin typeface="Arial"/>
                <a:ea typeface="Arial"/>
                <a:cs typeface="Arial"/>
                <a:sym typeface="Arial"/>
              </a:rPr>
              <a:t>excess</a:t>
            </a:r>
          </a:p>
        </p:txBody>
      </p:sp>
      <p:sp>
        <p:nvSpPr>
          <p:cNvPr id="3501" name="Shape 3501"/>
          <p:cNvSpPr txBox="1"/>
          <p:nvPr/>
        </p:nvSpPr>
        <p:spPr>
          <a:xfrm>
            <a:off x="1355725" y="4075112"/>
            <a:ext cx="10604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20.0 mol</a:t>
            </a:r>
          </a:p>
        </p:txBody>
      </p:sp>
      <p:sp>
        <p:nvSpPr>
          <p:cNvPr id="3502" name="Shape 3502"/>
          <p:cNvSpPr txBox="1"/>
          <p:nvPr/>
        </p:nvSpPr>
        <p:spPr>
          <a:xfrm>
            <a:off x="7061200" y="4022725"/>
            <a:ext cx="55879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g</a:t>
            </a:r>
            <a:r>
              <a:rPr lang="en-US" sz="2000" b="0" i="0" u="none" strike="noStrike" cap="none">
                <a:solidFill>
                  <a:schemeClr val="dk1"/>
                </a:solidFill>
                <a:latin typeface="Arial"/>
                <a:ea typeface="Arial"/>
                <a:cs typeface="Arial"/>
                <a:sym typeface="Arial"/>
              </a:rPr>
              <a:t> </a:t>
            </a:r>
          </a:p>
        </p:txBody>
      </p:sp>
      <p:sp>
        <p:nvSpPr>
          <p:cNvPr id="3503" name="Shape 3503"/>
          <p:cNvSpPr txBox="1"/>
          <p:nvPr/>
        </p:nvSpPr>
        <p:spPr>
          <a:xfrm>
            <a:off x="5622925" y="5754687"/>
            <a:ext cx="25733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X  =  360 mL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p>
        </p:txBody>
      </p:sp>
      <p:pic>
        <p:nvPicPr>
          <p:cNvPr id="3504" name="Shape 3504" descr="lithium cannisters"/>
          <p:cNvPicPr preferRelativeResize="0"/>
          <p:nvPr/>
        </p:nvPicPr>
        <p:blipFill rotWithShape="1">
          <a:blip r:embed="rId3">
            <a:alphaModFix/>
          </a:blip>
          <a:srcRect l="25050" r="25049"/>
          <a:stretch/>
        </p:blipFill>
        <p:spPr>
          <a:xfrm>
            <a:off x="7316788" y="304800"/>
            <a:ext cx="911224" cy="1371599"/>
          </a:xfrm>
          <a:prstGeom prst="rect">
            <a:avLst/>
          </a:prstGeom>
          <a:noFill/>
          <a:ln w="9525" cap="flat" cmpd="sng">
            <a:solidFill>
              <a:schemeClr val="dk1"/>
            </a:solidFill>
            <a:prstDash val="solid"/>
            <a:miter/>
            <a:headEnd type="none" w="med" len="med"/>
            <a:tailEnd type="none" w="med" len="med"/>
          </a:ln>
        </p:spPr>
      </p:pic>
      <p:pic>
        <p:nvPicPr>
          <p:cNvPr id="3505" name="Shape 3505" descr="space station"/>
          <p:cNvPicPr preferRelativeResize="0"/>
          <p:nvPr/>
        </p:nvPicPr>
        <p:blipFill rotWithShape="1">
          <a:blip r:embed="rId4">
            <a:alphaModFix/>
          </a:blip>
          <a:srcRect/>
          <a:stretch/>
        </p:blipFill>
        <p:spPr>
          <a:xfrm>
            <a:off x="609600" y="228600"/>
            <a:ext cx="1981199" cy="1485899"/>
          </a:xfrm>
          <a:prstGeom prst="rect">
            <a:avLst/>
          </a:prstGeom>
          <a:noFill/>
          <a:ln>
            <a:noFill/>
          </a:ln>
        </p:spPr>
      </p:pic>
      <p:sp>
        <p:nvSpPr>
          <p:cNvPr id="3506" name="Shape 3506">
            <a:hlinkClick r:id="rId5"/>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507" name="Shape 3507"/>
          <p:cNvPicPr preferRelativeResize="0"/>
          <p:nvPr/>
        </p:nvPicPr>
        <p:blipFill rotWithShape="1">
          <a:blip r:embed="rId6">
            <a:alphaModFix/>
          </a:blip>
          <a:srcRect/>
          <a:stretch/>
        </p:blipFill>
        <p:spPr>
          <a:xfrm>
            <a:off x="7620000" y="1143000"/>
            <a:ext cx="304799" cy="304799"/>
          </a:xfrm>
          <a:prstGeom prst="rect">
            <a:avLst/>
          </a:prstGeom>
          <a:noFill/>
          <a:ln>
            <a:noFill/>
          </a:ln>
        </p:spPr>
      </p:pic>
      <p:sp>
        <p:nvSpPr>
          <p:cNvPr id="3508" name="Shape 3508" descr="lithium hydroxide scrubbers"/>
          <p:cNvSpPr/>
          <p:nvPr/>
        </p:nvSpPr>
        <p:spPr>
          <a:xfrm>
            <a:off x="7315200" y="304800"/>
            <a:ext cx="914400" cy="1371599"/>
          </a:xfrm>
          <a:prstGeom prst="rect">
            <a:avLst/>
          </a:prstGeom>
          <a:blipFill rotWithShape="1">
            <a:blip r:embed="rId7">
              <a:alphaModFix/>
            </a:blip>
            <a:tile tx="0" ty="0" sx="100000" sy="100000" flip="none" algn="tl"/>
          </a:blip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accent2"/>
                </a:solidFill>
                <a:latin typeface="Arial"/>
                <a:ea typeface="Arial"/>
                <a:cs typeface="Arial"/>
                <a:sym typeface="Arial"/>
              </a:rPr>
              <a:t>Click</a:t>
            </a:r>
          </a:p>
          <a:p>
            <a:pPr marL="0" marR="0" lvl="0" indent="0" algn="ctr" rtl="0">
              <a:spcBef>
                <a:spcPts val="0"/>
              </a:spcBef>
              <a:spcAft>
                <a:spcPts val="0"/>
              </a:spcAft>
              <a:buSzPct val="25000"/>
              <a:buNone/>
            </a:pPr>
            <a:r>
              <a:rPr lang="en-US" sz="1600" b="0" i="0" u="none" strike="noStrike" cap="none">
                <a:solidFill>
                  <a:schemeClr val="accent2"/>
                </a:solidFill>
                <a:latin typeface="Arial"/>
                <a:ea typeface="Arial"/>
                <a:cs typeface="Arial"/>
                <a:sym typeface="Arial"/>
              </a:rPr>
              <a:t>Here</a:t>
            </a:r>
          </a:p>
        </p:txBody>
      </p:sp>
      <p:sp>
        <p:nvSpPr>
          <p:cNvPr id="3509" name="Shape 3509"/>
          <p:cNvSpPr txBox="1"/>
          <p:nvPr/>
        </p:nvSpPr>
        <p:spPr>
          <a:xfrm>
            <a:off x="1182687" y="4906962"/>
            <a:ext cx="2924175"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mL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  =  20.0 mol CO</a:t>
            </a:r>
            <a:r>
              <a:rPr lang="en-US" sz="1800" b="0" i="0" u="none" strike="noStrike" cap="none" baseline="-25000">
                <a:solidFill>
                  <a:schemeClr val="dk1"/>
                </a:solidFill>
                <a:latin typeface="Arial"/>
                <a:ea typeface="Arial"/>
                <a:cs typeface="Arial"/>
                <a:sym typeface="Arial"/>
              </a:rPr>
              <a:t>2</a:t>
            </a:r>
          </a:p>
        </p:txBody>
      </p:sp>
      <p:sp>
        <p:nvSpPr>
          <p:cNvPr id="3510" name="Shape 3510"/>
          <p:cNvSpPr txBox="1"/>
          <p:nvPr/>
        </p:nvSpPr>
        <p:spPr>
          <a:xfrm>
            <a:off x="4064000" y="4740275"/>
            <a:ext cx="1233488"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11" name="Shape 3511"/>
          <p:cNvSpPr txBox="1"/>
          <p:nvPr/>
        </p:nvSpPr>
        <p:spPr>
          <a:xfrm>
            <a:off x="4049712" y="5087937"/>
            <a:ext cx="12334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CO</a:t>
            </a:r>
            <a:r>
              <a:rPr lang="en-US" sz="1800" b="0" i="0" u="none" strike="noStrike" cap="none" baseline="-25000">
                <a:solidFill>
                  <a:schemeClr val="dk1"/>
                </a:solidFill>
                <a:latin typeface="Arial"/>
                <a:ea typeface="Arial"/>
                <a:cs typeface="Arial"/>
                <a:sym typeface="Arial"/>
              </a:rPr>
              <a:t>2</a:t>
            </a:r>
          </a:p>
        </p:txBody>
      </p:sp>
      <p:sp>
        <p:nvSpPr>
          <p:cNvPr id="3512" name="Shape 3512"/>
          <p:cNvSpPr txBox="1"/>
          <p:nvPr/>
        </p:nvSpPr>
        <p:spPr>
          <a:xfrm>
            <a:off x="5368925" y="5087937"/>
            <a:ext cx="1233488"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13" name="Shape 3513"/>
          <p:cNvSpPr txBox="1"/>
          <p:nvPr/>
        </p:nvSpPr>
        <p:spPr>
          <a:xfrm>
            <a:off x="5421312" y="4740275"/>
            <a:ext cx="1119187"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18 g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14" name="Shape 3514"/>
          <p:cNvSpPr txBox="1"/>
          <p:nvPr/>
        </p:nvSpPr>
        <p:spPr>
          <a:xfrm>
            <a:off x="6678613" y="4745037"/>
            <a:ext cx="1182686"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15" name="Shape 3515"/>
          <p:cNvSpPr txBox="1"/>
          <p:nvPr/>
        </p:nvSpPr>
        <p:spPr>
          <a:xfrm>
            <a:off x="6773863" y="5087937"/>
            <a:ext cx="9921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g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grpSp>
        <p:nvGrpSpPr>
          <p:cNvPr id="3516" name="Shape 3516"/>
          <p:cNvGrpSpPr/>
          <p:nvPr/>
        </p:nvGrpSpPr>
        <p:grpSpPr>
          <a:xfrm>
            <a:off x="4103687" y="4756149"/>
            <a:ext cx="1209674" cy="676275"/>
            <a:chOff x="1871" y="2729"/>
            <a:chExt cx="816" cy="438"/>
          </a:xfrm>
        </p:grpSpPr>
        <p:sp>
          <p:nvSpPr>
            <p:cNvPr id="3517" name="Shape 3517"/>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518" name="Shape 3518"/>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519" name="Shape 3519"/>
          <p:cNvGrpSpPr/>
          <p:nvPr/>
        </p:nvGrpSpPr>
        <p:grpSpPr>
          <a:xfrm>
            <a:off x="5351462" y="4756149"/>
            <a:ext cx="1276350" cy="676275"/>
            <a:chOff x="1871" y="2729"/>
            <a:chExt cx="816" cy="438"/>
          </a:xfrm>
        </p:grpSpPr>
        <p:sp>
          <p:nvSpPr>
            <p:cNvPr id="3520" name="Shape 3520"/>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521" name="Shape 3521"/>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522" name="Shape 3522"/>
          <p:cNvGrpSpPr/>
          <p:nvPr/>
        </p:nvGrpSpPr>
        <p:grpSpPr>
          <a:xfrm>
            <a:off x="6665912" y="4756149"/>
            <a:ext cx="1209674" cy="676275"/>
            <a:chOff x="1871" y="2729"/>
            <a:chExt cx="816" cy="438"/>
          </a:xfrm>
        </p:grpSpPr>
        <p:sp>
          <p:nvSpPr>
            <p:cNvPr id="3523" name="Shape 3523"/>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524" name="Shape 3524"/>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3525" name="Shape 3525"/>
          <p:cNvCxnSpPr/>
          <p:nvPr/>
        </p:nvCxnSpPr>
        <p:spPr>
          <a:xfrm rot="10800000" flipH="1">
            <a:off x="3151188" y="5041899"/>
            <a:ext cx="838199" cy="114300"/>
          </a:xfrm>
          <a:prstGeom prst="straightConnector1">
            <a:avLst/>
          </a:prstGeom>
          <a:noFill/>
          <a:ln w="9525" cap="flat" cmpd="sng">
            <a:solidFill>
              <a:srgbClr val="FF0000"/>
            </a:solidFill>
            <a:prstDash val="solid"/>
            <a:round/>
            <a:headEnd type="none" w="med" len="med"/>
            <a:tailEnd type="none" w="med" len="med"/>
          </a:ln>
        </p:spPr>
      </p:cxnSp>
      <p:cxnSp>
        <p:nvCxnSpPr>
          <p:cNvPr id="3526" name="Shape 3526"/>
          <p:cNvCxnSpPr/>
          <p:nvPr/>
        </p:nvCxnSpPr>
        <p:spPr>
          <a:xfrm rot="10800000" flipH="1">
            <a:off x="4322762" y="5227638"/>
            <a:ext cx="828675" cy="119061"/>
          </a:xfrm>
          <a:prstGeom prst="straightConnector1">
            <a:avLst/>
          </a:prstGeom>
          <a:noFill/>
          <a:ln w="9525" cap="flat" cmpd="sng">
            <a:solidFill>
              <a:srgbClr val="FF0000"/>
            </a:solidFill>
            <a:prstDash val="solid"/>
            <a:round/>
            <a:headEnd type="none" w="med" len="med"/>
            <a:tailEnd type="none" w="med" len="med"/>
          </a:ln>
        </p:spPr>
      </p:cxnSp>
      <p:cxnSp>
        <p:nvCxnSpPr>
          <p:cNvPr id="3527" name="Shape 3527"/>
          <p:cNvCxnSpPr/>
          <p:nvPr/>
        </p:nvCxnSpPr>
        <p:spPr>
          <a:xfrm rot="10800000" flipH="1">
            <a:off x="4356100" y="4899025"/>
            <a:ext cx="862012" cy="123824"/>
          </a:xfrm>
          <a:prstGeom prst="straightConnector1">
            <a:avLst/>
          </a:prstGeom>
          <a:noFill/>
          <a:ln w="9525" cap="flat" cmpd="sng">
            <a:solidFill>
              <a:srgbClr val="FF0000"/>
            </a:solidFill>
            <a:prstDash val="solid"/>
            <a:round/>
            <a:headEnd type="none" w="med" len="med"/>
            <a:tailEnd type="none" w="med" len="med"/>
          </a:ln>
        </p:spPr>
      </p:cxnSp>
      <p:cxnSp>
        <p:nvCxnSpPr>
          <p:cNvPr id="3528" name="Shape 3528"/>
          <p:cNvCxnSpPr/>
          <p:nvPr/>
        </p:nvCxnSpPr>
        <p:spPr>
          <a:xfrm rot="10800000" flipH="1">
            <a:off x="5684837" y="5227638"/>
            <a:ext cx="847725" cy="119061"/>
          </a:xfrm>
          <a:prstGeom prst="straightConnector1">
            <a:avLst/>
          </a:prstGeom>
          <a:noFill/>
          <a:ln w="9525" cap="flat" cmpd="sng">
            <a:solidFill>
              <a:srgbClr val="FF0000"/>
            </a:solidFill>
            <a:prstDash val="solid"/>
            <a:round/>
            <a:headEnd type="none" w="med" len="med"/>
            <a:tailEnd type="none" w="med" len="med"/>
          </a:ln>
        </p:spPr>
      </p:cxnSp>
      <p:cxnSp>
        <p:nvCxnSpPr>
          <p:cNvPr id="3529" name="Shape 3529"/>
          <p:cNvCxnSpPr/>
          <p:nvPr/>
        </p:nvCxnSpPr>
        <p:spPr>
          <a:xfrm rot="10800000" flipH="1">
            <a:off x="5803900" y="4908550"/>
            <a:ext cx="685799" cy="104774"/>
          </a:xfrm>
          <a:prstGeom prst="straightConnector1">
            <a:avLst/>
          </a:prstGeom>
          <a:noFill/>
          <a:ln w="9525" cap="flat" cmpd="sng">
            <a:solidFill>
              <a:srgbClr val="FF0000"/>
            </a:solidFill>
            <a:prstDash val="solid"/>
            <a:round/>
            <a:headEnd type="none" w="med" len="med"/>
            <a:tailEnd type="none" w="med" len="med"/>
          </a:ln>
        </p:spPr>
      </p:cxnSp>
      <p:cxnSp>
        <p:nvCxnSpPr>
          <p:cNvPr id="3530" name="Shape 3530"/>
          <p:cNvCxnSpPr/>
          <p:nvPr/>
        </p:nvCxnSpPr>
        <p:spPr>
          <a:xfrm rot="10800000" flipH="1">
            <a:off x="7013575" y="5246687"/>
            <a:ext cx="728662" cy="104774"/>
          </a:xfrm>
          <a:prstGeom prst="straightConnector1">
            <a:avLst/>
          </a:prstGeom>
          <a:noFill/>
          <a:ln w="9525" cap="flat" cmpd="sng">
            <a:solidFill>
              <a:srgbClr val="FF0000"/>
            </a:solidFill>
            <a:prstDash val="solid"/>
            <a:round/>
            <a:headEnd type="none" w="med" len="med"/>
            <a:tailEnd type="none" w="med" len="med"/>
          </a:ln>
        </p:spPr>
      </p:cxnSp>
      <p:sp>
        <p:nvSpPr>
          <p:cNvPr id="3531" name="Shape 3531"/>
          <p:cNvSpPr txBox="1"/>
          <p:nvPr/>
        </p:nvSpPr>
        <p:spPr>
          <a:xfrm>
            <a:off x="5330825" y="4745037"/>
            <a:ext cx="13096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22.4 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32" name="Shape 3532"/>
          <p:cNvSpPr txBox="1"/>
          <p:nvPr/>
        </p:nvSpPr>
        <p:spPr>
          <a:xfrm>
            <a:off x="5065712" y="4321175"/>
            <a:ext cx="19002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rgbClr val="FF0000"/>
                </a:solidFill>
                <a:latin typeface="Arial"/>
                <a:ea typeface="Arial"/>
                <a:cs typeface="Arial"/>
                <a:sym typeface="Arial"/>
              </a:rPr>
              <a:t>Water is NOT at STP!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3508"/>
                                        </p:tgtEl>
                                      </p:cBhvr>
                                    </p:animEffect>
                                    <p:set>
                                      <p:cBhvr>
                                        <p:cTn id="7" dur="1" fill="hold">
                                          <p:stCondLst>
                                            <p:cond delay="5000"/>
                                          </p:stCondLst>
                                        </p:cTn>
                                        <p:tgtEl>
                                          <p:spTgt spid="350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09"/>
                                        </p:tgtEl>
                                        <p:attrNameLst>
                                          <p:attrName>style.visibility</p:attrName>
                                        </p:attrNameLst>
                                      </p:cBhvr>
                                      <p:to>
                                        <p:strVal val="visible"/>
                                      </p:to>
                                    </p:set>
                                    <p:animEffect transition="in" filter="fade">
                                      <p:cBhvr>
                                        <p:cTn id="12" dur="1000"/>
                                        <p:tgtEl>
                                          <p:spTgt spid="35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16"/>
                                        </p:tgtEl>
                                        <p:attrNameLst>
                                          <p:attrName>style.visibility</p:attrName>
                                        </p:attrNameLst>
                                      </p:cBhvr>
                                      <p:to>
                                        <p:strVal val="visible"/>
                                      </p:to>
                                    </p:set>
                                    <p:animEffect transition="in" filter="fade">
                                      <p:cBhvr>
                                        <p:cTn id="17" dur="2000"/>
                                        <p:tgtEl>
                                          <p:spTgt spid="35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11"/>
                                        </p:tgtEl>
                                        <p:attrNameLst>
                                          <p:attrName>style.visibility</p:attrName>
                                        </p:attrNameLst>
                                      </p:cBhvr>
                                      <p:to>
                                        <p:strVal val="visible"/>
                                      </p:to>
                                    </p:set>
                                    <p:animEffect transition="in" filter="fade">
                                      <p:cBhvr>
                                        <p:cTn id="22" dur="500"/>
                                        <p:tgtEl>
                                          <p:spTgt spid="35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10"/>
                                        </p:tgtEl>
                                        <p:attrNameLst>
                                          <p:attrName>style.visibility</p:attrName>
                                        </p:attrNameLst>
                                      </p:cBhvr>
                                      <p:to>
                                        <p:strVal val="visible"/>
                                      </p:to>
                                    </p:set>
                                    <p:animEffect transition="in" filter="fade">
                                      <p:cBhvr>
                                        <p:cTn id="27" dur="500"/>
                                        <p:tgtEl>
                                          <p:spTgt spid="35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25"/>
                                        </p:tgtEl>
                                        <p:attrNameLst>
                                          <p:attrName>style.visibility</p:attrName>
                                        </p:attrNameLst>
                                      </p:cBhvr>
                                      <p:to>
                                        <p:strVal val="visible"/>
                                      </p:to>
                                    </p:set>
                                    <p:animEffect transition="in" filter="fade">
                                      <p:cBhvr>
                                        <p:cTn id="32" dur="500"/>
                                        <p:tgtEl>
                                          <p:spTgt spid="3525"/>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526"/>
                                        </p:tgtEl>
                                        <p:attrNameLst>
                                          <p:attrName>style.visibility</p:attrName>
                                        </p:attrNameLst>
                                      </p:cBhvr>
                                      <p:to>
                                        <p:strVal val="visible"/>
                                      </p:to>
                                    </p:set>
                                    <p:animEffect transition="in" filter="fade">
                                      <p:cBhvr>
                                        <p:cTn id="36" dur="500"/>
                                        <p:tgtEl>
                                          <p:spTgt spid="35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19"/>
                                        </p:tgtEl>
                                        <p:attrNameLst>
                                          <p:attrName>style.visibility</p:attrName>
                                        </p:attrNameLst>
                                      </p:cBhvr>
                                      <p:to>
                                        <p:strVal val="visible"/>
                                      </p:to>
                                    </p:set>
                                    <p:animEffect transition="in" filter="fade">
                                      <p:cBhvr>
                                        <p:cTn id="41" dur="2000"/>
                                        <p:tgtEl>
                                          <p:spTgt spid="35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512"/>
                                        </p:tgtEl>
                                        <p:attrNameLst>
                                          <p:attrName>style.visibility</p:attrName>
                                        </p:attrNameLst>
                                      </p:cBhvr>
                                      <p:to>
                                        <p:strVal val="visible"/>
                                      </p:to>
                                    </p:set>
                                    <p:animEffect transition="in" filter="fade">
                                      <p:cBhvr>
                                        <p:cTn id="46" dur="500"/>
                                        <p:tgtEl>
                                          <p:spTgt spid="35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531"/>
                                        </p:tgtEl>
                                        <p:attrNameLst>
                                          <p:attrName>style.visibility</p:attrName>
                                        </p:attrNameLst>
                                      </p:cBhvr>
                                      <p:to>
                                        <p:strVal val="visible"/>
                                      </p:to>
                                    </p:set>
                                    <p:animEffect transition="in" filter="fade">
                                      <p:cBhvr>
                                        <p:cTn id="51" dur="500"/>
                                        <p:tgtEl>
                                          <p:spTgt spid="353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532"/>
                                        </p:tgtEl>
                                        <p:attrNameLst>
                                          <p:attrName>style.visibility</p:attrName>
                                        </p:attrNameLst>
                                      </p:cBhvr>
                                      <p:to>
                                        <p:strVal val="visible"/>
                                      </p:to>
                                    </p:set>
                                    <p:animEffect transition="in" filter="fade">
                                      <p:cBhvr>
                                        <p:cTn id="56" dur="1000"/>
                                        <p:tgtEl>
                                          <p:spTgt spid="35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3531"/>
                                        </p:tgtEl>
                                      </p:cBhvr>
                                    </p:animEffect>
                                    <p:set>
                                      <p:cBhvr>
                                        <p:cTn id="61" dur="1" fill="hold">
                                          <p:stCondLst>
                                            <p:cond delay="1000"/>
                                          </p:stCondLst>
                                        </p:cTn>
                                        <p:tgtEl>
                                          <p:spTgt spid="353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3532"/>
                                        </p:tgtEl>
                                      </p:cBhvr>
                                    </p:animEffect>
                                    <p:set>
                                      <p:cBhvr>
                                        <p:cTn id="64" dur="1" fill="hold">
                                          <p:stCondLst>
                                            <p:cond delay="1000"/>
                                          </p:stCondLst>
                                        </p:cTn>
                                        <p:tgtEl>
                                          <p:spTgt spid="35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513"/>
                                        </p:tgtEl>
                                        <p:attrNameLst>
                                          <p:attrName>style.visibility</p:attrName>
                                        </p:attrNameLst>
                                      </p:cBhvr>
                                      <p:to>
                                        <p:strVal val="visible"/>
                                      </p:to>
                                    </p:set>
                                    <p:animEffect transition="in" filter="fade">
                                      <p:cBhvr>
                                        <p:cTn id="69" dur="500"/>
                                        <p:tgtEl>
                                          <p:spTgt spid="35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527"/>
                                        </p:tgtEl>
                                        <p:attrNameLst>
                                          <p:attrName>style.visibility</p:attrName>
                                        </p:attrNameLst>
                                      </p:cBhvr>
                                      <p:to>
                                        <p:strVal val="visible"/>
                                      </p:to>
                                    </p:set>
                                    <p:animEffect transition="in" filter="fade">
                                      <p:cBhvr>
                                        <p:cTn id="74" dur="500"/>
                                        <p:tgtEl>
                                          <p:spTgt spid="3527"/>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3528"/>
                                        </p:tgtEl>
                                        <p:attrNameLst>
                                          <p:attrName>style.visibility</p:attrName>
                                        </p:attrNameLst>
                                      </p:cBhvr>
                                      <p:to>
                                        <p:strVal val="visible"/>
                                      </p:to>
                                    </p:set>
                                    <p:animEffect transition="in" filter="fade">
                                      <p:cBhvr>
                                        <p:cTn id="78" dur="500"/>
                                        <p:tgtEl>
                                          <p:spTgt spid="352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522"/>
                                        </p:tgtEl>
                                        <p:attrNameLst>
                                          <p:attrName>style.visibility</p:attrName>
                                        </p:attrNameLst>
                                      </p:cBhvr>
                                      <p:to>
                                        <p:strVal val="visible"/>
                                      </p:to>
                                    </p:set>
                                    <p:animEffect transition="in" filter="fade">
                                      <p:cBhvr>
                                        <p:cTn id="83" dur="2000"/>
                                        <p:tgtEl>
                                          <p:spTgt spid="352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515"/>
                                        </p:tgtEl>
                                        <p:attrNameLst>
                                          <p:attrName>style.visibility</p:attrName>
                                        </p:attrNameLst>
                                      </p:cBhvr>
                                      <p:to>
                                        <p:strVal val="visible"/>
                                      </p:to>
                                    </p:set>
                                    <p:animEffect transition="in" filter="fade">
                                      <p:cBhvr>
                                        <p:cTn id="88" dur="500"/>
                                        <p:tgtEl>
                                          <p:spTgt spid="351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514"/>
                                        </p:tgtEl>
                                        <p:attrNameLst>
                                          <p:attrName>style.visibility</p:attrName>
                                        </p:attrNameLst>
                                      </p:cBhvr>
                                      <p:to>
                                        <p:strVal val="visible"/>
                                      </p:to>
                                    </p:set>
                                    <p:animEffect transition="in" filter="fade">
                                      <p:cBhvr>
                                        <p:cTn id="93" dur="500"/>
                                        <p:tgtEl>
                                          <p:spTgt spid="351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529"/>
                                        </p:tgtEl>
                                        <p:attrNameLst>
                                          <p:attrName>style.visibility</p:attrName>
                                        </p:attrNameLst>
                                      </p:cBhvr>
                                      <p:to>
                                        <p:strVal val="visible"/>
                                      </p:to>
                                    </p:set>
                                    <p:animEffect transition="in" filter="fade">
                                      <p:cBhvr>
                                        <p:cTn id="98" dur="500"/>
                                        <p:tgtEl>
                                          <p:spTgt spid="3529"/>
                                        </p:tgtEl>
                                      </p:cBhvr>
                                    </p:animEffect>
                                  </p:child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3530"/>
                                        </p:tgtEl>
                                        <p:attrNameLst>
                                          <p:attrName>style.visibility</p:attrName>
                                        </p:attrNameLst>
                                      </p:cBhvr>
                                      <p:to>
                                        <p:strVal val="visible"/>
                                      </p:to>
                                    </p:set>
                                    <p:animEffect transition="in" filter="fade">
                                      <p:cBhvr>
                                        <p:cTn id="102" dur="500"/>
                                        <p:tgtEl>
                                          <p:spTgt spid="3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537"/>
        <p:cNvGrpSpPr/>
        <p:nvPr/>
      </p:nvGrpSpPr>
      <p:grpSpPr>
        <a:xfrm>
          <a:off x="0" y="0"/>
          <a:ext cx="0" cy="0"/>
          <a:chOff x="0" y="0"/>
          <a:chExt cx="0" cy="0"/>
        </a:xfrm>
      </p:grpSpPr>
      <p:sp>
        <p:nvSpPr>
          <p:cNvPr id="3538" name="Shape 353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Lithium Hydroxide Scrubber</a:t>
            </a:r>
            <a:br>
              <a:rPr lang="en-US" sz="4400" b="0" i="0" u="none" strike="noStrike" cap="none">
                <a:solidFill>
                  <a:schemeClr val="dk2"/>
                </a:solidFill>
                <a:latin typeface="Arial"/>
                <a:ea typeface="Arial"/>
                <a:cs typeface="Arial"/>
                <a:sym typeface="Arial"/>
              </a:rPr>
            </a:br>
            <a:r>
              <a:rPr lang="en-US" sz="1800" b="0" i="0" u="none" strike="noStrike" cap="none">
                <a:solidFill>
                  <a:schemeClr val="dk2"/>
                </a:solidFill>
                <a:latin typeface="Arial"/>
                <a:ea typeface="Arial"/>
                <a:cs typeface="Arial"/>
                <a:sym typeface="Arial"/>
              </a:rPr>
              <a:t>Modified by Apollo 13 Mission</a:t>
            </a:r>
          </a:p>
        </p:txBody>
      </p:sp>
      <p:pic>
        <p:nvPicPr>
          <p:cNvPr id="3539" name="Shape 3539" descr="apollo_13_photo2_600">
            <a:hlinkClick r:id="rId3"/>
          </p:cNvPr>
          <p:cNvPicPr preferRelativeResize="0"/>
          <p:nvPr/>
        </p:nvPicPr>
        <p:blipFill rotWithShape="1">
          <a:blip r:embed="rId4">
            <a:alphaModFix/>
          </a:blip>
          <a:srcRect/>
          <a:stretch/>
        </p:blipFill>
        <p:spPr>
          <a:xfrm>
            <a:off x="495300" y="1490662"/>
            <a:ext cx="4945062" cy="5019675"/>
          </a:xfrm>
          <a:prstGeom prst="rect">
            <a:avLst/>
          </a:prstGeom>
          <a:noFill/>
          <a:ln>
            <a:noFill/>
          </a:ln>
        </p:spPr>
      </p:pic>
      <p:pic>
        <p:nvPicPr>
          <p:cNvPr id="3540" name="Shape 3540" descr="as13-62-9004"/>
          <p:cNvPicPr preferRelativeResize="0"/>
          <p:nvPr/>
        </p:nvPicPr>
        <p:blipFill rotWithShape="1">
          <a:blip r:embed="rId5">
            <a:alphaModFix/>
          </a:blip>
          <a:srcRect/>
          <a:stretch/>
        </p:blipFill>
        <p:spPr>
          <a:xfrm>
            <a:off x="5487987" y="1497012"/>
            <a:ext cx="3429000" cy="3360737"/>
          </a:xfrm>
          <a:prstGeom prst="rect">
            <a:avLst/>
          </a:prstGeom>
          <a:noFill/>
          <a:ln>
            <a:noFill/>
          </a:ln>
        </p:spPr>
      </p:pic>
      <p:sp>
        <p:nvSpPr>
          <p:cNvPr id="3541" name="Shape 3541"/>
          <p:cNvSpPr txBox="1"/>
          <p:nvPr/>
        </p:nvSpPr>
        <p:spPr>
          <a:xfrm>
            <a:off x="5627687" y="4929187"/>
            <a:ext cx="3375025" cy="9429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Astronaut John L. Swigert holds the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jury-rigged lithium hydroxide scrubber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used to remove excess carbon dioxide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from the damaged Apollo 13 spacecraft.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546"/>
        <p:cNvGrpSpPr/>
        <p:nvPr/>
      </p:nvGrpSpPr>
      <p:grpSpPr>
        <a:xfrm>
          <a:off x="0" y="0"/>
          <a:ext cx="0" cy="0"/>
          <a:chOff x="0" y="0"/>
          <a:chExt cx="0" cy="0"/>
        </a:xfrm>
      </p:grpSpPr>
      <p:sp>
        <p:nvSpPr>
          <p:cNvPr id="3547" name="Shape 3547"/>
          <p:cNvSpPr txBox="1">
            <a:spLocks noGrp="1"/>
          </p:cNvSpPr>
          <p:nvPr>
            <p:ph type="title"/>
          </p:nvPr>
        </p:nvSpPr>
        <p:spPr>
          <a:xfrm>
            <a:off x="1524000" y="381000"/>
            <a:ext cx="69341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Water in Space</a:t>
            </a:r>
          </a:p>
        </p:txBody>
      </p:sp>
      <p:sp>
        <p:nvSpPr>
          <p:cNvPr id="3548" name="Shape 3548"/>
          <p:cNvSpPr txBox="1"/>
          <p:nvPr/>
        </p:nvSpPr>
        <p:spPr>
          <a:xfrm>
            <a:off x="381000" y="1839913"/>
            <a:ext cx="8510587" cy="2286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a:t>
            </a:r>
            <a:r>
              <a:rPr lang="en-US" sz="2000" b="0" i="1" u="none" strike="noStrike" cap="none">
                <a:solidFill>
                  <a:schemeClr val="dk1"/>
                </a:solidFill>
                <a:latin typeface="Arial"/>
                <a:ea typeface="Arial"/>
                <a:cs typeface="Arial"/>
                <a:sym typeface="Arial"/>
              </a:rPr>
              <a:t>In the space shuttle, the CO</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 that the crew exhales is removed from the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air by a reaction within canisters of lithium hydroxide.  On average, each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astronaut exhales about 20.0 mol of CO</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 daily.  What volume of water will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be produced when this amount of CO</a:t>
            </a:r>
            <a:r>
              <a:rPr lang="en-US" sz="2000" b="0" i="1" u="none" strike="noStrike" cap="none" baseline="-25000">
                <a:solidFill>
                  <a:schemeClr val="dk1"/>
                </a:solidFill>
                <a:latin typeface="Arial"/>
                <a:ea typeface="Arial"/>
                <a:cs typeface="Arial"/>
                <a:sym typeface="Arial"/>
              </a:rPr>
              <a:t>2</a:t>
            </a:r>
            <a:r>
              <a:rPr lang="en-US" sz="2000" b="0" i="1" u="none" strike="noStrike" cap="none">
                <a:solidFill>
                  <a:schemeClr val="dk1"/>
                </a:solidFill>
                <a:latin typeface="Arial"/>
                <a:ea typeface="Arial"/>
                <a:cs typeface="Arial"/>
                <a:sym typeface="Arial"/>
              </a:rPr>
              <a:t> reacts with an excess of LiOH?</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   (Hint:  The density of water is about 1.00 g/mL.)</a:t>
            </a:r>
          </a:p>
          <a:p>
            <a:pPr marL="0" marR="0" lvl="0" indent="0" algn="l" rtl="0">
              <a:spcBef>
                <a:spcPts val="0"/>
              </a:spcBef>
              <a:spcAft>
                <a:spcPts val="0"/>
              </a:spcAft>
              <a:buNone/>
            </a:pPr>
            <a:endParaRPr sz="2000" b="0" i="1"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a:t>
            </a:r>
            <a:r>
              <a:rPr lang="en-US" sz="2400" b="1" i="0" u="none" strike="noStrike" cap="none">
                <a:solidFill>
                  <a:schemeClr val="dk1"/>
                </a:solidFill>
                <a:latin typeface="Arial"/>
                <a:ea typeface="Arial"/>
                <a:cs typeface="Arial"/>
                <a:sym typeface="Arial"/>
              </a:rPr>
              <a:t>CO</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(g)  +  2 LiOH(s)  →  Li</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CO</a:t>
            </a:r>
            <a:r>
              <a:rPr lang="en-US" sz="2400" b="1" i="0" u="none" strike="noStrike" cap="none" baseline="-25000">
                <a:solidFill>
                  <a:schemeClr val="dk1"/>
                </a:solidFill>
                <a:latin typeface="Arial"/>
                <a:ea typeface="Arial"/>
                <a:cs typeface="Arial"/>
                <a:sym typeface="Arial"/>
              </a:rPr>
              <a:t>3</a:t>
            </a:r>
            <a:r>
              <a:rPr lang="en-US" sz="2400" b="1" i="0" u="none" strike="noStrike" cap="none">
                <a:solidFill>
                  <a:schemeClr val="dk1"/>
                </a:solidFill>
                <a:latin typeface="Arial"/>
                <a:ea typeface="Arial"/>
                <a:cs typeface="Arial"/>
                <a:sym typeface="Arial"/>
              </a:rPr>
              <a:t>(aq)  +  H</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O(l)</a:t>
            </a:r>
            <a:r>
              <a:rPr lang="en-US" sz="2000" b="0" i="0" u="none" strike="noStrike" cap="none">
                <a:solidFill>
                  <a:schemeClr val="dk1"/>
                </a:solidFill>
                <a:latin typeface="Arial"/>
                <a:ea typeface="Arial"/>
                <a:cs typeface="Arial"/>
                <a:sym typeface="Arial"/>
              </a:rPr>
              <a:t> </a:t>
            </a:r>
          </a:p>
        </p:txBody>
      </p:sp>
      <p:sp>
        <p:nvSpPr>
          <p:cNvPr id="3549" name="Shape 3549"/>
          <p:cNvSpPr txBox="1"/>
          <p:nvPr/>
        </p:nvSpPr>
        <p:spPr>
          <a:xfrm>
            <a:off x="3067050" y="4052887"/>
            <a:ext cx="8953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1" u="none" strike="noStrike" cap="none">
                <a:solidFill>
                  <a:schemeClr val="dk1"/>
                </a:solidFill>
                <a:latin typeface="Arial"/>
                <a:ea typeface="Arial"/>
                <a:cs typeface="Arial"/>
                <a:sym typeface="Arial"/>
              </a:rPr>
              <a:t>excess</a:t>
            </a:r>
          </a:p>
        </p:txBody>
      </p:sp>
      <p:sp>
        <p:nvSpPr>
          <p:cNvPr id="3550" name="Shape 3550"/>
          <p:cNvSpPr txBox="1"/>
          <p:nvPr/>
        </p:nvSpPr>
        <p:spPr>
          <a:xfrm>
            <a:off x="1355725" y="4075112"/>
            <a:ext cx="10604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20.0 mol</a:t>
            </a:r>
          </a:p>
        </p:txBody>
      </p:sp>
      <p:sp>
        <p:nvSpPr>
          <p:cNvPr id="3551" name="Shape 3551"/>
          <p:cNvSpPr txBox="1"/>
          <p:nvPr/>
        </p:nvSpPr>
        <p:spPr>
          <a:xfrm>
            <a:off x="7061200" y="4022725"/>
            <a:ext cx="55879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g</a:t>
            </a:r>
            <a:r>
              <a:rPr lang="en-US" sz="2000" b="0" i="0" u="none" strike="noStrike" cap="none">
                <a:solidFill>
                  <a:schemeClr val="dk1"/>
                </a:solidFill>
                <a:latin typeface="Arial"/>
                <a:ea typeface="Arial"/>
                <a:cs typeface="Arial"/>
                <a:sym typeface="Arial"/>
              </a:rPr>
              <a:t> </a:t>
            </a:r>
          </a:p>
        </p:txBody>
      </p:sp>
      <p:sp>
        <p:nvSpPr>
          <p:cNvPr id="3552" name="Shape 3552"/>
          <p:cNvSpPr txBox="1"/>
          <p:nvPr/>
        </p:nvSpPr>
        <p:spPr>
          <a:xfrm>
            <a:off x="5622925" y="5754687"/>
            <a:ext cx="25733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X  =  360 mL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p>
        </p:txBody>
      </p:sp>
      <p:pic>
        <p:nvPicPr>
          <p:cNvPr id="3553" name="Shape 3553" descr="lithium cannisters"/>
          <p:cNvPicPr preferRelativeResize="0"/>
          <p:nvPr/>
        </p:nvPicPr>
        <p:blipFill rotWithShape="1">
          <a:blip r:embed="rId3">
            <a:alphaModFix/>
          </a:blip>
          <a:srcRect l="25000" r="25000"/>
          <a:stretch/>
        </p:blipFill>
        <p:spPr>
          <a:xfrm>
            <a:off x="7315200" y="304800"/>
            <a:ext cx="914400" cy="1371599"/>
          </a:xfrm>
          <a:prstGeom prst="rect">
            <a:avLst/>
          </a:prstGeom>
          <a:noFill/>
          <a:ln>
            <a:noFill/>
          </a:ln>
        </p:spPr>
      </p:pic>
      <p:pic>
        <p:nvPicPr>
          <p:cNvPr id="3554" name="Shape 3554" descr="skylab"/>
          <p:cNvPicPr preferRelativeResize="0"/>
          <p:nvPr/>
        </p:nvPicPr>
        <p:blipFill rotWithShape="1">
          <a:blip r:embed="rId4">
            <a:alphaModFix/>
          </a:blip>
          <a:srcRect/>
          <a:stretch/>
        </p:blipFill>
        <p:spPr>
          <a:xfrm>
            <a:off x="609600" y="228600"/>
            <a:ext cx="1981199" cy="1485899"/>
          </a:xfrm>
          <a:prstGeom prst="rect">
            <a:avLst/>
          </a:prstGeom>
          <a:noFill/>
          <a:ln>
            <a:noFill/>
          </a:ln>
        </p:spPr>
      </p:pic>
      <p:sp>
        <p:nvSpPr>
          <p:cNvPr id="3555" name="Shape 3555">
            <a:hlinkClick r:id="rId5"/>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556" name="Shape 3556"/>
          <p:cNvSpPr txBox="1"/>
          <p:nvPr/>
        </p:nvSpPr>
        <p:spPr>
          <a:xfrm>
            <a:off x="1182687" y="4906962"/>
            <a:ext cx="2924175"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mL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  =  20.0 mol CO</a:t>
            </a:r>
            <a:r>
              <a:rPr lang="en-US" sz="1800" b="0" i="0" u="none" strike="noStrike" cap="none" baseline="-25000">
                <a:solidFill>
                  <a:schemeClr val="dk1"/>
                </a:solidFill>
                <a:latin typeface="Arial"/>
                <a:ea typeface="Arial"/>
                <a:cs typeface="Arial"/>
                <a:sym typeface="Arial"/>
              </a:rPr>
              <a:t>2</a:t>
            </a:r>
          </a:p>
        </p:txBody>
      </p:sp>
      <p:sp>
        <p:nvSpPr>
          <p:cNvPr id="3557" name="Shape 3557"/>
          <p:cNvSpPr txBox="1"/>
          <p:nvPr/>
        </p:nvSpPr>
        <p:spPr>
          <a:xfrm>
            <a:off x="4064000" y="4740275"/>
            <a:ext cx="1233488"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58" name="Shape 3558"/>
          <p:cNvSpPr txBox="1"/>
          <p:nvPr/>
        </p:nvSpPr>
        <p:spPr>
          <a:xfrm>
            <a:off x="4049712" y="5087937"/>
            <a:ext cx="12334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CO</a:t>
            </a:r>
            <a:r>
              <a:rPr lang="en-US" sz="1800" b="0" i="0" u="none" strike="noStrike" cap="none" baseline="-25000">
                <a:solidFill>
                  <a:schemeClr val="dk1"/>
                </a:solidFill>
                <a:latin typeface="Arial"/>
                <a:ea typeface="Arial"/>
                <a:cs typeface="Arial"/>
                <a:sym typeface="Arial"/>
              </a:rPr>
              <a:t>2</a:t>
            </a:r>
          </a:p>
        </p:txBody>
      </p:sp>
      <p:sp>
        <p:nvSpPr>
          <p:cNvPr id="3559" name="Shape 3559"/>
          <p:cNvSpPr txBox="1"/>
          <p:nvPr/>
        </p:nvSpPr>
        <p:spPr>
          <a:xfrm>
            <a:off x="5368925" y="5087937"/>
            <a:ext cx="1233488"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60" name="Shape 3560"/>
          <p:cNvSpPr txBox="1"/>
          <p:nvPr/>
        </p:nvSpPr>
        <p:spPr>
          <a:xfrm>
            <a:off x="5421312" y="4740275"/>
            <a:ext cx="1119187"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18 g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61" name="Shape 3561"/>
          <p:cNvSpPr txBox="1"/>
          <p:nvPr/>
        </p:nvSpPr>
        <p:spPr>
          <a:xfrm>
            <a:off x="6678613" y="4745037"/>
            <a:ext cx="1182686"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62" name="Shape 3562"/>
          <p:cNvSpPr txBox="1"/>
          <p:nvPr/>
        </p:nvSpPr>
        <p:spPr>
          <a:xfrm>
            <a:off x="6773863" y="5087937"/>
            <a:ext cx="9921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g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grpSp>
        <p:nvGrpSpPr>
          <p:cNvPr id="3563" name="Shape 3563"/>
          <p:cNvGrpSpPr/>
          <p:nvPr/>
        </p:nvGrpSpPr>
        <p:grpSpPr>
          <a:xfrm>
            <a:off x="4103687" y="4756149"/>
            <a:ext cx="1209674" cy="676275"/>
            <a:chOff x="1871" y="2729"/>
            <a:chExt cx="816" cy="438"/>
          </a:xfrm>
        </p:grpSpPr>
        <p:sp>
          <p:nvSpPr>
            <p:cNvPr id="3564" name="Shape 3564"/>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565" name="Shape 3565"/>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566" name="Shape 3566"/>
          <p:cNvGrpSpPr/>
          <p:nvPr/>
        </p:nvGrpSpPr>
        <p:grpSpPr>
          <a:xfrm>
            <a:off x="5351462" y="4756149"/>
            <a:ext cx="1276350" cy="676275"/>
            <a:chOff x="1871" y="2729"/>
            <a:chExt cx="816" cy="438"/>
          </a:xfrm>
        </p:grpSpPr>
        <p:sp>
          <p:nvSpPr>
            <p:cNvPr id="3567" name="Shape 3567"/>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568" name="Shape 3568"/>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569" name="Shape 3569"/>
          <p:cNvGrpSpPr/>
          <p:nvPr/>
        </p:nvGrpSpPr>
        <p:grpSpPr>
          <a:xfrm>
            <a:off x="6665912" y="4756149"/>
            <a:ext cx="1209674" cy="676275"/>
            <a:chOff x="1871" y="2729"/>
            <a:chExt cx="816" cy="438"/>
          </a:xfrm>
        </p:grpSpPr>
        <p:sp>
          <p:nvSpPr>
            <p:cNvPr id="3570" name="Shape 3570"/>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571" name="Shape 3571"/>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3572" name="Shape 3572"/>
          <p:cNvCxnSpPr/>
          <p:nvPr/>
        </p:nvCxnSpPr>
        <p:spPr>
          <a:xfrm rot="10800000" flipH="1">
            <a:off x="3151188" y="5041899"/>
            <a:ext cx="838199" cy="114300"/>
          </a:xfrm>
          <a:prstGeom prst="straightConnector1">
            <a:avLst/>
          </a:prstGeom>
          <a:noFill/>
          <a:ln w="9525" cap="flat" cmpd="sng">
            <a:solidFill>
              <a:srgbClr val="FF0000"/>
            </a:solidFill>
            <a:prstDash val="solid"/>
            <a:round/>
            <a:headEnd type="none" w="med" len="med"/>
            <a:tailEnd type="none" w="med" len="med"/>
          </a:ln>
        </p:spPr>
      </p:cxnSp>
      <p:cxnSp>
        <p:nvCxnSpPr>
          <p:cNvPr id="3573" name="Shape 3573"/>
          <p:cNvCxnSpPr/>
          <p:nvPr/>
        </p:nvCxnSpPr>
        <p:spPr>
          <a:xfrm rot="10800000" flipH="1">
            <a:off x="4322762" y="5227638"/>
            <a:ext cx="828675" cy="119061"/>
          </a:xfrm>
          <a:prstGeom prst="straightConnector1">
            <a:avLst/>
          </a:prstGeom>
          <a:noFill/>
          <a:ln w="9525" cap="flat" cmpd="sng">
            <a:solidFill>
              <a:srgbClr val="FF0000"/>
            </a:solidFill>
            <a:prstDash val="solid"/>
            <a:round/>
            <a:headEnd type="none" w="med" len="med"/>
            <a:tailEnd type="none" w="med" len="med"/>
          </a:ln>
        </p:spPr>
      </p:cxnSp>
      <p:cxnSp>
        <p:nvCxnSpPr>
          <p:cNvPr id="3574" name="Shape 3574"/>
          <p:cNvCxnSpPr/>
          <p:nvPr/>
        </p:nvCxnSpPr>
        <p:spPr>
          <a:xfrm rot="10800000" flipH="1">
            <a:off x="4356100" y="4899025"/>
            <a:ext cx="862012" cy="123824"/>
          </a:xfrm>
          <a:prstGeom prst="straightConnector1">
            <a:avLst/>
          </a:prstGeom>
          <a:noFill/>
          <a:ln w="9525" cap="flat" cmpd="sng">
            <a:solidFill>
              <a:srgbClr val="FF0000"/>
            </a:solidFill>
            <a:prstDash val="solid"/>
            <a:round/>
            <a:headEnd type="none" w="med" len="med"/>
            <a:tailEnd type="none" w="med" len="med"/>
          </a:ln>
        </p:spPr>
      </p:cxnSp>
      <p:cxnSp>
        <p:nvCxnSpPr>
          <p:cNvPr id="3575" name="Shape 3575"/>
          <p:cNvCxnSpPr/>
          <p:nvPr/>
        </p:nvCxnSpPr>
        <p:spPr>
          <a:xfrm rot="10800000" flipH="1">
            <a:off x="5684837" y="5227638"/>
            <a:ext cx="847725" cy="119061"/>
          </a:xfrm>
          <a:prstGeom prst="straightConnector1">
            <a:avLst/>
          </a:prstGeom>
          <a:noFill/>
          <a:ln w="9525" cap="flat" cmpd="sng">
            <a:solidFill>
              <a:srgbClr val="FF0000"/>
            </a:solidFill>
            <a:prstDash val="solid"/>
            <a:round/>
            <a:headEnd type="none" w="med" len="med"/>
            <a:tailEnd type="none" w="med" len="med"/>
          </a:ln>
        </p:spPr>
      </p:cxnSp>
      <p:cxnSp>
        <p:nvCxnSpPr>
          <p:cNvPr id="3576" name="Shape 3576"/>
          <p:cNvCxnSpPr/>
          <p:nvPr/>
        </p:nvCxnSpPr>
        <p:spPr>
          <a:xfrm rot="10800000" flipH="1">
            <a:off x="5803900" y="4908550"/>
            <a:ext cx="685799" cy="104774"/>
          </a:xfrm>
          <a:prstGeom prst="straightConnector1">
            <a:avLst/>
          </a:prstGeom>
          <a:noFill/>
          <a:ln w="9525" cap="flat" cmpd="sng">
            <a:solidFill>
              <a:srgbClr val="FF0000"/>
            </a:solidFill>
            <a:prstDash val="solid"/>
            <a:round/>
            <a:headEnd type="none" w="med" len="med"/>
            <a:tailEnd type="none" w="med" len="med"/>
          </a:ln>
        </p:spPr>
      </p:cxnSp>
      <p:cxnSp>
        <p:nvCxnSpPr>
          <p:cNvPr id="3577" name="Shape 3577"/>
          <p:cNvCxnSpPr/>
          <p:nvPr/>
        </p:nvCxnSpPr>
        <p:spPr>
          <a:xfrm rot="10800000" flipH="1">
            <a:off x="7013575" y="5246687"/>
            <a:ext cx="728662" cy="104774"/>
          </a:xfrm>
          <a:prstGeom prst="straightConnector1">
            <a:avLst/>
          </a:prstGeom>
          <a:noFill/>
          <a:ln w="9525" cap="flat" cmpd="sng">
            <a:solidFill>
              <a:srgbClr val="FF0000"/>
            </a:solidFill>
            <a:prstDash val="solid"/>
            <a:round/>
            <a:headEnd type="none" w="med" len="med"/>
            <a:tailEnd type="none" w="med" len="med"/>
          </a:ln>
        </p:spPr>
      </p:cxnSp>
      <p:sp>
        <p:nvSpPr>
          <p:cNvPr id="3578" name="Shape 3578"/>
          <p:cNvSpPr txBox="1"/>
          <p:nvPr/>
        </p:nvSpPr>
        <p:spPr>
          <a:xfrm>
            <a:off x="5330825" y="4745037"/>
            <a:ext cx="13096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22.4 L 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O</a:t>
            </a:r>
          </a:p>
        </p:txBody>
      </p:sp>
      <p:sp>
        <p:nvSpPr>
          <p:cNvPr id="3579" name="Shape 3579"/>
          <p:cNvSpPr txBox="1"/>
          <p:nvPr/>
        </p:nvSpPr>
        <p:spPr>
          <a:xfrm>
            <a:off x="5065712" y="4321175"/>
            <a:ext cx="19002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rgbClr val="FF0000"/>
                </a:solidFill>
                <a:latin typeface="Arial"/>
                <a:ea typeface="Arial"/>
                <a:cs typeface="Arial"/>
                <a:sym typeface="Arial"/>
              </a:rPr>
              <a:t>Water is NOT at STP!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6"/>
                                        </p:tgtEl>
                                        <p:attrNameLst>
                                          <p:attrName>style.visibility</p:attrName>
                                        </p:attrNameLst>
                                      </p:cBhvr>
                                      <p:to>
                                        <p:strVal val="visible"/>
                                      </p:to>
                                    </p:set>
                                    <p:animEffect transition="in" filter="fade">
                                      <p:cBhvr>
                                        <p:cTn id="7" dur="1000"/>
                                        <p:tgtEl>
                                          <p:spTgt spid="35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63"/>
                                        </p:tgtEl>
                                        <p:attrNameLst>
                                          <p:attrName>style.visibility</p:attrName>
                                        </p:attrNameLst>
                                      </p:cBhvr>
                                      <p:to>
                                        <p:strVal val="visible"/>
                                      </p:to>
                                    </p:set>
                                    <p:animEffect transition="in" filter="fade">
                                      <p:cBhvr>
                                        <p:cTn id="12" dur="2000"/>
                                        <p:tgtEl>
                                          <p:spTgt spid="35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58"/>
                                        </p:tgtEl>
                                        <p:attrNameLst>
                                          <p:attrName>style.visibility</p:attrName>
                                        </p:attrNameLst>
                                      </p:cBhvr>
                                      <p:to>
                                        <p:strVal val="visible"/>
                                      </p:to>
                                    </p:set>
                                    <p:animEffect transition="in" filter="fade">
                                      <p:cBhvr>
                                        <p:cTn id="17" dur="500"/>
                                        <p:tgtEl>
                                          <p:spTgt spid="35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57"/>
                                        </p:tgtEl>
                                        <p:attrNameLst>
                                          <p:attrName>style.visibility</p:attrName>
                                        </p:attrNameLst>
                                      </p:cBhvr>
                                      <p:to>
                                        <p:strVal val="visible"/>
                                      </p:to>
                                    </p:set>
                                    <p:animEffect transition="in" filter="fade">
                                      <p:cBhvr>
                                        <p:cTn id="22" dur="500"/>
                                        <p:tgtEl>
                                          <p:spTgt spid="35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72"/>
                                        </p:tgtEl>
                                        <p:attrNameLst>
                                          <p:attrName>style.visibility</p:attrName>
                                        </p:attrNameLst>
                                      </p:cBhvr>
                                      <p:to>
                                        <p:strVal val="visible"/>
                                      </p:to>
                                    </p:set>
                                    <p:animEffect transition="in" filter="fade">
                                      <p:cBhvr>
                                        <p:cTn id="27" dur="500"/>
                                        <p:tgtEl>
                                          <p:spTgt spid="3572"/>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573"/>
                                        </p:tgtEl>
                                        <p:attrNameLst>
                                          <p:attrName>style.visibility</p:attrName>
                                        </p:attrNameLst>
                                      </p:cBhvr>
                                      <p:to>
                                        <p:strVal val="visible"/>
                                      </p:to>
                                    </p:set>
                                    <p:animEffect transition="in" filter="fade">
                                      <p:cBhvr>
                                        <p:cTn id="31" dur="500"/>
                                        <p:tgtEl>
                                          <p:spTgt spid="35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66"/>
                                        </p:tgtEl>
                                        <p:attrNameLst>
                                          <p:attrName>style.visibility</p:attrName>
                                        </p:attrNameLst>
                                      </p:cBhvr>
                                      <p:to>
                                        <p:strVal val="visible"/>
                                      </p:to>
                                    </p:set>
                                    <p:animEffect transition="in" filter="fade">
                                      <p:cBhvr>
                                        <p:cTn id="36" dur="2000"/>
                                        <p:tgtEl>
                                          <p:spTgt spid="356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59"/>
                                        </p:tgtEl>
                                        <p:attrNameLst>
                                          <p:attrName>style.visibility</p:attrName>
                                        </p:attrNameLst>
                                      </p:cBhvr>
                                      <p:to>
                                        <p:strVal val="visible"/>
                                      </p:to>
                                    </p:set>
                                    <p:animEffect transition="in" filter="fade">
                                      <p:cBhvr>
                                        <p:cTn id="41" dur="500"/>
                                        <p:tgtEl>
                                          <p:spTgt spid="355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578"/>
                                        </p:tgtEl>
                                        <p:attrNameLst>
                                          <p:attrName>style.visibility</p:attrName>
                                        </p:attrNameLst>
                                      </p:cBhvr>
                                      <p:to>
                                        <p:strVal val="visible"/>
                                      </p:to>
                                    </p:set>
                                    <p:animEffect transition="in" filter="fade">
                                      <p:cBhvr>
                                        <p:cTn id="46" dur="500"/>
                                        <p:tgtEl>
                                          <p:spTgt spid="357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579"/>
                                        </p:tgtEl>
                                        <p:attrNameLst>
                                          <p:attrName>style.visibility</p:attrName>
                                        </p:attrNameLst>
                                      </p:cBhvr>
                                      <p:to>
                                        <p:strVal val="visible"/>
                                      </p:to>
                                    </p:set>
                                    <p:animEffect transition="in" filter="fade">
                                      <p:cBhvr>
                                        <p:cTn id="51" dur="1000"/>
                                        <p:tgtEl>
                                          <p:spTgt spid="357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3578"/>
                                        </p:tgtEl>
                                      </p:cBhvr>
                                    </p:animEffect>
                                    <p:set>
                                      <p:cBhvr>
                                        <p:cTn id="56" dur="1" fill="hold">
                                          <p:stCondLst>
                                            <p:cond delay="1000"/>
                                          </p:stCondLst>
                                        </p:cTn>
                                        <p:tgtEl>
                                          <p:spTgt spid="357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3579"/>
                                        </p:tgtEl>
                                      </p:cBhvr>
                                    </p:animEffect>
                                    <p:set>
                                      <p:cBhvr>
                                        <p:cTn id="59" dur="1" fill="hold">
                                          <p:stCondLst>
                                            <p:cond delay="1000"/>
                                          </p:stCondLst>
                                        </p:cTn>
                                        <p:tgtEl>
                                          <p:spTgt spid="357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560"/>
                                        </p:tgtEl>
                                        <p:attrNameLst>
                                          <p:attrName>style.visibility</p:attrName>
                                        </p:attrNameLst>
                                      </p:cBhvr>
                                      <p:to>
                                        <p:strVal val="visible"/>
                                      </p:to>
                                    </p:set>
                                    <p:animEffect transition="in" filter="fade">
                                      <p:cBhvr>
                                        <p:cTn id="64" dur="500"/>
                                        <p:tgtEl>
                                          <p:spTgt spid="356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574"/>
                                        </p:tgtEl>
                                        <p:attrNameLst>
                                          <p:attrName>style.visibility</p:attrName>
                                        </p:attrNameLst>
                                      </p:cBhvr>
                                      <p:to>
                                        <p:strVal val="visible"/>
                                      </p:to>
                                    </p:set>
                                    <p:animEffect transition="in" filter="fade">
                                      <p:cBhvr>
                                        <p:cTn id="69" dur="500"/>
                                        <p:tgtEl>
                                          <p:spTgt spid="3574"/>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3575"/>
                                        </p:tgtEl>
                                        <p:attrNameLst>
                                          <p:attrName>style.visibility</p:attrName>
                                        </p:attrNameLst>
                                      </p:cBhvr>
                                      <p:to>
                                        <p:strVal val="visible"/>
                                      </p:to>
                                    </p:set>
                                    <p:animEffect transition="in" filter="fade">
                                      <p:cBhvr>
                                        <p:cTn id="73" dur="500"/>
                                        <p:tgtEl>
                                          <p:spTgt spid="357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569"/>
                                        </p:tgtEl>
                                        <p:attrNameLst>
                                          <p:attrName>style.visibility</p:attrName>
                                        </p:attrNameLst>
                                      </p:cBhvr>
                                      <p:to>
                                        <p:strVal val="visible"/>
                                      </p:to>
                                    </p:set>
                                    <p:animEffect transition="in" filter="fade">
                                      <p:cBhvr>
                                        <p:cTn id="78" dur="2000"/>
                                        <p:tgtEl>
                                          <p:spTgt spid="356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562"/>
                                        </p:tgtEl>
                                        <p:attrNameLst>
                                          <p:attrName>style.visibility</p:attrName>
                                        </p:attrNameLst>
                                      </p:cBhvr>
                                      <p:to>
                                        <p:strVal val="visible"/>
                                      </p:to>
                                    </p:set>
                                    <p:animEffect transition="in" filter="fade">
                                      <p:cBhvr>
                                        <p:cTn id="83" dur="500"/>
                                        <p:tgtEl>
                                          <p:spTgt spid="356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561"/>
                                        </p:tgtEl>
                                        <p:attrNameLst>
                                          <p:attrName>style.visibility</p:attrName>
                                        </p:attrNameLst>
                                      </p:cBhvr>
                                      <p:to>
                                        <p:strVal val="visible"/>
                                      </p:to>
                                    </p:set>
                                    <p:animEffect transition="in" filter="fade">
                                      <p:cBhvr>
                                        <p:cTn id="88" dur="500"/>
                                        <p:tgtEl>
                                          <p:spTgt spid="356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576"/>
                                        </p:tgtEl>
                                        <p:attrNameLst>
                                          <p:attrName>style.visibility</p:attrName>
                                        </p:attrNameLst>
                                      </p:cBhvr>
                                      <p:to>
                                        <p:strVal val="visible"/>
                                      </p:to>
                                    </p:set>
                                    <p:animEffect transition="in" filter="fade">
                                      <p:cBhvr>
                                        <p:cTn id="93" dur="500"/>
                                        <p:tgtEl>
                                          <p:spTgt spid="357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3577"/>
                                        </p:tgtEl>
                                        <p:attrNameLst>
                                          <p:attrName>style.visibility</p:attrName>
                                        </p:attrNameLst>
                                      </p:cBhvr>
                                      <p:to>
                                        <p:strVal val="visible"/>
                                      </p:to>
                                    </p:set>
                                    <p:animEffect transition="in" filter="fade">
                                      <p:cBhvr>
                                        <p:cTn id="97" dur="500"/>
                                        <p:tgtEl>
                                          <p:spTgt spid="3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584"/>
        <p:cNvGrpSpPr/>
        <p:nvPr/>
      </p:nvGrpSpPr>
      <p:grpSpPr>
        <a:xfrm>
          <a:off x="0" y="0"/>
          <a:ext cx="0" cy="0"/>
          <a:chOff x="0" y="0"/>
          <a:chExt cx="0" cy="0"/>
        </a:xfrm>
      </p:grpSpPr>
      <p:sp>
        <p:nvSpPr>
          <p:cNvPr id="3585" name="Shape 35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Real Life Problem Solving</a:t>
            </a:r>
          </a:p>
        </p:txBody>
      </p:sp>
      <p:sp>
        <p:nvSpPr>
          <p:cNvPr id="3586" name="Shape 3586"/>
          <p:cNvSpPr txBox="1"/>
          <p:nvPr/>
        </p:nvSpPr>
        <p:spPr>
          <a:xfrm>
            <a:off x="304800" y="1905000"/>
            <a:ext cx="8688388" cy="1006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Determine the amount of LiOH required for a seven-day mission in space</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for three astronauts and one ‘happy’ chimpanzee.  Assume each passenger</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expels 20 mol of CO</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 per day.  </a:t>
            </a:r>
          </a:p>
        </p:txBody>
      </p:sp>
      <p:sp>
        <p:nvSpPr>
          <p:cNvPr id="3587" name="Shape 3587"/>
          <p:cNvSpPr txBox="1"/>
          <p:nvPr/>
        </p:nvSpPr>
        <p:spPr>
          <a:xfrm>
            <a:off x="898525" y="3886200"/>
            <a:ext cx="67500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(4 passengers) x (10 days) x (20 mol/day)  =  800 mol CO</a:t>
            </a:r>
            <a:r>
              <a:rPr lang="en-US" sz="2000" b="0" i="0" u="none" strike="noStrike" cap="none" baseline="-25000">
                <a:solidFill>
                  <a:schemeClr val="dk1"/>
                </a:solidFill>
                <a:latin typeface="Arial"/>
                <a:ea typeface="Arial"/>
                <a:cs typeface="Arial"/>
                <a:sym typeface="Arial"/>
              </a:rPr>
              <a:t>2</a:t>
            </a:r>
          </a:p>
        </p:txBody>
      </p:sp>
      <p:cxnSp>
        <p:nvCxnSpPr>
          <p:cNvPr id="3588" name="Shape 3588"/>
          <p:cNvCxnSpPr/>
          <p:nvPr/>
        </p:nvCxnSpPr>
        <p:spPr>
          <a:xfrm rot="10800000" flipH="1">
            <a:off x="2740025" y="4267200"/>
            <a:ext cx="381000" cy="304799"/>
          </a:xfrm>
          <a:prstGeom prst="straightConnector1">
            <a:avLst/>
          </a:prstGeom>
          <a:noFill/>
          <a:ln w="9525" cap="flat" cmpd="sng">
            <a:solidFill>
              <a:schemeClr val="dk1"/>
            </a:solidFill>
            <a:prstDash val="solid"/>
            <a:round/>
            <a:headEnd type="none" w="med" len="med"/>
            <a:tailEnd type="triangle" w="lg" len="lg"/>
          </a:ln>
        </p:spPr>
      </p:cxnSp>
      <p:sp>
        <p:nvSpPr>
          <p:cNvPr id="3589" name="Shape 3589"/>
          <p:cNvSpPr txBox="1"/>
          <p:nvPr/>
        </p:nvSpPr>
        <p:spPr>
          <a:xfrm>
            <a:off x="2190750" y="4532312"/>
            <a:ext cx="17716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1" u="none" strike="noStrike" cap="none">
                <a:solidFill>
                  <a:srgbClr val="FF0000"/>
                </a:solidFill>
                <a:latin typeface="Arial"/>
                <a:ea typeface="Arial"/>
                <a:cs typeface="Arial"/>
                <a:sym typeface="Arial"/>
              </a:rPr>
              <a:t>Plan for a delay</a:t>
            </a:r>
          </a:p>
        </p:txBody>
      </p:sp>
      <p:sp>
        <p:nvSpPr>
          <p:cNvPr id="3590" name="Shape 3590"/>
          <p:cNvSpPr txBox="1"/>
          <p:nvPr/>
        </p:nvSpPr>
        <p:spPr>
          <a:xfrm>
            <a:off x="1279525" y="5068887"/>
            <a:ext cx="6599237" cy="1066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CO</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(g)  +  2 LiOH(s)  →  Li</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CO</a:t>
            </a:r>
            <a:r>
              <a:rPr lang="en-US" sz="2400" b="1" i="0" u="none" strike="noStrike" cap="none" baseline="-25000">
                <a:solidFill>
                  <a:schemeClr val="dk1"/>
                </a:solidFill>
                <a:latin typeface="Arial"/>
                <a:ea typeface="Arial"/>
                <a:cs typeface="Arial"/>
                <a:sym typeface="Arial"/>
              </a:rPr>
              <a:t>3</a:t>
            </a:r>
            <a:r>
              <a:rPr lang="en-US" sz="2400" b="1" i="0" u="none" strike="noStrike" cap="none">
                <a:solidFill>
                  <a:schemeClr val="dk1"/>
                </a:solidFill>
                <a:latin typeface="Arial"/>
                <a:ea typeface="Arial"/>
                <a:cs typeface="Arial"/>
                <a:sym typeface="Arial"/>
              </a:rPr>
              <a:t>(aq)  +  H</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O(l)</a:t>
            </a:r>
            <a:r>
              <a:rPr lang="en-US" sz="2000" b="0" i="0" u="none" strike="noStrike" cap="none">
                <a:solidFill>
                  <a:schemeClr val="dk1"/>
                </a:solidFill>
                <a:latin typeface="Arial"/>
                <a:ea typeface="Arial"/>
                <a:cs typeface="Arial"/>
                <a:sym typeface="Arial"/>
              </a:rPr>
              <a:t> </a:t>
            </a: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800 mol              X g</a:t>
            </a:r>
          </a:p>
        </p:txBody>
      </p:sp>
      <p:sp>
        <p:nvSpPr>
          <p:cNvPr id="3591" name="Shape 3591"/>
          <p:cNvSpPr txBox="1"/>
          <p:nvPr/>
        </p:nvSpPr>
        <p:spPr>
          <a:xfrm>
            <a:off x="884237" y="3108325"/>
            <a:ext cx="7234236" cy="396874"/>
          </a:xfrm>
          <a:prstGeom prst="rect">
            <a:avLst/>
          </a:prstGeom>
          <a:solidFill>
            <a:srgbClr val="E6DDD8"/>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Note:  The lithium hydroxide scrubbers are only 85% efficient.  </a:t>
            </a:r>
          </a:p>
        </p:txBody>
      </p:sp>
      <p:sp>
        <p:nvSpPr>
          <p:cNvPr id="3592" name="Shape 3592">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593" name="Shape 3593"/>
          <p:cNvPicPr preferRelativeResize="0"/>
          <p:nvPr/>
        </p:nvPicPr>
        <p:blipFill rotWithShape="1">
          <a:blip r:embed="rId4">
            <a:alphaModFix/>
          </a:blip>
          <a:srcRect/>
          <a:stretch/>
        </p:blipFill>
        <p:spPr>
          <a:xfrm>
            <a:off x="152400" y="5410200"/>
            <a:ext cx="304799" cy="304799"/>
          </a:xfrm>
          <a:prstGeom prst="rect">
            <a:avLst/>
          </a:prstGeom>
          <a:noFill/>
          <a:ln>
            <a:noFill/>
          </a:ln>
        </p:spPr>
      </p:pic>
      <p:pic>
        <p:nvPicPr>
          <p:cNvPr id="3594" name="Shape 3594"/>
          <p:cNvPicPr preferRelativeResize="0"/>
          <p:nvPr/>
        </p:nvPicPr>
        <p:blipFill rotWithShape="1">
          <a:blip r:embed="rId4">
            <a:alphaModFix/>
          </a:blip>
          <a:srcRect/>
          <a:stretch/>
        </p:blipFill>
        <p:spPr>
          <a:xfrm>
            <a:off x="152400" y="5715000"/>
            <a:ext cx="304799" cy="304799"/>
          </a:xfrm>
          <a:prstGeom prst="rect">
            <a:avLst/>
          </a:prstGeom>
          <a:noFill/>
          <a:ln>
            <a:noFill/>
          </a:ln>
        </p:spPr>
      </p:pic>
      <p:pic>
        <p:nvPicPr>
          <p:cNvPr id="3595" name="Shape 3595" descr="mission control"/>
          <p:cNvPicPr preferRelativeResize="0"/>
          <p:nvPr/>
        </p:nvPicPr>
        <p:blipFill rotWithShape="1">
          <a:blip r:embed="rId5">
            <a:alphaModFix/>
          </a:blip>
          <a:srcRect/>
          <a:stretch/>
        </p:blipFill>
        <p:spPr>
          <a:xfrm>
            <a:off x="5773737" y="4737100"/>
            <a:ext cx="2344737" cy="1758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1"/>
                                        </p:tgtEl>
                                        <p:attrNameLst>
                                          <p:attrName>style.visibility</p:attrName>
                                        </p:attrNameLst>
                                      </p:cBhvr>
                                      <p:to>
                                        <p:strVal val="visible"/>
                                      </p:to>
                                    </p:set>
                                    <p:animEffect transition="in" filter="fade">
                                      <p:cBhvr>
                                        <p:cTn id="7" dur="500"/>
                                        <p:tgtEl>
                                          <p:spTgt spid="359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588"/>
                                        </p:tgtEl>
                                        <p:attrNameLst>
                                          <p:attrName>style.visibility</p:attrName>
                                        </p:attrNameLst>
                                      </p:cBhvr>
                                      <p:to>
                                        <p:strVal val="visible"/>
                                      </p:to>
                                    </p:set>
                                    <p:anim calcmode="lin" valueType="num">
                                      <p:cBhvr additive="base">
                                        <p:cTn id="12" dur="500"/>
                                        <p:tgtEl>
                                          <p:spTgt spid="3588"/>
                                        </p:tgtEl>
                                        <p:attrNameLst>
                                          <p:attrName>ppt_w</p:attrName>
                                        </p:attrNameLst>
                                      </p:cBhvr>
                                      <p:tavLst>
                                        <p:tav tm="0">
                                          <p:val>
                                            <p:strVal val="0"/>
                                          </p:val>
                                        </p:tav>
                                        <p:tav tm="100000">
                                          <p:val>
                                            <p:strVal val="#ppt_w"/>
                                          </p:val>
                                        </p:tav>
                                      </p:tavLst>
                                    </p:anim>
                                    <p:anim calcmode="lin" valueType="num">
                                      <p:cBhvr additive="base">
                                        <p:cTn id="13" dur="500"/>
                                        <p:tgtEl>
                                          <p:spTgt spid="358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595"/>
                                        </p:tgtEl>
                                      </p:cBhvr>
                                    </p:animEffect>
                                    <p:set>
                                      <p:cBhvr>
                                        <p:cTn id="18" dur="1" fill="hold">
                                          <p:stCondLst>
                                            <p:cond delay="500"/>
                                          </p:stCondLst>
                                        </p:cTn>
                                        <p:tgtEl>
                                          <p:spTgt spid="359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590"/>
                                        </p:tgtEl>
                                        <p:attrNameLst>
                                          <p:attrName>style.visibility</p:attrName>
                                        </p:attrNameLst>
                                      </p:cBhvr>
                                      <p:to>
                                        <p:strVal val="visible"/>
                                      </p:to>
                                    </p:set>
                                    <p:anim calcmode="lin" valueType="num">
                                      <p:cBhvr additive="base">
                                        <p:cTn id="23" dur="500"/>
                                        <p:tgtEl>
                                          <p:spTgt spid="35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685800" y="457200"/>
            <a:ext cx="7772400" cy="5333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The Mole is Developed</a:t>
            </a:r>
          </a:p>
        </p:txBody>
      </p:sp>
      <p:graphicFrame>
        <p:nvGraphicFramePr>
          <p:cNvPr id="389" name="Shape 389"/>
          <p:cNvGraphicFramePr/>
          <p:nvPr/>
        </p:nvGraphicFramePr>
        <p:xfrm>
          <a:off x="381000" y="1219200"/>
          <a:ext cx="8458200" cy="5095925"/>
        </p:xfrm>
        <a:graphic>
          <a:graphicData uri="http://schemas.openxmlformats.org/drawingml/2006/table">
            <a:tbl>
              <a:tblPr>
                <a:noFill/>
                <a:tableStyleId>{1954BE6C-12F8-4AFB-923E-31A95F0B03A3}</a:tableStyleId>
              </a:tblPr>
              <a:tblGrid>
                <a:gridCol w="3352800"/>
                <a:gridCol w="2667000"/>
                <a:gridCol w="2438400"/>
              </a:tblGrid>
              <a:tr h="381000">
                <a:tc>
                  <a:txBody>
                    <a:bodyPr/>
                    <a:lstStyle/>
                    <a:p>
                      <a:pPr marL="0" marR="0" lvl="0" indent="0" algn="ctr" rtl="0">
                        <a:lnSpc>
                          <a:spcPct val="100000"/>
                        </a:lnSpc>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Carbon Atoms</a:t>
                      </a:r>
                    </a:p>
                  </a:txBody>
                  <a:tcPr marL="91450" marR="9145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rgbClr val="E1E1FF"/>
                      </a:solidFill>
                      <a:prstDash val="solid"/>
                      <a:round/>
                      <a:headEnd type="none" w="med" len="med"/>
                      <a:tailEnd type="none" w="med" len="med"/>
                    </a:lnB>
                    <a:solidFill>
                      <a:srgbClr val="E1E1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Hydrogen Atoms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rgbClr val="E1E1FF"/>
                      </a:solidFill>
                      <a:prstDash val="solid"/>
                      <a:round/>
                      <a:headEnd type="none" w="med" len="med"/>
                      <a:tailEnd type="none" w="med" len="med"/>
                    </a:lnB>
                    <a:solidFill>
                      <a:srgbClr val="E1E1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Mass Ratio</a:t>
                      </a:r>
                    </a:p>
                  </a:txBody>
                  <a:tcPr marL="91450" marR="9145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rgbClr val="E1E1FF"/>
                      </a:solidFill>
                      <a:prstDash val="solid"/>
                      <a:round/>
                      <a:headEnd type="none" w="med" len="med"/>
                      <a:tailEnd type="none" w="med" len="med"/>
                    </a:lnB>
                    <a:solidFill>
                      <a:srgbClr val="E1E1FF"/>
                    </a:solidFill>
                  </a:tcPr>
                </a:tc>
              </a:tr>
              <a:tr h="306400">
                <a:tc>
                  <a: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a:solidFill>
                            <a:schemeClr val="dk1"/>
                          </a:solidFill>
                          <a:latin typeface="Arial"/>
                          <a:ea typeface="Arial"/>
                          <a:cs typeface="Arial"/>
                          <a:sym typeface="Arial"/>
                        </a:rPr>
                        <a:t>       Number                              Mass (amu)</a:t>
                      </a:r>
                    </a:p>
                  </a:txBody>
                  <a:tcPr marL="91450" marR="9145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E1E1FF"/>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1E1FF"/>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a:solidFill>
                            <a:schemeClr val="dk1"/>
                          </a:solidFill>
                          <a:latin typeface="Arial"/>
                          <a:ea typeface="Arial"/>
                          <a:cs typeface="Arial"/>
                          <a:sym typeface="Arial"/>
                        </a:rPr>
                        <a:t>    Number                  Mass (amu)</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E1E1FF"/>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1E1FF"/>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a:solidFill>
                            <a:schemeClr val="dk1"/>
                          </a:solidFill>
                          <a:latin typeface="Arial"/>
                          <a:ea typeface="Arial"/>
                          <a:cs typeface="Arial"/>
                          <a:sym typeface="Arial"/>
                        </a:rPr>
                        <a:t> Mass carbon / Mass hydrogen</a:t>
                      </a:r>
                    </a:p>
                  </a:txBody>
                  <a:tcPr marL="91450" marR="9145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rgbClr val="E1E1FF"/>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1E1FF"/>
                    </a:solidFill>
                  </a:tcPr>
                </a:tc>
              </a:tr>
              <a:tr h="608025">
                <a:tc>
                  <a:txBody>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a:t>
                      </a:r>
                    </a:p>
                    <a:p>
                      <a:pPr marL="0" marR="0" lvl="0" indent="0" algn="l" rtl="0">
                        <a:lnSpc>
                          <a:spcPct val="100000"/>
                        </a:lnSpc>
                        <a:spcBef>
                          <a:spcPts val="28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12</a:t>
                      </a:r>
                    </a:p>
                  </a:txBody>
                  <a:tcPr marL="91450" marR="9145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a:t>
                      </a:r>
                    </a:p>
                    <a:p>
                      <a:pPr marL="0" marR="0" lvl="0" indent="0" algn="l" rtl="0">
                        <a:lnSpc>
                          <a:spcPct val="100000"/>
                        </a:lnSpc>
                        <a:spcBef>
                          <a:spcPts val="28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1</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a:t>
                      </a:r>
                      <a:r>
                        <a:rPr lang="en-US" sz="1400" b="0" i="0" u="sng" strike="noStrike" cap="none">
                          <a:solidFill>
                            <a:schemeClr val="dk1"/>
                          </a:solidFill>
                          <a:latin typeface="Arial"/>
                          <a:ea typeface="Arial"/>
                          <a:cs typeface="Arial"/>
                          <a:sym typeface="Arial"/>
                        </a:rPr>
                        <a:t>12 amu</a:t>
                      </a:r>
                      <a:r>
                        <a:rPr lang="en-US" sz="1400" b="0" i="0" u="none" strike="noStrike" cap="none">
                          <a:solidFill>
                            <a:schemeClr val="dk1"/>
                          </a:solidFill>
                          <a:latin typeface="Arial"/>
                          <a:ea typeface="Arial"/>
                          <a:cs typeface="Arial"/>
                          <a:sym typeface="Arial"/>
                        </a:rPr>
                        <a:t>   =    </a:t>
                      </a:r>
                      <a:r>
                        <a:rPr lang="en-US" sz="1400" b="0" i="0" u="sng" strike="noStrike" cap="none">
                          <a:solidFill>
                            <a:schemeClr val="dk1"/>
                          </a:solidFill>
                          <a:latin typeface="Arial"/>
                          <a:ea typeface="Arial"/>
                          <a:cs typeface="Arial"/>
                          <a:sym typeface="Arial"/>
                        </a:rPr>
                        <a:t>12</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1 amu            1</a:t>
                      </a:r>
                    </a:p>
                  </a:txBody>
                  <a:tcPr marL="91450" marR="9145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r>
              <a:tr h="609600">
                <a:tc>
                  <a:txBody>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24</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[2 x 12]</a:t>
                      </a:r>
                    </a:p>
                  </a:txBody>
                  <a:tcPr marL="91450" marR="9145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2                                                         </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[2 x 1]</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a:t>
                      </a:r>
                      <a:r>
                        <a:rPr lang="en-US" sz="1400" b="0" i="0" u="sng" strike="noStrike" cap="none">
                          <a:solidFill>
                            <a:schemeClr val="dk1"/>
                          </a:solidFill>
                          <a:latin typeface="Arial"/>
                          <a:ea typeface="Arial"/>
                          <a:cs typeface="Arial"/>
                          <a:sym typeface="Arial"/>
                        </a:rPr>
                        <a:t>24 amu</a:t>
                      </a:r>
                      <a:r>
                        <a:rPr lang="en-US" sz="1400" b="0" i="0" u="none" strike="noStrike" cap="none">
                          <a:solidFill>
                            <a:schemeClr val="dk1"/>
                          </a:solidFill>
                          <a:latin typeface="Arial"/>
                          <a:ea typeface="Arial"/>
                          <a:cs typeface="Arial"/>
                          <a:sym typeface="Arial"/>
                        </a:rPr>
                        <a:t>   =    </a:t>
                      </a:r>
                      <a:r>
                        <a:rPr lang="en-US" sz="1400" b="0" i="0" u="sng" strike="noStrike" cap="none">
                          <a:solidFill>
                            <a:schemeClr val="dk1"/>
                          </a:solidFill>
                          <a:latin typeface="Arial"/>
                          <a:ea typeface="Arial"/>
                          <a:cs typeface="Arial"/>
                          <a:sym typeface="Arial"/>
                        </a:rPr>
                        <a:t>12</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2 amu            1</a:t>
                      </a:r>
                    </a:p>
                  </a:txBody>
                  <a:tcPr marL="91450" marR="9145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r>
              <a:tr h="565150">
                <a:tc>
                  <a:txBody>
                    <a:bodyPr/>
                    <a:lstStyle/>
                    <a:p>
                      <a:pPr marL="0" marR="0" lvl="0" indent="0" algn="l" rtl="0">
                        <a:lnSpc>
                          <a:spcPct val="10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120</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[10 x 12]</a:t>
                      </a:r>
                    </a:p>
                  </a:txBody>
                  <a:tcPr marL="91450" marR="9145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10                                                 </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[10 x 1]</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a:t>
                      </a:r>
                      <a:r>
                        <a:rPr lang="en-US" sz="1400" b="0" i="0" u="sng" strike="noStrike" cap="none">
                          <a:solidFill>
                            <a:schemeClr val="dk1"/>
                          </a:solidFill>
                          <a:latin typeface="Arial"/>
                          <a:ea typeface="Arial"/>
                          <a:cs typeface="Arial"/>
                          <a:sym typeface="Arial"/>
                        </a:rPr>
                        <a:t>120 amu</a:t>
                      </a:r>
                      <a:r>
                        <a:rPr lang="en-US" sz="1400" b="0" i="0" u="none" strike="noStrike" cap="none">
                          <a:solidFill>
                            <a:schemeClr val="dk1"/>
                          </a:solidFill>
                          <a:latin typeface="Arial"/>
                          <a:ea typeface="Arial"/>
                          <a:cs typeface="Arial"/>
                          <a:sym typeface="Arial"/>
                        </a:rPr>
                        <a:t>   =    </a:t>
                      </a:r>
                      <a:r>
                        <a:rPr lang="en-US" sz="1400" b="0" i="0" u="sng" strike="noStrike" cap="none">
                          <a:solidFill>
                            <a:schemeClr val="dk1"/>
                          </a:solidFill>
                          <a:latin typeface="Arial"/>
                          <a:ea typeface="Arial"/>
                          <a:cs typeface="Arial"/>
                          <a:sym typeface="Arial"/>
                        </a:rPr>
                        <a:t>12</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10 amu            1</a:t>
                      </a:r>
                    </a:p>
                  </a:txBody>
                  <a:tcPr marL="91450" marR="9145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r>
              <a:tr h="1366850">
                <a:tc>
                  <a:txBody>
                    <a:bodyPr/>
                    <a:lstStyle/>
                    <a:p>
                      <a:pPr marL="0" marR="0" lvl="0" indent="0" algn="l" rtl="0">
                        <a:lnSpc>
                          <a:spcPct val="100000"/>
                        </a:lnSpc>
                        <a:spcBef>
                          <a:spcPts val="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600</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[50 x 12]</a:t>
                      </a:r>
                    </a:p>
                  </a:txBody>
                  <a:tcPr marL="91450" marR="9145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50                                                 </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[50 x 1]</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a:t>
                      </a:r>
                      <a:r>
                        <a:rPr lang="en-US" sz="1400" b="0" i="0" u="sng" strike="noStrike" cap="none">
                          <a:solidFill>
                            <a:schemeClr val="dk1"/>
                          </a:solidFill>
                          <a:latin typeface="Arial"/>
                          <a:ea typeface="Arial"/>
                          <a:cs typeface="Arial"/>
                          <a:sym typeface="Arial"/>
                        </a:rPr>
                        <a:t>600 amu</a:t>
                      </a:r>
                      <a:r>
                        <a:rPr lang="en-US" sz="1400" b="0" i="0" u="none" strike="noStrike" cap="none">
                          <a:solidFill>
                            <a:schemeClr val="dk1"/>
                          </a:solidFill>
                          <a:latin typeface="Arial"/>
                          <a:ea typeface="Arial"/>
                          <a:cs typeface="Arial"/>
                          <a:sym typeface="Arial"/>
                        </a:rPr>
                        <a:t>   =    </a:t>
                      </a:r>
                      <a:r>
                        <a:rPr lang="en-US" sz="1400" b="0" i="0" u="sng" strike="noStrike" cap="none">
                          <a:solidFill>
                            <a:schemeClr val="dk1"/>
                          </a:solidFill>
                          <a:latin typeface="Arial"/>
                          <a:ea typeface="Arial"/>
                          <a:cs typeface="Arial"/>
                          <a:sym typeface="Arial"/>
                        </a:rPr>
                        <a:t>12</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50 amu            1</a:t>
                      </a:r>
                    </a:p>
                  </a:txBody>
                  <a:tcPr marL="91450" marR="9145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E5FFE5"/>
                    </a:solidFill>
                  </a:tcPr>
                </a:tc>
              </a:tr>
              <a:tr h="739775">
                <a:tc>
                  <a:txBody>
                    <a:bodyPr/>
                    <a:lstStyle/>
                    <a:p>
                      <a:pPr marL="0" marR="0" lvl="0" indent="0" algn="l" rtl="0">
                        <a:lnSpc>
                          <a:spcPct val="100000"/>
                        </a:lnSpc>
                        <a:spcBef>
                          <a:spcPts val="0"/>
                        </a:spcBef>
                        <a:spcAft>
                          <a:spcPts val="0"/>
                        </a:spcAft>
                        <a:buClr>
                          <a:schemeClr val="dk1"/>
                        </a:buClr>
                        <a:buSzPct val="25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28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(6.02 x 10</a:t>
                      </a:r>
                      <a:r>
                        <a:rPr lang="en-US" sz="1400" b="0" i="0" u="none" strike="noStrike" cap="none" baseline="30000">
                          <a:solidFill>
                            <a:schemeClr val="dk1"/>
                          </a:solidFill>
                          <a:latin typeface="Arial"/>
                          <a:ea typeface="Arial"/>
                          <a:cs typeface="Arial"/>
                          <a:sym typeface="Arial"/>
                        </a:rPr>
                        <a:t>23</a:t>
                      </a:r>
                      <a:r>
                        <a:rPr lang="en-US" sz="1400" b="0" i="0" u="none" strike="noStrike" cap="none">
                          <a:solidFill>
                            <a:schemeClr val="dk1"/>
                          </a:solidFill>
                          <a:latin typeface="Arial"/>
                          <a:ea typeface="Arial"/>
                          <a:cs typeface="Arial"/>
                          <a:sym typeface="Arial"/>
                        </a:rPr>
                        <a:t>) x (12)</a:t>
                      </a:r>
                    </a:p>
                  </a:txBody>
                  <a:tcPr marL="91450" marR="9145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E5FFE5"/>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Avogadro’s </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a:solidFill>
                            <a:schemeClr val="dk1"/>
                          </a:solidFill>
                          <a:latin typeface="Arial"/>
                          <a:ea typeface="Arial"/>
                          <a:cs typeface="Arial"/>
                          <a:sym typeface="Arial"/>
                        </a:rPr>
                        <a:t>   number    </a:t>
                      </a:r>
                      <a:r>
                        <a:rPr lang="en-US" sz="1400" b="0" i="0" u="none" strike="noStrike" cap="none">
                          <a:solidFill>
                            <a:schemeClr val="dk1"/>
                          </a:solidFill>
                          <a:latin typeface="Arial"/>
                          <a:ea typeface="Arial"/>
                          <a:cs typeface="Arial"/>
                          <a:sym typeface="Arial"/>
                        </a:rPr>
                        <a:t>(6.02 x 10</a:t>
                      </a:r>
                      <a:r>
                        <a:rPr lang="en-US" sz="1400" b="0" i="0" u="none" strike="noStrike" cap="none" baseline="30000">
                          <a:solidFill>
                            <a:schemeClr val="dk1"/>
                          </a:solidFill>
                          <a:latin typeface="Arial"/>
                          <a:ea typeface="Arial"/>
                          <a:cs typeface="Arial"/>
                          <a:sym typeface="Arial"/>
                        </a:rPr>
                        <a:t>23</a:t>
                      </a:r>
                      <a:r>
                        <a:rPr lang="en-US" sz="1400" b="0" i="0" u="none" strike="noStrike" cap="none">
                          <a:solidFill>
                            <a:schemeClr val="dk1"/>
                          </a:solidFill>
                          <a:latin typeface="Arial"/>
                          <a:ea typeface="Arial"/>
                          <a:cs typeface="Arial"/>
                          <a:sym typeface="Arial"/>
                        </a:rPr>
                        <a:t>) x (1)</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E5FFE5"/>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a:t>
                      </a:r>
                      <a:r>
                        <a:rPr lang="en-US" sz="1400" b="0" i="0" u="sng" strike="noStrike" cap="none">
                          <a:solidFill>
                            <a:schemeClr val="dk1"/>
                          </a:solidFill>
                          <a:latin typeface="Arial"/>
                          <a:ea typeface="Arial"/>
                          <a:cs typeface="Arial"/>
                          <a:sym typeface="Arial"/>
                        </a:rPr>
                        <a:t>(6.02 x 10</a:t>
                      </a:r>
                      <a:r>
                        <a:rPr lang="en-US" sz="1400" b="0" i="0" u="sng" strike="noStrike" cap="none" baseline="30000">
                          <a:solidFill>
                            <a:schemeClr val="dk1"/>
                          </a:solidFill>
                          <a:latin typeface="Arial"/>
                          <a:ea typeface="Arial"/>
                          <a:cs typeface="Arial"/>
                          <a:sym typeface="Arial"/>
                        </a:rPr>
                        <a:t>23</a:t>
                      </a:r>
                      <a:r>
                        <a:rPr lang="en-US" sz="1400" b="0" i="0" u="sng" strike="noStrike" cap="none">
                          <a:solidFill>
                            <a:schemeClr val="dk1"/>
                          </a:solidFill>
                          <a:latin typeface="Arial"/>
                          <a:ea typeface="Arial"/>
                          <a:cs typeface="Arial"/>
                          <a:sym typeface="Arial"/>
                        </a:rPr>
                        <a:t>) x (12)</a:t>
                      </a:r>
                      <a:r>
                        <a:rPr lang="en-US" sz="1400" b="0" i="0" u="none" strike="noStrike" cap="none">
                          <a:solidFill>
                            <a:schemeClr val="dk1"/>
                          </a:solidFill>
                          <a:latin typeface="Arial"/>
                          <a:ea typeface="Arial"/>
                          <a:cs typeface="Arial"/>
                          <a:sym typeface="Arial"/>
                        </a:rPr>
                        <a:t>   =    </a:t>
                      </a:r>
                      <a:r>
                        <a:rPr lang="en-US" sz="1400" b="0" i="0" u="sng" strike="noStrike" cap="none">
                          <a:solidFill>
                            <a:schemeClr val="dk1"/>
                          </a:solidFill>
                          <a:latin typeface="Arial"/>
                          <a:ea typeface="Arial"/>
                          <a:cs typeface="Arial"/>
                          <a:sym typeface="Arial"/>
                        </a:rPr>
                        <a:t>12</a:t>
                      </a:r>
                    </a:p>
                    <a:p>
                      <a:pPr marL="0" marR="0" lvl="0" indent="0" algn="l" rtl="0">
                        <a:lnSpc>
                          <a:spcPct val="100000"/>
                        </a:lnSpc>
                        <a:spcBef>
                          <a:spcPts val="28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   (6.02 x 10</a:t>
                      </a:r>
                      <a:r>
                        <a:rPr lang="en-US" sz="1400" b="0" i="0" u="none" strike="noStrike" cap="none" baseline="30000">
                          <a:solidFill>
                            <a:schemeClr val="dk1"/>
                          </a:solidFill>
                          <a:latin typeface="Arial"/>
                          <a:ea typeface="Arial"/>
                          <a:cs typeface="Arial"/>
                          <a:sym typeface="Arial"/>
                        </a:rPr>
                        <a:t>23</a:t>
                      </a:r>
                      <a:r>
                        <a:rPr lang="en-US" sz="1400" b="0" i="0" u="none" strike="noStrike" cap="none">
                          <a:solidFill>
                            <a:schemeClr val="dk1"/>
                          </a:solidFill>
                          <a:latin typeface="Arial"/>
                          <a:ea typeface="Arial"/>
                          <a:cs typeface="Arial"/>
                          <a:sym typeface="Arial"/>
                        </a:rPr>
                        <a:t>) x (1)            1</a:t>
                      </a:r>
                    </a:p>
                  </a:txBody>
                  <a:tcPr marL="91450" marR="9145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rgbClr val="E5FFE5"/>
                      </a:solidFill>
                      <a:prstDash val="solid"/>
                      <a:round/>
                      <a:headEnd type="none" w="med" len="med"/>
                      <a:tailEnd type="none" w="med" len="med"/>
                    </a:lnB>
                    <a:solidFill>
                      <a:srgbClr val="E5FFE5"/>
                    </a:solidFill>
                  </a:tcPr>
                </a:tc>
              </a:tr>
              <a:tr h="519125">
                <a:tc>
                  <a:txBody>
                    <a:bodyPr/>
                    <a:lstStyle/>
                    <a:p>
                      <a:pPr marL="0" marR="0" lvl="0" indent="0" algn="l" rtl="0">
                        <a:lnSpc>
                          <a:spcPct val="100000"/>
                        </a:lnSpc>
                        <a:spcBef>
                          <a:spcPts val="0"/>
                        </a:spcBef>
                        <a:spcAft>
                          <a:spcPts val="0"/>
                        </a:spcAft>
                        <a:buClr>
                          <a:schemeClr val="dk1"/>
                        </a:buClr>
                        <a:buSzPct val="25000"/>
                        <a:buFont typeface="Arial"/>
                        <a:buNone/>
                      </a:pPr>
                      <a:endParaRPr sz="900" b="0" i="0" u="none" strike="noStrike" cap="none">
                        <a:solidFill>
                          <a:schemeClr val="dk1"/>
                        </a:solidFill>
                        <a:latin typeface="Arial"/>
                        <a:ea typeface="Arial"/>
                        <a:cs typeface="Arial"/>
                        <a:sym typeface="Arial"/>
                      </a:endParaRPr>
                    </a:p>
                  </a:txBody>
                  <a:tcPr marL="91450" marR="9145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E5FFE5"/>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endParaRPr sz="900" b="0" i="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E5FFE5"/>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E5FFE5"/>
                    </a:solidFill>
                  </a:tcPr>
                </a:tc>
                <a:tc>
                  <a:txBody>
                    <a:bodyPr/>
                    <a:lstStyle/>
                    <a:p>
                      <a:pPr marL="0" marR="0" lvl="0" indent="0" algn="l" rtl="0">
                        <a:lnSpc>
                          <a:spcPct val="100000"/>
                        </a:lnSpc>
                        <a:spcBef>
                          <a:spcPts val="0"/>
                        </a:spcBef>
                        <a:spcAft>
                          <a:spcPts val="0"/>
                        </a:spcAft>
                        <a:buClr>
                          <a:schemeClr val="dk1"/>
                        </a:buClr>
                        <a:buSzPct val="25000"/>
                        <a:buFont typeface="Arial"/>
                        <a:buNone/>
                      </a:pPr>
                      <a:endParaRPr sz="900" b="0" i="0" u="none" strike="noStrike" cap="none">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rgbClr val="E5FFE5"/>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E5FFE5"/>
                    </a:solidFill>
                  </a:tcPr>
                </a:tc>
              </a:tr>
            </a:tbl>
          </a:graphicData>
        </a:graphic>
      </p:graphicFrame>
      <p:sp>
        <p:nvSpPr>
          <p:cNvPr id="390" name="Shape 390"/>
          <p:cNvSpPr/>
          <p:nvPr/>
        </p:nvSpPr>
        <p:spPr>
          <a:xfrm>
            <a:off x="914400" y="2133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1" name="Shape 391"/>
          <p:cNvSpPr/>
          <p:nvPr/>
        </p:nvSpPr>
        <p:spPr>
          <a:xfrm>
            <a:off x="762000" y="2743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2" name="Shape 392"/>
          <p:cNvSpPr/>
          <p:nvPr/>
        </p:nvSpPr>
        <p:spPr>
          <a:xfrm>
            <a:off x="990600" y="2743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3" name="Shape 393"/>
          <p:cNvSpPr/>
          <p:nvPr/>
        </p:nvSpPr>
        <p:spPr>
          <a:xfrm>
            <a:off x="685800" y="3200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4" name="Shape 394"/>
          <p:cNvSpPr/>
          <p:nvPr/>
        </p:nvSpPr>
        <p:spPr>
          <a:xfrm>
            <a:off x="685800" y="3429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5" name="Shape 395"/>
          <p:cNvSpPr/>
          <p:nvPr/>
        </p:nvSpPr>
        <p:spPr>
          <a:xfrm>
            <a:off x="914400" y="3200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6" name="Shape 396"/>
          <p:cNvSpPr/>
          <p:nvPr/>
        </p:nvSpPr>
        <p:spPr>
          <a:xfrm>
            <a:off x="914400" y="3429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7" name="Shape 397"/>
          <p:cNvSpPr/>
          <p:nvPr/>
        </p:nvSpPr>
        <p:spPr>
          <a:xfrm>
            <a:off x="1143000" y="3200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8" name="Shape 398"/>
          <p:cNvSpPr/>
          <p:nvPr/>
        </p:nvSpPr>
        <p:spPr>
          <a:xfrm>
            <a:off x="1143000" y="3429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9" name="Shape 399"/>
          <p:cNvSpPr/>
          <p:nvPr/>
        </p:nvSpPr>
        <p:spPr>
          <a:xfrm>
            <a:off x="1371600" y="3200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0" name="Shape 400"/>
          <p:cNvSpPr/>
          <p:nvPr/>
        </p:nvSpPr>
        <p:spPr>
          <a:xfrm>
            <a:off x="1371600" y="3429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1" name="Shape 401"/>
          <p:cNvSpPr/>
          <p:nvPr/>
        </p:nvSpPr>
        <p:spPr>
          <a:xfrm>
            <a:off x="5334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2" name="Shape 402"/>
          <p:cNvSpPr/>
          <p:nvPr/>
        </p:nvSpPr>
        <p:spPr>
          <a:xfrm>
            <a:off x="7620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3" name="Shape 403"/>
          <p:cNvSpPr/>
          <p:nvPr/>
        </p:nvSpPr>
        <p:spPr>
          <a:xfrm>
            <a:off x="5334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4" name="Shape 404"/>
          <p:cNvSpPr/>
          <p:nvPr/>
        </p:nvSpPr>
        <p:spPr>
          <a:xfrm>
            <a:off x="9906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5" name="Shape 405"/>
          <p:cNvSpPr/>
          <p:nvPr/>
        </p:nvSpPr>
        <p:spPr>
          <a:xfrm>
            <a:off x="25908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6" name="Shape 406"/>
          <p:cNvSpPr/>
          <p:nvPr/>
        </p:nvSpPr>
        <p:spPr>
          <a:xfrm>
            <a:off x="23622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7" name="Shape 407"/>
          <p:cNvSpPr/>
          <p:nvPr/>
        </p:nvSpPr>
        <p:spPr>
          <a:xfrm>
            <a:off x="21336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8" name="Shape 408"/>
          <p:cNvSpPr/>
          <p:nvPr/>
        </p:nvSpPr>
        <p:spPr>
          <a:xfrm>
            <a:off x="19050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9" name="Shape 409"/>
          <p:cNvSpPr/>
          <p:nvPr/>
        </p:nvSpPr>
        <p:spPr>
          <a:xfrm>
            <a:off x="16764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0" name="Shape 410"/>
          <p:cNvSpPr/>
          <p:nvPr/>
        </p:nvSpPr>
        <p:spPr>
          <a:xfrm>
            <a:off x="14478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1" name="Shape 411"/>
          <p:cNvSpPr/>
          <p:nvPr/>
        </p:nvSpPr>
        <p:spPr>
          <a:xfrm>
            <a:off x="12192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2" name="Shape 412"/>
          <p:cNvSpPr/>
          <p:nvPr/>
        </p:nvSpPr>
        <p:spPr>
          <a:xfrm>
            <a:off x="7620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3" name="Shape 413"/>
          <p:cNvSpPr/>
          <p:nvPr/>
        </p:nvSpPr>
        <p:spPr>
          <a:xfrm>
            <a:off x="533400" y="40386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4" name="Shape 414"/>
          <p:cNvSpPr/>
          <p:nvPr/>
        </p:nvSpPr>
        <p:spPr>
          <a:xfrm>
            <a:off x="25908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5" name="Shape 415"/>
          <p:cNvSpPr/>
          <p:nvPr/>
        </p:nvSpPr>
        <p:spPr>
          <a:xfrm>
            <a:off x="23622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6" name="Shape 416"/>
          <p:cNvSpPr/>
          <p:nvPr/>
        </p:nvSpPr>
        <p:spPr>
          <a:xfrm>
            <a:off x="21336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7" name="Shape 417"/>
          <p:cNvSpPr/>
          <p:nvPr/>
        </p:nvSpPr>
        <p:spPr>
          <a:xfrm>
            <a:off x="19050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8" name="Shape 418"/>
          <p:cNvSpPr/>
          <p:nvPr/>
        </p:nvSpPr>
        <p:spPr>
          <a:xfrm>
            <a:off x="16764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9" name="Shape 419"/>
          <p:cNvSpPr/>
          <p:nvPr/>
        </p:nvSpPr>
        <p:spPr>
          <a:xfrm>
            <a:off x="14478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0" name="Shape 420"/>
          <p:cNvSpPr/>
          <p:nvPr/>
        </p:nvSpPr>
        <p:spPr>
          <a:xfrm>
            <a:off x="12192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1" name="Shape 421"/>
          <p:cNvSpPr/>
          <p:nvPr/>
        </p:nvSpPr>
        <p:spPr>
          <a:xfrm>
            <a:off x="990600" y="3810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2" name="Shape 422"/>
          <p:cNvSpPr/>
          <p:nvPr/>
        </p:nvSpPr>
        <p:spPr>
          <a:xfrm>
            <a:off x="14478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3" name="Shape 423"/>
          <p:cNvSpPr/>
          <p:nvPr/>
        </p:nvSpPr>
        <p:spPr>
          <a:xfrm>
            <a:off x="14478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4" name="Shape 424"/>
          <p:cNvSpPr/>
          <p:nvPr/>
        </p:nvSpPr>
        <p:spPr>
          <a:xfrm>
            <a:off x="12192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5" name="Shape 425"/>
          <p:cNvSpPr/>
          <p:nvPr/>
        </p:nvSpPr>
        <p:spPr>
          <a:xfrm>
            <a:off x="12192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6" name="Shape 426"/>
          <p:cNvSpPr/>
          <p:nvPr/>
        </p:nvSpPr>
        <p:spPr>
          <a:xfrm>
            <a:off x="12192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7" name="Shape 427"/>
          <p:cNvSpPr/>
          <p:nvPr/>
        </p:nvSpPr>
        <p:spPr>
          <a:xfrm>
            <a:off x="9906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8" name="Shape 428"/>
          <p:cNvSpPr/>
          <p:nvPr/>
        </p:nvSpPr>
        <p:spPr>
          <a:xfrm>
            <a:off x="9906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9" name="Shape 429"/>
          <p:cNvSpPr/>
          <p:nvPr/>
        </p:nvSpPr>
        <p:spPr>
          <a:xfrm>
            <a:off x="9906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0" name="Shape 430"/>
          <p:cNvSpPr/>
          <p:nvPr/>
        </p:nvSpPr>
        <p:spPr>
          <a:xfrm>
            <a:off x="7620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1" name="Shape 431"/>
          <p:cNvSpPr/>
          <p:nvPr/>
        </p:nvSpPr>
        <p:spPr>
          <a:xfrm>
            <a:off x="7620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2" name="Shape 432"/>
          <p:cNvSpPr/>
          <p:nvPr/>
        </p:nvSpPr>
        <p:spPr>
          <a:xfrm>
            <a:off x="7620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3" name="Shape 433"/>
          <p:cNvSpPr/>
          <p:nvPr/>
        </p:nvSpPr>
        <p:spPr>
          <a:xfrm>
            <a:off x="5334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4" name="Shape 434"/>
          <p:cNvSpPr/>
          <p:nvPr/>
        </p:nvSpPr>
        <p:spPr>
          <a:xfrm>
            <a:off x="5334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5" name="Shape 435"/>
          <p:cNvSpPr/>
          <p:nvPr/>
        </p:nvSpPr>
        <p:spPr>
          <a:xfrm>
            <a:off x="16764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6" name="Shape 436"/>
          <p:cNvSpPr/>
          <p:nvPr/>
        </p:nvSpPr>
        <p:spPr>
          <a:xfrm>
            <a:off x="19050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7" name="Shape 437"/>
          <p:cNvSpPr/>
          <p:nvPr/>
        </p:nvSpPr>
        <p:spPr>
          <a:xfrm>
            <a:off x="21336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8" name="Shape 438"/>
          <p:cNvSpPr/>
          <p:nvPr/>
        </p:nvSpPr>
        <p:spPr>
          <a:xfrm>
            <a:off x="23622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9" name="Shape 439"/>
          <p:cNvSpPr/>
          <p:nvPr/>
        </p:nvSpPr>
        <p:spPr>
          <a:xfrm>
            <a:off x="2590800" y="42672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0" name="Shape 440"/>
          <p:cNvSpPr/>
          <p:nvPr/>
        </p:nvSpPr>
        <p:spPr>
          <a:xfrm>
            <a:off x="16764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1" name="Shape 441"/>
          <p:cNvSpPr/>
          <p:nvPr/>
        </p:nvSpPr>
        <p:spPr>
          <a:xfrm>
            <a:off x="19050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2" name="Shape 442"/>
          <p:cNvSpPr/>
          <p:nvPr/>
        </p:nvSpPr>
        <p:spPr>
          <a:xfrm>
            <a:off x="21336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3" name="Shape 443"/>
          <p:cNvSpPr/>
          <p:nvPr/>
        </p:nvSpPr>
        <p:spPr>
          <a:xfrm>
            <a:off x="23622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4" name="Shape 444"/>
          <p:cNvSpPr/>
          <p:nvPr/>
        </p:nvSpPr>
        <p:spPr>
          <a:xfrm>
            <a:off x="2590800" y="44958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5" name="Shape 445"/>
          <p:cNvSpPr/>
          <p:nvPr/>
        </p:nvSpPr>
        <p:spPr>
          <a:xfrm>
            <a:off x="14478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6" name="Shape 446"/>
          <p:cNvSpPr/>
          <p:nvPr/>
        </p:nvSpPr>
        <p:spPr>
          <a:xfrm>
            <a:off x="16764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7" name="Shape 447"/>
          <p:cNvSpPr/>
          <p:nvPr/>
        </p:nvSpPr>
        <p:spPr>
          <a:xfrm>
            <a:off x="19050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8" name="Shape 448"/>
          <p:cNvSpPr/>
          <p:nvPr/>
        </p:nvSpPr>
        <p:spPr>
          <a:xfrm>
            <a:off x="25908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9" name="Shape 449"/>
          <p:cNvSpPr/>
          <p:nvPr/>
        </p:nvSpPr>
        <p:spPr>
          <a:xfrm>
            <a:off x="23622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0" name="Shape 450"/>
          <p:cNvSpPr/>
          <p:nvPr/>
        </p:nvSpPr>
        <p:spPr>
          <a:xfrm>
            <a:off x="2133600" y="4724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1" name="Shape 451"/>
          <p:cNvSpPr txBox="1"/>
          <p:nvPr/>
        </p:nvSpPr>
        <p:spPr>
          <a:xfrm>
            <a:off x="10118725" y="2193925"/>
            <a:ext cx="184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452" name="Shape 452"/>
          <p:cNvSpPr txBox="1"/>
          <p:nvPr/>
        </p:nvSpPr>
        <p:spPr>
          <a:xfrm>
            <a:off x="685800" y="5116512"/>
            <a:ext cx="1208088"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Avogadro’s </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   number</a:t>
            </a:r>
          </a:p>
        </p:txBody>
      </p:sp>
      <p:sp>
        <p:nvSpPr>
          <p:cNvPr id="453" name="Shape 453"/>
          <p:cNvSpPr/>
          <p:nvPr/>
        </p:nvSpPr>
        <p:spPr>
          <a:xfrm>
            <a:off x="4038600" y="2209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4" name="Shape 454"/>
          <p:cNvSpPr/>
          <p:nvPr/>
        </p:nvSpPr>
        <p:spPr>
          <a:xfrm>
            <a:off x="4114800" y="2819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5" name="Shape 455"/>
          <p:cNvSpPr/>
          <p:nvPr/>
        </p:nvSpPr>
        <p:spPr>
          <a:xfrm>
            <a:off x="3962400" y="2819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6" name="Shape 456"/>
          <p:cNvSpPr/>
          <p:nvPr/>
        </p:nvSpPr>
        <p:spPr>
          <a:xfrm>
            <a:off x="3886200" y="3276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7" name="Shape 457"/>
          <p:cNvSpPr/>
          <p:nvPr/>
        </p:nvSpPr>
        <p:spPr>
          <a:xfrm>
            <a:off x="4038600" y="3276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8" name="Shape 458"/>
          <p:cNvSpPr/>
          <p:nvPr/>
        </p:nvSpPr>
        <p:spPr>
          <a:xfrm>
            <a:off x="4191000" y="3276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9" name="Shape 459"/>
          <p:cNvSpPr/>
          <p:nvPr/>
        </p:nvSpPr>
        <p:spPr>
          <a:xfrm>
            <a:off x="4343400" y="3276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0" name="Shape 460"/>
          <p:cNvSpPr/>
          <p:nvPr/>
        </p:nvSpPr>
        <p:spPr>
          <a:xfrm>
            <a:off x="4495800" y="3276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1" name="Shape 461"/>
          <p:cNvSpPr/>
          <p:nvPr/>
        </p:nvSpPr>
        <p:spPr>
          <a:xfrm>
            <a:off x="4038600" y="3505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2" name="Shape 462"/>
          <p:cNvSpPr/>
          <p:nvPr/>
        </p:nvSpPr>
        <p:spPr>
          <a:xfrm>
            <a:off x="4191000" y="3505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3" name="Shape 463"/>
          <p:cNvSpPr/>
          <p:nvPr/>
        </p:nvSpPr>
        <p:spPr>
          <a:xfrm>
            <a:off x="4343400" y="3505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4" name="Shape 464"/>
          <p:cNvSpPr/>
          <p:nvPr/>
        </p:nvSpPr>
        <p:spPr>
          <a:xfrm>
            <a:off x="4495800" y="3505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5" name="Shape 465"/>
          <p:cNvSpPr/>
          <p:nvPr/>
        </p:nvSpPr>
        <p:spPr>
          <a:xfrm>
            <a:off x="3886200" y="3505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6" name="Shape 466"/>
          <p:cNvSpPr/>
          <p:nvPr/>
        </p:nvSpPr>
        <p:spPr>
          <a:xfrm>
            <a:off x="52578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7" name="Shape 467"/>
          <p:cNvSpPr/>
          <p:nvPr/>
        </p:nvSpPr>
        <p:spPr>
          <a:xfrm>
            <a:off x="51054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8" name="Shape 468"/>
          <p:cNvSpPr/>
          <p:nvPr/>
        </p:nvSpPr>
        <p:spPr>
          <a:xfrm>
            <a:off x="49530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9" name="Shape 469"/>
          <p:cNvSpPr/>
          <p:nvPr/>
        </p:nvSpPr>
        <p:spPr>
          <a:xfrm>
            <a:off x="48006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0" name="Shape 470"/>
          <p:cNvSpPr/>
          <p:nvPr/>
        </p:nvSpPr>
        <p:spPr>
          <a:xfrm>
            <a:off x="46482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1" name="Shape 471"/>
          <p:cNvSpPr/>
          <p:nvPr/>
        </p:nvSpPr>
        <p:spPr>
          <a:xfrm>
            <a:off x="44958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2" name="Shape 472"/>
          <p:cNvSpPr/>
          <p:nvPr/>
        </p:nvSpPr>
        <p:spPr>
          <a:xfrm>
            <a:off x="43434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3" name="Shape 473"/>
          <p:cNvSpPr/>
          <p:nvPr/>
        </p:nvSpPr>
        <p:spPr>
          <a:xfrm>
            <a:off x="38862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4" name="Shape 474"/>
          <p:cNvSpPr/>
          <p:nvPr/>
        </p:nvSpPr>
        <p:spPr>
          <a:xfrm>
            <a:off x="52578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5" name="Shape 475"/>
          <p:cNvSpPr/>
          <p:nvPr/>
        </p:nvSpPr>
        <p:spPr>
          <a:xfrm>
            <a:off x="51054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6" name="Shape 476"/>
          <p:cNvSpPr/>
          <p:nvPr/>
        </p:nvSpPr>
        <p:spPr>
          <a:xfrm>
            <a:off x="49530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7" name="Shape 477"/>
          <p:cNvSpPr/>
          <p:nvPr/>
        </p:nvSpPr>
        <p:spPr>
          <a:xfrm>
            <a:off x="48006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8" name="Shape 478"/>
          <p:cNvSpPr/>
          <p:nvPr/>
        </p:nvSpPr>
        <p:spPr>
          <a:xfrm>
            <a:off x="46482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9" name="Shape 479"/>
          <p:cNvSpPr/>
          <p:nvPr/>
        </p:nvSpPr>
        <p:spPr>
          <a:xfrm>
            <a:off x="44958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0" name="Shape 480"/>
          <p:cNvSpPr/>
          <p:nvPr/>
        </p:nvSpPr>
        <p:spPr>
          <a:xfrm>
            <a:off x="43434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1" name="Shape 481"/>
          <p:cNvSpPr/>
          <p:nvPr/>
        </p:nvSpPr>
        <p:spPr>
          <a:xfrm>
            <a:off x="38862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2" name="Shape 482"/>
          <p:cNvSpPr/>
          <p:nvPr/>
        </p:nvSpPr>
        <p:spPr>
          <a:xfrm>
            <a:off x="52578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3" name="Shape 483"/>
          <p:cNvSpPr/>
          <p:nvPr/>
        </p:nvSpPr>
        <p:spPr>
          <a:xfrm>
            <a:off x="51054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4" name="Shape 484"/>
          <p:cNvSpPr/>
          <p:nvPr/>
        </p:nvSpPr>
        <p:spPr>
          <a:xfrm>
            <a:off x="49530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5" name="Shape 485"/>
          <p:cNvSpPr/>
          <p:nvPr/>
        </p:nvSpPr>
        <p:spPr>
          <a:xfrm>
            <a:off x="48006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6" name="Shape 486"/>
          <p:cNvSpPr/>
          <p:nvPr/>
        </p:nvSpPr>
        <p:spPr>
          <a:xfrm>
            <a:off x="46482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7" name="Shape 487"/>
          <p:cNvSpPr/>
          <p:nvPr/>
        </p:nvSpPr>
        <p:spPr>
          <a:xfrm>
            <a:off x="44958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8" name="Shape 488"/>
          <p:cNvSpPr/>
          <p:nvPr/>
        </p:nvSpPr>
        <p:spPr>
          <a:xfrm>
            <a:off x="43434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9" name="Shape 489"/>
          <p:cNvSpPr/>
          <p:nvPr/>
        </p:nvSpPr>
        <p:spPr>
          <a:xfrm>
            <a:off x="38862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0" name="Shape 490"/>
          <p:cNvSpPr/>
          <p:nvPr/>
        </p:nvSpPr>
        <p:spPr>
          <a:xfrm>
            <a:off x="52578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1" name="Shape 491"/>
          <p:cNvSpPr/>
          <p:nvPr/>
        </p:nvSpPr>
        <p:spPr>
          <a:xfrm>
            <a:off x="51054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2" name="Shape 492"/>
          <p:cNvSpPr/>
          <p:nvPr/>
        </p:nvSpPr>
        <p:spPr>
          <a:xfrm>
            <a:off x="49530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3" name="Shape 493"/>
          <p:cNvSpPr/>
          <p:nvPr/>
        </p:nvSpPr>
        <p:spPr>
          <a:xfrm>
            <a:off x="48006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4" name="Shape 494"/>
          <p:cNvSpPr/>
          <p:nvPr/>
        </p:nvSpPr>
        <p:spPr>
          <a:xfrm>
            <a:off x="46482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5" name="Shape 495"/>
          <p:cNvSpPr/>
          <p:nvPr/>
        </p:nvSpPr>
        <p:spPr>
          <a:xfrm>
            <a:off x="44958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6" name="Shape 496"/>
          <p:cNvSpPr/>
          <p:nvPr/>
        </p:nvSpPr>
        <p:spPr>
          <a:xfrm>
            <a:off x="43434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7" name="Shape 497"/>
          <p:cNvSpPr/>
          <p:nvPr/>
        </p:nvSpPr>
        <p:spPr>
          <a:xfrm>
            <a:off x="38862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8" name="Shape 498"/>
          <p:cNvSpPr/>
          <p:nvPr/>
        </p:nvSpPr>
        <p:spPr>
          <a:xfrm>
            <a:off x="52578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9" name="Shape 499"/>
          <p:cNvSpPr/>
          <p:nvPr/>
        </p:nvSpPr>
        <p:spPr>
          <a:xfrm>
            <a:off x="51054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0" name="Shape 500"/>
          <p:cNvSpPr/>
          <p:nvPr/>
        </p:nvSpPr>
        <p:spPr>
          <a:xfrm>
            <a:off x="49530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1" name="Shape 501"/>
          <p:cNvSpPr/>
          <p:nvPr/>
        </p:nvSpPr>
        <p:spPr>
          <a:xfrm>
            <a:off x="48006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2" name="Shape 502"/>
          <p:cNvSpPr/>
          <p:nvPr/>
        </p:nvSpPr>
        <p:spPr>
          <a:xfrm>
            <a:off x="46482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3" name="Shape 503"/>
          <p:cNvSpPr/>
          <p:nvPr/>
        </p:nvSpPr>
        <p:spPr>
          <a:xfrm>
            <a:off x="44958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4" name="Shape 504"/>
          <p:cNvSpPr/>
          <p:nvPr/>
        </p:nvSpPr>
        <p:spPr>
          <a:xfrm>
            <a:off x="43434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5" name="Shape 505"/>
          <p:cNvSpPr/>
          <p:nvPr/>
        </p:nvSpPr>
        <p:spPr>
          <a:xfrm>
            <a:off x="38862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6" name="Shape 506"/>
          <p:cNvSpPr/>
          <p:nvPr/>
        </p:nvSpPr>
        <p:spPr>
          <a:xfrm>
            <a:off x="41910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7" name="Shape 507"/>
          <p:cNvSpPr/>
          <p:nvPr/>
        </p:nvSpPr>
        <p:spPr>
          <a:xfrm>
            <a:off x="4038600" y="40386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8" name="Shape 508"/>
          <p:cNvSpPr/>
          <p:nvPr/>
        </p:nvSpPr>
        <p:spPr>
          <a:xfrm>
            <a:off x="41910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9" name="Shape 509"/>
          <p:cNvSpPr/>
          <p:nvPr/>
        </p:nvSpPr>
        <p:spPr>
          <a:xfrm>
            <a:off x="4038600" y="41910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0" name="Shape 510"/>
          <p:cNvSpPr/>
          <p:nvPr/>
        </p:nvSpPr>
        <p:spPr>
          <a:xfrm>
            <a:off x="41910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1" name="Shape 511"/>
          <p:cNvSpPr/>
          <p:nvPr/>
        </p:nvSpPr>
        <p:spPr>
          <a:xfrm>
            <a:off x="4038600" y="43434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2" name="Shape 512"/>
          <p:cNvSpPr/>
          <p:nvPr/>
        </p:nvSpPr>
        <p:spPr>
          <a:xfrm>
            <a:off x="41910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3" name="Shape 513"/>
          <p:cNvSpPr/>
          <p:nvPr/>
        </p:nvSpPr>
        <p:spPr>
          <a:xfrm>
            <a:off x="4038600" y="44958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4" name="Shape 514"/>
          <p:cNvSpPr/>
          <p:nvPr/>
        </p:nvSpPr>
        <p:spPr>
          <a:xfrm>
            <a:off x="41910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5" name="Shape 515"/>
          <p:cNvSpPr/>
          <p:nvPr/>
        </p:nvSpPr>
        <p:spPr>
          <a:xfrm>
            <a:off x="4038600" y="4648200"/>
            <a:ext cx="76199" cy="761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6" name="Shape 516"/>
          <p:cNvSpPr txBox="1"/>
          <p:nvPr/>
        </p:nvSpPr>
        <p:spPr>
          <a:xfrm>
            <a:off x="7299325" y="2574925"/>
            <a:ext cx="184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517" name="Shape 517"/>
          <p:cNvSpPr/>
          <p:nvPr/>
        </p:nvSpPr>
        <p:spPr>
          <a:xfrm>
            <a:off x="1600200" y="32004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8" name="Shape 518"/>
          <p:cNvSpPr/>
          <p:nvPr/>
        </p:nvSpPr>
        <p:spPr>
          <a:xfrm>
            <a:off x="1600200" y="3429000"/>
            <a:ext cx="152399" cy="152399"/>
          </a:xfrm>
          <a:prstGeom prst="ellipse">
            <a:avLst/>
          </a:prstGeom>
          <a:gradFill>
            <a:gsLst>
              <a:gs pos="0">
                <a:schemeClr val="lt2"/>
              </a:gs>
              <a:gs pos="100000">
                <a:schemeClr val="dk1"/>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9" name="Shape 519">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0" name="Shape 520">
            <a:hlinkClick r:id="rId4"/>
          </p:cNvPr>
          <p:cNvSpPr/>
          <p:nvPr/>
        </p:nvSpPr>
        <p:spPr>
          <a:xfrm>
            <a:off x="8134350" y="153988"/>
            <a:ext cx="676274" cy="90487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chemeClr val="lt1"/>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spcBef>
                <a:spcPts val="0"/>
              </a:spcBef>
              <a:spcAft>
                <a:spcPts val="0"/>
              </a:spcAft>
              <a:buSzPct val="25000"/>
              <a:buNone/>
            </a:pPr>
            <a:r>
              <a:rPr lang="en-US" sz="800" b="0" i="0" u="none" strike="noStrike" cap="none">
                <a:solidFill>
                  <a:schemeClr val="dk1"/>
                </a:solidFill>
                <a:latin typeface="Arial"/>
                <a:ea typeface="Arial"/>
                <a:cs typeface="Arial"/>
                <a:sym typeface="Arial"/>
              </a:rPr>
              <a:t>AvogadroPaper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600"/>
        <p:cNvGrpSpPr/>
        <p:nvPr/>
      </p:nvGrpSpPr>
      <p:grpSpPr>
        <a:xfrm>
          <a:off x="0" y="0"/>
          <a:ext cx="0" cy="0"/>
          <a:chOff x="0" y="0"/>
          <a:chExt cx="0" cy="0"/>
        </a:xfrm>
      </p:grpSpPr>
      <p:sp>
        <p:nvSpPr>
          <p:cNvPr id="3601" name="Shape 3601"/>
          <p:cNvSpPr/>
          <p:nvPr/>
        </p:nvSpPr>
        <p:spPr>
          <a:xfrm>
            <a:off x="3263900" y="1125537"/>
            <a:ext cx="5222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g</a:t>
            </a:r>
          </a:p>
        </p:txBody>
      </p:sp>
      <p:sp>
        <p:nvSpPr>
          <p:cNvPr id="3602" name="Shape 3602"/>
          <p:cNvSpPr/>
          <p:nvPr/>
        </p:nvSpPr>
        <p:spPr>
          <a:xfrm>
            <a:off x="1295400" y="609600"/>
            <a:ext cx="7086600" cy="914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CO</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(g)  +  2 LiOH(s)  →  Li</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CO</a:t>
            </a:r>
            <a:r>
              <a:rPr lang="en-US" sz="2400" b="1" i="0" u="none" strike="noStrike" cap="none" baseline="-25000">
                <a:solidFill>
                  <a:schemeClr val="dk1"/>
                </a:solidFill>
                <a:latin typeface="Arial"/>
                <a:ea typeface="Arial"/>
                <a:cs typeface="Arial"/>
                <a:sym typeface="Arial"/>
              </a:rPr>
              <a:t>3</a:t>
            </a:r>
            <a:r>
              <a:rPr lang="en-US" sz="2400" b="1" i="0" u="none" strike="noStrike" cap="none">
                <a:solidFill>
                  <a:schemeClr val="dk1"/>
                </a:solidFill>
                <a:latin typeface="Arial"/>
                <a:ea typeface="Arial"/>
                <a:cs typeface="Arial"/>
                <a:sym typeface="Arial"/>
              </a:rPr>
              <a:t>(aq)  +  H</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O(l)</a:t>
            </a:r>
            <a:r>
              <a:rPr lang="en-US" sz="2000" b="0" i="0" u="none" strike="noStrike" cap="none">
                <a:solidFill>
                  <a:schemeClr val="dk1"/>
                </a:solidFill>
                <a:latin typeface="Arial"/>
                <a:ea typeface="Arial"/>
                <a:cs typeface="Arial"/>
                <a:sym typeface="Arial"/>
              </a:rPr>
              <a:t> </a:t>
            </a:r>
          </a:p>
          <a:p>
            <a:pPr marL="0" marR="0" lvl="0" indent="0" algn="l" rtl="0">
              <a:spcBef>
                <a:spcPts val="1000"/>
              </a:spcBef>
              <a:spcAft>
                <a:spcPts val="0"/>
              </a:spcAft>
              <a:buSzPct val="25000"/>
              <a:buNone/>
            </a:pPr>
            <a:r>
              <a:rPr lang="en-US" sz="2000" b="0"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 </a:t>
            </a:r>
          </a:p>
        </p:txBody>
      </p:sp>
      <p:sp>
        <p:nvSpPr>
          <p:cNvPr id="3603" name="Shape 3603"/>
          <p:cNvSpPr txBox="1"/>
          <p:nvPr/>
        </p:nvSpPr>
        <p:spPr>
          <a:xfrm>
            <a:off x="2962275" y="1111250"/>
            <a:ext cx="1171575" cy="396874"/>
          </a:xfrm>
          <a:prstGeom prst="rect">
            <a:avLst/>
          </a:prstGeom>
          <a:solidFill>
            <a:srgbClr val="FFFFCC"/>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38,240 g</a:t>
            </a:r>
          </a:p>
        </p:txBody>
      </p:sp>
      <p:cxnSp>
        <p:nvCxnSpPr>
          <p:cNvPr id="3604" name="Shape 3604"/>
          <p:cNvCxnSpPr/>
          <p:nvPr/>
        </p:nvCxnSpPr>
        <p:spPr>
          <a:xfrm>
            <a:off x="2516188" y="2589213"/>
            <a:ext cx="512762" cy="0"/>
          </a:xfrm>
          <a:prstGeom prst="straightConnector1">
            <a:avLst/>
          </a:prstGeom>
          <a:noFill/>
          <a:ln w="9525" cap="flat" cmpd="sng">
            <a:solidFill>
              <a:schemeClr val="dk1"/>
            </a:solidFill>
            <a:prstDash val="solid"/>
            <a:round/>
            <a:headEnd type="none" w="med" len="med"/>
            <a:tailEnd type="none" w="med" len="med"/>
          </a:ln>
        </p:spPr>
      </p:cxnSp>
      <p:sp>
        <p:nvSpPr>
          <p:cNvPr id="3605" name="Shape 3605"/>
          <p:cNvSpPr/>
          <p:nvPr/>
        </p:nvSpPr>
        <p:spPr>
          <a:xfrm>
            <a:off x="6130925" y="5272087"/>
            <a:ext cx="182086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38,240 g LiOH</a:t>
            </a:r>
          </a:p>
        </p:txBody>
      </p:sp>
      <p:sp>
        <p:nvSpPr>
          <p:cNvPr id="3606" name="Shape 3606"/>
          <p:cNvSpPr txBox="1"/>
          <p:nvPr/>
        </p:nvSpPr>
        <p:spPr>
          <a:xfrm>
            <a:off x="2511425" y="2209800"/>
            <a:ext cx="5365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1:2</a:t>
            </a:r>
          </a:p>
        </p:txBody>
      </p:sp>
      <p:sp>
        <p:nvSpPr>
          <p:cNvPr id="3607" name="Shape 3607"/>
          <p:cNvSpPr txBox="1"/>
          <p:nvPr/>
        </p:nvSpPr>
        <p:spPr>
          <a:xfrm>
            <a:off x="428625" y="3402012"/>
            <a:ext cx="30876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g LiOH  =  800 mol CO</a:t>
            </a:r>
            <a:r>
              <a:rPr lang="en-US" sz="2000" b="0" i="0" u="none" strike="noStrike" cap="none" baseline="-25000">
                <a:solidFill>
                  <a:schemeClr val="dk1"/>
                </a:solidFill>
                <a:latin typeface="Arial"/>
                <a:ea typeface="Arial"/>
                <a:cs typeface="Arial"/>
                <a:sym typeface="Arial"/>
              </a:rPr>
              <a:t>2</a:t>
            </a:r>
          </a:p>
        </p:txBody>
      </p:sp>
      <p:sp>
        <p:nvSpPr>
          <p:cNvPr id="3608" name="Shape 3608"/>
          <p:cNvSpPr txBox="1"/>
          <p:nvPr/>
        </p:nvSpPr>
        <p:spPr>
          <a:xfrm>
            <a:off x="6524625" y="3400425"/>
            <a:ext cx="21082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38,240 g LiOH</a:t>
            </a:r>
          </a:p>
        </p:txBody>
      </p:sp>
      <p:sp>
        <p:nvSpPr>
          <p:cNvPr id="3609" name="Shape 3609"/>
          <p:cNvSpPr txBox="1"/>
          <p:nvPr/>
        </p:nvSpPr>
        <p:spPr>
          <a:xfrm>
            <a:off x="7162800" y="2514600"/>
            <a:ext cx="1624013"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Needed</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(actual yield)</a:t>
            </a:r>
          </a:p>
        </p:txBody>
      </p:sp>
      <p:grpSp>
        <p:nvGrpSpPr>
          <p:cNvPr id="3610" name="Shape 3610"/>
          <p:cNvGrpSpPr/>
          <p:nvPr/>
        </p:nvGrpSpPr>
        <p:grpSpPr>
          <a:xfrm>
            <a:off x="590550" y="5278437"/>
            <a:ext cx="3330574" cy="823911"/>
            <a:chOff x="372" y="3325"/>
            <a:chExt cx="2097" cy="518"/>
          </a:xfrm>
        </p:grpSpPr>
        <p:sp>
          <p:nvSpPr>
            <p:cNvPr id="3611" name="Shape 3611"/>
            <p:cNvSpPr txBox="1"/>
            <p:nvPr/>
          </p:nvSpPr>
          <p:spPr>
            <a:xfrm>
              <a:off x="372" y="3452"/>
              <a:ext cx="796" cy="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Yield =</a:t>
              </a:r>
            </a:p>
          </p:txBody>
        </p:sp>
        <p:sp>
          <p:nvSpPr>
            <p:cNvPr id="3612" name="Shape 3612"/>
            <p:cNvSpPr txBox="1"/>
            <p:nvPr/>
          </p:nvSpPr>
          <p:spPr>
            <a:xfrm>
              <a:off x="1160" y="3325"/>
              <a:ext cx="1308" cy="51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Actual Yield</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Theoretical Yield</a:t>
              </a:r>
            </a:p>
          </p:txBody>
        </p:sp>
        <p:cxnSp>
          <p:nvCxnSpPr>
            <p:cNvPr id="3613" name="Shape 3613"/>
            <p:cNvCxnSpPr/>
            <p:nvPr/>
          </p:nvCxnSpPr>
          <p:spPr>
            <a:xfrm>
              <a:off x="1210" y="3583"/>
              <a:ext cx="1247" cy="0"/>
            </a:xfrm>
            <a:prstGeom prst="straightConnector1">
              <a:avLst/>
            </a:prstGeom>
            <a:noFill/>
            <a:ln w="22225" cap="flat" cmpd="sng">
              <a:solidFill>
                <a:schemeClr val="dk1"/>
              </a:solidFill>
              <a:prstDash val="solid"/>
              <a:round/>
              <a:headEnd type="none" w="med" len="med"/>
              <a:tailEnd type="none" w="med" len="med"/>
            </a:ln>
          </p:spPr>
        </p:cxnSp>
      </p:grpSp>
      <p:sp>
        <p:nvSpPr>
          <p:cNvPr id="3614" name="Shape 3614"/>
          <p:cNvSpPr txBox="1"/>
          <p:nvPr/>
        </p:nvSpPr>
        <p:spPr>
          <a:xfrm>
            <a:off x="5130800" y="5500687"/>
            <a:ext cx="67786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0.85</a:t>
            </a:r>
          </a:p>
        </p:txBody>
      </p:sp>
      <p:cxnSp>
        <p:nvCxnSpPr>
          <p:cNvPr id="3615" name="Shape 3615"/>
          <p:cNvCxnSpPr/>
          <p:nvPr/>
        </p:nvCxnSpPr>
        <p:spPr>
          <a:xfrm>
            <a:off x="6172200" y="5688012"/>
            <a:ext cx="1752600" cy="0"/>
          </a:xfrm>
          <a:prstGeom prst="straightConnector1">
            <a:avLst/>
          </a:prstGeom>
          <a:noFill/>
          <a:ln w="22225" cap="flat" cmpd="sng">
            <a:solidFill>
              <a:schemeClr val="dk1"/>
            </a:solidFill>
            <a:prstDash val="solid"/>
            <a:round/>
            <a:headEnd type="none" w="med" len="med"/>
            <a:tailEnd type="none" w="med" len="med"/>
          </a:ln>
        </p:spPr>
      </p:cxnSp>
      <p:sp>
        <p:nvSpPr>
          <p:cNvPr id="3616" name="Shape 3616"/>
          <p:cNvSpPr txBox="1"/>
          <p:nvPr/>
        </p:nvSpPr>
        <p:spPr>
          <a:xfrm>
            <a:off x="6451600" y="6308725"/>
            <a:ext cx="2235199" cy="396874"/>
          </a:xfrm>
          <a:prstGeom prst="rect">
            <a:avLst/>
          </a:prstGeom>
          <a:solidFill>
            <a:srgbClr val="E6DDD8"/>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 44,988 g LiOH</a:t>
            </a:r>
          </a:p>
        </p:txBody>
      </p:sp>
      <p:cxnSp>
        <p:nvCxnSpPr>
          <p:cNvPr id="3617" name="Shape 3617"/>
          <p:cNvCxnSpPr/>
          <p:nvPr/>
        </p:nvCxnSpPr>
        <p:spPr>
          <a:xfrm>
            <a:off x="1905000" y="1524000"/>
            <a:ext cx="0" cy="762000"/>
          </a:xfrm>
          <a:prstGeom prst="straightConnector1">
            <a:avLst/>
          </a:prstGeom>
          <a:noFill/>
          <a:ln w="9525" cap="flat" cmpd="sng">
            <a:solidFill>
              <a:schemeClr val="dk1"/>
            </a:solidFill>
            <a:prstDash val="solid"/>
            <a:round/>
            <a:headEnd type="none" w="med" len="med"/>
            <a:tailEnd type="triangle" w="lg" len="lg"/>
          </a:ln>
        </p:spPr>
      </p:cxnSp>
      <p:cxnSp>
        <p:nvCxnSpPr>
          <p:cNvPr id="3618" name="Shape 3618"/>
          <p:cNvCxnSpPr/>
          <p:nvPr/>
        </p:nvCxnSpPr>
        <p:spPr>
          <a:xfrm>
            <a:off x="3505200" y="1552575"/>
            <a:ext cx="0" cy="762000"/>
          </a:xfrm>
          <a:prstGeom prst="straightConnector1">
            <a:avLst/>
          </a:prstGeom>
          <a:noFill/>
          <a:ln w="9525" cap="flat" cmpd="sng">
            <a:solidFill>
              <a:schemeClr val="dk1"/>
            </a:solidFill>
            <a:prstDash val="solid"/>
            <a:round/>
            <a:headEnd type="triangle" w="lg" len="lg"/>
            <a:tailEnd type="none" w="med" len="med"/>
          </a:ln>
        </p:spPr>
      </p:cxnSp>
      <p:sp>
        <p:nvSpPr>
          <p:cNvPr id="3619" name="Shape 3619"/>
          <p:cNvSpPr txBox="1"/>
          <p:nvPr/>
        </p:nvSpPr>
        <p:spPr>
          <a:xfrm>
            <a:off x="1431925" y="2346325"/>
            <a:ext cx="1087437" cy="396874"/>
          </a:xfrm>
          <a:prstGeom prst="rect">
            <a:avLst/>
          </a:prstGeom>
          <a:solidFill>
            <a:srgbClr val="FFFFCC"/>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800 mol</a:t>
            </a:r>
          </a:p>
        </p:txBody>
      </p:sp>
      <p:cxnSp>
        <p:nvCxnSpPr>
          <p:cNvPr id="3620" name="Shape 3620"/>
          <p:cNvCxnSpPr/>
          <p:nvPr/>
        </p:nvCxnSpPr>
        <p:spPr>
          <a:xfrm>
            <a:off x="2514600" y="2590800"/>
            <a:ext cx="893763" cy="0"/>
          </a:xfrm>
          <a:prstGeom prst="straightConnector1">
            <a:avLst/>
          </a:prstGeom>
          <a:noFill/>
          <a:ln w="9525" cap="flat" cmpd="sng">
            <a:solidFill>
              <a:schemeClr val="dk1"/>
            </a:solidFill>
            <a:prstDash val="solid"/>
            <a:round/>
            <a:headEnd type="none" w="med" len="med"/>
            <a:tailEnd type="triangle" w="lg" len="lg"/>
          </a:ln>
        </p:spPr>
      </p:cxnSp>
      <p:sp>
        <p:nvSpPr>
          <p:cNvPr id="3621" name="Shape 3621"/>
          <p:cNvSpPr txBox="1"/>
          <p:nvPr/>
        </p:nvSpPr>
        <p:spPr>
          <a:xfrm>
            <a:off x="3505200" y="1736725"/>
            <a:ext cx="156527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23.9 g/mol</a:t>
            </a:r>
          </a:p>
        </p:txBody>
      </p:sp>
      <p:sp>
        <p:nvSpPr>
          <p:cNvPr id="3622" name="Shape 3622"/>
          <p:cNvSpPr txBox="1"/>
          <p:nvPr/>
        </p:nvSpPr>
        <p:spPr>
          <a:xfrm>
            <a:off x="884237" y="4572000"/>
            <a:ext cx="7234236" cy="396874"/>
          </a:xfrm>
          <a:prstGeom prst="rect">
            <a:avLst/>
          </a:prstGeom>
          <a:solidFill>
            <a:srgbClr val="E6DDD8"/>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Note:  The lithium hydroxide scrubbers are only 85% efficient.  </a:t>
            </a:r>
          </a:p>
        </p:txBody>
      </p:sp>
      <p:cxnSp>
        <p:nvCxnSpPr>
          <p:cNvPr id="3623" name="Shape 3623"/>
          <p:cNvCxnSpPr/>
          <p:nvPr/>
        </p:nvCxnSpPr>
        <p:spPr>
          <a:xfrm flipH="1">
            <a:off x="7496175" y="3152775"/>
            <a:ext cx="152399" cy="304799"/>
          </a:xfrm>
          <a:prstGeom prst="straightConnector1">
            <a:avLst/>
          </a:prstGeom>
          <a:noFill/>
          <a:ln w="9525" cap="flat" cmpd="sng">
            <a:solidFill>
              <a:srgbClr val="FF0000"/>
            </a:solidFill>
            <a:prstDash val="solid"/>
            <a:round/>
            <a:headEnd type="none" w="med" len="med"/>
            <a:tailEnd type="triangle" w="lg" len="lg"/>
          </a:ln>
        </p:spPr>
      </p:cxnSp>
      <p:sp>
        <p:nvSpPr>
          <p:cNvPr id="3624" name="Shape 3624"/>
          <p:cNvSpPr txBox="1"/>
          <p:nvPr/>
        </p:nvSpPr>
        <p:spPr>
          <a:xfrm>
            <a:off x="4327525" y="6248400"/>
            <a:ext cx="1720850"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Amount of LiOH to</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be taken into space</a:t>
            </a:r>
          </a:p>
        </p:txBody>
      </p:sp>
      <p:cxnSp>
        <p:nvCxnSpPr>
          <p:cNvPr id="3625" name="Shape 3625"/>
          <p:cNvCxnSpPr/>
          <p:nvPr/>
        </p:nvCxnSpPr>
        <p:spPr>
          <a:xfrm>
            <a:off x="6076950" y="6477000"/>
            <a:ext cx="341312" cy="47625"/>
          </a:xfrm>
          <a:prstGeom prst="straightConnector1">
            <a:avLst/>
          </a:prstGeom>
          <a:noFill/>
          <a:ln w="9525" cap="flat" cmpd="sng">
            <a:solidFill>
              <a:srgbClr val="FF0000"/>
            </a:solidFill>
            <a:prstDash val="solid"/>
            <a:round/>
            <a:headEnd type="none" w="med" len="med"/>
            <a:tailEnd type="triangle" w="lg" len="lg"/>
          </a:ln>
        </p:spPr>
      </p:cxnSp>
      <p:sp>
        <p:nvSpPr>
          <p:cNvPr id="3626" name="Shape 3626">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627" name="Shape 3627"/>
          <p:cNvSpPr txBox="1"/>
          <p:nvPr/>
        </p:nvSpPr>
        <p:spPr>
          <a:xfrm>
            <a:off x="3519487" y="3252788"/>
            <a:ext cx="145414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mol LiOH</a:t>
            </a:r>
          </a:p>
        </p:txBody>
      </p:sp>
      <p:sp>
        <p:nvSpPr>
          <p:cNvPr id="3628" name="Shape 3628"/>
          <p:cNvSpPr txBox="1"/>
          <p:nvPr/>
        </p:nvSpPr>
        <p:spPr>
          <a:xfrm>
            <a:off x="3533775" y="3600450"/>
            <a:ext cx="13477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 mol CO</a:t>
            </a:r>
            <a:r>
              <a:rPr lang="en-US" sz="2000" b="0" i="0" u="none" strike="noStrike" cap="none" baseline="-25000">
                <a:solidFill>
                  <a:schemeClr val="dk1"/>
                </a:solidFill>
                <a:latin typeface="Arial"/>
                <a:ea typeface="Arial"/>
                <a:cs typeface="Arial"/>
                <a:sym typeface="Arial"/>
              </a:rPr>
              <a:t>2</a:t>
            </a:r>
          </a:p>
        </p:txBody>
      </p:sp>
      <p:sp>
        <p:nvSpPr>
          <p:cNvPr id="3629" name="Shape 3629"/>
          <p:cNvSpPr txBox="1"/>
          <p:nvPr/>
        </p:nvSpPr>
        <p:spPr>
          <a:xfrm>
            <a:off x="4964112" y="3252788"/>
            <a:ext cx="1538286"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23.9 g LiOH</a:t>
            </a:r>
          </a:p>
        </p:txBody>
      </p:sp>
      <p:sp>
        <p:nvSpPr>
          <p:cNvPr id="3630" name="Shape 3630"/>
          <p:cNvSpPr txBox="1"/>
          <p:nvPr/>
        </p:nvSpPr>
        <p:spPr>
          <a:xfrm>
            <a:off x="4976812" y="3600450"/>
            <a:ext cx="145414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 mol LiOH</a:t>
            </a:r>
          </a:p>
        </p:txBody>
      </p:sp>
      <p:grpSp>
        <p:nvGrpSpPr>
          <p:cNvPr id="3631" name="Shape 3631"/>
          <p:cNvGrpSpPr/>
          <p:nvPr/>
        </p:nvGrpSpPr>
        <p:grpSpPr>
          <a:xfrm>
            <a:off x="3506787" y="3236912"/>
            <a:ext cx="1436687" cy="733425"/>
            <a:chOff x="1871" y="2729"/>
            <a:chExt cx="816" cy="438"/>
          </a:xfrm>
        </p:grpSpPr>
        <p:sp>
          <p:nvSpPr>
            <p:cNvPr id="3632" name="Shape 3632"/>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633" name="Shape 3633"/>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3634" name="Shape 3634"/>
          <p:cNvGrpSpPr/>
          <p:nvPr/>
        </p:nvGrpSpPr>
        <p:grpSpPr>
          <a:xfrm>
            <a:off x="4970463" y="3236912"/>
            <a:ext cx="1498600" cy="733425"/>
            <a:chOff x="1871" y="2729"/>
            <a:chExt cx="816" cy="438"/>
          </a:xfrm>
        </p:grpSpPr>
        <p:sp>
          <p:nvSpPr>
            <p:cNvPr id="3635" name="Shape 3635"/>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636" name="Shape 3636"/>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3637" name="Shape 3637"/>
          <p:cNvCxnSpPr/>
          <p:nvPr/>
        </p:nvCxnSpPr>
        <p:spPr>
          <a:xfrm rot="10800000" flipH="1">
            <a:off x="3849687" y="3765549"/>
            <a:ext cx="838199" cy="114300"/>
          </a:xfrm>
          <a:prstGeom prst="straightConnector1">
            <a:avLst/>
          </a:prstGeom>
          <a:noFill/>
          <a:ln w="9525" cap="flat" cmpd="sng">
            <a:solidFill>
              <a:srgbClr val="FF0000"/>
            </a:solidFill>
            <a:prstDash val="solid"/>
            <a:round/>
            <a:headEnd type="none" w="med" len="med"/>
            <a:tailEnd type="none" w="med" len="med"/>
          </a:ln>
        </p:spPr>
      </p:cxnSp>
      <p:cxnSp>
        <p:nvCxnSpPr>
          <p:cNvPr id="3638" name="Shape 3638"/>
          <p:cNvCxnSpPr/>
          <p:nvPr/>
        </p:nvCxnSpPr>
        <p:spPr>
          <a:xfrm rot="10800000" flipH="1">
            <a:off x="3822700" y="3384549"/>
            <a:ext cx="1049338" cy="147638"/>
          </a:xfrm>
          <a:prstGeom prst="straightConnector1">
            <a:avLst/>
          </a:prstGeom>
          <a:noFill/>
          <a:ln w="9525" cap="flat" cmpd="sng">
            <a:solidFill>
              <a:srgbClr val="FF0000"/>
            </a:solidFill>
            <a:prstDash val="solid"/>
            <a:round/>
            <a:headEnd type="none" w="med" len="med"/>
            <a:tailEnd type="none" w="med" len="med"/>
          </a:ln>
        </p:spPr>
      </p:cxnSp>
      <p:cxnSp>
        <p:nvCxnSpPr>
          <p:cNvPr id="3639" name="Shape 3639"/>
          <p:cNvCxnSpPr/>
          <p:nvPr/>
        </p:nvCxnSpPr>
        <p:spPr>
          <a:xfrm rot="10800000" flipH="1">
            <a:off x="5283200" y="3738562"/>
            <a:ext cx="1052513" cy="136524"/>
          </a:xfrm>
          <a:prstGeom prst="straightConnector1">
            <a:avLst/>
          </a:prstGeom>
          <a:noFill/>
          <a:ln w="9525" cap="flat" cmpd="sng">
            <a:solidFill>
              <a:srgbClr val="FF0000"/>
            </a:solidFill>
            <a:prstDash val="solid"/>
            <a:round/>
            <a:headEnd type="none" w="med" len="med"/>
            <a:tailEnd type="none" w="med" len="med"/>
          </a:ln>
        </p:spPr>
      </p:cxnSp>
      <p:cxnSp>
        <p:nvCxnSpPr>
          <p:cNvPr id="3640" name="Shape 3640"/>
          <p:cNvCxnSpPr/>
          <p:nvPr/>
        </p:nvCxnSpPr>
        <p:spPr>
          <a:xfrm rot="10800000" flipH="1">
            <a:off x="2470150" y="3568699"/>
            <a:ext cx="838199" cy="114300"/>
          </a:xfrm>
          <a:prstGeom prst="straightConnector1">
            <a:avLst/>
          </a:prstGeom>
          <a:noFill/>
          <a:ln w="9525" cap="flat" cmpd="sng">
            <a:solidFill>
              <a:srgbClr val="FF0000"/>
            </a:solidFill>
            <a:prstDash val="solid"/>
            <a:round/>
            <a:headEnd type="none" w="med" len="med"/>
            <a:tailEnd type="none" w="med" len="med"/>
          </a:ln>
        </p:spPr>
      </p:cxnSp>
      <p:sp>
        <p:nvSpPr>
          <p:cNvPr id="3641" name="Shape 3641"/>
          <p:cNvSpPr txBox="1"/>
          <p:nvPr/>
        </p:nvSpPr>
        <p:spPr>
          <a:xfrm>
            <a:off x="3027363" y="2346325"/>
            <a:ext cx="1228724" cy="396874"/>
          </a:xfrm>
          <a:prstGeom prst="rect">
            <a:avLst/>
          </a:prstGeom>
          <a:solidFill>
            <a:srgbClr val="FFFFCC"/>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1600 mol</a:t>
            </a:r>
          </a:p>
        </p:txBody>
      </p:sp>
      <p:sp>
        <p:nvSpPr>
          <p:cNvPr id="3642" name="Shape 3642"/>
          <p:cNvSpPr/>
          <p:nvPr/>
        </p:nvSpPr>
        <p:spPr>
          <a:xfrm>
            <a:off x="6362700" y="5707062"/>
            <a:ext cx="11715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g LiOH</a:t>
            </a:r>
          </a:p>
        </p:txBody>
      </p:sp>
      <p:sp>
        <p:nvSpPr>
          <p:cNvPr id="3643" name="Shape 3643"/>
          <p:cNvSpPr txBox="1"/>
          <p:nvPr/>
        </p:nvSpPr>
        <p:spPr>
          <a:xfrm>
            <a:off x="5773737" y="5491162"/>
            <a:ext cx="331786"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p>
        </p:txBody>
      </p:sp>
      <p:sp>
        <p:nvSpPr>
          <p:cNvPr id="3644" name="Shape 3644"/>
          <p:cNvSpPr/>
          <p:nvPr/>
        </p:nvSpPr>
        <p:spPr>
          <a:xfrm>
            <a:off x="1371600" y="1125537"/>
            <a:ext cx="108743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800 mol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7"/>
                                        </p:tgtEl>
                                        <p:attrNameLst>
                                          <p:attrName>style.visibility</p:attrName>
                                        </p:attrNameLst>
                                      </p:cBhvr>
                                      <p:to>
                                        <p:strVal val="visible"/>
                                      </p:to>
                                    </p:set>
                                    <p:animEffect transition="in" filter="fade">
                                      <p:cBhvr>
                                        <p:cTn id="7" dur="1000"/>
                                        <p:tgtEl>
                                          <p:spTgt spid="36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7"/>
                                        </p:tgtEl>
                                        <p:attrNameLst>
                                          <p:attrName>style.visibility</p:attrName>
                                        </p:attrNameLst>
                                      </p:cBhvr>
                                      <p:to>
                                        <p:strVal val="visible"/>
                                      </p:to>
                                    </p:set>
                                    <p:animEffect transition="in" filter="fade">
                                      <p:cBhvr>
                                        <p:cTn id="12" dur="500"/>
                                        <p:tgtEl>
                                          <p:spTgt spid="36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19"/>
                                        </p:tgtEl>
                                        <p:attrNameLst>
                                          <p:attrName>style.visibility</p:attrName>
                                        </p:attrNameLst>
                                      </p:cBhvr>
                                      <p:to>
                                        <p:strVal val="visible"/>
                                      </p:to>
                                    </p:set>
                                    <p:animEffect transition="in" filter="fade">
                                      <p:cBhvr>
                                        <p:cTn id="17" dur="500"/>
                                        <p:tgtEl>
                                          <p:spTgt spid="36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31"/>
                                        </p:tgtEl>
                                        <p:attrNameLst>
                                          <p:attrName>style.visibility</p:attrName>
                                        </p:attrNameLst>
                                      </p:cBhvr>
                                      <p:to>
                                        <p:strVal val="visible"/>
                                      </p:to>
                                    </p:set>
                                    <p:animEffect transition="in" filter="fade">
                                      <p:cBhvr>
                                        <p:cTn id="22" dur="2000"/>
                                        <p:tgtEl>
                                          <p:spTgt spid="363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620"/>
                                        </p:tgtEl>
                                        <p:attrNameLst>
                                          <p:attrName>style.visibility</p:attrName>
                                        </p:attrNameLst>
                                      </p:cBhvr>
                                      <p:to>
                                        <p:strVal val="visible"/>
                                      </p:to>
                                    </p:set>
                                    <p:animEffect transition="in" filter="fade">
                                      <p:cBhvr>
                                        <p:cTn id="26" dur="500"/>
                                        <p:tgtEl>
                                          <p:spTgt spid="36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06"/>
                                        </p:tgtEl>
                                        <p:attrNameLst>
                                          <p:attrName>style.visibility</p:attrName>
                                        </p:attrNameLst>
                                      </p:cBhvr>
                                      <p:to>
                                        <p:strVal val="visible"/>
                                      </p:to>
                                    </p:set>
                                    <p:animEffect transition="in" filter="fade">
                                      <p:cBhvr>
                                        <p:cTn id="31" dur="1000"/>
                                        <p:tgtEl>
                                          <p:spTgt spid="360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628"/>
                                        </p:tgtEl>
                                        <p:attrNameLst>
                                          <p:attrName>style.visibility</p:attrName>
                                        </p:attrNameLst>
                                      </p:cBhvr>
                                      <p:to>
                                        <p:strVal val="visible"/>
                                      </p:to>
                                    </p:set>
                                    <p:animEffect transition="in" filter="fade">
                                      <p:cBhvr>
                                        <p:cTn id="36" dur="500"/>
                                        <p:tgtEl>
                                          <p:spTgt spid="36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627"/>
                                        </p:tgtEl>
                                        <p:attrNameLst>
                                          <p:attrName>style.visibility</p:attrName>
                                        </p:attrNameLst>
                                      </p:cBhvr>
                                      <p:to>
                                        <p:strVal val="visible"/>
                                      </p:to>
                                    </p:set>
                                    <p:animEffect transition="in" filter="fade">
                                      <p:cBhvr>
                                        <p:cTn id="41" dur="500"/>
                                        <p:tgtEl>
                                          <p:spTgt spid="36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40"/>
                                        </p:tgtEl>
                                        <p:attrNameLst>
                                          <p:attrName>style.visibility</p:attrName>
                                        </p:attrNameLst>
                                      </p:cBhvr>
                                      <p:to>
                                        <p:strVal val="visible"/>
                                      </p:to>
                                    </p:set>
                                    <p:animEffect transition="in" filter="fade">
                                      <p:cBhvr>
                                        <p:cTn id="46" dur="500"/>
                                        <p:tgtEl>
                                          <p:spTgt spid="3640"/>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637"/>
                                        </p:tgtEl>
                                        <p:attrNameLst>
                                          <p:attrName>style.visibility</p:attrName>
                                        </p:attrNameLst>
                                      </p:cBhvr>
                                      <p:to>
                                        <p:strVal val="visible"/>
                                      </p:to>
                                    </p:set>
                                    <p:animEffect transition="in" filter="fade">
                                      <p:cBhvr>
                                        <p:cTn id="50" dur="500"/>
                                        <p:tgtEl>
                                          <p:spTgt spid="363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41"/>
                                        </p:tgtEl>
                                        <p:attrNameLst>
                                          <p:attrName>style.visibility</p:attrName>
                                        </p:attrNameLst>
                                      </p:cBhvr>
                                      <p:to>
                                        <p:strVal val="visible"/>
                                      </p:to>
                                    </p:set>
                                    <p:animEffect transition="in" filter="fade">
                                      <p:cBhvr>
                                        <p:cTn id="55" dur="500"/>
                                        <p:tgtEl>
                                          <p:spTgt spid="3641"/>
                                        </p:tgtEl>
                                      </p:cBhvr>
                                    </p:animEffect>
                                  </p:childTnLst>
                                </p:cTn>
                              </p:par>
                              <p:par>
                                <p:cTn id="56" presetID="10" presetClass="entr" presetSubtype="0" fill="hold" nodeType="withEffect">
                                  <p:stCondLst>
                                    <p:cond delay="0"/>
                                  </p:stCondLst>
                                  <p:childTnLst>
                                    <p:set>
                                      <p:cBhvr>
                                        <p:cTn id="57" dur="1" fill="hold">
                                          <p:stCondLst>
                                            <p:cond delay="0"/>
                                          </p:stCondLst>
                                        </p:cTn>
                                        <p:tgtEl>
                                          <p:spTgt spid="3604"/>
                                        </p:tgtEl>
                                        <p:attrNameLst>
                                          <p:attrName>style.visibility</p:attrName>
                                        </p:attrNameLst>
                                      </p:cBhvr>
                                      <p:to>
                                        <p:strVal val="visible"/>
                                      </p:to>
                                    </p:set>
                                    <p:animEffect transition="in" filter="fade">
                                      <p:cBhvr>
                                        <p:cTn id="58" dur="500"/>
                                        <p:tgtEl>
                                          <p:spTgt spid="360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634"/>
                                        </p:tgtEl>
                                        <p:attrNameLst>
                                          <p:attrName>style.visibility</p:attrName>
                                        </p:attrNameLst>
                                      </p:cBhvr>
                                      <p:to>
                                        <p:strVal val="visible"/>
                                      </p:to>
                                    </p:set>
                                    <p:animEffect transition="in" filter="fade">
                                      <p:cBhvr>
                                        <p:cTn id="63" dur="2000"/>
                                        <p:tgtEl>
                                          <p:spTgt spid="3634"/>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3618"/>
                                        </p:tgtEl>
                                        <p:attrNameLst>
                                          <p:attrName>style.visibility</p:attrName>
                                        </p:attrNameLst>
                                      </p:cBhvr>
                                      <p:to>
                                        <p:strVal val="visible"/>
                                      </p:to>
                                    </p:set>
                                    <p:animEffect transition="in" filter="fade">
                                      <p:cBhvr>
                                        <p:cTn id="67" dur="500"/>
                                        <p:tgtEl>
                                          <p:spTgt spid="36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30"/>
                                        </p:tgtEl>
                                        <p:attrNameLst>
                                          <p:attrName>style.visibility</p:attrName>
                                        </p:attrNameLst>
                                      </p:cBhvr>
                                      <p:to>
                                        <p:strVal val="visible"/>
                                      </p:to>
                                    </p:set>
                                    <p:animEffect transition="in" filter="fade">
                                      <p:cBhvr>
                                        <p:cTn id="72" dur="500"/>
                                        <p:tgtEl>
                                          <p:spTgt spid="363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629"/>
                                        </p:tgtEl>
                                        <p:attrNameLst>
                                          <p:attrName>style.visibility</p:attrName>
                                        </p:attrNameLst>
                                      </p:cBhvr>
                                      <p:to>
                                        <p:strVal val="visible"/>
                                      </p:to>
                                    </p:set>
                                    <p:animEffect transition="in" filter="fade">
                                      <p:cBhvr>
                                        <p:cTn id="77" dur="500"/>
                                        <p:tgtEl>
                                          <p:spTgt spid="3629"/>
                                        </p:tgtEl>
                                      </p:cBhvr>
                                    </p:animEffec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3621"/>
                                        </p:tgtEl>
                                        <p:attrNameLst>
                                          <p:attrName>style.visibility</p:attrName>
                                        </p:attrNameLst>
                                      </p:cBhvr>
                                      <p:to>
                                        <p:strVal val="visible"/>
                                      </p:to>
                                    </p:set>
                                    <p:animEffect transition="in" filter="fade">
                                      <p:cBhvr>
                                        <p:cTn id="81" dur="1000"/>
                                        <p:tgtEl>
                                          <p:spTgt spid="362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638"/>
                                        </p:tgtEl>
                                        <p:attrNameLst>
                                          <p:attrName>style.visibility</p:attrName>
                                        </p:attrNameLst>
                                      </p:cBhvr>
                                      <p:to>
                                        <p:strVal val="visible"/>
                                      </p:to>
                                    </p:set>
                                    <p:animEffect transition="in" filter="fade">
                                      <p:cBhvr>
                                        <p:cTn id="86" dur="500"/>
                                        <p:tgtEl>
                                          <p:spTgt spid="3638"/>
                                        </p:tgtEl>
                                      </p:cBhvr>
                                    </p:animEffec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639"/>
                                        </p:tgtEl>
                                        <p:attrNameLst>
                                          <p:attrName>style.visibility</p:attrName>
                                        </p:attrNameLst>
                                      </p:cBhvr>
                                      <p:to>
                                        <p:strVal val="visible"/>
                                      </p:to>
                                    </p:set>
                                    <p:animEffect transition="in" filter="fade">
                                      <p:cBhvr>
                                        <p:cTn id="90" dur="500"/>
                                        <p:tgtEl>
                                          <p:spTgt spid="363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608"/>
                                        </p:tgtEl>
                                        <p:attrNameLst>
                                          <p:attrName>style.visibility</p:attrName>
                                        </p:attrNameLst>
                                      </p:cBhvr>
                                      <p:to>
                                        <p:strVal val="visible"/>
                                      </p:to>
                                    </p:set>
                                    <p:animEffect transition="in" filter="fade">
                                      <p:cBhvr>
                                        <p:cTn id="95" dur="500"/>
                                        <p:tgtEl>
                                          <p:spTgt spid="3608"/>
                                        </p:tgtEl>
                                      </p:cBhvr>
                                    </p:animEffect>
                                  </p:childTnLst>
                                </p:cTn>
                              </p:par>
                            </p:childTnLst>
                          </p:cTn>
                        </p:par>
                        <p:par>
                          <p:cTn id="96" fill="hold">
                            <p:stCondLst>
                              <p:cond delay="500"/>
                            </p:stCondLst>
                            <p:childTnLst>
                              <p:par>
                                <p:cTn id="97" presetID="10" presetClass="entr" presetSubtype="0" fill="hold" nodeType="afterEffect">
                                  <p:stCondLst>
                                    <p:cond delay="0"/>
                                  </p:stCondLst>
                                  <p:childTnLst>
                                    <p:set>
                                      <p:cBhvr>
                                        <p:cTn id="98" dur="1" fill="hold">
                                          <p:stCondLst>
                                            <p:cond delay="0"/>
                                          </p:stCondLst>
                                        </p:cTn>
                                        <p:tgtEl>
                                          <p:spTgt spid="3603"/>
                                        </p:tgtEl>
                                        <p:attrNameLst>
                                          <p:attrName>style.visibility</p:attrName>
                                        </p:attrNameLst>
                                      </p:cBhvr>
                                      <p:to>
                                        <p:strVal val="visible"/>
                                      </p:to>
                                    </p:set>
                                    <p:animEffect transition="in" filter="fade">
                                      <p:cBhvr>
                                        <p:cTn id="99" dur="500"/>
                                        <p:tgtEl>
                                          <p:spTgt spid="3603"/>
                                        </p:tgtEl>
                                      </p:cBhvr>
                                    </p:animEffect>
                                  </p:childTnLst>
                                </p:cTn>
                              </p:par>
                            </p:childTnLst>
                          </p:cTn>
                        </p:par>
                      </p:childTnLst>
                    </p:cTn>
                  </p:par>
                  <p:par>
                    <p:cTn id="100" fill="hold">
                      <p:stCondLst>
                        <p:cond delay="indefinite"/>
                      </p:stCondLst>
                      <p:childTnLst>
                        <p:par>
                          <p:cTn id="101" fill="hold">
                            <p:stCondLst>
                              <p:cond delay="0"/>
                            </p:stCondLst>
                            <p:childTnLst>
                              <p:par>
                                <p:cTn id="102" presetID="23" presetClass="entr" presetSubtype="16" fill="hold" nodeType="clickEffect">
                                  <p:stCondLst>
                                    <p:cond delay="0"/>
                                  </p:stCondLst>
                                  <p:childTnLst>
                                    <p:set>
                                      <p:cBhvr>
                                        <p:cTn id="103" dur="1" fill="hold">
                                          <p:stCondLst>
                                            <p:cond delay="0"/>
                                          </p:stCondLst>
                                        </p:cTn>
                                        <p:tgtEl>
                                          <p:spTgt spid="3609"/>
                                        </p:tgtEl>
                                        <p:attrNameLst>
                                          <p:attrName>style.visibility</p:attrName>
                                        </p:attrNameLst>
                                      </p:cBhvr>
                                      <p:to>
                                        <p:strVal val="visible"/>
                                      </p:to>
                                    </p:set>
                                    <p:anim calcmode="lin" valueType="num">
                                      <p:cBhvr additive="base">
                                        <p:cTn id="104" dur="500"/>
                                        <p:tgtEl>
                                          <p:spTgt spid="3609"/>
                                        </p:tgtEl>
                                        <p:attrNameLst>
                                          <p:attrName>ppt_w</p:attrName>
                                        </p:attrNameLst>
                                      </p:cBhvr>
                                      <p:tavLst>
                                        <p:tav tm="0">
                                          <p:val>
                                            <p:strVal val="0"/>
                                          </p:val>
                                        </p:tav>
                                        <p:tav tm="100000">
                                          <p:val>
                                            <p:strVal val="#ppt_w"/>
                                          </p:val>
                                        </p:tav>
                                      </p:tavLst>
                                    </p:anim>
                                    <p:anim calcmode="lin" valueType="num">
                                      <p:cBhvr additive="base">
                                        <p:cTn id="105" dur="500"/>
                                        <p:tgtEl>
                                          <p:spTgt spid="3609"/>
                                        </p:tgtEl>
                                        <p:attrNameLst>
                                          <p:attrName>ppt_h</p:attrName>
                                        </p:attrNameLst>
                                      </p:cBhvr>
                                      <p:tavLst>
                                        <p:tav tm="0">
                                          <p:val>
                                            <p:strVal val="0"/>
                                          </p:val>
                                        </p:tav>
                                        <p:tav tm="100000">
                                          <p:val>
                                            <p:strVal val="#ppt_h"/>
                                          </p:val>
                                        </p:tav>
                                      </p:tavLst>
                                    </p:anim>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3623"/>
                                        </p:tgtEl>
                                        <p:attrNameLst>
                                          <p:attrName>style.visibility</p:attrName>
                                        </p:attrNameLst>
                                      </p:cBhvr>
                                      <p:to>
                                        <p:strVal val="visible"/>
                                      </p:to>
                                    </p:set>
                                    <p:animEffect transition="in" filter="fade">
                                      <p:cBhvr>
                                        <p:cTn id="109" dur="500"/>
                                        <p:tgtEl>
                                          <p:spTgt spid="362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3622"/>
                                        </p:tgtEl>
                                        <p:attrNameLst>
                                          <p:attrName>style.visibility</p:attrName>
                                        </p:attrNameLst>
                                      </p:cBhvr>
                                      <p:to>
                                        <p:strVal val="visible"/>
                                      </p:to>
                                    </p:set>
                                    <p:animEffect transition="in" filter="fade">
                                      <p:cBhvr>
                                        <p:cTn id="114" dur="500"/>
                                        <p:tgtEl>
                                          <p:spTgt spid="3622"/>
                                        </p:tgtEl>
                                      </p:cBhvr>
                                    </p:animEffect>
                                  </p:childTnLst>
                                </p:cTn>
                              </p:par>
                            </p:childTnLst>
                          </p:cTn>
                        </p:par>
                      </p:childTnLst>
                    </p:cTn>
                  </p:par>
                  <p:par>
                    <p:cTn id="115" fill="hold">
                      <p:stCondLst>
                        <p:cond delay="indefinite"/>
                      </p:stCondLst>
                      <p:childTnLst>
                        <p:par>
                          <p:cTn id="116" fill="hold">
                            <p:stCondLst>
                              <p:cond delay="0"/>
                            </p:stCondLst>
                            <p:childTnLst>
                              <p:par>
                                <p:cTn id="117" presetID="23" presetClass="entr" presetSubtype="16" fill="hold" nodeType="clickEffect">
                                  <p:stCondLst>
                                    <p:cond delay="0"/>
                                  </p:stCondLst>
                                  <p:childTnLst>
                                    <p:set>
                                      <p:cBhvr>
                                        <p:cTn id="118" dur="1" fill="hold">
                                          <p:stCondLst>
                                            <p:cond delay="0"/>
                                          </p:stCondLst>
                                        </p:cTn>
                                        <p:tgtEl>
                                          <p:spTgt spid="3610"/>
                                        </p:tgtEl>
                                        <p:attrNameLst>
                                          <p:attrName>style.visibility</p:attrName>
                                        </p:attrNameLst>
                                      </p:cBhvr>
                                      <p:to>
                                        <p:strVal val="visible"/>
                                      </p:to>
                                    </p:set>
                                    <p:anim calcmode="lin" valueType="num">
                                      <p:cBhvr additive="base">
                                        <p:cTn id="119" dur="500"/>
                                        <p:tgtEl>
                                          <p:spTgt spid="3610"/>
                                        </p:tgtEl>
                                        <p:attrNameLst>
                                          <p:attrName>ppt_w</p:attrName>
                                        </p:attrNameLst>
                                      </p:cBhvr>
                                      <p:tavLst>
                                        <p:tav tm="0">
                                          <p:val>
                                            <p:strVal val="0"/>
                                          </p:val>
                                        </p:tav>
                                        <p:tav tm="100000">
                                          <p:val>
                                            <p:strVal val="#ppt_w"/>
                                          </p:val>
                                        </p:tav>
                                      </p:tavLst>
                                    </p:anim>
                                    <p:anim calcmode="lin" valueType="num">
                                      <p:cBhvr additive="base">
                                        <p:cTn id="120" dur="500"/>
                                        <p:tgtEl>
                                          <p:spTgt spid="3610"/>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23" presetClass="entr" presetSubtype="16" fill="hold" nodeType="clickEffect">
                                  <p:stCondLst>
                                    <p:cond delay="0"/>
                                  </p:stCondLst>
                                  <p:childTnLst>
                                    <p:set>
                                      <p:cBhvr>
                                        <p:cTn id="124" dur="1" fill="hold">
                                          <p:stCondLst>
                                            <p:cond delay="0"/>
                                          </p:stCondLst>
                                        </p:cTn>
                                        <p:tgtEl>
                                          <p:spTgt spid="3614"/>
                                        </p:tgtEl>
                                        <p:attrNameLst>
                                          <p:attrName>style.visibility</p:attrName>
                                        </p:attrNameLst>
                                      </p:cBhvr>
                                      <p:to>
                                        <p:strVal val="visible"/>
                                      </p:to>
                                    </p:set>
                                    <p:anim calcmode="lin" valueType="num">
                                      <p:cBhvr additive="base">
                                        <p:cTn id="125" dur="500"/>
                                        <p:tgtEl>
                                          <p:spTgt spid="3614"/>
                                        </p:tgtEl>
                                        <p:attrNameLst>
                                          <p:attrName>ppt_w</p:attrName>
                                        </p:attrNameLst>
                                      </p:cBhvr>
                                      <p:tavLst>
                                        <p:tav tm="0">
                                          <p:val>
                                            <p:strVal val="0"/>
                                          </p:val>
                                        </p:tav>
                                        <p:tav tm="100000">
                                          <p:val>
                                            <p:strVal val="#ppt_w"/>
                                          </p:val>
                                        </p:tav>
                                      </p:tavLst>
                                    </p:anim>
                                    <p:anim calcmode="lin" valueType="num">
                                      <p:cBhvr additive="base">
                                        <p:cTn id="126" dur="500"/>
                                        <p:tgtEl>
                                          <p:spTgt spid="3614"/>
                                        </p:tgtEl>
                                        <p:attrNameLst>
                                          <p:attrName>ppt_h</p:attrName>
                                        </p:attrNameLst>
                                      </p:cBhvr>
                                      <p:tavLst>
                                        <p:tav tm="0">
                                          <p:val>
                                            <p:strVal val="0"/>
                                          </p:val>
                                        </p:tav>
                                        <p:tav tm="100000">
                                          <p:val>
                                            <p:strVal val="#ppt_h"/>
                                          </p:val>
                                        </p:tav>
                                      </p:tavLst>
                                    </p:anim>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3643"/>
                                        </p:tgtEl>
                                        <p:attrNameLst>
                                          <p:attrName>style.visibility</p:attrName>
                                        </p:attrNameLst>
                                      </p:cBhvr>
                                      <p:to>
                                        <p:strVal val="visible"/>
                                      </p:to>
                                    </p:set>
                                    <p:animEffect transition="in" filter="fade">
                                      <p:cBhvr>
                                        <p:cTn id="131" dur="2000"/>
                                        <p:tgtEl>
                                          <p:spTgt spid="3643"/>
                                        </p:tgtEl>
                                      </p:cBhvr>
                                    </p:animEffect>
                                  </p:childTnLst>
                                </p:cTn>
                              </p:par>
                            </p:childTnLst>
                          </p:cTn>
                        </p:par>
                        <p:par>
                          <p:cTn id="132" fill="hold">
                            <p:stCondLst>
                              <p:cond delay="2000"/>
                            </p:stCondLst>
                            <p:childTnLst>
                              <p:par>
                                <p:cTn id="133" presetID="10" presetClass="entr" presetSubtype="0" fill="hold" nodeType="afterEffect">
                                  <p:stCondLst>
                                    <p:cond delay="0"/>
                                  </p:stCondLst>
                                  <p:childTnLst>
                                    <p:set>
                                      <p:cBhvr>
                                        <p:cTn id="134" dur="1" fill="hold">
                                          <p:stCondLst>
                                            <p:cond delay="0"/>
                                          </p:stCondLst>
                                        </p:cTn>
                                        <p:tgtEl>
                                          <p:spTgt spid="3615"/>
                                        </p:tgtEl>
                                        <p:attrNameLst>
                                          <p:attrName>style.visibility</p:attrName>
                                        </p:attrNameLst>
                                      </p:cBhvr>
                                      <p:to>
                                        <p:strVal val="visible"/>
                                      </p:to>
                                    </p:set>
                                    <p:animEffect transition="in" filter="fade">
                                      <p:cBhvr>
                                        <p:cTn id="135" dur="1000"/>
                                        <p:tgtEl>
                                          <p:spTgt spid="3615"/>
                                        </p:tgtEl>
                                      </p:cBhvr>
                                    </p:animEffect>
                                  </p:childTnLst>
                                </p:cTn>
                              </p:par>
                            </p:childTnLst>
                          </p:cTn>
                        </p:par>
                      </p:childTnLst>
                    </p:cTn>
                  </p:par>
                  <p:par>
                    <p:cTn id="136" fill="hold">
                      <p:stCondLst>
                        <p:cond delay="indefinite"/>
                      </p:stCondLst>
                      <p:childTnLst>
                        <p:par>
                          <p:cTn id="137" fill="hold">
                            <p:stCondLst>
                              <p:cond delay="0"/>
                            </p:stCondLst>
                            <p:childTnLst>
                              <p:par>
                                <p:cTn id="138" presetID="23" presetClass="entr" presetSubtype="16" fill="hold" nodeType="clickEffect">
                                  <p:stCondLst>
                                    <p:cond delay="0"/>
                                  </p:stCondLst>
                                  <p:childTnLst>
                                    <p:set>
                                      <p:cBhvr>
                                        <p:cTn id="139" dur="1" fill="hold">
                                          <p:stCondLst>
                                            <p:cond delay="0"/>
                                          </p:stCondLst>
                                        </p:cTn>
                                        <p:tgtEl>
                                          <p:spTgt spid="3605"/>
                                        </p:tgtEl>
                                        <p:attrNameLst>
                                          <p:attrName>style.visibility</p:attrName>
                                        </p:attrNameLst>
                                      </p:cBhvr>
                                      <p:to>
                                        <p:strVal val="visible"/>
                                      </p:to>
                                    </p:set>
                                    <p:anim calcmode="lin" valueType="num">
                                      <p:cBhvr additive="base">
                                        <p:cTn id="140" dur="500"/>
                                        <p:tgtEl>
                                          <p:spTgt spid="3605"/>
                                        </p:tgtEl>
                                        <p:attrNameLst>
                                          <p:attrName>ppt_w</p:attrName>
                                        </p:attrNameLst>
                                      </p:cBhvr>
                                      <p:tavLst>
                                        <p:tav tm="0">
                                          <p:val>
                                            <p:strVal val="0"/>
                                          </p:val>
                                        </p:tav>
                                        <p:tav tm="100000">
                                          <p:val>
                                            <p:strVal val="#ppt_w"/>
                                          </p:val>
                                        </p:tav>
                                      </p:tavLst>
                                    </p:anim>
                                    <p:anim calcmode="lin" valueType="num">
                                      <p:cBhvr additive="base">
                                        <p:cTn id="141" dur="500"/>
                                        <p:tgtEl>
                                          <p:spTgt spid="3605"/>
                                        </p:tgtEl>
                                        <p:attrNameLst>
                                          <p:attrName>ppt_h</p:attrName>
                                        </p:attrNameLst>
                                      </p:cBhvr>
                                      <p:tavLst>
                                        <p:tav tm="0">
                                          <p:val>
                                            <p:strVal val="0"/>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3642"/>
                                        </p:tgtEl>
                                        <p:attrNameLst>
                                          <p:attrName>style.visibility</p:attrName>
                                        </p:attrNameLst>
                                      </p:cBhvr>
                                      <p:to>
                                        <p:strVal val="visible"/>
                                      </p:to>
                                    </p:set>
                                    <p:animEffect transition="in" filter="fade">
                                      <p:cBhvr>
                                        <p:cTn id="146" dur="500"/>
                                        <p:tgtEl>
                                          <p:spTgt spid="3642"/>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3616"/>
                                        </p:tgtEl>
                                        <p:attrNameLst>
                                          <p:attrName>style.visibility</p:attrName>
                                        </p:attrNameLst>
                                      </p:cBhvr>
                                      <p:to>
                                        <p:strVal val="visible"/>
                                      </p:to>
                                    </p:set>
                                    <p:animEffect transition="in" filter="fade">
                                      <p:cBhvr>
                                        <p:cTn id="151" dur="1000"/>
                                        <p:tgtEl>
                                          <p:spTgt spid="361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3624"/>
                                        </p:tgtEl>
                                        <p:attrNameLst>
                                          <p:attrName>style.visibility</p:attrName>
                                        </p:attrNameLst>
                                      </p:cBhvr>
                                      <p:to>
                                        <p:strVal val="visible"/>
                                      </p:to>
                                    </p:set>
                                    <p:animEffect transition="in" filter="fade">
                                      <p:cBhvr>
                                        <p:cTn id="156" dur="500"/>
                                        <p:tgtEl>
                                          <p:spTgt spid="3624"/>
                                        </p:tgtEl>
                                      </p:cBhvr>
                                    </p:animEffect>
                                  </p:childTnLst>
                                </p:cTn>
                              </p:par>
                            </p:childTnLst>
                          </p:cTn>
                        </p:par>
                        <p:par>
                          <p:cTn id="157" fill="hold">
                            <p:stCondLst>
                              <p:cond delay="500"/>
                            </p:stCondLst>
                            <p:childTnLst>
                              <p:par>
                                <p:cTn id="158" presetID="10" presetClass="entr" presetSubtype="0" fill="hold" nodeType="afterEffect">
                                  <p:stCondLst>
                                    <p:cond delay="0"/>
                                  </p:stCondLst>
                                  <p:childTnLst>
                                    <p:set>
                                      <p:cBhvr>
                                        <p:cTn id="159" dur="1" fill="hold">
                                          <p:stCondLst>
                                            <p:cond delay="0"/>
                                          </p:stCondLst>
                                        </p:cTn>
                                        <p:tgtEl>
                                          <p:spTgt spid="3625"/>
                                        </p:tgtEl>
                                        <p:attrNameLst>
                                          <p:attrName>style.visibility</p:attrName>
                                        </p:attrNameLst>
                                      </p:cBhvr>
                                      <p:to>
                                        <p:strVal val="visible"/>
                                      </p:to>
                                    </p:set>
                                    <p:animEffect transition="in" filter="fade">
                                      <p:cBhvr>
                                        <p:cTn id="160" dur="500"/>
                                        <p:tgtEl>
                                          <p:spTgt spid="3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649"/>
        <p:cNvGrpSpPr/>
        <p:nvPr/>
      </p:nvGrpSpPr>
      <p:grpSpPr>
        <a:xfrm>
          <a:off x="0" y="0"/>
          <a:ext cx="0" cy="0"/>
          <a:chOff x="0" y="0"/>
          <a:chExt cx="0" cy="0"/>
        </a:xfrm>
      </p:grpSpPr>
      <p:sp>
        <p:nvSpPr>
          <p:cNvPr id="3650" name="Shape 365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1" u="none" strike="noStrike" cap="none">
                <a:solidFill>
                  <a:schemeClr val="dk1"/>
                </a:solidFill>
                <a:latin typeface="Arial"/>
                <a:ea typeface="Arial"/>
                <a:cs typeface="Arial"/>
                <a:sym typeface="Arial"/>
              </a:rPr>
              <a:t>Careers in Chemistry:  Farming</a:t>
            </a:r>
          </a:p>
        </p:txBody>
      </p:sp>
      <p:sp>
        <p:nvSpPr>
          <p:cNvPr id="3651" name="Shape 3651"/>
          <p:cNvSpPr/>
          <p:nvPr/>
        </p:nvSpPr>
        <p:spPr>
          <a:xfrm>
            <a:off x="1493837" y="1262062"/>
            <a:ext cx="6754812" cy="5380037"/>
          </a:xfrm>
          <a:prstGeom prst="rect">
            <a:avLst/>
          </a:prstGeom>
          <a:noFill/>
          <a:ln>
            <a:noFill/>
          </a:ln>
        </p:spPr>
        <p:txBody>
          <a:bodyPr lIns="0" tIns="0" rIns="0" bIns="0" anchor="ctr"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Farming is big business in the United States with profits for the lucky and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possible bankruptcy for the less fortunate.  </a:t>
            </a:r>
            <a:r>
              <a:rPr lang="en-US" sz="1400" b="0" i="1" u="none" strike="noStrike" cap="none">
                <a:solidFill>
                  <a:schemeClr val="dk1"/>
                </a:solidFill>
                <a:latin typeface="Arial"/>
                <a:ea typeface="Arial"/>
                <a:cs typeface="Arial"/>
                <a:sym typeface="Arial"/>
              </a:rPr>
              <a:t>Farmers should not be ignorant of </a:t>
            </a:r>
          </a:p>
          <a:p>
            <a:pPr marL="0" marR="0" lvl="0" indent="0" algn="l" rtl="0">
              <a:spcBef>
                <a:spcPts val="0"/>
              </a:spcBef>
              <a:spcAft>
                <a:spcPts val="0"/>
              </a:spcAft>
              <a:buSzPct val="25000"/>
              <a:buNone/>
            </a:pPr>
            <a:r>
              <a:rPr lang="en-US" sz="1400" b="0" i="1" u="none" strike="noStrike" cap="none">
                <a:solidFill>
                  <a:schemeClr val="dk1"/>
                </a:solidFill>
                <a:latin typeface="Arial"/>
                <a:ea typeface="Arial"/>
                <a:cs typeface="Arial"/>
                <a:sym typeface="Arial"/>
              </a:rPr>
              <a:t>chemistry</a:t>
            </a:r>
            <a:r>
              <a:rPr lang="en-US" sz="1400" b="0" i="0" u="none" strike="noStrike" cap="none">
                <a:solidFill>
                  <a:schemeClr val="dk1"/>
                </a:solidFill>
                <a:latin typeface="Arial"/>
                <a:ea typeface="Arial"/>
                <a:cs typeface="Arial"/>
                <a:sym typeface="Arial"/>
              </a:rPr>
              <a:t>.  For instance, to be profitable, a farmer must know when to plant,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harvest, and sell his/her crops to maximize profit.  In order to get the greatest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yield farmers often add </a:t>
            </a:r>
            <a:r>
              <a:rPr lang="en-US" sz="1400" b="0" i="1" u="none" strike="noStrike" cap="none">
                <a:solidFill>
                  <a:schemeClr val="dk1"/>
                </a:solidFill>
                <a:latin typeface="Arial"/>
                <a:ea typeface="Arial"/>
                <a:cs typeface="Arial"/>
                <a:sym typeface="Arial"/>
              </a:rPr>
              <a:t>fertilizers</a:t>
            </a:r>
            <a:r>
              <a:rPr lang="en-US" sz="1400" b="0" i="0" u="none" strike="noStrike" cap="none">
                <a:solidFill>
                  <a:schemeClr val="dk1"/>
                </a:solidFill>
                <a:latin typeface="Arial"/>
                <a:ea typeface="Arial"/>
                <a:cs typeface="Arial"/>
                <a:sym typeface="Arial"/>
              </a:rPr>
              <a:t> to the soil to replenish vital nutrients removed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by the previous season’s crop.</a:t>
            </a: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Corn is one product that removes a tremendous amount of phosphorous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from the soil.  For this reason, farmers will rotate crops and/or add fertilizer to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the ground before planting crops for the following year.  On average, </a:t>
            </a:r>
            <a:r>
              <a:rPr lang="en-US" sz="1400" b="0" i="0" u="none" strike="noStrike" cap="none">
                <a:solidFill>
                  <a:srgbClr val="0000FF"/>
                </a:solidFill>
                <a:latin typeface="Arial"/>
                <a:ea typeface="Arial"/>
                <a:cs typeface="Arial"/>
                <a:sym typeface="Arial"/>
              </a:rPr>
              <a:t>an</a:t>
            </a:r>
            <a:r>
              <a:rPr lang="en-US" sz="1400" b="0" i="0" u="none" strike="noStrike" cap="none">
                <a:solidFill>
                  <a:schemeClr val="dk1"/>
                </a:solidFill>
                <a:latin typeface="Arial"/>
                <a:ea typeface="Arial"/>
                <a:cs typeface="Arial"/>
                <a:sym typeface="Arial"/>
              </a:rPr>
              <a:t> </a:t>
            </a:r>
            <a:r>
              <a:rPr lang="en-US" sz="1400" b="0" i="0" u="none" strike="noStrike" cap="none">
                <a:solidFill>
                  <a:srgbClr val="0000FF"/>
                </a:solidFill>
                <a:latin typeface="Arial"/>
                <a:ea typeface="Arial"/>
                <a:cs typeface="Arial"/>
                <a:sym typeface="Arial"/>
              </a:rPr>
              <a:t>acre </a:t>
            </a:r>
          </a:p>
          <a:p>
            <a:pPr marL="0" marR="0" lvl="0" indent="0" algn="l" rtl="0">
              <a:spcBef>
                <a:spcPts val="0"/>
              </a:spcBef>
              <a:spcAft>
                <a:spcPts val="0"/>
              </a:spcAft>
              <a:buSzPct val="25000"/>
              <a:buNone/>
            </a:pPr>
            <a:r>
              <a:rPr lang="en-US" sz="1400" b="0" i="0" u="none" strike="noStrike" cap="none">
                <a:solidFill>
                  <a:srgbClr val="0000FF"/>
                </a:solidFill>
                <a:latin typeface="Arial"/>
                <a:ea typeface="Arial"/>
                <a:cs typeface="Arial"/>
                <a:sym typeface="Arial"/>
              </a:rPr>
              <a:t>of corn will remove 6 kilograms of phosphorous</a:t>
            </a:r>
            <a:r>
              <a:rPr lang="en-US" sz="1400" b="0" i="0" u="none" strike="noStrike" cap="none">
                <a:solidFill>
                  <a:schemeClr val="dk1"/>
                </a:solidFill>
                <a:latin typeface="Arial"/>
                <a:ea typeface="Arial"/>
                <a:cs typeface="Arial"/>
                <a:sym typeface="Arial"/>
              </a:rPr>
              <a:t> from the ground.</a:t>
            </a: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Assume you inherit a farm and must now have to purchase fertilizer for the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farm. The farm is </a:t>
            </a:r>
            <a:r>
              <a:rPr lang="en-US" sz="1400" b="0" i="0" u="none" strike="noStrike" cap="none">
                <a:solidFill>
                  <a:srgbClr val="0000FF"/>
                </a:solidFill>
                <a:latin typeface="Arial"/>
                <a:ea typeface="Arial"/>
                <a:cs typeface="Arial"/>
                <a:sym typeface="Arial"/>
              </a:rPr>
              <a:t>340 acres</a:t>
            </a:r>
            <a:r>
              <a:rPr lang="en-US" sz="1400" b="0" i="0" u="none" strike="noStrike" cap="none">
                <a:solidFill>
                  <a:schemeClr val="dk1"/>
                </a:solidFill>
                <a:latin typeface="Arial"/>
                <a:ea typeface="Arial"/>
                <a:cs typeface="Arial"/>
                <a:sym typeface="Arial"/>
              </a:rPr>
              <a:t> and had corn planted the previous year.  You must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add fertilizer to the soil before you plant this years’ crop.  You go to the local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fertilizer store and find </a:t>
            </a:r>
            <a:r>
              <a:rPr lang="en-US" sz="1400" b="1" i="0" u="none" strike="noStrike" cap="none">
                <a:solidFill>
                  <a:schemeClr val="dk1"/>
                </a:solidFill>
                <a:latin typeface="Arial"/>
                <a:ea typeface="Arial"/>
                <a:cs typeface="Arial"/>
                <a:sym typeface="Arial"/>
              </a:rPr>
              <a:t>SuperPhosphate</a:t>
            </a:r>
            <a:r>
              <a:rPr lang="en-US" sz="1400" b="0" i="0" u="none" strike="noStrike" cap="none" baseline="30000">
                <a:solidFill>
                  <a:schemeClr val="dk1"/>
                </a:solidFill>
                <a:latin typeface="Arial"/>
                <a:ea typeface="Arial"/>
                <a:cs typeface="Arial"/>
                <a:sym typeface="Arial"/>
              </a:rPr>
              <a:t>TM</a:t>
            </a:r>
            <a:r>
              <a:rPr lang="en-US" sz="1400" b="0" i="0" u="none" strike="noStrike" cap="none">
                <a:solidFill>
                  <a:schemeClr val="dk1"/>
                </a:solidFill>
                <a:latin typeface="Arial"/>
                <a:ea typeface="Arial"/>
                <a:cs typeface="Arial"/>
                <a:sym typeface="Arial"/>
              </a:rPr>
              <a:t> brand fertilizer.  You read the fertilizer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bag and can recognize from your high school chemistry class a molecular formula </a:t>
            </a:r>
            <a:r>
              <a:rPr lang="en-US" sz="1400" b="0" i="0" u="none" strike="noStrike" cap="none">
                <a:solidFill>
                  <a:srgbClr val="0000FF"/>
                </a:solidFill>
                <a:latin typeface="Arial"/>
                <a:ea typeface="Arial"/>
                <a:cs typeface="Arial"/>
                <a:sym typeface="Arial"/>
              </a:rPr>
              <a:t>Ca</a:t>
            </a:r>
            <a:r>
              <a:rPr lang="en-US" sz="1400" b="0" i="0" u="none" strike="noStrike" cap="none" baseline="-25000">
                <a:solidFill>
                  <a:srgbClr val="0000FF"/>
                </a:solidFill>
                <a:latin typeface="Arial"/>
                <a:ea typeface="Arial"/>
                <a:cs typeface="Arial"/>
                <a:sym typeface="Arial"/>
              </a:rPr>
              <a:t>3</a:t>
            </a:r>
            <a:r>
              <a:rPr lang="en-US" sz="1400" b="0" i="0" u="none" strike="noStrike" cap="none">
                <a:solidFill>
                  <a:srgbClr val="0000FF"/>
                </a:solidFill>
                <a:latin typeface="Arial"/>
                <a:ea typeface="Arial"/>
                <a:cs typeface="Arial"/>
                <a:sym typeface="Arial"/>
              </a:rPr>
              <a:t>P</a:t>
            </a:r>
            <a:r>
              <a:rPr lang="en-US" sz="1400" b="0" i="0" u="none" strike="noStrike" cap="none" baseline="-25000">
                <a:solidFill>
                  <a:srgbClr val="0000FF"/>
                </a:solidFill>
                <a:latin typeface="Arial"/>
                <a:ea typeface="Arial"/>
                <a:cs typeface="Arial"/>
                <a:sym typeface="Arial"/>
              </a:rPr>
              <a:t>2</a:t>
            </a:r>
            <a:r>
              <a:rPr lang="en-US" sz="1400" b="0" i="0" u="none" strike="noStrike" cap="none">
                <a:solidFill>
                  <a:srgbClr val="0000FF"/>
                </a:solidFill>
                <a:latin typeface="Arial"/>
                <a:ea typeface="Arial"/>
                <a:cs typeface="Arial"/>
                <a:sym typeface="Arial"/>
              </a:rPr>
              <a:t>H</a:t>
            </a:r>
            <a:r>
              <a:rPr lang="en-US" sz="1400" b="0" i="0" u="none" strike="noStrike" cap="none" baseline="-25000">
                <a:solidFill>
                  <a:srgbClr val="0000FF"/>
                </a:solidFill>
                <a:latin typeface="Arial"/>
                <a:ea typeface="Arial"/>
                <a:cs typeface="Arial"/>
                <a:sym typeface="Arial"/>
              </a:rPr>
              <a:t>14</a:t>
            </a:r>
            <a:r>
              <a:rPr lang="en-US" sz="1400" b="0" i="0" u="none" strike="noStrike" cap="none">
                <a:solidFill>
                  <a:srgbClr val="0000FF"/>
                </a:solidFill>
                <a:latin typeface="Arial"/>
                <a:ea typeface="Arial"/>
                <a:cs typeface="Arial"/>
                <a:sym typeface="Arial"/>
              </a:rPr>
              <a:t>S</a:t>
            </a:r>
            <a:r>
              <a:rPr lang="en-US" sz="1400" b="0" i="0" u="none" strike="noStrike" cap="none" baseline="-25000">
                <a:solidFill>
                  <a:srgbClr val="0000FF"/>
                </a:solidFill>
                <a:latin typeface="Arial"/>
                <a:ea typeface="Arial"/>
                <a:cs typeface="Arial"/>
                <a:sym typeface="Arial"/>
              </a:rPr>
              <a:t>2</a:t>
            </a:r>
            <a:r>
              <a:rPr lang="en-US" sz="1400" b="0" i="0" u="none" strike="noStrike" cap="none">
                <a:solidFill>
                  <a:srgbClr val="0000FF"/>
                </a:solidFill>
                <a:latin typeface="Arial"/>
                <a:ea typeface="Arial"/>
                <a:cs typeface="Arial"/>
                <a:sym typeface="Arial"/>
              </a:rPr>
              <a:t>O</a:t>
            </a:r>
            <a:r>
              <a:rPr lang="en-US" sz="1400" b="0" i="0" u="none" strike="noStrike" cap="none" baseline="-25000">
                <a:solidFill>
                  <a:srgbClr val="0000FF"/>
                </a:solidFill>
                <a:latin typeface="Arial"/>
                <a:ea typeface="Arial"/>
                <a:cs typeface="Arial"/>
                <a:sym typeface="Arial"/>
              </a:rPr>
              <a:t>21</a:t>
            </a:r>
            <a:r>
              <a:rPr lang="en-US" sz="1400" b="0" i="0" u="none" strike="noStrike" cap="none">
                <a:solidFill>
                  <a:schemeClr val="dk1"/>
                </a:solidFill>
                <a:latin typeface="Arial"/>
                <a:ea typeface="Arial"/>
                <a:cs typeface="Arial"/>
                <a:sym typeface="Arial"/>
              </a:rPr>
              <a:t> (</a:t>
            </a:r>
            <a:r>
              <a:rPr lang="en-US" sz="1400" b="0" i="1" u="none" strike="noStrike" cap="none">
                <a:solidFill>
                  <a:schemeClr val="dk1"/>
                </a:solidFill>
                <a:latin typeface="Arial"/>
                <a:ea typeface="Arial"/>
                <a:cs typeface="Arial"/>
                <a:sym typeface="Arial"/>
              </a:rPr>
              <a:t>you don’t understand anything else written on the bag because it </a:t>
            </a:r>
          </a:p>
          <a:p>
            <a:pPr marL="0" marR="0" lvl="0" indent="0" algn="l" rtl="0">
              <a:spcBef>
                <a:spcPts val="0"/>
              </a:spcBef>
              <a:spcAft>
                <a:spcPts val="0"/>
              </a:spcAft>
              <a:buSzPct val="25000"/>
              <a:buNone/>
            </a:pPr>
            <a:r>
              <a:rPr lang="en-US" sz="1400" b="0" i="1" u="none" strike="noStrike" cap="none">
                <a:solidFill>
                  <a:schemeClr val="dk1"/>
                </a:solidFill>
                <a:latin typeface="Arial"/>
                <a:ea typeface="Arial"/>
                <a:cs typeface="Arial"/>
                <a:sym typeface="Arial"/>
              </a:rPr>
              <a:t>is imported fertilizer from Japan</a:t>
            </a:r>
            <a:r>
              <a:rPr lang="en-US" sz="1400" b="0" i="0" u="none" strike="noStrike" cap="none">
                <a:solidFill>
                  <a:schemeClr val="dk1"/>
                </a:solidFill>
                <a:latin typeface="Arial"/>
                <a:ea typeface="Arial"/>
                <a:cs typeface="Arial"/>
                <a:sym typeface="Arial"/>
              </a:rPr>
              <a:t>).  You must decide how much fertilizer to buy for application to your corn fields.  If each bag costs </a:t>
            </a:r>
            <a:r>
              <a:rPr lang="en-US" sz="1400" b="0" i="0" u="none" strike="noStrike" cap="none">
                <a:solidFill>
                  <a:srgbClr val="0000FF"/>
                </a:solidFill>
                <a:latin typeface="Arial"/>
                <a:ea typeface="Arial"/>
                <a:cs typeface="Arial"/>
                <a:sym typeface="Arial"/>
              </a:rPr>
              <a:t>$54.73</a:t>
            </a:r>
            <a:r>
              <a:rPr lang="en-US" sz="1400" b="0" i="0" u="none" strike="noStrike" cap="none">
                <a:solidFill>
                  <a:schemeClr val="dk1"/>
                </a:solidFill>
                <a:latin typeface="Arial"/>
                <a:ea typeface="Arial"/>
                <a:cs typeface="Arial"/>
                <a:sym typeface="Arial"/>
              </a:rPr>
              <a:t>; </a:t>
            </a:r>
            <a:r>
              <a:rPr lang="en-US" sz="1400" b="0" i="0" u="none" strike="noStrike" cap="none">
                <a:solidFill>
                  <a:srgbClr val="FF0000"/>
                </a:solidFill>
                <a:latin typeface="Arial"/>
                <a:ea typeface="Arial"/>
                <a:cs typeface="Arial"/>
                <a:sym typeface="Arial"/>
              </a:rPr>
              <a:t>how many bags of </a:t>
            </a:r>
          </a:p>
          <a:p>
            <a:pPr marL="0" marR="0" lvl="0" indent="0" algn="l" rtl="0">
              <a:spcBef>
                <a:spcPts val="0"/>
              </a:spcBef>
              <a:spcAft>
                <a:spcPts val="0"/>
              </a:spcAft>
              <a:buSzPct val="25000"/>
              <a:buNone/>
            </a:pPr>
            <a:r>
              <a:rPr lang="en-US" sz="1400" b="0" i="0" u="none" strike="noStrike" cap="none">
                <a:solidFill>
                  <a:srgbClr val="FF0000"/>
                </a:solidFill>
                <a:latin typeface="Arial"/>
                <a:ea typeface="Arial"/>
                <a:cs typeface="Arial"/>
                <a:sym typeface="Arial"/>
              </a:rPr>
              <a:t>fertilizer</a:t>
            </a:r>
            <a:r>
              <a:rPr lang="en-US" sz="1400" b="0" i="0" u="none" strike="noStrike" cap="none">
                <a:solidFill>
                  <a:schemeClr val="dk1"/>
                </a:solidFill>
                <a:latin typeface="Arial"/>
                <a:ea typeface="Arial"/>
                <a:cs typeface="Arial"/>
                <a:sym typeface="Arial"/>
              </a:rPr>
              <a:t> must you purchase and </a:t>
            </a:r>
            <a:r>
              <a:rPr lang="en-US" sz="1400" b="0" i="0" u="none" strike="noStrike" cap="none">
                <a:solidFill>
                  <a:srgbClr val="FF0000"/>
                </a:solidFill>
                <a:latin typeface="Arial"/>
                <a:ea typeface="Arial"/>
                <a:cs typeface="Arial"/>
                <a:sym typeface="Arial"/>
              </a:rPr>
              <a:t>how much will it cost</a:t>
            </a:r>
            <a:r>
              <a:rPr lang="en-US" sz="1400" b="0" i="0" u="none" strike="noStrike" cap="none">
                <a:solidFill>
                  <a:schemeClr val="dk1"/>
                </a:solidFill>
                <a:latin typeface="Arial"/>
                <a:ea typeface="Arial"/>
                <a:cs typeface="Arial"/>
                <a:sym typeface="Arial"/>
              </a:rPr>
              <a:t> you to add the necessary fertilizer to your fields?</a:t>
            </a:r>
          </a:p>
          <a:p>
            <a:pPr marL="0" marR="0" lvl="0" indent="0" algn="l" rtl="0">
              <a:spcBef>
                <a:spcPts val="0"/>
              </a:spcBef>
              <a:spcAft>
                <a:spcPts val="0"/>
              </a:spcAft>
              <a:buNone/>
            </a:pPr>
            <a:endParaRPr sz="1400" b="0" i="0" u="none" strike="noStrike" cap="none">
              <a:solidFill>
                <a:srgbClr val="0000FF"/>
              </a:solidFill>
              <a:latin typeface="Arial"/>
              <a:ea typeface="Arial"/>
              <a:cs typeface="Arial"/>
              <a:sym typeface="Arial"/>
            </a:endParaRPr>
          </a:p>
          <a:p>
            <a:pPr marL="0" marR="0" lvl="0" indent="0" algn="ctr" rtl="0">
              <a:spcBef>
                <a:spcPts val="0"/>
              </a:spcBef>
              <a:spcAft>
                <a:spcPts val="0"/>
              </a:spcAft>
              <a:buSzPct val="25000"/>
              <a:buNone/>
            </a:pPr>
            <a:r>
              <a:rPr lang="en-US" sz="1400" b="0" i="0" u="none" strike="noStrike" cap="none">
                <a:solidFill>
                  <a:srgbClr val="0000FF"/>
                </a:solidFill>
                <a:latin typeface="Arial"/>
                <a:ea typeface="Arial"/>
                <a:cs typeface="Arial"/>
                <a:sym typeface="Arial"/>
              </a:rPr>
              <a:t>Given:  1 bag of fertilizer weighs 10,000 g   [454 g = 1 pound]</a:t>
            </a: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1">
                                            <p:txEl>
                                              <p:pRg st="0" end="0"/>
                                            </p:txEl>
                                          </p:spTgt>
                                        </p:tgtEl>
                                        <p:attrNameLst>
                                          <p:attrName>style.visibility</p:attrName>
                                        </p:attrNameLst>
                                      </p:cBhvr>
                                      <p:to>
                                        <p:strVal val="visible"/>
                                      </p:to>
                                    </p:set>
                                    <p:animEffect transition="in" filter="fade">
                                      <p:cBhvr>
                                        <p:cTn id="7" dur="500"/>
                                        <p:tgtEl>
                                          <p:spTgt spid="3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1">
                                            <p:txEl>
                                              <p:pRg st="1" end="1"/>
                                            </p:txEl>
                                          </p:spTgt>
                                        </p:tgtEl>
                                        <p:attrNameLst>
                                          <p:attrName>style.visibility</p:attrName>
                                        </p:attrNameLst>
                                      </p:cBhvr>
                                      <p:to>
                                        <p:strVal val="visible"/>
                                      </p:to>
                                    </p:set>
                                    <p:animEffect transition="in" filter="fade">
                                      <p:cBhvr>
                                        <p:cTn id="12" dur="500"/>
                                        <p:tgtEl>
                                          <p:spTgt spid="3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51">
                                            <p:txEl>
                                              <p:pRg st="2" end="2"/>
                                            </p:txEl>
                                          </p:spTgt>
                                        </p:tgtEl>
                                        <p:attrNameLst>
                                          <p:attrName>style.visibility</p:attrName>
                                        </p:attrNameLst>
                                      </p:cBhvr>
                                      <p:to>
                                        <p:strVal val="visible"/>
                                      </p:to>
                                    </p:set>
                                    <p:animEffect transition="in" filter="fade">
                                      <p:cBhvr>
                                        <p:cTn id="17" dur="500"/>
                                        <p:tgtEl>
                                          <p:spTgt spid="3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51">
                                            <p:txEl>
                                              <p:pRg st="3" end="3"/>
                                            </p:txEl>
                                          </p:spTgt>
                                        </p:tgtEl>
                                        <p:attrNameLst>
                                          <p:attrName>style.visibility</p:attrName>
                                        </p:attrNameLst>
                                      </p:cBhvr>
                                      <p:to>
                                        <p:strVal val="visible"/>
                                      </p:to>
                                    </p:set>
                                    <p:animEffect transition="in" filter="fade">
                                      <p:cBhvr>
                                        <p:cTn id="22" dur="500"/>
                                        <p:tgtEl>
                                          <p:spTgt spid="3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51">
                                            <p:txEl>
                                              <p:pRg st="4" end="4"/>
                                            </p:txEl>
                                          </p:spTgt>
                                        </p:tgtEl>
                                        <p:attrNameLst>
                                          <p:attrName>style.visibility</p:attrName>
                                        </p:attrNameLst>
                                      </p:cBhvr>
                                      <p:to>
                                        <p:strVal val="visible"/>
                                      </p:to>
                                    </p:set>
                                    <p:animEffect transition="in" filter="fade">
                                      <p:cBhvr>
                                        <p:cTn id="27" dur="500"/>
                                        <p:tgtEl>
                                          <p:spTgt spid="36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51">
                                            <p:txEl>
                                              <p:pRg st="5" end="5"/>
                                            </p:txEl>
                                          </p:spTgt>
                                        </p:tgtEl>
                                        <p:attrNameLst>
                                          <p:attrName>style.visibility</p:attrName>
                                        </p:attrNameLst>
                                      </p:cBhvr>
                                      <p:to>
                                        <p:strVal val="visible"/>
                                      </p:to>
                                    </p:set>
                                    <p:animEffect transition="in" filter="fade">
                                      <p:cBhvr>
                                        <p:cTn id="32" dur="500"/>
                                        <p:tgtEl>
                                          <p:spTgt spid="36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51">
                                            <p:txEl>
                                              <p:pRg st="6" end="6"/>
                                            </p:txEl>
                                          </p:spTgt>
                                        </p:tgtEl>
                                        <p:attrNameLst>
                                          <p:attrName>style.visibility</p:attrName>
                                        </p:attrNameLst>
                                      </p:cBhvr>
                                      <p:to>
                                        <p:strVal val="visible"/>
                                      </p:to>
                                    </p:set>
                                    <p:animEffect transition="in" filter="fade">
                                      <p:cBhvr>
                                        <p:cTn id="37" dur="500"/>
                                        <p:tgtEl>
                                          <p:spTgt spid="36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51">
                                            <p:txEl>
                                              <p:pRg st="7" end="7"/>
                                            </p:txEl>
                                          </p:spTgt>
                                        </p:tgtEl>
                                        <p:attrNameLst>
                                          <p:attrName>style.visibility</p:attrName>
                                        </p:attrNameLst>
                                      </p:cBhvr>
                                      <p:to>
                                        <p:strVal val="visible"/>
                                      </p:to>
                                    </p:set>
                                    <p:animEffect transition="in" filter="fade">
                                      <p:cBhvr>
                                        <p:cTn id="42" dur="500"/>
                                        <p:tgtEl>
                                          <p:spTgt spid="36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51">
                                            <p:txEl>
                                              <p:pRg st="8" end="8"/>
                                            </p:txEl>
                                          </p:spTgt>
                                        </p:tgtEl>
                                        <p:attrNameLst>
                                          <p:attrName>style.visibility</p:attrName>
                                        </p:attrNameLst>
                                      </p:cBhvr>
                                      <p:to>
                                        <p:strVal val="visible"/>
                                      </p:to>
                                    </p:set>
                                    <p:animEffect transition="in" filter="fade">
                                      <p:cBhvr>
                                        <p:cTn id="47" dur="500"/>
                                        <p:tgtEl>
                                          <p:spTgt spid="365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51">
                                            <p:txEl>
                                              <p:pRg st="9" end="9"/>
                                            </p:txEl>
                                          </p:spTgt>
                                        </p:tgtEl>
                                        <p:attrNameLst>
                                          <p:attrName>style.visibility</p:attrName>
                                        </p:attrNameLst>
                                      </p:cBhvr>
                                      <p:to>
                                        <p:strVal val="visible"/>
                                      </p:to>
                                    </p:set>
                                    <p:animEffect transition="in" filter="fade">
                                      <p:cBhvr>
                                        <p:cTn id="52" dur="500"/>
                                        <p:tgtEl>
                                          <p:spTgt spid="365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51">
                                            <p:txEl>
                                              <p:pRg st="10" end="10"/>
                                            </p:txEl>
                                          </p:spTgt>
                                        </p:tgtEl>
                                        <p:attrNameLst>
                                          <p:attrName>style.visibility</p:attrName>
                                        </p:attrNameLst>
                                      </p:cBhvr>
                                      <p:to>
                                        <p:strVal val="visible"/>
                                      </p:to>
                                    </p:set>
                                    <p:animEffect transition="in" filter="fade">
                                      <p:cBhvr>
                                        <p:cTn id="57" dur="500"/>
                                        <p:tgtEl>
                                          <p:spTgt spid="365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651">
                                            <p:txEl>
                                              <p:pRg st="11" end="11"/>
                                            </p:txEl>
                                          </p:spTgt>
                                        </p:tgtEl>
                                        <p:attrNameLst>
                                          <p:attrName>style.visibility</p:attrName>
                                        </p:attrNameLst>
                                      </p:cBhvr>
                                      <p:to>
                                        <p:strVal val="visible"/>
                                      </p:to>
                                    </p:set>
                                    <p:animEffect transition="in" filter="fade">
                                      <p:cBhvr>
                                        <p:cTn id="62" dur="500"/>
                                        <p:tgtEl>
                                          <p:spTgt spid="365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51">
                                            <p:txEl>
                                              <p:pRg st="12" end="12"/>
                                            </p:txEl>
                                          </p:spTgt>
                                        </p:tgtEl>
                                        <p:attrNameLst>
                                          <p:attrName>style.visibility</p:attrName>
                                        </p:attrNameLst>
                                      </p:cBhvr>
                                      <p:to>
                                        <p:strVal val="visible"/>
                                      </p:to>
                                    </p:set>
                                    <p:animEffect transition="in" filter="fade">
                                      <p:cBhvr>
                                        <p:cTn id="67" dur="500"/>
                                        <p:tgtEl>
                                          <p:spTgt spid="3651">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51">
                                            <p:txEl>
                                              <p:pRg st="13" end="13"/>
                                            </p:txEl>
                                          </p:spTgt>
                                        </p:tgtEl>
                                        <p:attrNameLst>
                                          <p:attrName>style.visibility</p:attrName>
                                        </p:attrNameLst>
                                      </p:cBhvr>
                                      <p:to>
                                        <p:strVal val="visible"/>
                                      </p:to>
                                    </p:set>
                                    <p:animEffect transition="in" filter="fade">
                                      <p:cBhvr>
                                        <p:cTn id="72" dur="500"/>
                                        <p:tgtEl>
                                          <p:spTgt spid="3651">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651">
                                            <p:txEl>
                                              <p:pRg st="14" end="14"/>
                                            </p:txEl>
                                          </p:spTgt>
                                        </p:tgtEl>
                                        <p:attrNameLst>
                                          <p:attrName>style.visibility</p:attrName>
                                        </p:attrNameLst>
                                      </p:cBhvr>
                                      <p:to>
                                        <p:strVal val="visible"/>
                                      </p:to>
                                    </p:set>
                                    <p:animEffect transition="in" filter="fade">
                                      <p:cBhvr>
                                        <p:cTn id="77" dur="500"/>
                                        <p:tgtEl>
                                          <p:spTgt spid="3651">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651">
                                            <p:txEl>
                                              <p:pRg st="15" end="15"/>
                                            </p:txEl>
                                          </p:spTgt>
                                        </p:tgtEl>
                                        <p:attrNameLst>
                                          <p:attrName>style.visibility</p:attrName>
                                        </p:attrNameLst>
                                      </p:cBhvr>
                                      <p:to>
                                        <p:strVal val="visible"/>
                                      </p:to>
                                    </p:set>
                                    <p:animEffect transition="in" filter="fade">
                                      <p:cBhvr>
                                        <p:cTn id="82" dur="500"/>
                                        <p:tgtEl>
                                          <p:spTgt spid="3651">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651">
                                            <p:txEl>
                                              <p:pRg st="16" end="16"/>
                                            </p:txEl>
                                          </p:spTgt>
                                        </p:tgtEl>
                                        <p:attrNameLst>
                                          <p:attrName>style.visibility</p:attrName>
                                        </p:attrNameLst>
                                      </p:cBhvr>
                                      <p:to>
                                        <p:strVal val="visible"/>
                                      </p:to>
                                    </p:set>
                                    <p:animEffect transition="in" filter="fade">
                                      <p:cBhvr>
                                        <p:cTn id="87" dur="500"/>
                                        <p:tgtEl>
                                          <p:spTgt spid="3651">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651">
                                            <p:txEl>
                                              <p:pRg st="17" end="17"/>
                                            </p:txEl>
                                          </p:spTgt>
                                        </p:tgtEl>
                                        <p:attrNameLst>
                                          <p:attrName>style.visibility</p:attrName>
                                        </p:attrNameLst>
                                      </p:cBhvr>
                                      <p:to>
                                        <p:strVal val="visible"/>
                                      </p:to>
                                    </p:set>
                                    <p:animEffect transition="in" filter="fade">
                                      <p:cBhvr>
                                        <p:cTn id="92" dur="500"/>
                                        <p:tgtEl>
                                          <p:spTgt spid="3651">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651">
                                            <p:txEl>
                                              <p:pRg st="18" end="18"/>
                                            </p:txEl>
                                          </p:spTgt>
                                        </p:tgtEl>
                                        <p:attrNameLst>
                                          <p:attrName>style.visibility</p:attrName>
                                        </p:attrNameLst>
                                      </p:cBhvr>
                                      <p:to>
                                        <p:strVal val="visible"/>
                                      </p:to>
                                    </p:set>
                                    <p:animEffect transition="in" filter="fade">
                                      <p:cBhvr>
                                        <p:cTn id="97" dur="500"/>
                                        <p:tgtEl>
                                          <p:spTgt spid="3651">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651">
                                            <p:txEl>
                                              <p:pRg st="19" end="19"/>
                                            </p:txEl>
                                          </p:spTgt>
                                        </p:tgtEl>
                                        <p:attrNameLst>
                                          <p:attrName>style.visibility</p:attrName>
                                        </p:attrNameLst>
                                      </p:cBhvr>
                                      <p:to>
                                        <p:strVal val="visible"/>
                                      </p:to>
                                    </p:set>
                                    <p:animEffect transition="in" filter="fade">
                                      <p:cBhvr>
                                        <p:cTn id="102" dur="500"/>
                                        <p:tgtEl>
                                          <p:spTgt spid="3651">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651">
                                            <p:txEl>
                                              <p:pRg st="20" end="20"/>
                                            </p:txEl>
                                          </p:spTgt>
                                        </p:tgtEl>
                                        <p:attrNameLst>
                                          <p:attrName>style.visibility</p:attrName>
                                        </p:attrNameLst>
                                      </p:cBhvr>
                                      <p:to>
                                        <p:strVal val="visible"/>
                                      </p:to>
                                    </p:set>
                                    <p:animEffect transition="in" filter="fade">
                                      <p:cBhvr>
                                        <p:cTn id="107" dur="500"/>
                                        <p:tgtEl>
                                          <p:spTgt spid="3651">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651">
                                            <p:txEl>
                                              <p:pRg st="21" end="21"/>
                                            </p:txEl>
                                          </p:spTgt>
                                        </p:tgtEl>
                                        <p:attrNameLst>
                                          <p:attrName>style.visibility</p:attrName>
                                        </p:attrNameLst>
                                      </p:cBhvr>
                                      <p:to>
                                        <p:strVal val="visible"/>
                                      </p:to>
                                    </p:set>
                                    <p:animEffect transition="in" filter="fade">
                                      <p:cBhvr>
                                        <p:cTn id="112" dur="500"/>
                                        <p:tgtEl>
                                          <p:spTgt spid="3651">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656"/>
        <p:cNvGrpSpPr/>
        <p:nvPr/>
      </p:nvGrpSpPr>
      <p:grpSpPr>
        <a:xfrm>
          <a:off x="0" y="0"/>
          <a:ext cx="0" cy="0"/>
          <a:chOff x="0" y="0"/>
          <a:chExt cx="0" cy="0"/>
        </a:xfrm>
      </p:grpSpPr>
      <p:pic>
        <p:nvPicPr>
          <p:cNvPr id="3657" name="Shape 3657" descr="grass strip"/>
          <p:cNvPicPr preferRelativeResize="0"/>
          <p:nvPr/>
        </p:nvPicPr>
        <p:blipFill rotWithShape="1">
          <a:blip r:embed="rId3">
            <a:alphaModFix/>
          </a:blip>
          <a:srcRect/>
          <a:stretch/>
        </p:blipFill>
        <p:spPr>
          <a:xfrm>
            <a:off x="6634163" y="1593850"/>
            <a:ext cx="2495549" cy="1663700"/>
          </a:xfrm>
          <a:prstGeom prst="rect">
            <a:avLst/>
          </a:prstGeom>
          <a:noFill/>
          <a:ln>
            <a:noFill/>
          </a:ln>
        </p:spPr>
      </p:pic>
      <p:sp>
        <p:nvSpPr>
          <p:cNvPr id="3658" name="Shape 3658"/>
          <p:cNvSpPr txBox="1"/>
          <p:nvPr/>
        </p:nvSpPr>
        <p:spPr>
          <a:xfrm>
            <a:off x="4017962" y="2054225"/>
            <a:ext cx="8937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1000 g P</a:t>
            </a:r>
          </a:p>
        </p:txBody>
      </p:sp>
      <p:sp>
        <p:nvSpPr>
          <p:cNvPr id="3659" name="Shape 36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1" u="none" strike="noStrike" cap="none">
                <a:solidFill>
                  <a:schemeClr val="dk1"/>
                </a:solidFill>
                <a:latin typeface="Arial"/>
                <a:ea typeface="Arial"/>
                <a:cs typeface="Arial"/>
                <a:sym typeface="Arial"/>
              </a:rPr>
              <a:t>Careers in Chemistry:  Farming</a:t>
            </a:r>
          </a:p>
        </p:txBody>
      </p:sp>
      <p:sp>
        <p:nvSpPr>
          <p:cNvPr id="3660" name="Shape 3660"/>
          <p:cNvSpPr/>
          <p:nvPr/>
        </p:nvSpPr>
        <p:spPr>
          <a:xfrm>
            <a:off x="728662" y="1509712"/>
            <a:ext cx="5486399" cy="4956175"/>
          </a:xfrm>
          <a:prstGeom prst="rect">
            <a:avLst/>
          </a:prstGeom>
          <a:noFill/>
          <a:ln>
            <a:noFill/>
          </a:ln>
        </p:spPr>
        <p:txBody>
          <a:bodyPr lIns="0" tIns="0" rIns="0" bIns="0" anchor="ctr"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How much fertilizer will you need?</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Conversion Factor:  1 acre corn  =  6 kg phosphorous</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a:t>
            </a: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accent2"/>
              </a:solidFill>
              <a:latin typeface="Arial"/>
              <a:ea typeface="Arial"/>
              <a:cs typeface="Arial"/>
              <a:sym typeface="Arial"/>
            </a:endParaRPr>
          </a:p>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If a bag of fertilizer has the formula Ca</a:t>
            </a:r>
            <a:r>
              <a:rPr lang="en-US" sz="1400" b="0" i="0" u="none" strike="noStrike" cap="none" baseline="-25000">
                <a:solidFill>
                  <a:schemeClr val="accent2"/>
                </a:solidFill>
                <a:latin typeface="Arial"/>
                <a:ea typeface="Arial"/>
                <a:cs typeface="Arial"/>
                <a:sym typeface="Arial"/>
              </a:rPr>
              <a:t>3</a:t>
            </a:r>
            <a:r>
              <a:rPr lang="en-US" sz="1400" b="0" i="0" u="none" strike="noStrike" cap="none">
                <a:solidFill>
                  <a:schemeClr val="accent2"/>
                </a:solidFill>
                <a:latin typeface="Arial"/>
                <a:ea typeface="Arial"/>
                <a:cs typeface="Arial"/>
                <a:sym typeface="Arial"/>
              </a:rPr>
              <a:t>P</a:t>
            </a:r>
            <a:r>
              <a:rPr lang="en-US" sz="1400" b="0" i="0" u="none" strike="noStrike" cap="none" baseline="-25000">
                <a:solidFill>
                  <a:schemeClr val="accent2"/>
                </a:solidFill>
                <a:latin typeface="Arial"/>
                <a:ea typeface="Arial"/>
                <a:cs typeface="Arial"/>
                <a:sym typeface="Arial"/>
              </a:rPr>
              <a:t>2</a:t>
            </a:r>
            <a:r>
              <a:rPr lang="en-US" sz="1400" b="0" i="0" u="none" strike="noStrike" cap="none">
                <a:solidFill>
                  <a:schemeClr val="accent2"/>
                </a:solidFill>
                <a:latin typeface="Arial"/>
                <a:ea typeface="Arial"/>
                <a:cs typeface="Arial"/>
                <a:sym typeface="Arial"/>
              </a:rPr>
              <a:t>H</a:t>
            </a:r>
            <a:r>
              <a:rPr lang="en-US" sz="1400" b="0" i="0" u="none" strike="noStrike" cap="none" baseline="-25000">
                <a:solidFill>
                  <a:schemeClr val="accent2"/>
                </a:solidFill>
                <a:latin typeface="Arial"/>
                <a:ea typeface="Arial"/>
                <a:cs typeface="Arial"/>
                <a:sym typeface="Arial"/>
              </a:rPr>
              <a:t>14</a:t>
            </a:r>
            <a:r>
              <a:rPr lang="en-US" sz="1400" b="0" i="0" u="none" strike="noStrike" cap="none">
                <a:solidFill>
                  <a:schemeClr val="accent2"/>
                </a:solidFill>
                <a:latin typeface="Arial"/>
                <a:ea typeface="Arial"/>
                <a:cs typeface="Arial"/>
                <a:sym typeface="Arial"/>
              </a:rPr>
              <a:t>S</a:t>
            </a:r>
            <a:r>
              <a:rPr lang="en-US" sz="1400" b="0" i="0" u="none" strike="noStrike" cap="none" baseline="-25000">
                <a:solidFill>
                  <a:schemeClr val="accent2"/>
                </a:solidFill>
                <a:latin typeface="Arial"/>
                <a:ea typeface="Arial"/>
                <a:cs typeface="Arial"/>
                <a:sym typeface="Arial"/>
              </a:rPr>
              <a:t>2</a:t>
            </a:r>
            <a:r>
              <a:rPr lang="en-US" sz="1400" b="0" i="0" u="none" strike="noStrike" cap="none">
                <a:solidFill>
                  <a:schemeClr val="accent2"/>
                </a:solidFill>
                <a:latin typeface="Arial"/>
                <a:ea typeface="Arial"/>
                <a:cs typeface="Arial"/>
                <a:sym typeface="Arial"/>
              </a:rPr>
              <a:t>O</a:t>
            </a:r>
            <a:r>
              <a:rPr lang="en-US" sz="1400" b="0" i="0" u="none" strike="noStrike" cap="none" baseline="-25000">
                <a:solidFill>
                  <a:schemeClr val="accent2"/>
                </a:solidFill>
                <a:latin typeface="Arial"/>
                <a:ea typeface="Arial"/>
                <a:cs typeface="Arial"/>
                <a:sym typeface="Arial"/>
              </a:rPr>
              <a:t>21</a:t>
            </a:r>
            <a:r>
              <a:rPr lang="en-US" sz="1400" b="0" i="0" u="none" strike="noStrike" cap="none">
                <a:solidFill>
                  <a:schemeClr val="accent2"/>
                </a:solidFill>
                <a:latin typeface="Arial"/>
                <a:ea typeface="Arial"/>
                <a:cs typeface="Arial"/>
                <a:sym typeface="Arial"/>
              </a:rPr>
              <a:t>,</a:t>
            </a:r>
          </a:p>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	The molar mass of it is 596 g/mol.</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3 Ca @ 40g/mol  	=  120 g</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2 P@  31 g/mol	=    62 g		</a:t>
            </a:r>
            <a:r>
              <a:rPr lang="en-US" sz="1400" b="0" i="0" u="none" strike="noStrike" cap="none">
                <a:solidFill>
                  <a:schemeClr val="dk1"/>
                </a:solidFill>
                <a:latin typeface="Arial"/>
                <a:ea typeface="Arial"/>
                <a:cs typeface="Arial"/>
                <a:sym typeface="Arial"/>
              </a:rPr>
              <a:t> </a:t>
            </a:r>
            <a:r>
              <a:rPr lang="en-US" sz="1400" b="0" i="0" u="sng" strike="noStrike" cap="none">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14 H@  1 g/mol	=    14 g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2 S@  32 g/mol	=    64 g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a:t>
            </a:r>
            <a:r>
              <a:rPr lang="en-US" sz="1400" b="0" i="0" u="sng" strike="noStrike" cap="none">
                <a:solidFill>
                  <a:schemeClr val="dk1"/>
                </a:solidFill>
                <a:latin typeface="Arial"/>
                <a:ea typeface="Arial"/>
                <a:cs typeface="Arial"/>
                <a:sym typeface="Arial"/>
              </a:rPr>
              <a:t>21 O  @  16 g/mol	=  335 </a:t>
            </a:r>
            <a:r>
              <a:rPr lang="en-US" sz="1400" b="0" i="0" u="none" strike="noStrike" cap="none">
                <a:solidFill>
                  <a:schemeClr val="dk1"/>
                </a:solidFill>
                <a:latin typeface="Arial"/>
                <a:ea typeface="Arial"/>
                <a:cs typeface="Arial"/>
                <a:sym typeface="Arial"/>
              </a:rPr>
              <a:t>g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Ca</a:t>
            </a:r>
            <a:r>
              <a:rPr lang="en-US" sz="1400" b="0" i="0" u="none" strike="noStrike" cap="none" baseline="-25000">
                <a:solidFill>
                  <a:schemeClr val="dk1"/>
                </a:solidFill>
                <a:latin typeface="Arial"/>
                <a:ea typeface="Arial"/>
                <a:cs typeface="Arial"/>
                <a:sym typeface="Arial"/>
              </a:rPr>
              <a:t>3</a:t>
            </a:r>
            <a:r>
              <a:rPr lang="en-US" sz="1400" b="0" i="0" u="none" strike="noStrike" cap="none">
                <a:solidFill>
                  <a:schemeClr val="dk1"/>
                </a:solidFill>
                <a:latin typeface="Arial"/>
                <a:ea typeface="Arial"/>
                <a:cs typeface="Arial"/>
                <a:sym typeface="Arial"/>
              </a:rPr>
              <a:t>P</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14</a:t>
            </a:r>
            <a:r>
              <a:rPr lang="en-US" sz="1400" b="0" i="0" u="none" strike="noStrike" cap="none">
                <a:solidFill>
                  <a:schemeClr val="dk1"/>
                </a:solidFill>
                <a:latin typeface="Arial"/>
                <a:ea typeface="Arial"/>
                <a:cs typeface="Arial"/>
                <a:sym typeface="Arial"/>
              </a:rPr>
              <a:t>S</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21</a:t>
            </a:r>
            <a:r>
              <a:rPr lang="en-US" sz="1400" b="0" i="0" u="none" strike="noStrike" cap="none">
                <a:solidFill>
                  <a:schemeClr val="dk1"/>
                </a:solidFill>
                <a:latin typeface="Arial"/>
                <a:ea typeface="Arial"/>
                <a:cs typeface="Arial"/>
                <a:sym typeface="Arial"/>
              </a:rPr>
              <a:t>	</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In a bag of fertilizer you have 10.4 % (by mass) phosphorous.  </a:t>
            </a:r>
          </a:p>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A bag of fertilizer weighs 10,000 g (about 22 pounds).</a:t>
            </a:r>
          </a:p>
          <a:p>
            <a:pPr marL="0" marR="0" lvl="0" indent="0" algn="l" rtl="0">
              <a:spcBef>
                <a:spcPts val="0"/>
              </a:spcBef>
              <a:spcAft>
                <a:spcPts val="0"/>
              </a:spcAft>
              <a:buNone/>
            </a:pPr>
            <a:endParaRPr sz="800" b="0" i="0" u="none" strike="noStrike" cap="none">
              <a:solidFill>
                <a:schemeClr val="accent2"/>
              </a:solidFill>
              <a:latin typeface="Arial"/>
              <a:ea typeface="Arial"/>
              <a:cs typeface="Arial"/>
              <a:sym typeface="Arial"/>
            </a:endParaRP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10.4 % of 10,000 g  =   </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a:t>
            </a:r>
            <a:r>
              <a:rPr lang="en-US" sz="1400" b="0" i="0" u="sng" strike="noStrike" cap="none">
                <a:solidFill>
                  <a:schemeClr val="dk1"/>
                </a:solidFill>
                <a:latin typeface="Arial"/>
                <a:ea typeface="Arial"/>
                <a:cs typeface="Arial"/>
                <a:sym typeface="Arial"/>
              </a:rPr>
              <a:t>2.04 x 10</a:t>
            </a:r>
            <a:r>
              <a:rPr lang="en-US" sz="1400" b="0" i="0" u="sng" strike="noStrike" cap="none" baseline="30000">
                <a:solidFill>
                  <a:schemeClr val="dk1"/>
                </a:solidFill>
                <a:latin typeface="Arial"/>
                <a:ea typeface="Arial"/>
                <a:cs typeface="Arial"/>
                <a:sym typeface="Arial"/>
              </a:rPr>
              <a:t>6</a:t>
            </a:r>
            <a:r>
              <a:rPr lang="en-US" sz="1400" b="0" i="0" u="sng" strike="noStrike" cap="none">
                <a:solidFill>
                  <a:schemeClr val="dk1"/>
                </a:solidFill>
                <a:latin typeface="Arial"/>
                <a:ea typeface="Arial"/>
                <a:cs typeface="Arial"/>
                <a:sym typeface="Arial"/>
              </a:rPr>
              <a:t> g P</a:t>
            </a:r>
            <a:r>
              <a:rPr lang="en-US" sz="1400" b="0" i="0" u="none" strike="noStrike" cap="none">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1040 g/bag </a:t>
            </a: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Total Cost</a:t>
            </a:r>
          </a:p>
        </p:txBody>
      </p:sp>
      <p:sp>
        <p:nvSpPr>
          <p:cNvPr id="3661" name="Shape 3661"/>
          <p:cNvSpPr txBox="1"/>
          <p:nvPr/>
        </p:nvSpPr>
        <p:spPr>
          <a:xfrm>
            <a:off x="1609725" y="2178050"/>
            <a:ext cx="166687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g P  =  340 acres</a:t>
            </a:r>
          </a:p>
        </p:txBody>
      </p:sp>
      <p:grpSp>
        <p:nvGrpSpPr>
          <p:cNvPr id="3662" name="Shape 3662"/>
          <p:cNvGrpSpPr/>
          <p:nvPr/>
        </p:nvGrpSpPr>
        <p:grpSpPr>
          <a:xfrm>
            <a:off x="3270249" y="2079625"/>
            <a:ext cx="741362" cy="519112"/>
            <a:chOff x="2443" y="703"/>
            <a:chExt cx="522" cy="357"/>
          </a:xfrm>
        </p:grpSpPr>
        <p:sp>
          <p:nvSpPr>
            <p:cNvPr id="3663" name="Shape 3663"/>
            <p:cNvSpPr/>
            <p:nvPr/>
          </p:nvSpPr>
          <p:spPr>
            <a:xfrm>
              <a:off x="2443" y="703"/>
              <a:ext cx="522" cy="357"/>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664" name="Shape 3664"/>
            <p:cNvCxnSpPr/>
            <p:nvPr/>
          </p:nvCxnSpPr>
          <p:spPr>
            <a:xfrm>
              <a:off x="2462" y="878"/>
              <a:ext cx="485" cy="0"/>
            </a:xfrm>
            <a:prstGeom prst="straightConnector1">
              <a:avLst/>
            </a:prstGeom>
            <a:noFill/>
            <a:ln w="9525" cap="flat" cmpd="sng">
              <a:solidFill>
                <a:schemeClr val="dk1"/>
              </a:solidFill>
              <a:prstDash val="solid"/>
              <a:round/>
              <a:headEnd type="none" w="med" len="med"/>
              <a:tailEnd type="none" w="med" len="med"/>
            </a:ln>
          </p:spPr>
        </p:cxnSp>
      </p:grpSp>
      <p:sp>
        <p:nvSpPr>
          <p:cNvPr id="3665" name="Shape 3665"/>
          <p:cNvSpPr txBox="1"/>
          <p:nvPr/>
        </p:nvSpPr>
        <p:spPr>
          <a:xfrm>
            <a:off x="3294062" y="2303463"/>
            <a:ext cx="67627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 acre</a:t>
            </a:r>
          </a:p>
        </p:txBody>
      </p:sp>
      <p:sp>
        <p:nvSpPr>
          <p:cNvPr id="3666" name="Shape 3666"/>
          <p:cNvSpPr txBox="1"/>
          <p:nvPr/>
        </p:nvSpPr>
        <p:spPr>
          <a:xfrm>
            <a:off x="3332162" y="2054225"/>
            <a:ext cx="6873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6 kg P</a:t>
            </a:r>
          </a:p>
        </p:txBody>
      </p:sp>
      <p:sp>
        <p:nvSpPr>
          <p:cNvPr id="3667" name="Shape 3667"/>
          <p:cNvSpPr txBox="1"/>
          <p:nvPr/>
        </p:nvSpPr>
        <p:spPr>
          <a:xfrm>
            <a:off x="4122737" y="2303463"/>
            <a:ext cx="6873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 kg P</a:t>
            </a:r>
          </a:p>
        </p:txBody>
      </p:sp>
      <p:grpSp>
        <p:nvGrpSpPr>
          <p:cNvPr id="3668" name="Shape 3668"/>
          <p:cNvGrpSpPr/>
          <p:nvPr/>
        </p:nvGrpSpPr>
        <p:grpSpPr>
          <a:xfrm>
            <a:off x="4041775" y="2079625"/>
            <a:ext cx="866775" cy="519112"/>
            <a:chOff x="2443" y="703"/>
            <a:chExt cx="522" cy="357"/>
          </a:xfrm>
        </p:grpSpPr>
        <p:sp>
          <p:nvSpPr>
            <p:cNvPr id="3669" name="Shape 3669"/>
            <p:cNvSpPr/>
            <p:nvPr/>
          </p:nvSpPr>
          <p:spPr>
            <a:xfrm>
              <a:off x="2443" y="703"/>
              <a:ext cx="522" cy="357"/>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670" name="Shape 3670"/>
            <p:cNvCxnSpPr/>
            <p:nvPr/>
          </p:nvCxnSpPr>
          <p:spPr>
            <a:xfrm>
              <a:off x="2462" y="878"/>
              <a:ext cx="485" cy="0"/>
            </a:xfrm>
            <a:prstGeom prst="straightConnector1">
              <a:avLst/>
            </a:prstGeom>
            <a:noFill/>
            <a:ln w="9525" cap="flat" cmpd="sng">
              <a:solidFill>
                <a:schemeClr val="dk1"/>
              </a:solidFill>
              <a:prstDash val="solid"/>
              <a:round/>
              <a:headEnd type="none" w="med" len="med"/>
              <a:tailEnd type="none" w="med" len="med"/>
            </a:ln>
          </p:spPr>
        </p:cxnSp>
      </p:grpSp>
      <p:sp>
        <p:nvSpPr>
          <p:cNvPr id="3671" name="Shape 3671"/>
          <p:cNvSpPr txBox="1"/>
          <p:nvPr/>
        </p:nvSpPr>
        <p:spPr>
          <a:xfrm>
            <a:off x="4949825" y="2178050"/>
            <a:ext cx="2873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3672" name="Shape 3672"/>
          <p:cNvSpPr txBox="1"/>
          <p:nvPr/>
        </p:nvSpPr>
        <p:spPr>
          <a:xfrm>
            <a:off x="5200650" y="2178050"/>
            <a:ext cx="12922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2.04 x 10</a:t>
            </a:r>
            <a:r>
              <a:rPr lang="en-US" sz="1400" b="0" i="0" u="none" strike="noStrike" cap="none" baseline="30000">
                <a:solidFill>
                  <a:schemeClr val="dk1"/>
                </a:solidFill>
                <a:latin typeface="Arial"/>
                <a:ea typeface="Arial"/>
                <a:cs typeface="Arial"/>
                <a:sym typeface="Arial"/>
              </a:rPr>
              <a:t>6</a:t>
            </a:r>
            <a:r>
              <a:rPr lang="en-US" sz="1400" b="0" i="0" u="none" strike="noStrike" cap="none">
                <a:solidFill>
                  <a:schemeClr val="dk1"/>
                </a:solidFill>
                <a:latin typeface="Arial"/>
                <a:ea typeface="Arial"/>
                <a:cs typeface="Arial"/>
                <a:sym typeface="Arial"/>
              </a:rPr>
              <a:t> g P</a:t>
            </a:r>
          </a:p>
        </p:txBody>
      </p:sp>
      <p:sp>
        <p:nvSpPr>
          <p:cNvPr id="3673" name="Shape 3673"/>
          <p:cNvSpPr txBox="1"/>
          <p:nvPr/>
        </p:nvSpPr>
        <p:spPr>
          <a:xfrm>
            <a:off x="5788025" y="3629025"/>
            <a:ext cx="71278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P  =</a:t>
            </a:r>
          </a:p>
        </p:txBody>
      </p:sp>
      <p:cxnSp>
        <p:nvCxnSpPr>
          <p:cNvPr id="3674" name="Shape 3674"/>
          <p:cNvCxnSpPr/>
          <p:nvPr/>
        </p:nvCxnSpPr>
        <p:spPr>
          <a:xfrm>
            <a:off x="6448425" y="3768725"/>
            <a:ext cx="654050" cy="0"/>
          </a:xfrm>
          <a:prstGeom prst="straightConnector1">
            <a:avLst/>
          </a:prstGeom>
          <a:noFill/>
          <a:ln w="9525" cap="flat" cmpd="sng">
            <a:solidFill>
              <a:schemeClr val="dk1"/>
            </a:solidFill>
            <a:prstDash val="solid"/>
            <a:round/>
            <a:headEnd type="none" w="med" len="med"/>
            <a:tailEnd type="none" w="med" len="med"/>
          </a:ln>
        </p:spPr>
      </p:cxnSp>
      <p:sp>
        <p:nvSpPr>
          <p:cNvPr id="3675" name="Shape 3675"/>
          <p:cNvSpPr txBox="1"/>
          <p:nvPr/>
        </p:nvSpPr>
        <p:spPr>
          <a:xfrm>
            <a:off x="6519862" y="3455987"/>
            <a:ext cx="48894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part</a:t>
            </a:r>
          </a:p>
        </p:txBody>
      </p:sp>
      <p:sp>
        <p:nvSpPr>
          <p:cNvPr id="3676" name="Shape 3676"/>
          <p:cNvSpPr txBox="1"/>
          <p:nvPr/>
        </p:nvSpPr>
        <p:spPr>
          <a:xfrm>
            <a:off x="6443662" y="3735387"/>
            <a:ext cx="6477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whole</a:t>
            </a:r>
          </a:p>
        </p:txBody>
      </p:sp>
      <p:sp>
        <p:nvSpPr>
          <p:cNvPr id="3677" name="Shape 3677"/>
          <p:cNvSpPr txBox="1"/>
          <p:nvPr/>
        </p:nvSpPr>
        <p:spPr>
          <a:xfrm>
            <a:off x="6538912" y="3481387"/>
            <a:ext cx="5286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62 g</a:t>
            </a:r>
          </a:p>
        </p:txBody>
      </p:sp>
      <p:sp>
        <p:nvSpPr>
          <p:cNvPr id="3678" name="Shape 3678"/>
          <p:cNvSpPr txBox="1"/>
          <p:nvPr/>
        </p:nvSpPr>
        <p:spPr>
          <a:xfrm>
            <a:off x="6461125" y="3735387"/>
            <a:ext cx="62706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596 g</a:t>
            </a:r>
          </a:p>
        </p:txBody>
      </p:sp>
      <p:sp>
        <p:nvSpPr>
          <p:cNvPr id="3679" name="Shape 3679"/>
          <p:cNvSpPr txBox="1"/>
          <p:nvPr/>
        </p:nvSpPr>
        <p:spPr>
          <a:xfrm>
            <a:off x="7069138" y="3590925"/>
            <a:ext cx="6175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100</a:t>
            </a:r>
          </a:p>
        </p:txBody>
      </p:sp>
      <p:sp>
        <p:nvSpPr>
          <p:cNvPr id="3680" name="Shape 3680"/>
          <p:cNvSpPr txBox="1"/>
          <p:nvPr/>
        </p:nvSpPr>
        <p:spPr>
          <a:xfrm>
            <a:off x="7540625" y="3589337"/>
            <a:ext cx="3428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3681" name="Shape 3681"/>
          <p:cNvSpPr/>
          <p:nvPr/>
        </p:nvSpPr>
        <p:spPr>
          <a:xfrm>
            <a:off x="6024562" y="4176712"/>
            <a:ext cx="183038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10.4 % Phosphorous</a:t>
            </a:r>
          </a:p>
        </p:txBody>
      </p:sp>
      <p:sp>
        <p:nvSpPr>
          <p:cNvPr id="3682" name="Shape 3682"/>
          <p:cNvSpPr/>
          <p:nvPr/>
        </p:nvSpPr>
        <p:spPr>
          <a:xfrm>
            <a:off x="3378200" y="4354512"/>
            <a:ext cx="82867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596 g</a:t>
            </a:r>
          </a:p>
        </p:txBody>
      </p:sp>
      <p:sp>
        <p:nvSpPr>
          <p:cNvPr id="3683" name="Shape 3683"/>
          <p:cNvSpPr/>
          <p:nvPr/>
        </p:nvSpPr>
        <p:spPr>
          <a:xfrm>
            <a:off x="3333750" y="5230812"/>
            <a:ext cx="31083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1040 g phosphorous / bag of fertilizer</a:t>
            </a:r>
          </a:p>
        </p:txBody>
      </p:sp>
      <p:sp>
        <p:nvSpPr>
          <p:cNvPr id="3684" name="Shape 3684"/>
          <p:cNvSpPr/>
          <p:nvPr/>
        </p:nvSpPr>
        <p:spPr>
          <a:xfrm>
            <a:off x="2781300" y="5654675"/>
            <a:ext cx="20796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1962 bags of fertilizer</a:t>
            </a:r>
          </a:p>
        </p:txBody>
      </p:sp>
      <p:sp>
        <p:nvSpPr>
          <p:cNvPr id="3685" name="Shape 3685"/>
          <p:cNvSpPr/>
          <p:nvPr/>
        </p:nvSpPr>
        <p:spPr>
          <a:xfrm>
            <a:off x="4699000" y="6213475"/>
            <a:ext cx="9223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$107,380</a:t>
            </a:r>
          </a:p>
        </p:txBody>
      </p:sp>
      <p:cxnSp>
        <p:nvCxnSpPr>
          <p:cNvPr id="3686" name="Shape 3686"/>
          <p:cNvCxnSpPr/>
          <p:nvPr/>
        </p:nvCxnSpPr>
        <p:spPr>
          <a:xfrm rot="10800000" flipH="1">
            <a:off x="2762250" y="2319337"/>
            <a:ext cx="404813" cy="77787"/>
          </a:xfrm>
          <a:prstGeom prst="straightConnector1">
            <a:avLst/>
          </a:prstGeom>
          <a:noFill/>
          <a:ln w="9525" cap="flat" cmpd="sng">
            <a:solidFill>
              <a:srgbClr val="FF0000"/>
            </a:solidFill>
            <a:prstDash val="solid"/>
            <a:round/>
            <a:headEnd type="none" w="med" len="med"/>
            <a:tailEnd type="none" w="med" len="med"/>
          </a:ln>
        </p:spPr>
      </p:cxnSp>
      <p:cxnSp>
        <p:nvCxnSpPr>
          <p:cNvPr id="3687" name="Shape 3687"/>
          <p:cNvCxnSpPr/>
          <p:nvPr/>
        </p:nvCxnSpPr>
        <p:spPr>
          <a:xfrm rot="10800000" flipH="1">
            <a:off x="3495675" y="2433637"/>
            <a:ext cx="404813" cy="77787"/>
          </a:xfrm>
          <a:prstGeom prst="straightConnector1">
            <a:avLst/>
          </a:prstGeom>
          <a:noFill/>
          <a:ln w="9525" cap="flat" cmpd="sng">
            <a:solidFill>
              <a:srgbClr val="FF0000"/>
            </a:solidFill>
            <a:prstDash val="solid"/>
            <a:round/>
            <a:headEnd type="none" w="med" len="med"/>
            <a:tailEnd type="none" w="med" len="med"/>
          </a:ln>
        </p:spPr>
      </p:cxnSp>
      <p:cxnSp>
        <p:nvCxnSpPr>
          <p:cNvPr id="3688" name="Shape 3688"/>
          <p:cNvCxnSpPr/>
          <p:nvPr/>
        </p:nvCxnSpPr>
        <p:spPr>
          <a:xfrm rot="10800000" flipH="1">
            <a:off x="3562350" y="2185987"/>
            <a:ext cx="404813" cy="77787"/>
          </a:xfrm>
          <a:prstGeom prst="straightConnector1">
            <a:avLst/>
          </a:prstGeom>
          <a:noFill/>
          <a:ln w="9525" cap="flat" cmpd="sng">
            <a:solidFill>
              <a:srgbClr val="FF0000"/>
            </a:solidFill>
            <a:prstDash val="solid"/>
            <a:round/>
            <a:headEnd type="none" w="med" len="med"/>
            <a:tailEnd type="none" w="med" len="med"/>
          </a:ln>
        </p:spPr>
      </p:cxnSp>
      <p:cxnSp>
        <p:nvCxnSpPr>
          <p:cNvPr id="3689" name="Shape 3689"/>
          <p:cNvCxnSpPr/>
          <p:nvPr/>
        </p:nvCxnSpPr>
        <p:spPr>
          <a:xfrm rot="10800000" flipH="1">
            <a:off x="4324350" y="2433637"/>
            <a:ext cx="404813" cy="77787"/>
          </a:xfrm>
          <a:prstGeom prst="straightConnector1">
            <a:avLst/>
          </a:prstGeom>
          <a:noFill/>
          <a:ln w="9525" cap="flat" cmpd="sng">
            <a:solidFill>
              <a:srgbClr val="FF0000"/>
            </a:solidFill>
            <a:prstDash val="solid"/>
            <a:round/>
            <a:headEnd type="none" w="med" len="med"/>
            <a:tailEnd type="none" w="med" len="med"/>
          </a:ln>
        </p:spPr>
      </p:cxnSp>
      <p:sp>
        <p:nvSpPr>
          <p:cNvPr id="3690" name="Shape 3690"/>
          <p:cNvSpPr/>
          <p:nvPr/>
        </p:nvSpPr>
        <p:spPr>
          <a:xfrm>
            <a:off x="1541462" y="6213475"/>
            <a:ext cx="324961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(1962 bags of fertilizer)($54.73 / bag) =</a:t>
            </a:r>
          </a:p>
        </p:txBody>
      </p:sp>
      <p:pic>
        <p:nvPicPr>
          <p:cNvPr id="3691" name="Shape 3691" descr="NutriPlacr_2800_7"/>
          <p:cNvPicPr preferRelativeResize="0"/>
          <p:nvPr/>
        </p:nvPicPr>
        <p:blipFill rotWithShape="1">
          <a:blip r:embed="rId4">
            <a:alphaModFix/>
          </a:blip>
          <a:srcRect/>
          <a:stretch/>
        </p:blipFill>
        <p:spPr>
          <a:xfrm>
            <a:off x="6627813" y="1600200"/>
            <a:ext cx="2514599" cy="1666875"/>
          </a:xfrm>
          <a:prstGeom prst="rect">
            <a:avLst/>
          </a:prstGeom>
          <a:noFill/>
          <a:ln>
            <a:noFill/>
          </a:ln>
        </p:spPr>
      </p:pic>
      <p:pic>
        <p:nvPicPr>
          <p:cNvPr id="3692" name="Shape 3692" descr="yard-picture"/>
          <p:cNvPicPr preferRelativeResize="0"/>
          <p:nvPr/>
        </p:nvPicPr>
        <p:blipFill rotWithShape="1">
          <a:blip r:embed="rId5">
            <a:alphaModFix/>
          </a:blip>
          <a:srcRect/>
          <a:stretch/>
        </p:blipFill>
        <p:spPr>
          <a:xfrm>
            <a:off x="6800850" y="4900612"/>
            <a:ext cx="2343150" cy="19764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660">
                                            <p:txEl>
                                              <p:pRg st="0" end="0"/>
                                            </p:txEl>
                                          </p:spTgt>
                                        </p:tgtEl>
                                        <p:attrNameLst>
                                          <p:attrName>style.visibility</p:attrName>
                                        </p:attrNameLst>
                                      </p:cBhvr>
                                      <p:to>
                                        <p:strVal val="visible"/>
                                      </p:to>
                                    </p:set>
                                    <p:anim calcmode="lin" valueType="num">
                                      <p:cBhvr additive="base">
                                        <p:cTn id="7" dur="500"/>
                                        <p:tgtEl>
                                          <p:spTgt spid="3660">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3660">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660">
                                            <p:txEl>
                                              <p:pRg st="1" end="1"/>
                                            </p:txEl>
                                          </p:spTgt>
                                        </p:tgtEl>
                                        <p:attrNameLst>
                                          <p:attrName>style.visibility</p:attrName>
                                        </p:attrNameLst>
                                      </p:cBhvr>
                                      <p:to>
                                        <p:strVal val="visible"/>
                                      </p:to>
                                    </p:set>
                                    <p:anim calcmode="lin" valueType="num">
                                      <p:cBhvr additive="base">
                                        <p:cTn id="13" dur="500"/>
                                        <p:tgtEl>
                                          <p:spTgt spid="3660">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3660">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660">
                                            <p:txEl>
                                              <p:pRg st="2" end="2"/>
                                            </p:txEl>
                                          </p:spTgt>
                                        </p:tgtEl>
                                        <p:attrNameLst>
                                          <p:attrName>style.visibility</p:attrName>
                                        </p:attrNameLst>
                                      </p:cBhvr>
                                      <p:to>
                                        <p:strVal val="visible"/>
                                      </p:to>
                                    </p:set>
                                    <p:anim calcmode="lin" valueType="num">
                                      <p:cBhvr additive="base">
                                        <p:cTn id="19" dur="500"/>
                                        <p:tgtEl>
                                          <p:spTgt spid="3660">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3660">
                                            <p:txEl>
                                              <p:pRg st="2" end="2"/>
                                            </p:txEl>
                                          </p:spTgt>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660">
                                            <p:txEl>
                                              <p:pRg st="3" end="3"/>
                                            </p:txEl>
                                          </p:spTgt>
                                        </p:tgtEl>
                                        <p:attrNameLst>
                                          <p:attrName>style.visibility</p:attrName>
                                        </p:attrNameLst>
                                      </p:cBhvr>
                                      <p:to>
                                        <p:strVal val="visible"/>
                                      </p:to>
                                    </p:set>
                                    <p:anim calcmode="lin" valueType="num">
                                      <p:cBhvr additive="base">
                                        <p:cTn id="25" dur="500"/>
                                        <p:tgtEl>
                                          <p:spTgt spid="3660">
                                            <p:txEl>
                                              <p:pRg st="3" end="3"/>
                                            </p:txEl>
                                          </p:spTgt>
                                        </p:tgtEl>
                                        <p:attrNameLst>
                                          <p:attrName>ppt_w</p:attrName>
                                        </p:attrNameLst>
                                      </p:cBhvr>
                                      <p:tavLst>
                                        <p:tav tm="0">
                                          <p:val>
                                            <p:strVal val="0"/>
                                          </p:val>
                                        </p:tav>
                                        <p:tav tm="100000">
                                          <p:val>
                                            <p:strVal val="#ppt_w"/>
                                          </p:val>
                                        </p:tav>
                                      </p:tavLst>
                                    </p:anim>
                                    <p:anim calcmode="lin" valueType="num">
                                      <p:cBhvr additive="base">
                                        <p:cTn id="26" dur="500"/>
                                        <p:tgtEl>
                                          <p:spTgt spid="3660">
                                            <p:txEl>
                                              <p:pRg st="3" end="3"/>
                                            </p:txEl>
                                          </p:spTgt>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660">
                                            <p:txEl>
                                              <p:pRg st="4" end="4"/>
                                            </p:txEl>
                                          </p:spTgt>
                                        </p:tgtEl>
                                        <p:attrNameLst>
                                          <p:attrName>style.visibility</p:attrName>
                                        </p:attrNameLst>
                                      </p:cBhvr>
                                      <p:to>
                                        <p:strVal val="visible"/>
                                      </p:to>
                                    </p:set>
                                    <p:anim calcmode="lin" valueType="num">
                                      <p:cBhvr additive="base">
                                        <p:cTn id="31" dur="500"/>
                                        <p:tgtEl>
                                          <p:spTgt spid="3660">
                                            <p:txEl>
                                              <p:pRg st="4" end="4"/>
                                            </p:txEl>
                                          </p:spTgt>
                                        </p:tgtEl>
                                        <p:attrNameLst>
                                          <p:attrName>ppt_w</p:attrName>
                                        </p:attrNameLst>
                                      </p:cBhvr>
                                      <p:tavLst>
                                        <p:tav tm="0">
                                          <p:val>
                                            <p:strVal val="0"/>
                                          </p:val>
                                        </p:tav>
                                        <p:tav tm="100000">
                                          <p:val>
                                            <p:strVal val="#ppt_w"/>
                                          </p:val>
                                        </p:tav>
                                      </p:tavLst>
                                    </p:anim>
                                    <p:anim calcmode="lin" valueType="num">
                                      <p:cBhvr additive="base">
                                        <p:cTn id="32" dur="500"/>
                                        <p:tgtEl>
                                          <p:spTgt spid="3660">
                                            <p:txEl>
                                              <p:pRg st="4" end="4"/>
                                            </p:txEl>
                                          </p:spTgt>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660">
                                            <p:txEl>
                                              <p:pRg st="5" end="5"/>
                                            </p:txEl>
                                          </p:spTgt>
                                        </p:tgtEl>
                                        <p:attrNameLst>
                                          <p:attrName>style.visibility</p:attrName>
                                        </p:attrNameLst>
                                      </p:cBhvr>
                                      <p:to>
                                        <p:strVal val="visible"/>
                                      </p:to>
                                    </p:set>
                                    <p:anim calcmode="lin" valueType="num">
                                      <p:cBhvr additive="base">
                                        <p:cTn id="37" dur="500"/>
                                        <p:tgtEl>
                                          <p:spTgt spid="3660">
                                            <p:txEl>
                                              <p:pRg st="5" end="5"/>
                                            </p:txEl>
                                          </p:spTgt>
                                        </p:tgtEl>
                                        <p:attrNameLst>
                                          <p:attrName>ppt_w</p:attrName>
                                        </p:attrNameLst>
                                      </p:cBhvr>
                                      <p:tavLst>
                                        <p:tav tm="0">
                                          <p:val>
                                            <p:strVal val="0"/>
                                          </p:val>
                                        </p:tav>
                                        <p:tav tm="100000">
                                          <p:val>
                                            <p:strVal val="#ppt_w"/>
                                          </p:val>
                                        </p:tav>
                                      </p:tavLst>
                                    </p:anim>
                                    <p:anim calcmode="lin" valueType="num">
                                      <p:cBhvr additive="base">
                                        <p:cTn id="38" dur="500"/>
                                        <p:tgtEl>
                                          <p:spTgt spid="3660">
                                            <p:txEl>
                                              <p:pRg st="5" end="5"/>
                                            </p:txEl>
                                          </p:spTgt>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3660">
                                            <p:txEl>
                                              <p:pRg st="6" end="6"/>
                                            </p:txEl>
                                          </p:spTgt>
                                        </p:tgtEl>
                                        <p:attrNameLst>
                                          <p:attrName>style.visibility</p:attrName>
                                        </p:attrNameLst>
                                      </p:cBhvr>
                                      <p:to>
                                        <p:strVal val="visible"/>
                                      </p:to>
                                    </p:set>
                                    <p:anim calcmode="lin" valueType="num">
                                      <p:cBhvr additive="base">
                                        <p:cTn id="43" dur="500"/>
                                        <p:tgtEl>
                                          <p:spTgt spid="3660">
                                            <p:txEl>
                                              <p:pRg st="6" end="6"/>
                                            </p:txEl>
                                          </p:spTgt>
                                        </p:tgtEl>
                                        <p:attrNameLst>
                                          <p:attrName>ppt_w</p:attrName>
                                        </p:attrNameLst>
                                      </p:cBhvr>
                                      <p:tavLst>
                                        <p:tav tm="0">
                                          <p:val>
                                            <p:strVal val="0"/>
                                          </p:val>
                                        </p:tav>
                                        <p:tav tm="100000">
                                          <p:val>
                                            <p:strVal val="#ppt_w"/>
                                          </p:val>
                                        </p:tav>
                                      </p:tavLst>
                                    </p:anim>
                                    <p:anim calcmode="lin" valueType="num">
                                      <p:cBhvr additive="base">
                                        <p:cTn id="44" dur="500"/>
                                        <p:tgtEl>
                                          <p:spTgt spid="3660">
                                            <p:txEl>
                                              <p:pRg st="6" end="6"/>
                                            </p:txEl>
                                          </p:spTgt>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3660">
                                            <p:txEl>
                                              <p:pRg st="7" end="7"/>
                                            </p:txEl>
                                          </p:spTgt>
                                        </p:tgtEl>
                                        <p:attrNameLst>
                                          <p:attrName>style.visibility</p:attrName>
                                        </p:attrNameLst>
                                      </p:cBhvr>
                                      <p:to>
                                        <p:strVal val="visible"/>
                                      </p:to>
                                    </p:set>
                                    <p:anim calcmode="lin" valueType="num">
                                      <p:cBhvr additive="base">
                                        <p:cTn id="49" dur="500"/>
                                        <p:tgtEl>
                                          <p:spTgt spid="3660">
                                            <p:txEl>
                                              <p:pRg st="7" end="7"/>
                                            </p:txEl>
                                          </p:spTgt>
                                        </p:tgtEl>
                                        <p:attrNameLst>
                                          <p:attrName>ppt_w</p:attrName>
                                        </p:attrNameLst>
                                      </p:cBhvr>
                                      <p:tavLst>
                                        <p:tav tm="0">
                                          <p:val>
                                            <p:strVal val="0"/>
                                          </p:val>
                                        </p:tav>
                                        <p:tav tm="100000">
                                          <p:val>
                                            <p:strVal val="#ppt_w"/>
                                          </p:val>
                                        </p:tav>
                                      </p:tavLst>
                                    </p:anim>
                                    <p:anim calcmode="lin" valueType="num">
                                      <p:cBhvr additive="base">
                                        <p:cTn id="50" dur="500"/>
                                        <p:tgtEl>
                                          <p:spTgt spid="3660">
                                            <p:txEl>
                                              <p:pRg st="7" end="7"/>
                                            </p:txEl>
                                          </p:spTgt>
                                        </p:tgtEl>
                                        <p:attrNameLst>
                                          <p:attrName>ppt_h</p:attrName>
                                        </p:attrNameLst>
                                      </p:cBhvr>
                                      <p:tavLst>
                                        <p:tav tm="0">
                                          <p:val>
                                            <p:str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3660">
                                            <p:txEl>
                                              <p:pRg st="8" end="8"/>
                                            </p:txEl>
                                          </p:spTgt>
                                        </p:tgtEl>
                                        <p:attrNameLst>
                                          <p:attrName>style.visibility</p:attrName>
                                        </p:attrNameLst>
                                      </p:cBhvr>
                                      <p:to>
                                        <p:strVal val="visible"/>
                                      </p:to>
                                    </p:set>
                                    <p:anim calcmode="lin" valueType="num">
                                      <p:cBhvr additive="base">
                                        <p:cTn id="55" dur="500"/>
                                        <p:tgtEl>
                                          <p:spTgt spid="3660">
                                            <p:txEl>
                                              <p:pRg st="8" end="8"/>
                                            </p:txEl>
                                          </p:spTgt>
                                        </p:tgtEl>
                                        <p:attrNameLst>
                                          <p:attrName>ppt_w</p:attrName>
                                        </p:attrNameLst>
                                      </p:cBhvr>
                                      <p:tavLst>
                                        <p:tav tm="0">
                                          <p:val>
                                            <p:strVal val="0"/>
                                          </p:val>
                                        </p:tav>
                                        <p:tav tm="100000">
                                          <p:val>
                                            <p:strVal val="#ppt_w"/>
                                          </p:val>
                                        </p:tav>
                                      </p:tavLst>
                                    </p:anim>
                                    <p:anim calcmode="lin" valueType="num">
                                      <p:cBhvr additive="base">
                                        <p:cTn id="56" dur="500"/>
                                        <p:tgtEl>
                                          <p:spTgt spid="3660">
                                            <p:txEl>
                                              <p:pRg st="8" end="8"/>
                                            </p:txEl>
                                          </p:spTgt>
                                        </p:tgtEl>
                                        <p:attrNameLst>
                                          <p:attrName>ppt_h</p:attrName>
                                        </p:attrNameLst>
                                      </p:cBhvr>
                                      <p:tavLst>
                                        <p:tav tm="0">
                                          <p:val>
                                            <p:str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3660">
                                            <p:txEl>
                                              <p:pRg st="9" end="9"/>
                                            </p:txEl>
                                          </p:spTgt>
                                        </p:tgtEl>
                                        <p:attrNameLst>
                                          <p:attrName>style.visibility</p:attrName>
                                        </p:attrNameLst>
                                      </p:cBhvr>
                                      <p:to>
                                        <p:strVal val="visible"/>
                                      </p:to>
                                    </p:set>
                                    <p:anim calcmode="lin" valueType="num">
                                      <p:cBhvr additive="base">
                                        <p:cTn id="61" dur="500"/>
                                        <p:tgtEl>
                                          <p:spTgt spid="3660">
                                            <p:txEl>
                                              <p:pRg st="9" end="9"/>
                                            </p:txEl>
                                          </p:spTgt>
                                        </p:tgtEl>
                                        <p:attrNameLst>
                                          <p:attrName>ppt_w</p:attrName>
                                        </p:attrNameLst>
                                      </p:cBhvr>
                                      <p:tavLst>
                                        <p:tav tm="0">
                                          <p:val>
                                            <p:strVal val="0"/>
                                          </p:val>
                                        </p:tav>
                                        <p:tav tm="100000">
                                          <p:val>
                                            <p:strVal val="#ppt_w"/>
                                          </p:val>
                                        </p:tav>
                                      </p:tavLst>
                                    </p:anim>
                                    <p:anim calcmode="lin" valueType="num">
                                      <p:cBhvr additive="base">
                                        <p:cTn id="62" dur="500"/>
                                        <p:tgtEl>
                                          <p:spTgt spid="3660">
                                            <p:txEl>
                                              <p:pRg st="9" end="9"/>
                                            </p:txEl>
                                          </p:spTgt>
                                        </p:tgtEl>
                                        <p:attrNameLst>
                                          <p:attrName>ppt_h</p:attrName>
                                        </p:attrNameLst>
                                      </p:cBhvr>
                                      <p:tavLst>
                                        <p:tav tm="0">
                                          <p:val>
                                            <p:str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3660">
                                            <p:txEl>
                                              <p:pRg st="10" end="10"/>
                                            </p:txEl>
                                          </p:spTgt>
                                        </p:tgtEl>
                                        <p:attrNameLst>
                                          <p:attrName>style.visibility</p:attrName>
                                        </p:attrNameLst>
                                      </p:cBhvr>
                                      <p:to>
                                        <p:strVal val="visible"/>
                                      </p:to>
                                    </p:set>
                                    <p:anim calcmode="lin" valueType="num">
                                      <p:cBhvr additive="base">
                                        <p:cTn id="67" dur="500"/>
                                        <p:tgtEl>
                                          <p:spTgt spid="3660">
                                            <p:txEl>
                                              <p:pRg st="10" end="10"/>
                                            </p:txEl>
                                          </p:spTgt>
                                        </p:tgtEl>
                                        <p:attrNameLst>
                                          <p:attrName>ppt_w</p:attrName>
                                        </p:attrNameLst>
                                      </p:cBhvr>
                                      <p:tavLst>
                                        <p:tav tm="0">
                                          <p:val>
                                            <p:strVal val="0"/>
                                          </p:val>
                                        </p:tav>
                                        <p:tav tm="100000">
                                          <p:val>
                                            <p:strVal val="#ppt_w"/>
                                          </p:val>
                                        </p:tav>
                                      </p:tavLst>
                                    </p:anim>
                                    <p:anim calcmode="lin" valueType="num">
                                      <p:cBhvr additive="base">
                                        <p:cTn id="68" dur="500"/>
                                        <p:tgtEl>
                                          <p:spTgt spid="3660">
                                            <p:txEl>
                                              <p:pRg st="10" end="10"/>
                                            </p:txEl>
                                          </p:spTgt>
                                        </p:tgtEl>
                                        <p:attrNameLst>
                                          <p:attrName>ppt_h</p:attrName>
                                        </p:attrNameLst>
                                      </p:cBhvr>
                                      <p:tavLst>
                                        <p:tav tm="0">
                                          <p:val>
                                            <p:str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3660">
                                            <p:txEl>
                                              <p:pRg st="11" end="11"/>
                                            </p:txEl>
                                          </p:spTgt>
                                        </p:tgtEl>
                                        <p:attrNameLst>
                                          <p:attrName>style.visibility</p:attrName>
                                        </p:attrNameLst>
                                      </p:cBhvr>
                                      <p:to>
                                        <p:strVal val="visible"/>
                                      </p:to>
                                    </p:set>
                                    <p:anim calcmode="lin" valueType="num">
                                      <p:cBhvr additive="base">
                                        <p:cTn id="73" dur="500"/>
                                        <p:tgtEl>
                                          <p:spTgt spid="3660">
                                            <p:txEl>
                                              <p:pRg st="11" end="11"/>
                                            </p:txEl>
                                          </p:spTgt>
                                        </p:tgtEl>
                                        <p:attrNameLst>
                                          <p:attrName>ppt_w</p:attrName>
                                        </p:attrNameLst>
                                      </p:cBhvr>
                                      <p:tavLst>
                                        <p:tav tm="0">
                                          <p:val>
                                            <p:strVal val="0"/>
                                          </p:val>
                                        </p:tav>
                                        <p:tav tm="100000">
                                          <p:val>
                                            <p:strVal val="#ppt_w"/>
                                          </p:val>
                                        </p:tav>
                                      </p:tavLst>
                                    </p:anim>
                                    <p:anim calcmode="lin" valueType="num">
                                      <p:cBhvr additive="base">
                                        <p:cTn id="74" dur="500"/>
                                        <p:tgtEl>
                                          <p:spTgt spid="3660">
                                            <p:txEl>
                                              <p:pRg st="11" end="11"/>
                                            </p:txEl>
                                          </p:spTgt>
                                        </p:tgtEl>
                                        <p:attrNameLst>
                                          <p:attrName>ppt_h</p:attrName>
                                        </p:attrNameLst>
                                      </p:cBhvr>
                                      <p:tavLst>
                                        <p:tav tm="0">
                                          <p:val>
                                            <p:str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nodeType="clickEffect">
                                  <p:stCondLst>
                                    <p:cond delay="0"/>
                                  </p:stCondLst>
                                  <p:childTnLst>
                                    <p:set>
                                      <p:cBhvr>
                                        <p:cTn id="78" dur="1" fill="hold">
                                          <p:stCondLst>
                                            <p:cond delay="0"/>
                                          </p:stCondLst>
                                        </p:cTn>
                                        <p:tgtEl>
                                          <p:spTgt spid="3660">
                                            <p:txEl>
                                              <p:pRg st="12" end="12"/>
                                            </p:txEl>
                                          </p:spTgt>
                                        </p:tgtEl>
                                        <p:attrNameLst>
                                          <p:attrName>style.visibility</p:attrName>
                                        </p:attrNameLst>
                                      </p:cBhvr>
                                      <p:to>
                                        <p:strVal val="visible"/>
                                      </p:to>
                                    </p:set>
                                    <p:anim calcmode="lin" valueType="num">
                                      <p:cBhvr additive="base">
                                        <p:cTn id="79" dur="500"/>
                                        <p:tgtEl>
                                          <p:spTgt spid="3660">
                                            <p:txEl>
                                              <p:pRg st="12" end="12"/>
                                            </p:txEl>
                                          </p:spTgt>
                                        </p:tgtEl>
                                        <p:attrNameLst>
                                          <p:attrName>ppt_w</p:attrName>
                                        </p:attrNameLst>
                                      </p:cBhvr>
                                      <p:tavLst>
                                        <p:tav tm="0">
                                          <p:val>
                                            <p:strVal val="0"/>
                                          </p:val>
                                        </p:tav>
                                        <p:tav tm="100000">
                                          <p:val>
                                            <p:strVal val="#ppt_w"/>
                                          </p:val>
                                        </p:tav>
                                      </p:tavLst>
                                    </p:anim>
                                    <p:anim calcmode="lin" valueType="num">
                                      <p:cBhvr additive="base">
                                        <p:cTn id="80" dur="500"/>
                                        <p:tgtEl>
                                          <p:spTgt spid="3660">
                                            <p:txEl>
                                              <p:pRg st="12" end="12"/>
                                            </p:txEl>
                                          </p:spTgt>
                                        </p:tgtEl>
                                        <p:attrNameLst>
                                          <p:attrName>ppt_h</p:attrName>
                                        </p:attrNameLst>
                                      </p:cBhvr>
                                      <p:tavLst>
                                        <p:tav tm="0">
                                          <p:val>
                                            <p:str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3" presetClass="entr" presetSubtype="16" fill="hold" nodeType="clickEffect">
                                  <p:stCondLst>
                                    <p:cond delay="0"/>
                                  </p:stCondLst>
                                  <p:childTnLst>
                                    <p:set>
                                      <p:cBhvr>
                                        <p:cTn id="84" dur="1" fill="hold">
                                          <p:stCondLst>
                                            <p:cond delay="0"/>
                                          </p:stCondLst>
                                        </p:cTn>
                                        <p:tgtEl>
                                          <p:spTgt spid="3660">
                                            <p:txEl>
                                              <p:pRg st="13" end="13"/>
                                            </p:txEl>
                                          </p:spTgt>
                                        </p:tgtEl>
                                        <p:attrNameLst>
                                          <p:attrName>style.visibility</p:attrName>
                                        </p:attrNameLst>
                                      </p:cBhvr>
                                      <p:to>
                                        <p:strVal val="visible"/>
                                      </p:to>
                                    </p:set>
                                    <p:anim calcmode="lin" valueType="num">
                                      <p:cBhvr additive="base">
                                        <p:cTn id="85" dur="500"/>
                                        <p:tgtEl>
                                          <p:spTgt spid="3660">
                                            <p:txEl>
                                              <p:pRg st="13" end="13"/>
                                            </p:txEl>
                                          </p:spTgt>
                                        </p:tgtEl>
                                        <p:attrNameLst>
                                          <p:attrName>ppt_w</p:attrName>
                                        </p:attrNameLst>
                                      </p:cBhvr>
                                      <p:tavLst>
                                        <p:tav tm="0">
                                          <p:val>
                                            <p:strVal val="0"/>
                                          </p:val>
                                        </p:tav>
                                        <p:tav tm="100000">
                                          <p:val>
                                            <p:strVal val="#ppt_w"/>
                                          </p:val>
                                        </p:tav>
                                      </p:tavLst>
                                    </p:anim>
                                    <p:anim calcmode="lin" valueType="num">
                                      <p:cBhvr additive="base">
                                        <p:cTn id="86" dur="500"/>
                                        <p:tgtEl>
                                          <p:spTgt spid="3660">
                                            <p:txEl>
                                              <p:pRg st="13" end="13"/>
                                            </p:txEl>
                                          </p:spTgt>
                                        </p:tgtEl>
                                        <p:attrNameLst>
                                          <p:attrName>ppt_h</p:attrName>
                                        </p:attrNameLst>
                                      </p:cBhvr>
                                      <p:tavLst>
                                        <p:tav tm="0">
                                          <p:val>
                                            <p:str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3660">
                                            <p:txEl>
                                              <p:pRg st="14" end="14"/>
                                            </p:txEl>
                                          </p:spTgt>
                                        </p:tgtEl>
                                        <p:attrNameLst>
                                          <p:attrName>style.visibility</p:attrName>
                                        </p:attrNameLst>
                                      </p:cBhvr>
                                      <p:to>
                                        <p:strVal val="visible"/>
                                      </p:to>
                                    </p:set>
                                    <p:anim calcmode="lin" valueType="num">
                                      <p:cBhvr additive="base">
                                        <p:cTn id="91" dur="500"/>
                                        <p:tgtEl>
                                          <p:spTgt spid="3660">
                                            <p:txEl>
                                              <p:pRg st="14" end="14"/>
                                            </p:txEl>
                                          </p:spTgt>
                                        </p:tgtEl>
                                        <p:attrNameLst>
                                          <p:attrName>ppt_w</p:attrName>
                                        </p:attrNameLst>
                                      </p:cBhvr>
                                      <p:tavLst>
                                        <p:tav tm="0">
                                          <p:val>
                                            <p:strVal val="0"/>
                                          </p:val>
                                        </p:tav>
                                        <p:tav tm="100000">
                                          <p:val>
                                            <p:strVal val="#ppt_w"/>
                                          </p:val>
                                        </p:tav>
                                      </p:tavLst>
                                    </p:anim>
                                    <p:anim calcmode="lin" valueType="num">
                                      <p:cBhvr additive="base">
                                        <p:cTn id="92" dur="500"/>
                                        <p:tgtEl>
                                          <p:spTgt spid="3660">
                                            <p:txEl>
                                              <p:pRg st="14" end="14"/>
                                            </p:txEl>
                                          </p:spTgt>
                                        </p:tgtEl>
                                        <p:attrNameLst>
                                          <p:attrName>ppt_h</p:attrName>
                                        </p:attrNameLst>
                                      </p:cBhvr>
                                      <p:tavLst>
                                        <p:tav tm="0">
                                          <p:val>
                                            <p:str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3660">
                                            <p:txEl>
                                              <p:pRg st="15" end="15"/>
                                            </p:txEl>
                                          </p:spTgt>
                                        </p:tgtEl>
                                        <p:attrNameLst>
                                          <p:attrName>style.visibility</p:attrName>
                                        </p:attrNameLst>
                                      </p:cBhvr>
                                      <p:to>
                                        <p:strVal val="visible"/>
                                      </p:to>
                                    </p:set>
                                    <p:anim calcmode="lin" valueType="num">
                                      <p:cBhvr additive="base">
                                        <p:cTn id="97" dur="500"/>
                                        <p:tgtEl>
                                          <p:spTgt spid="3660">
                                            <p:txEl>
                                              <p:pRg st="15" end="15"/>
                                            </p:txEl>
                                          </p:spTgt>
                                        </p:tgtEl>
                                        <p:attrNameLst>
                                          <p:attrName>ppt_w</p:attrName>
                                        </p:attrNameLst>
                                      </p:cBhvr>
                                      <p:tavLst>
                                        <p:tav tm="0">
                                          <p:val>
                                            <p:strVal val="0"/>
                                          </p:val>
                                        </p:tav>
                                        <p:tav tm="100000">
                                          <p:val>
                                            <p:strVal val="#ppt_w"/>
                                          </p:val>
                                        </p:tav>
                                      </p:tavLst>
                                    </p:anim>
                                    <p:anim calcmode="lin" valueType="num">
                                      <p:cBhvr additive="base">
                                        <p:cTn id="98" dur="500"/>
                                        <p:tgtEl>
                                          <p:spTgt spid="3660">
                                            <p:txEl>
                                              <p:pRg st="15" end="15"/>
                                            </p:txEl>
                                          </p:spTgt>
                                        </p:tgtEl>
                                        <p:attrNameLst>
                                          <p:attrName>ppt_h</p:attrName>
                                        </p:attrNameLst>
                                      </p:cBhvr>
                                      <p:tavLst>
                                        <p:tav tm="0">
                                          <p:val>
                                            <p:str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nodeType="clickEffect">
                                  <p:stCondLst>
                                    <p:cond delay="0"/>
                                  </p:stCondLst>
                                  <p:childTnLst>
                                    <p:set>
                                      <p:cBhvr>
                                        <p:cTn id="102" dur="1" fill="hold">
                                          <p:stCondLst>
                                            <p:cond delay="0"/>
                                          </p:stCondLst>
                                        </p:cTn>
                                        <p:tgtEl>
                                          <p:spTgt spid="3660">
                                            <p:txEl>
                                              <p:pRg st="16" end="16"/>
                                            </p:txEl>
                                          </p:spTgt>
                                        </p:tgtEl>
                                        <p:attrNameLst>
                                          <p:attrName>style.visibility</p:attrName>
                                        </p:attrNameLst>
                                      </p:cBhvr>
                                      <p:to>
                                        <p:strVal val="visible"/>
                                      </p:to>
                                    </p:set>
                                    <p:anim calcmode="lin" valueType="num">
                                      <p:cBhvr additive="base">
                                        <p:cTn id="103" dur="500"/>
                                        <p:tgtEl>
                                          <p:spTgt spid="3660">
                                            <p:txEl>
                                              <p:pRg st="16" end="16"/>
                                            </p:txEl>
                                          </p:spTgt>
                                        </p:tgtEl>
                                        <p:attrNameLst>
                                          <p:attrName>ppt_w</p:attrName>
                                        </p:attrNameLst>
                                      </p:cBhvr>
                                      <p:tavLst>
                                        <p:tav tm="0">
                                          <p:val>
                                            <p:strVal val="0"/>
                                          </p:val>
                                        </p:tav>
                                        <p:tav tm="100000">
                                          <p:val>
                                            <p:strVal val="#ppt_w"/>
                                          </p:val>
                                        </p:tav>
                                      </p:tavLst>
                                    </p:anim>
                                    <p:anim calcmode="lin" valueType="num">
                                      <p:cBhvr additive="base">
                                        <p:cTn id="104" dur="500"/>
                                        <p:tgtEl>
                                          <p:spTgt spid="3660">
                                            <p:txEl>
                                              <p:pRg st="16" end="16"/>
                                            </p:txEl>
                                          </p:spTgt>
                                        </p:tgtEl>
                                        <p:attrNameLst>
                                          <p:attrName>ppt_h</p:attrName>
                                        </p:attrNameLst>
                                      </p:cBhvr>
                                      <p:tavLst>
                                        <p:tav tm="0">
                                          <p:val>
                                            <p:str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3660">
                                            <p:txEl>
                                              <p:pRg st="17" end="17"/>
                                            </p:txEl>
                                          </p:spTgt>
                                        </p:tgtEl>
                                        <p:attrNameLst>
                                          <p:attrName>style.visibility</p:attrName>
                                        </p:attrNameLst>
                                      </p:cBhvr>
                                      <p:to>
                                        <p:strVal val="visible"/>
                                      </p:to>
                                    </p:set>
                                    <p:anim calcmode="lin" valueType="num">
                                      <p:cBhvr additive="base">
                                        <p:cTn id="109" dur="500"/>
                                        <p:tgtEl>
                                          <p:spTgt spid="3660">
                                            <p:txEl>
                                              <p:pRg st="17" end="17"/>
                                            </p:txEl>
                                          </p:spTgt>
                                        </p:tgtEl>
                                        <p:attrNameLst>
                                          <p:attrName>ppt_w</p:attrName>
                                        </p:attrNameLst>
                                      </p:cBhvr>
                                      <p:tavLst>
                                        <p:tav tm="0">
                                          <p:val>
                                            <p:strVal val="0"/>
                                          </p:val>
                                        </p:tav>
                                        <p:tav tm="100000">
                                          <p:val>
                                            <p:strVal val="#ppt_w"/>
                                          </p:val>
                                        </p:tav>
                                      </p:tavLst>
                                    </p:anim>
                                    <p:anim calcmode="lin" valueType="num">
                                      <p:cBhvr additive="base">
                                        <p:cTn id="110" dur="500"/>
                                        <p:tgtEl>
                                          <p:spTgt spid="3660">
                                            <p:txEl>
                                              <p:pRg st="17" end="17"/>
                                            </p:txEl>
                                          </p:spTgt>
                                        </p:tgtEl>
                                        <p:attrNameLst>
                                          <p:attrName>ppt_h</p:attrName>
                                        </p:attrNameLst>
                                      </p:cBhvr>
                                      <p:tavLst>
                                        <p:tav tm="0">
                                          <p:val>
                                            <p:str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23" presetClass="entr" presetSubtype="16" fill="hold" nodeType="clickEffect">
                                  <p:stCondLst>
                                    <p:cond delay="0"/>
                                  </p:stCondLst>
                                  <p:childTnLst>
                                    <p:set>
                                      <p:cBhvr>
                                        <p:cTn id="114" dur="1" fill="hold">
                                          <p:stCondLst>
                                            <p:cond delay="0"/>
                                          </p:stCondLst>
                                        </p:cTn>
                                        <p:tgtEl>
                                          <p:spTgt spid="3660">
                                            <p:txEl>
                                              <p:pRg st="18" end="18"/>
                                            </p:txEl>
                                          </p:spTgt>
                                        </p:tgtEl>
                                        <p:attrNameLst>
                                          <p:attrName>style.visibility</p:attrName>
                                        </p:attrNameLst>
                                      </p:cBhvr>
                                      <p:to>
                                        <p:strVal val="visible"/>
                                      </p:to>
                                    </p:set>
                                    <p:anim calcmode="lin" valueType="num">
                                      <p:cBhvr additive="base">
                                        <p:cTn id="115" dur="500"/>
                                        <p:tgtEl>
                                          <p:spTgt spid="3660">
                                            <p:txEl>
                                              <p:pRg st="18" end="18"/>
                                            </p:txEl>
                                          </p:spTgt>
                                        </p:tgtEl>
                                        <p:attrNameLst>
                                          <p:attrName>ppt_w</p:attrName>
                                        </p:attrNameLst>
                                      </p:cBhvr>
                                      <p:tavLst>
                                        <p:tav tm="0">
                                          <p:val>
                                            <p:strVal val="0"/>
                                          </p:val>
                                        </p:tav>
                                        <p:tav tm="100000">
                                          <p:val>
                                            <p:strVal val="#ppt_w"/>
                                          </p:val>
                                        </p:tav>
                                      </p:tavLst>
                                    </p:anim>
                                    <p:anim calcmode="lin" valueType="num">
                                      <p:cBhvr additive="base">
                                        <p:cTn id="116" dur="500"/>
                                        <p:tgtEl>
                                          <p:spTgt spid="3660">
                                            <p:txEl>
                                              <p:pRg st="18" end="18"/>
                                            </p:txEl>
                                          </p:spTgt>
                                        </p:tgtEl>
                                        <p:attrNameLst>
                                          <p:attrName>ppt_h</p:attrName>
                                        </p:attrNameLst>
                                      </p:cBhvr>
                                      <p:tavLst>
                                        <p:tav tm="0">
                                          <p:val>
                                            <p:str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3660">
                                            <p:txEl>
                                              <p:pRg st="19" end="19"/>
                                            </p:txEl>
                                          </p:spTgt>
                                        </p:tgtEl>
                                        <p:attrNameLst>
                                          <p:attrName>style.visibility</p:attrName>
                                        </p:attrNameLst>
                                      </p:cBhvr>
                                      <p:to>
                                        <p:strVal val="visible"/>
                                      </p:to>
                                    </p:set>
                                    <p:anim calcmode="lin" valueType="num">
                                      <p:cBhvr additive="base">
                                        <p:cTn id="121" dur="500"/>
                                        <p:tgtEl>
                                          <p:spTgt spid="3660">
                                            <p:txEl>
                                              <p:pRg st="19" end="19"/>
                                            </p:txEl>
                                          </p:spTgt>
                                        </p:tgtEl>
                                        <p:attrNameLst>
                                          <p:attrName>ppt_w</p:attrName>
                                        </p:attrNameLst>
                                      </p:cBhvr>
                                      <p:tavLst>
                                        <p:tav tm="0">
                                          <p:val>
                                            <p:strVal val="0"/>
                                          </p:val>
                                        </p:tav>
                                        <p:tav tm="100000">
                                          <p:val>
                                            <p:strVal val="#ppt_w"/>
                                          </p:val>
                                        </p:tav>
                                      </p:tavLst>
                                    </p:anim>
                                    <p:anim calcmode="lin" valueType="num">
                                      <p:cBhvr additive="base">
                                        <p:cTn id="122" dur="500"/>
                                        <p:tgtEl>
                                          <p:spTgt spid="3660">
                                            <p:txEl>
                                              <p:pRg st="19" end="19"/>
                                            </p:txEl>
                                          </p:spTgt>
                                        </p:tgtEl>
                                        <p:attrNameLst>
                                          <p:attrName>ppt_h</p:attrName>
                                        </p:attrNameLst>
                                      </p:cBhvr>
                                      <p:tavLst>
                                        <p:tav tm="0">
                                          <p:val>
                                            <p:strVal val="0"/>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ID="23" presetClass="entr" presetSubtype="16" fill="hold" nodeType="clickEffect">
                                  <p:stCondLst>
                                    <p:cond delay="0"/>
                                  </p:stCondLst>
                                  <p:childTnLst>
                                    <p:set>
                                      <p:cBhvr>
                                        <p:cTn id="126" dur="1" fill="hold">
                                          <p:stCondLst>
                                            <p:cond delay="0"/>
                                          </p:stCondLst>
                                        </p:cTn>
                                        <p:tgtEl>
                                          <p:spTgt spid="3660">
                                            <p:txEl>
                                              <p:pRg st="20" end="20"/>
                                            </p:txEl>
                                          </p:spTgt>
                                        </p:tgtEl>
                                        <p:attrNameLst>
                                          <p:attrName>style.visibility</p:attrName>
                                        </p:attrNameLst>
                                      </p:cBhvr>
                                      <p:to>
                                        <p:strVal val="visible"/>
                                      </p:to>
                                    </p:set>
                                    <p:anim calcmode="lin" valueType="num">
                                      <p:cBhvr additive="base">
                                        <p:cTn id="127" dur="500"/>
                                        <p:tgtEl>
                                          <p:spTgt spid="3660">
                                            <p:txEl>
                                              <p:pRg st="20" end="20"/>
                                            </p:txEl>
                                          </p:spTgt>
                                        </p:tgtEl>
                                        <p:attrNameLst>
                                          <p:attrName>ppt_w</p:attrName>
                                        </p:attrNameLst>
                                      </p:cBhvr>
                                      <p:tavLst>
                                        <p:tav tm="0">
                                          <p:val>
                                            <p:strVal val="0"/>
                                          </p:val>
                                        </p:tav>
                                        <p:tav tm="100000">
                                          <p:val>
                                            <p:strVal val="#ppt_w"/>
                                          </p:val>
                                        </p:tav>
                                      </p:tavLst>
                                    </p:anim>
                                    <p:anim calcmode="lin" valueType="num">
                                      <p:cBhvr additive="base">
                                        <p:cTn id="128" dur="500"/>
                                        <p:tgtEl>
                                          <p:spTgt spid="3660">
                                            <p:txEl>
                                              <p:pRg st="20" end="20"/>
                                            </p:txEl>
                                          </p:spTgt>
                                        </p:tgtEl>
                                        <p:attrNameLst>
                                          <p:attrName>ppt_h</p:attrName>
                                        </p:attrNameLst>
                                      </p:cBhvr>
                                      <p:tavLst>
                                        <p:tav tm="0">
                                          <p:val>
                                            <p:str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nodeType="clickEffect">
                                  <p:stCondLst>
                                    <p:cond delay="0"/>
                                  </p:stCondLst>
                                  <p:childTnLst>
                                    <p:set>
                                      <p:cBhvr>
                                        <p:cTn id="132" dur="1" fill="hold">
                                          <p:stCondLst>
                                            <p:cond delay="0"/>
                                          </p:stCondLst>
                                        </p:cTn>
                                        <p:tgtEl>
                                          <p:spTgt spid="3660">
                                            <p:txEl>
                                              <p:pRg st="21" end="21"/>
                                            </p:txEl>
                                          </p:spTgt>
                                        </p:tgtEl>
                                        <p:attrNameLst>
                                          <p:attrName>style.visibility</p:attrName>
                                        </p:attrNameLst>
                                      </p:cBhvr>
                                      <p:to>
                                        <p:strVal val="visible"/>
                                      </p:to>
                                    </p:set>
                                    <p:anim calcmode="lin" valueType="num">
                                      <p:cBhvr additive="base">
                                        <p:cTn id="133" dur="500"/>
                                        <p:tgtEl>
                                          <p:spTgt spid="3660">
                                            <p:txEl>
                                              <p:pRg st="21" end="21"/>
                                            </p:txEl>
                                          </p:spTgt>
                                        </p:tgtEl>
                                        <p:attrNameLst>
                                          <p:attrName>ppt_w</p:attrName>
                                        </p:attrNameLst>
                                      </p:cBhvr>
                                      <p:tavLst>
                                        <p:tav tm="0">
                                          <p:val>
                                            <p:strVal val="0"/>
                                          </p:val>
                                        </p:tav>
                                        <p:tav tm="100000">
                                          <p:val>
                                            <p:strVal val="#ppt_w"/>
                                          </p:val>
                                        </p:tav>
                                      </p:tavLst>
                                    </p:anim>
                                    <p:anim calcmode="lin" valueType="num">
                                      <p:cBhvr additive="base">
                                        <p:cTn id="134" dur="500"/>
                                        <p:tgtEl>
                                          <p:spTgt spid="3660">
                                            <p:txEl>
                                              <p:pRg st="21" end="21"/>
                                            </p:txEl>
                                          </p:spTgt>
                                        </p:tgtEl>
                                        <p:attrNameLst>
                                          <p:attrName>ppt_h</p:attrName>
                                        </p:attrNameLst>
                                      </p:cBhvr>
                                      <p:tavLst>
                                        <p:tav tm="0">
                                          <p:val>
                                            <p:strVal val="0"/>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ntr" presetSubtype="16" fill="hold" nodeType="clickEffect">
                                  <p:stCondLst>
                                    <p:cond delay="0"/>
                                  </p:stCondLst>
                                  <p:childTnLst>
                                    <p:set>
                                      <p:cBhvr>
                                        <p:cTn id="138" dur="1" fill="hold">
                                          <p:stCondLst>
                                            <p:cond delay="0"/>
                                          </p:stCondLst>
                                        </p:cTn>
                                        <p:tgtEl>
                                          <p:spTgt spid="3660">
                                            <p:txEl>
                                              <p:pRg st="22" end="22"/>
                                            </p:txEl>
                                          </p:spTgt>
                                        </p:tgtEl>
                                        <p:attrNameLst>
                                          <p:attrName>style.visibility</p:attrName>
                                        </p:attrNameLst>
                                      </p:cBhvr>
                                      <p:to>
                                        <p:strVal val="visible"/>
                                      </p:to>
                                    </p:set>
                                    <p:anim calcmode="lin" valueType="num">
                                      <p:cBhvr additive="base">
                                        <p:cTn id="139" dur="500"/>
                                        <p:tgtEl>
                                          <p:spTgt spid="3660">
                                            <p:txEl>
                                              <p:pRg st="22" end="22"/>
                                            </p:txEl>
                                          </p:spTgt>
                                        </p:tgtEl>
                                        <p:attrNameLst>
                                          <p:attrName>ppt_w</p:attrName>
                                        </p:attrNameLst>
                                      </p:cBhvr>
                                      <p:tavLst>
                                        <p:tav tm="0">
                                          <p:val>
                                            <p:strVal val="0"/>
                                          </p:val>
                                        </p:tav>
                                        <p:tav tm="100000">
                                          <p:val>
                                            <p:strVal val="#ppt_w"/>
                                          </p:val>
                                        </p:tav>
                                      </p:tavLst>
                                    </p:anim>
                                    <p:anim calcmode="lin" valueType="num">
                                      <p:cBhvr additive="base">
                                        <p:cTn id="140" dur="500"/>
                                        <p:tgtEl>
                                          <p:spTgt spid="3660">
                                            <p:txEl>
                                              <p:pRg st="22" end="22"/>
                                            </p:txEl>
                                          </p:spTgt>
                                        </p:tgtEl>
                                        <p:attrNameLst>
                                          <p:attrName>ppt_h</p:attrName>
                                        </p:attrNameLst>
                                      </p:cBhvr>
                                      <p:tavLst>
                                        <p:tav tm="0">
                                          <p:val>
                                            <p:strVal val="0"/>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23" presetClass="entr" presetSubtype="16" fill="hold" nodeType="clickEffect">
                                  <p:stCondLst>
                                    <p:cond delay="0"/>
                                  </p:stCondLst>
                                  <p:childTnLst>
                                    <p:set>
                                      <p:cBhvr>
                                        <p:cTn id="144" dur="1" fill="hold">
                                          <p:stCondLst>
                                            <p:cond delay="0"/>
                                          </p:stCondLst>
                                        </p:cTn>
                                        <p:tgtEl>
                                          <p:spTgt spid="3660">
                                            <p:txEl>
                                              <p:pRg st="23" end="23"/>
                                            </p:txEl>
                                          </p:spTgt>
                                        </p:tgtEl>
                                        <p:attrNameLst>
                                          <p:attrName>style.visibility</p:attrName>
                                        </p:attrNameLst>
                                      </p:cBhvr>
                                      <p:to>
                                        <p:strVal val="visible"/>
                                      </p:to>
                                    </p:set>
                                    <p:anim calcmode="lin" valueType="num">
                                      <p:cBhvr additive="base">
                                        <p:cTn id="145" dur="500"/>
                                        <p:tgtEl>
                                          <p:spTgt spid="3660">
                                            <p:txEl>
                                              <p:pRg st="23" end="23"/>
                                            </p:txEl>
                                          </p:spTgt>
                                        </p:tgtEl>
                                        <p:attrNameLst>
                                          <p:attrName>ppt_w</p:attrName>
                                        </p:attrNameLst>
                                      </p:cBhvr>
                                      <p:tavLst>
                                        <p:tav tm="0">
                                          <p:val>
                                            <p:strVal val="0"/>
                                          </p:val>
                                        </p:tav>
                                        <p:tav tm="100000">
                                          <p:val>
                                            <p:strVal val="#ppt_w"/>
                                          </p:val>
                                        </p:tav>
                                      </p:tavLst>
                                    </p:anim>
                                    <p:anim calcmode="lin" valueType="num">
                                      <p:cBhvr additive="base">
                                        <p:cTn id="146" dur="500"/>
                                        <p:tgtEl>
                                          <p:spTgt spid="3660">
                                            <p:txEl>
                                              <p:pRg st="23" end="23"/>
                                            </p:txEl>
                                          </p:spTgt>
                                        </p:tgtEl>
                                        <p:attrNameLst>
                                          <p:attrName>ppt_h</p:attrName>
                                        </p:attrNameLst>
                                      </p:cBhvr>
                                      <p:tavLst>
                                        <p:tav tm="0">
                                          <p:val>
                                            <p:strVal val="0"/>
                                          </p:val>
                                        </p:tav>
                                        <p:tav tm="100000">
                                          <p:val>
                                            <p:strVal val="#ppt_h"/>
                                          </p:val>
                                        </p:tav>
                                      </p:tavLst>
                                    </p:anim>
                                  </p:childTnLst>
                                </p:cTn>
                              </p:par>
                            </p:childTnLst>
                          </p:cTn>
                        </p:par>
                      </p:childTnLst>
                    </p:cTn>
                  </p:par>
                  <p:par>
                    <p:cTn id="147" fill="hold">
                      <p:stCondLst>
                        <p:cond delay="indefinite"/>
                      </p:stCondLst>
                      <p:childTnLst>
                        <p:par>
                          <p:cTn id="148" fill="hold">
                            <p:stCondLst>
                              <p:cond delay="0"/>
                            </p:stCondLst>
                            <p:childTnLst>
                              <p:par>
                                <p:cTn id="149" presetID="23" presetClass="entr" presetSubtype="16" fill="hold" nodeType="clickEffect">
                                  <p:stCondLst>
                                    <p:cond delay="0"/>
                                  </p:stCondLst>
                                  <p:childTnLst>
                                    <p:set>
                                      <p:cBhvr>
                                        <p:cTn id="150" dur="1" fill="hold">
                                          <p:stCondLst>
                                            <p:cond delay="0"/>
                                          </p:stCondLst>
                                        </p:cTn>
                                        <p:tgtEl>
                                          <p:spTgt spid="3660">
                                            <p:txEl>
                                              <p:pRg st="24" end="24"/>
                                            </p:txEl>
                                          </p:spTgt>
                                        </p:tgtEl>
                                        <p:attrNameLst>
                                          <p:attrName>style.visibility</p:attrName>
                                        </p:attrNameLst>
                                      </p:cBhvr>
                                      <p:to>
                                        <p:strVal val="visible"/>
                                      </p:to>
                                    </p:set>
                                    <p:anim calcmode="lin" valueType="num">
                                      <p:cBhvr additive="base">
                                        <p:cTn id="151" dur="500"/>
                                        <p:tgtEl>
                                          <p:spTgt spid="3660">
                                            <p:txEl>
                                              <p:pRg st="24" end="24"/>
                                            </p:txEl>
                                          </p:spTgt>
                                        </p:tgtEl>
                                        <p:attrNameLst>
                                          <p:attrName>ppt_w</p:attrName>
                                        </p:attrNameLst>
                                      </p:cBhvr>
                                      <p:tavLst>
                                        <p:tav tm="0">
                                          <p:val>
                                            <p:strVal val="0"/>
                                          </p:val>
                                        </p:tav>
                                        <p:tav tm="100000">
                                          <p:val>
                                            <p:strVal val="#ppt_w"/>
                                          </p:val>
                                        </p:tav>
                                      </p:tavLst>
                                    </p:anim>
                                    <p:anim calcmode="lin" valueType="num">
                                      <p:cBhvr additive="base">
                                        <p:cTn id="152" dur="500"/>
                                        <p:tgtEl>
                                          <p:spTgt spid="3660">
                                            <p:txEl>
                                              <p:pRg st="24" end="24"/>
                                            </p:txEl>
                                          </p:spTgt>
                                        </p:tgtEl>
                                        <p:attrNameLst>
                                          <p:attrName>ppt_h</p:attrName>
                                        </p:attrNameLst>
                                      </p:cBhvr>
                                      <p:tavLst>
                                        <p:tav tm="0">
                                          <p:val>
                                            <p:str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3661"/>
                                        </p:tgtEl>
                                        <p:attrNameLst>
                                          <p:attrName>style.visibility</p:attrName>
                                        </p:attrNameLst>
                                      </p:cBhvr>
                                      <p:to>
                                        <p:strVal val="visible"/>
                                      </p:to>
                                    </p:set>
                                    <p:animEffect transition="in" filter="fade">
                                      <p:cBhvr>
                                        <p:cTn id="157" dur="1000"/>
                                        <p:tgtEl>
                                          <p:spTgt spid="366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3662"/>
                                        </p:tgtEl>
                                        <p:attrNameLst>
                                          <p:attrName>style.visibility</p:attrName>
                                        </p:attrNameLst>
                                      </p:cBhvr>
                                      <p:to>
                                        <p:strVal val="visible"/>
                                      </p:to>
                                    </p:set>
                                    <p:animEffect transition="in" filter="fade">
                                      <p:cBhvr>
                                        <p:cTn id="162" dur="2000"/>
                                        <p:tgtEl>
                                          <p:spTgt spid="366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665"/>
                                        </p:tgtEl>
                                        <p:attrNameLst>
                                          <p:attrName>style.visibility</p:attrName>
                                        </p:attrNameLst>
                                      </p:cBhvr>
                                      <p:to>
                                        <p:strVal val="visible"/>
                                      </p:to>
                                    </p:set>
                                    <p:animEffect transition="in" filter="fade">
                                      <p:cBhvr>
                                        <p:cTn id="167" dur="500"/>
                                        <p:tgtEl>
                                          <p:spTgt spid="366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3666"/>
                                        </p:tgtEl>
                                        <p:attrNameLst>
                                          <p:attrName>style.visibility</p:attrName>
                                        </p:attrNameLst>
                                      </p:cBhvr>
                                      <p:to>
                                        <p:strVal val="visible"/>
                                      </p:to>
                                    </p:set>
                                    <p:animEffect transition="in" filter="fade">
                                      <p:cBhvr>
                                        <p:cTn id="172" dur="500"/>
                                        <p:tgtEl>
                                          <p:spTgt spid="366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3686"/>
                                        </p:tgtEl>
                                        <p:attrNameLst>
                                          <p:attrName>style.visibility</p:attrName>
                                        </p:attrNameLst>
                                      </p:cBhvr>
                                      <p:to>
                                        <p:strVal val="visible"/>
                                      </p:to>
                                    </p:set>
                                    <p:animEffect transition="in" filter="fade">
                                      <p:cBhvr>
                                        <p:cTn id="177" dur="500"/>
                                        <p:tgtEl>
                                          <p:spTgt spid="3686"/>
                                        </p:tgtEl>
                                      </p:cBhvr>
                                    </p:animEffect>
                                  </p:childTnLst>
                                </p:cTn>
                              </p:par>
                            </p:childTnLst>
                          </p:cTn>
                        </p:par>
                        <p:par>
                          <p:cTn id="178" fill="hold">
                            <p:stCondLst>
                              <p:cond delay="500"/>
                            </p:stCondLst>
                            <p:childTnLst>
                              <p:par>
                                <p:cTn id="179" presetID="10" presetClass="entr" presetSubtype="0" fill="hold" nodeType="afterEffect">
                                  <p:stCondLst>
                                    <p:cond delay="0"/>
                                  </p:stCondLst>
                                  <p:childTnLst>
                                    <p:set>
                                      <p:cBhvr>
                                        <p:cTn id="180" dur="1" fill="hold">
                                          <p:stCondLst>
                                            <p:cond delay="0"/>
                                          </p:stCondLst>
                                        </p:cTn>
                                        <p:tgtEl>
                                          <p:spTgt spid="3687"/>
                                        </p:tgtEl>
                                        <p:attrNameLst>
                                          <p:attrName>style.visibility</p:attrName>
                                        </p:attrNameLst>
                                      </p:cBhvr>
                                      <p:to>
                                        <p:strVal val="visible"/>
                                      </p:to>
                                    </p:set>
                                    <p:animEffect transition="in" filter="fade">
                                      <p:cBhvr>
                                        <p:cTn id="181" dur="500"/>
                                        <p:tgtEl>
                                          <p:spTgt spid="3687"/>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3668"/>
                                        </p:tgtEl>
                                        <p:attrNameLst>
                                          <p:attrName>style.visibility</p:attrName>
                                        </p:attrNameLst>
                                      </p:cBhvr>
                                      <p:to>
                                        <p:strVal val="visible"/>
                                      </p:to>
                                    </p:set>
                                    <p:animEffect transition="in" filter="fade">
                                      <p:cBhvr>
                                        <p:cTn id="186" dur="2000"/>
                                        <p:tgtEl>
                                          <p:spTgt spid="3668"/>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3667"/>
                                        </p:tgtEl>
                                        <p:attrNameLst>
                                          <p:attrName>style.visibility</p:attrName>
                                        </p:attrNameLst>
                                      </p:cBhvr>
                                      <p:to>
                                        <p:strVal val="visible"/>
                                      </p:to>
                                    </p:set>
                                    <p:animEffect transition="in" filter="fade">
                                      <p:cBhvr>
                                        <p:cTn id="191" dur="500"/>
                                        <p:tgtEl>
                                          <p:spTgt spid="3667"/>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3658"/>
                                        </p:tgtEl>
                                        <p:attrNameLst>
                                          <p:attrName>style.visibility</p:attrName>
                                        </p:attrNameLst>
                                      </p:cBhvr>
                                      <p:to>
                                        <p:strVal val="visible"/>
                                      </p:to>
                                    </p:set>
                                    <p:animEffect transition="in" filter="fade">
                                      <p:cBhvr>
                                        <p:cTn id="196" dur="500"/>
                                        <p:tgtEl>
                                          <p:spTgt spid="3658"/>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3688"/>
                                        </p:tgtEl>
                                        <p:attrNameLst>
                                          <p:attrName>style.visibility</p:attrName>
                                        </p:attrNameLst>
                                      </p:cBhvr>
                                      <p:to>
                                        <p:strVal val="visible"/>
                                      </p:to>
                                    </p:set>
                                    <p:animEffect transition="in" filter="fade">
                                      <p:cBhvr>
                                        <p:cTn id="201" dur="500"/>
                                        <p:tgtEl>
                                          <p:spTgt spid="3688"/>
                                        </p:tgtEl>
                                      </p:cBhvr>
                                    </p:animEffect>
                                  </p:childTnLst>
                                </p:cTn>
                              </p:par>
                            </p:childTnLst>
                          </p:cTn>
                        </p:par>
                        <p:par>
                          <p:cTn id="202" fill="hold">
                            <p:stCondLst>
                              <p:cond delay="500"/>
                            </p:stCondLst>
                            <p:childTnLst>
                              <p:par>
                                <p:cTn id="203" presetID="10" presetClass="entr" presetSubtype="0" fill="hold" nodeType="afterEffect">
                                  <p:stCondLst>
                                    <p:cond delay="0"/>
                                  </p:stCondLst>
                                  <p:childTnLst>
                                    <p:set>
                                      <p:cBhvr>
                                        <p:cTn id="204" dur="1" fill="hold">
                                          <p:stCondLst>
                                            <p:cond delay="0"/>
                                          </p:stCondLst>
                                        </p:cTn>
                                        <p:tgtEl>
                                          <p:spTgt spid="3689"/>
                                        </p:tgtEl>
                                        <p:attrNameLst>
                                          <p:attrName>style.visibility</p:attrName>
                                        </p:attrNameLst>
                                      </p:cBhvr>
                                      <p:to>
                                        <p:strVal val="visible"/>
                                      </p:to>
                                    </p:set>
                                    <p:animEffect transition="in" filter="fade">
                                      <p:cBhvr>
                                        <p:cTn id="205" dur="500"/>
                                        <p:tgtEl>
                                          <p:spTgt spid="3689"/>
                                        </p:tgtEl>
                                      </p:cBhvr>
                                    </p:animEffect>
                                  </p:childTnLst>
                                </p:cTn>
                              </p:par>
                            </p:childTnLst>
                          </p:cTn>
                        </p:par>
                        <p:par>
                          <p:cTn id="206" fill="hold">
                            <p:stCondLst>
                              <p:cond delay="1000"/>
                            </p:stCondLst>
                            <p:childTnLst>
                              <p:par>
                                <p:cTn id="207" presetID="10" presetClass="entr" presetSubtype="0" fill="hold" nodeType="afterEffect">
                                  <p:stCondLst>
                                    <p:cond delay="0"/>
                                  </p:stCondLst>
                                  <p:childTnLst>
                                    <p:set>
                                      <p:cBhvr>
                                        <p:cTn id="208" dur="1" fill="hold">
                                          <p:stCondLst>
                                            <p:cond delay="0"/>
                                          </p:stCondLst>
                                        </p:cTn>
                                        <p:tgtEl>
                                          <p:spTgt spid="3671"/>
                                        </p:tgtEl>
                                        <p:attrNameLst>
                                          <p:attrName>style.visibility</p:attrName>
                                        </p:attrNameLst>
                                      </p:cBhvr>
                                      <p:to>
                                        <p:strVal val="visible"/>
                                      </p:to>
                                    </p:set>
                                    <p:animEffect transition="in" filter="fade">
                                      <p:cBhvr>
                                        <p:cTn id="209" dur="2000"/>
                                        <p:tgtEl>
                                          <p:spTgt spid="3671"/>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3672"/>
                                        </p:tgtEl>
                                        <p:attrNameLst>
                                          <p:attrName>style.visibility</p:attrName>
                                        </p:attrNameLst>
                                      </p:cBhvr>
                                      <p:to>
                                        <p:strVal val="visible"/>
                                      </p:to>
                                    </p:set>
                                    <p:animEffect transition="in" filter="fade">
                                      <p:cBhvr>
                                        <p:cTn id="214" dur="500"/>
                                        <p:tgtEl>
                                          <p:spTgt spid="3672"/>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nodeType="clickEffect">
                                  <p:stCondLst>
                                    <p:cond delay="0"/>
                                  </p:stCondLst>
                                  <p:childTnLst>
                                    <p:set>
                                      <p:cBhvr>
                                        <p:cTn id="218" dur="1" fill="hold">
                                          <p:stCondLst>
                                            <p:cond delay="0"/>
                                          </p:stCondLst>
                                        </p:cTn>
                                        <p:tgtEl>
                                          <p:spTgt spid="3682"/>
                                        </p:tgtEl>
                                        <p:attrNameLst>
                                          <p:attrName>style.visibility</p:attrName>
                                        </p:attrNameLst>
                                      </p:cBhvr>
                                      <p:to>
                                        <p:strVal val="visible"/>
                                      </p:to>
                                    </p:set>
                                    <p:animEffect transition="in" filter="fade">
                                      <p:cBhvr>
                                        <p:cTn id="219" dur="500"/>
                                        <p:tgtEl>
                                          <p:spTgt spid="3682"/>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nodeType="clickEffect">
                                  <p:stCondLst>
                                    <p:cond delay="0"/>
                                  </p:stCondLst>
                                  <p:childTnLst>
                                    <p:set>
                                      <p:cBhvr>
                                        <p:cTn id="223" dur="1" fill="hold">
                                          <p:stCondLst>
                                            <p:cond delay="0"/>
                                          </p:stCondLst>
                                        </p:cTn>
                                        <p:tgtEl>
                                          <p:spTgt spid="3673"/>
                                        </p:tgtEl>
                                        <p:attrNameLst>
                                          <p:attrName>style.visibility</p:attrName>
                                        </p:attrNameLst>
                                      </p:cBhvr>
                                      <p:to>
                                        <p:strVal val="visible"/>
                                      </p:to>
                                    </p:set>
                                    <p:animEffect transition="in" filter="fade">
                                      <p:cBhvr>
                                        <p:cTn id="224" dur="5000"/>
                                        <p:tgtEl>
                                          <p:spTgt spid="3673"/>
                                        </p:tgtEl>
                                      </p:cBhvr>
                                    </p:animEffect>
                                  </p:childTnLst>
                                </p:cTn>
                              </p:par>
                            </p:childTnLst>
                          </p:cTn>
                        </p:par>
                        <p:par>
                          <p:cTn id="225" fill="hold">
                            <p:stCondLst>
                              <p:cond delay="5000"/>
                            </p:stCondLst>
                            <p:childTnLst>
                              <p:par>
                                <p:cTn id="226" presetID="10" presetClass="entr" presetSubtype="0" fill="hold" nodeType="afterEffect">
                                  <p:stCondLst>
                                    <p:cond delay="0"/>
                                  </p:stCondLst>
                                  <p:childTnLst>
                                    <p:set>
                                      <p:cBhvr>
                                        <p:cTn id="227" dur="1" fill="hold">
                                          <p:stCondLst>
                                            <p:cond delay="0"/>
                                          </p:stCondLst>
                                        </p:cTn>
                                        <p:tgtEl>
                                          <p:spTgt spid="3674"/>
                                        </p:tgtEl>
                                        <p:attrNameLst>
                                          <p:attrName>style.visibility</p:attrName>
                                        </p:attrNameLst>
                                      </p:cBhvr>
                                      <p:to>
                                        <p:strVal val="visible"/>
                                      </p:to>
                                    </p:set>
                                    <p:animEffect transition="in" filter="fade">
                                      <p:cBhvr>
                                        <p:cTn id="228" dur="500"/>
                                        <p:tgtEl>
                                          <p:spTgt spid="3674"/>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nodeType="clickEffect">
                                  <p:stCondLst>
                                    <p:cond delay="0"/>
                                  </p:stCondLst>
                                  <p:childTnLst>
                                    <p:set>
                                      <p:cBhvr>
                                        <p:cTn id="232" dur="1" fill="hold">
                                          <p:stCondLst>
                                            <p:cond delay="0"/>
                                          </p:stCondLst>
                                        </p:cTn>
                                        <p:tgtEl>
                                          <p:spTgt spid="3675"/>
                                        </p:tgtEl>
                                        <p:attrNameLst>
                                          <p:attrName>style.visibility</p:attrName>
                                        </p:attrNameLst>
                                      </p:cBhvr>
                                      <p:to>
                                        <p:strVal val="visible"/>
                                      </p:to>
                                    </p:set>
                                    <p:animEffect transition="in" filter="fade">
                                      <p:cBhvr>
                                        <p:cTn id="233" dur="2000"/>
                                        <p:tgtEl>
                                          <p:spTgt spid="3675"/>
                                        </p:tgtEl>
                                      </p:cBhvr>
                                    </p:animEffect>
                                  </p:childTnLst>
                                </p:cTn>
                              </p:par>
                              <p:par>
                                <p:cTn id="234" presetID="10" presetClass="entr" presetSubtype="0" fill="hold" nodeType="withEffect">
                                  <p:stCondLst>
                                    <p:cond delay="0"/>
                                  </p:stCondLst>
                                  <p:childTnLst>
                                    <p:set>
                                      <p:cBhvr>
                                        <p:cTn id="235" dur="1" fill="hold">
                                          <p:stCondLst>
                                            <p:cond delay="0"/>
                                          </p:stCondLst>
                                        </p:cTn>
                                        <p:tgtEl>
                                          <p:spTgt spid="3676"/>
                                        </p:tgtEl>
                                        <p:attrNameLst>
                                          <p:attrName>style.visibility</p:attrName>
                                        </p:attrNameLst>
                                      </p:cBhvr>
                                      <p:to>
                                        <p:strVal val="visible"/>
                                      </p:to>
                                    </p:set>
                                    <p:animEffect transition="in" filter="fade">
                                      <p:cBhvr>
                                        <p:cTn id="236" dur="2000"/>
                                        <p:tgtEl>
                                          <p:spTgt spid="3676"/>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3679"/>
                                        </p:tgtEl>
                                        <p:attrNameLst>
                                          <p:attrName>style.visibility</p:attrName>
                                        </p:attrNameLst>
                                      </p:cBhvr>
                                      <p:to>
                                        <p:strVal val="visible"/>
                                      </p:to>
                                    </p:set>
                                    <p:animEffect transition="in" filter="fade">
                                      <p:cBhvr>
                                        <p:cTn id="241" dur="1000"/>
                                        <p:tgtEl>
                                          <p:spTgt spid="3679"/>
                                        </p:tgtEl>
                                      </p:cBhvr>
                                    </p:animEffect>
                                  </p:childTnLst>
                                </p:cTn>
                              </p:par>
                            </p:childTnLst>
                          </p:cTn>
                        </p:par>
                        <p:par>
                          <p:cTn id="242" fill="hold">
                            <p:stCondLst>
                              <p:cond delay="1000"/>
                            </p:stCondLst>
                            <p:childTnLst>
                              <p:par>
                                <p:cTn id="243" presetID="23" presetClass="entr" presetSubtype="16" fill="hold" nodeType="afterEffect">
                                  <p:stCondLst>
                                    <p:cond delay="0"/>
                                  </p:stCondLst>
                                  <p:childTnLst>
                                    <p:set>
                                      <p:cBhvr>
                                        <p:cTn id="244" dur="1" fill="hold">
                                          <p:stCondLst>
                                            <p:cond delay="0"/>
                                          </p:stCondLst>
                                        </p:cTn>
                                        <p:tgtEl>
                                          <p:spTgt spid="3680"/>
                                        </p:tgtEl>
                                        <p:attrNameLst>
                                          <p:attrName>style.visibility</p:attrName>
                                        </p:attrNameLst>
                                      </p:cBhvr>
                                      <p:to>
                                        <p:strVal val="visible"/>
                                      </p:to>
                                    </p:set>
                                    <p:anim calcmode="lin" valueType="num">
                                      <p:cBhvr additive="base">
                                        <p:cTn id="245" dur="500"/>
                                        <p:tgtEl>
                                          <p:spTgt spid="3680"/>
                                        </p:tgtEl>
                                        <p:attrNameLst>
                                          <p:attrName>ppt_w</p:attrName>
                                        </p:attrNameLst>
                                      </p:cBhvr>
                                      <p:tavLst>
                                        <p:tav tm="0">
                                          <p:val>
                                            <p:strVal val="0"/>
                                          </p:val>
                                        </p:tav>
                                        <p:tav tm="100000">
                                          <p:val>
                                            <p:strVal val="#ppt_w"/>
                                          </p:val>
                                        </p:tav>
                                      </p:tavLst>
                                    </p:anim>
                                    <p:anim calcmode="lin" valueType="num">
                                      <p:cBhvr additive="base">
                                        <p:cTn id="246" dur="500"/>
                                        <p:tgtEl>
                                          <p:spTgt spid="3680"/>
                                        </p:tgtEl>
                                        <p:attrNameLst>
                                          <p:attrName>ppt_h</p:attrName>
                                        </p:attrNameLst>
                                      </p:cBhvr>
                                      <p:tavLst>
                                        <p:tav tm="0">
                                          <p:val>
                                            <p:strVal val="0"/>
                                          </p:val>
                                        </p:tav>
                                        <p:tav tm="100000">
                                          <p:val>
                                            <p:strVal val="#ppt_h"/>
                                          </p:val>
                                        </p:tav>
                                      </p:tavLst>
                                    </p:anim>
                                  </p:childTnLst>
                                </p:cTn>
                              </p:par>
                            </p:childTnLst>
                          </p:cTn>
                        </p:par>
                      </p:childTnLst>
                    </p:cTn>
                  </p:par>
                  <p:par>
                    <p:cTn id="247" fill="hold">
                      <p:stCondLst>
                        <p:cond delay="indefinite"/>
                      </p:stCondLst>
                      <p:childTnLst>
                        <p:par>
                          <p:cTn id="248" fill="hold">
                            <p:stCondLst>
                              <p:cond delay="0"/>
                            </p:stCondLst>
                            <p:childTnLst>
                              <p:par>
                                <p:cTn id="249" presetID="10" presetClass="exit" presetSubtype="0" fill="hold" nodeType="clickEffect">
                                  <p:stCondLst>
                                    <p:cond delay="0"/>
                                  </p:stCondLst>
                                  <p:childTnLst>
                                    <p:animEffect transition="out" filter="fade">
                                      <p:cBhvr>
                                        <p:cTn id="250" dur="1000"/>
                                        <p:tgtEl>
                                          <p:spTgt spid="3675"/>
                                        </p:tgtEl>
                                      </p:cBhvr>
                                    </p:animEffect>
                                    <p:set>
                                      <p:cBhvr>
                                        <p:cTn id="251" dur="1" fill="hold">
                                          <p:stCondLst>
                                            <p:cond delay="1000"/>
                                          </p:stCondLst>
                                        </p:cTn>
                                        <p:tgtEl>
                                          <p:spTgt spid="3675"/>
                                        </p:tgtEl>
                                        <p:attrNameLst>
                                          <p:attrName>style.visibility</p:attrName>
                                        </p:attrNameLst>
                                      </p:cBhvr>
                                      <p:to>
                                        <p:strVal val="hidden"/>
                                      </p:to>
                                    </p:set>
                                  </p:childTnLst>
                                </p:cTn>
                              </p:par>
                              <p:par>
                                <p:cTn id="252" presetID="10" presetClass="entr" presetSubtype="0" fill="hold" nodeType="withEffect">
                                  <p:stCondLst>
                                    <p:cond delay="0"/>
                                  </p:stCondLst>
                                  <p:childTnLst>
                                    <p:set>
                                      <p:cBhvr>
                                        <p:cTn id="253" dur="1" fill="hold">
                                          <p:stCondLst>
                                            <p:cond delay="0"/>
                                          </p:stCondLst>
                                        </p:cTn>
                                        <p:tgtEl>
                                          <p:spTgt spid="3677"/>
                                        </p:tgtEl>
                                        <p:attrNameLst>
                                          <p:attrName>style.visibility</p:attrName>
                                        </p:attrNameLst>
                                      </p:cBhvr>
                                      <p:to>
                                        <p:strVal val="visible"/>
                                      </p:to>
                                    </p:set>
                                    <p:animEffect transition="in" filter="fade">
                                      <p:cBhvr>
                                        <p:cTn id="254" dur="500"/>
                                        <p:tgtEl>
                                          <p:spTgt spid="3677"/>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00"/>
                                        <p:tgtEl>
                                          <p:spTgt spid="3676"/>
                                        </p:tgtEl>
                                      </p:cBhvr>
                                    </p:animEffect>
                                    <p:set>
                                      <p:cBhvr>
                                        <p:cTn id="259" dur="1" fill="hold">
                                          <p:stCondLst>
                                            <p:cond delay="1000"/>
                                          </p:stCondLst>
                                        </p:cTn>
                                        <p:tgtEl>
                                          <p:spTgt spid="3676"/>
                                        </p:tgtEl>
                                        <p:attrNameLst>
                                          <p:attrName>style.visibility</p:attrName>
                                        </p:attrNameLst>
                                      </p:cBhvr>
                                      <p:to>
                                        <p:strVal val="hidden"/>
                                      </p:to>
                                    </p:set>
                                  </p:childTnLst>
                                </p:cTn>
                              </p:par>
                              <p:par>
                                <p:cTn id="260" presetID="10" presetClass="entr" presetSubtype="0" fill="hold" nodeType="withEffect">
                                  <p:stCondLst>
                                    <p:cond delay="0"/>
                                  </p:stCondLst>
                                  <p:childTnLst>
                                    <p:set>
                                      <p:cBhvr>
                                        <p:cTn id="261" dur="1" fill="hold">
                                          <p:stCondLst>
                                            <p:cond delay="0"/>
                                          </p:stCondLst>
                                        </p:cTn>
                                        <p:tgtEl>
                                          <p:spTgt spid="3678"/>
                                        </p:tgtEl>
                                        <p:attrNameLst>
                                          <p:attrName>style.visibility</p:attrName>
                                        </p:attrNameLst>
                                      </p:cBhvr>
                                      <p:to>
                                        <p:strVal val="visible"/>
                                      </p:to>
                                    </p:set>
                                    <p:animEffect transition="in" filter="fade">
                                      <p:cBhvr>
                                        <p:cTn id="262" dur="500"/>
                                        <p:tgtEl>
                                          <p:spTgt spid="3678"/>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3681"/>
                                        </p:tgtEl>
                                        <p:attrNameLst>
                                          <p:attrName>style.visibility</p:attrName>
                                        </p:attrNameLst>
                                      </p:cBhvr>
                                      <p:to>
                                        <p:strVal val="visible"/>
                                      </p:to>
                                    </p:set>
                                    <p:animEffect transition="in" filter="fade">
                                      <p:cBhvr>
                                        <p:cTn id="267" dur="1000"/>
                                        <p:tgtEl>
                                          <p:spTgt spid="3681"/>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nodeType="clickEffect">
                                  <p:stCondLst>
                                    <p:cond delay="0"/>
                                  </p:stCondLst>
                                  <p:childTnLst>
                                    <p:set>
                                      <p:cBhvr>
                                        <p:cTn id="271" dur="1" fill="hold">
                                          <p:stCondLst>
                                            <p:cond delay="0"/>
                                          </p:stCondLst>
                                        </p:cTn>
                                        <p:tgtEl>
                                          <p:spTgt spid="3683"/>
                                        </p:tgtEl>
                                        <p:attrNameLst>
                                          <p:attrName>style.visibility</p:attrName>
                                        </p:attrNameLst>
                                      </p:cBhvr>
                                      <p:to>
                                        <p:strVal val="visible"/>
                                      </p:to>
                                    </p:set>
                                    <p:animEffect transition="in" filter="fade">
                                      <p:cBhvr>
                                        <p:cTn id="272" dur="500"/>
                                        <p:tgtEl>
                                          <p:spTgt spid="3683"/>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nodeType="clickEffect">
                                  <p:stCondLst>
                                    <p:cond delay="0"/>
                                  </p:stCondLst>
                                  <p:childTnLst>
                                    <p:set>
                                      <p:cBhvr>
                                        <p:cTn id="276" dur="1" fill="hold">
                                          <p:stCondLst>
                                            <p:cond delay="0"/>
                                          </p:stCondLst>
                                        </p:cTn>
                                        <p:tgtEl>
                                          <p:spTgt spid="3684"/>
                                        </p:tgtEl>
                                        <p:attrNameLst>
                                          <p:attrName>style.visibility</p:attrName>
                                        </p:attrNameLst>
                                      </p:cBhvr>
                                      <p:to>
                                        <p:strVal val="visible"/>
                                      </p:to>
                                    </p:set>
                                    <p:animEffect transition="in" filter="fade">
                                      <p:cBhvr>
                                        <p:cTn id="277" dur="1000"/>
                                        <p:tgtEl>
                                          <p:spTgt spid="3684"/>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nodeType="clickEffect">
                                  <p:stCondLst>
                                    <p:cond delay="0"/>
                                  </p:stCondLst>
                                  <p:childTnLst>
                                    <p:set>
                                      <p:cBhvr>
                                        <p:cTn id="281" dur="1" fill="hold">
                                          <p:stCondLst>
                                            <p:cond delay="0"/>
                                          </p:stCondLst>
                                        </p:cTn>
                                        <p:tgtEl>
                                          <p:spTgt spid="3690"/>
                                        </p:tgtEl>
                                        <p:attrNameLst>
                                          <p:attrName>style.visibility</p:attrName>
                                        </p:attrNameLst>
                                      </p:cBhvr>
                                      <p:to>
                                        <p:strVal val="visible"/>
                                      </p:to>
                                    </p:set>
                                    <p:animEffect transition="in" filter="fade">
                                      <p:cBhvr>
                                        <p:cTn id="282" dur="500"/>
                                        <p:tgtEl>
                                          <p:spTgt spid="3690"/>
                                        </p:tgtEl>
                                      </p:cBhvr>
                                    </p:animEffect>
                                  </p:childTnLst>
                                </p:cTn>
                              </p:par>
                            </p:childTnLst>
                          </p:cTn>
                        </p:par>
                      </p:childTnLst>
                    </p:cTn>
                  </p:par>
                  <p:par>
                    <p:cTn id="283" fill="hold">
                      <p:stCondLst>
                        <p:cond delay="indefinite"/>
                      </p:stCondLst>
                      <p:childTnLst>
                        <p:par>
                          <p:cTn id="284" fill="hold">
                            <p:stCondLst>
                              <p:cond delay="0"/>
                            </p:stCondLst>
                            <p:childTnLst>
                              <p:par>
                                <p:cTn id="285" presetID="10" presetClass="entr" presetSubtype="0" fill="hold" nodeType="clickEffect">
                                  <p:stCondLst>
                                    <p:cond delay="0"/>
                                  </p:stCondLst>
                                  <p:childTnLst>
                                    <p:set>
                                      <p:cBhvr>
                                        <p:cTn id="286" dur="1" fill="hold">
                                          <p:stCondLst>
                                            <p:cond delay="0"/>
                                          </p:stCondLst>
                                        </p:cTn>
                                        <p:tgtEl>
                                          <p:spTgt spid="3685"/>
                                        </p:tgtEl>
                                        <p:attrNameLst>
                                          <p:attrName>style.visibility</p:attrName>
                                        </p:attrNameLst>
                                      </p:cBhvr>
                                      <p:to>
                                        <p:strVal val="visible"/>
                                      </p:to>
                                    </p:set>
                                    <p:animEffect transition="in" filter="fade">
                                      <p:cBhvr>
                                        <p:cTn id="287" dur="1822"/>
                                        <p:tgtEl>
                                          <p:spTgt spid="3685"/>
                                        </p:tgtEl>
                                      </p:cBhvr>
                                    </p:animEffect>
                                  </p:childTnLst>
                                </p:cTn>
                              </p:par>
                            </p:childTnLst>
                          </p:cTn>
                        </p:par>
                      </p:childTnLst>
                    </p:cTn>
                  </p:par>
                  <p:par>
                    <p:cTn id="288" fill="hold">
                      <p:stCondLst>
                        <p:cond delay="indefinite"/>
                      </p:stCondLst>
                      <p:childTnLst>
                        <p:par>
                          <p:cTn id="289" fill="hold">
                            <p:stCondLst>
                              <p:cond delay="0"/>
                            </p:stCondLst>
                            <p:childTnLst>
                              <p:par>
                                <p:cTn id="290" presetID="10" presetClass="entr" presetSubtype="0" fill="hold" nodeType="clickEffect">
                                  <p:stCondLst>
                                    <p:cond delay="0"/>
                                  </p:stCondLst>
                                  <p:childTnLst>
                                    <p:set>
                                      <p:cBhvr>
                                        <p:cTn id="291" dur="1" fill="hold">
                                          <p:stCondLst>
                                            <p:cond delay="0"/>
                                          </p:stCondLst>
                                        </p:cTn>
                                        <p:tgtEl>
                                          <p:spTgt spid="3692"/>
                                        </p:tgtEl>
                                        <p:attrNameLst>
                                          <p:attrName>style.visibility</p:attrName>
                                        </p:attrNameLst>
                                      </p:cBhvr>
                                      <p:to>
                                        <p:strVal val="visible"/>
                                      </p:to>
                                    </p:set>
                                    <p:animEffect transition="in" filter="fade">
                                      <p:cBhvr>
                                        <p:cTn id="292" dur="500"/>
                                        <p:tgtEl>
                                          <p:spTgt spid="3692"/>
                                        </p:tgtEl>
                                      </p:cBhvr>
                                    </p:animEffect>
                                  </p:childTnLst>
                                </p:cTn>
                              </p:par>
                            </p:childTnLst>
                          </p:cTn>
                        </p:par>
                      </p:childTnLst>
                    </p:cTn>
                  </p:par>
                  <p:par>
                    <p:cTn id="293" fill="hold">
                      <p:stCondLst>
                        <p:cond delay="indefinite"/>
                      </p:stCondLst>
                      <p:childTnLst>
                        <p:par>
                          <p:cTn id="294" fill="hold">
                            <p:stCondLst>
                              <p:cond delay="0"/>
                            </p:stCondLst>
                            <p:childTnLst>
                              <p:par>
                                <p:cTn id="295" presetID="10" presetClass="exit" presetSubtype="0" fill="hold" nodeType="clickEffect">
                                  <p:stCondLst>
                                    <p:cond delay="0"/>
                                  </p:stCondLst>
                                  <p:childTnLst>
                                    <p:animEffect transition="out" filter="fade">
                                      <p:cBhvr>
                                        <p:cTn id="296" dur="1000"/>
                                        <p:tgtEl>
                                          <p:spTgt spid="3691"/>
                                        </p:tgtEl>
                                      </p:cBhvr>
                                    </p:animEffect>
                                    <p:set>
                                      <p:cBhvr>
                                        <p:cTn id="297" dur="1" fill="hold">
                                          <p:stCondLst>
                                            <p:cond delay="1000"/>
                                          </p:stCondLst>
                                        </p:cTn>
                                        <p:tgtEl>
                                          <p:spTgt spid="36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Shape 3697"/>
        <p:cNvGrpSpPr/>
        <p:nvPr/>
      </p:nvGrpSpPr>
      <p:grpSpPr>
        <a:xfrm>
          <a:off x="0" y="0"/>
          <a:ext cx="0" cy="0"/>
          <a:chOff x="0" y="0"/>
          <a:chExt cx="0" cy="0"/>
        </a:xfrm>
      </p:grpSpPr>
      <p:sp>
        <p:nvSpPr>
          <p:cNvPr id="3698" name="Shape 36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Energy with Stoichiometry</a:t>
            </a:r>
          </a:p>
        </p:txBody>
      </p:sp>
      <p:sp>
        <p:nvSpPr>
          <p:cNvPr id="3699" name="Shape 3699"/>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00" name="Shape 3700"/>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01" name="Shape 3701">
            <a:hlinkClick r:id="rId3"/>
          </p:cNvPr>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4"/>
              </a:rPr>
              <a:t>Keys</a:t>
            </a:r>
          </a:p>
          <a:p>
            <a:pPr marL="0" marR="0" lvl="0" indent="0" algn="l" rtl="0">
              <a:spcBef>
                <a:spcPts val="0"/>
              </a:spcBef>
              <a:spcAft>
                <a:spcPts val="0"/>
              </a:spcAft>
              <a:buNone/>
            </a:pPr>
            <a:endParaRPr sz="1400" b="0" i="0" u="none" strike="noStrike" cap="none">
              <a:solidFill>
                <a:srgbClr val="FF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02" name="Shape 3702"/>
          <p:cNvSpPr/>
          <p:nvPr/>
        </p:nvSpPr>
        <p:spPr>
          <a:xfrm>
            <a:off x="2209800" y="1905000"/>
            <a:ext cx="3709987"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5"/>
              </a:rPr>
              <a:t>Energy with Stoichiometry</a:t>
            </a:r>
            <a:r>
              <a:rPr lang="en-US" sz="2400" b="0" i="0" u="sng" strike="noStrike" cap="none">
                <a:solidFill>
                  <a:schemeClr val="hlink"/>
                </a:solidFill>
                <a:latin typeface="Arial"/>
                <a:ea typeface="Arial"/>
                <a:cs typeface="Arial"/>
                <a:sym typeface="Arial"/>
                <a:hlinkClick r:id="rId6"/>
              </a:rPr>
              <a:t/>
            </a:r>
            <a:br>
              <a:rPr lang="en-US" sz="2400" b="0" i="0" u="sng" strike="noStrike" cap="none">
                <a:solidFill>
                  <a:schemeClr val="hlink"/>
                </a:solidFill>
                <a:latin typeface="Arial"/>
                <a:ea typeface="Arial"/>
                <a:cs typeface="Arial"/>
                <a:sym typeface="Arial"/>
                <a:hlinkClick r:id="rId6"/>
              </a:rPr>
            </a:br>
            <a:endParaRPr lang="en-US" sz="2400" b="0" i="0" u="sng" strike="noStrike" cap="none">
              <a:solidFill>
                <a:schemeClr val="hlink"/>
              </a:solidFill>
              <a:latin typeface="Arial"/>
              <a:ea typeface="Arial"/>
              <a:cs typeface="Arial"/>
              <a:sym typeface="Arial"/>
              <a:hlinkClick r:id="rId6"/>
            </a:endParaRPr>
          </a:p>
        </p:txBody>
      </p:sp>
      <p:sp>
        <p:nvSpPr>
          <p:cNvPr id="3703" name="Shape 3703"/>
          <p:cNvSpPr/>
          <p:nvPr/>
        </p:nvSpPr>
        <p:spPr>
          <a:xfrm>
            <a:off x="2209800" y="4010025"/>
            <a:ext cx="3709987"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Energy with Stoichiometry</a:t>
            </a:r>
            <a:r>
              <a:rPr lang="en-US" sz="2400" b="0" i="0" u="sng" strike="noStrike" cap="none">
                <a:solidFill>
                  <a:schemeClr val="hlink"/>
                </a:solidFill>
                <a:latin typeface="Arial"/>
                <a:ea typeface="Arial"/>
                <a:cs typeface="Arial"/>
                <a:sym typeface="Arial"/>
                <a:hlinkClick r:id="rId6"/>
              </a:rPr>
              <a:t/>
            </a:r>
            <a:br>
              <a:rPr lang="en-US" sz="2400" b="0" i="0" u="sng" strike="noStrike" cap="none">
                <a:solidFill>
                  <a:schemeClr val="hlink"/>
                </a:solidFill>
                <a:latin typeface="Arial"/>
                <a:ea typeface="Arial"/>
                <a:cs typeface="Arial"/>
                <a:sym typeface="Arial"/>
                <a:hlinkClick r:id="rId6"/>
              </a:rPr>
            </a:br>
            <a:endParaRPr lang="en-US" sz="2400" b="0" i="0" u="sng" strike="noStrike" cap="none">
              <a:solidFill>
                <a:schemeClr val="hlink"/>
              </a:solidFill>
              <a:latin typeface="Arial"/>
              <a:ea typeface="Arial"/>
              <a:cs typeface="Arial"/>
              <a:sym typeface="Arial"/>
              <a:hlinkClick r:id="rId6"/>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708"/>
        <p:cNvGrpSpPr/>
        <p:nvPr/>
      </p:nvGrpSpPr>
      <p:grpSpPr>
        <a:xfrm>
          <a:off x="0" y="0"/>
          <a:ext cx="0" cy="0"/>
          <a:chOff x="0" y="0"/>
          <a:chExt cx="0" cy="0"/>
        </a:xfrm>
      </p:grpSpPr>
      <p:sp>
        <p:nvSpPr>
          <p:cNvPr id="3709" name="Shape 3709"/>
          <p:cNvSpPr txBox="1"/>
          <p:nvPr/>
        </p:nvSpPr>
        <p:spPr>
          <a:xfrm>
            <a:off x="2359025" y="1773238"/>
            <a:ext cx="10033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oxygen</a:t>
            </a:r>
          </a:p>
        </p:txBody>
      </p:sp>
      <p:sp>
        <p:nvSpPr>
          <p:cNvPr id="3710" name="Shape 371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Energy with Stoichiometry</a:t>
            </a:r>
          </a:p>
        </p:txBody>
      </p:sp>
      <p:sp>
        <p:nvSpPr>
          <p:cNvPr id="3711" name="Shape 3711"/>
          <p:cNvSpPr txBox="1"/>
          <p:nvPr/>
        </p:nvSpPr>
        <p:spPr>
          <a:xfrm>
            <a:off x="517525" y="1774825"/>
            <a:ext cx="11715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methane</a:t>
            </a:r>
          </a:p>
        </p:txBody>
      </p:sp>
      <p:sp>
        <p:nvSpPr>
          <p:cNvPr id="3712" name="Shape 3712"/>
          <p:cNvSpPr txBox="1"/>
          <p:nvPr/>
        </p:nvSpPr>
        <p:spPr>
          <a:xfrm>
            <a:off x="1898650" y="1774825"/>
            <a:ext cx="3317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p>
        </p:txBody>
      </p:sp>
      <p:sp>
        <p:nvSpPr>
          <p:cNvPr id="3713" name="Shape 3713"/>
          <p:cNvSpPr txBox="1"/>
          <p:nvPr/>
        </p:nvSpPr>
        <p:spPr>
          <a:xfrm>
            <a:off x="4397375" y="1773238"/>
            <a:ext cx="183673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carbon dioxide</a:t>
            </a:r>
          </a:p>
        </p:txBody>
      </p:sp>
      <p:sp>
        <p:nvSpPr>
          <p:cNvPr id="3714" name="Shape 3714"/>
          <p:cNvSpPr txBox="1"/>
          <p:nvPr/>
        </p:nvSpPr>
        <p:spPr>
          <a:xfrm>
            <a:off x="6521450" y="1773238"/>
            <a:ext cx="8048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water</a:t>
            </a:r>
          </a:p>
        </p:txBody>
      </p:sp>
      <p:sp>
        <p:nvSpPr>
          <p:cNvPr id="3715" name="Shape 3715"/>
          <p:cNvSpPr txBox="1"/>
          <p:nvPr/>
        </p:nvSpPr>
        <p:spPr>
          <a:xfrm>
            <a:off x="7775575" y="1782763"/>
            <a:ext cx="96043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energy</a:t>
            </a:r>
          </a:p>
        </p:txBody>
      </p:sp>
      <p:sp>
        <p:nvSpPr>
          <p:cNvPr id="3716" name="Shape 3716"/>
          <p:cNvSpPr txBox="1"/>
          <p:nvPr/>
        </p:nvSpPr>
        <p:spPr>
          <a:xfrm>
            <a:off x="6216650" y="1773238"/>
            <a:ext cx="3317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p>
        </p:txBody>
      </p:sp>
      <p:sp>
        <p:nvSpPr>
          <p:cNvPr id="3717" name="Shape 3717"/>
          <p:cNvSpPr txBox="1"/>
          <p:nvPr/>
        </p:nvSpPr>
        <p:spPr>
          <a:xfrm>
            <a:off x="7394575" y="1773238"/>
            <a:ext cx="3317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p>
        </p:txBody>
      </p:sp>
      <p:cxnSp>
        <p:nvCxnSpPr>
          <p:cNvPr id="3718" name="Shape 3718"/>
          <p:cNvCxnSpPr/>
          <p:nvPr/>
        </p:nvCxnSpPr>
        <p:spPr>
          <a:xfrm>
            <a:off x="3503612" y="2030413"/>
            <a:ext cx="838199" cy="0"/>
          </a:xfrm>
          <a:prstGeom prst="straightConnector1">
            <a:avLst/>
          </a:prstGeom>
          <a:noFill/>
          <a:ln w="9525" cap="flat" cmpd="sng">
            <a:solidFill>
              <a:schemeClr val="dk1"/>
            </a:solidFill>
            <a:prstDash val="solid"/>
            <a:round/>
            <a:headEnd type="none" w="med" len="med"/>
            <a:tailEnd type="triangle" w="lg" len="lg"/>
          </a:ln>
        </p:spPr>
      </p:cxnSp>
      <p:sp>
        <p:nvSpPr>
          <p:cNvPr id="3719" name="Shape 3719"/>
          <p:cNvSpPr txBox="1"/>
          <p:nvPr/>
        </p:nvSpPr>
        <p:spPr>
          <a:xfrm>
            <a:off x="5257800" y="1295400"/>
            <a:ext cx="357504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Given:  1 mol O</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 yields 350 kJ</a:t>
            </a:r>
          </a:p>
        </p:txBody>
      </p:sp>
      <p:sp>
        <p:nvSpPr>
          <p:cNvPr id="3720" name="Shape 3720"/>
          <p:cNvSpPr txBox="1"/>
          <p:nvPr/>
        </p:nvSpPr>
        <p:spPr>
          <a:xfrm>
            <a:off x="822325" y="2506663"/>
            <a:ext cx="73818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CH</a:t>
            </a:r>
            <a:r>
              <a:rPr lang="en-US" sz="2400" b="0" i="0" u="none" strike="noStrike" cap="none" baseline="-25000">
                <a:solidFill>
                  <a:schemeClr val="dk1"/>
                </a:solidFill>
                <a:latin typeface="Arial"/>
                <a:ea typeface="Arial"/>
                <a:cs typeface="Arial"/>
                <a:sym typeface="Arial"/>
              </a:rPr>
              <a:t>4</a:t>
            </a:r>
          </a:p>
        </p:txBody>
      </p:sp>
      <p:sp>
        <p:nvSpPr>
          <p:cNvPr id="3721" name="Shape 3721"/>
          <p:cNvSpPr txBox="1"/>
          <p:nvPr/>
        </p:nvSpPr>
        <p:spPr>
          <a:xfrm>
            <a:off x="2743200" y="2505075"/>
            <a:ext cx="5333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O</a:t>
            </a:r>
            <a:r>
              <a:rPr lang="en-US" sz="2400" b="0" i="0" u="none" strike="noStrike" cap="none" baseline="-25000">
                <a:solidFill>
                  <a:schemeClr val="dk1"/>
                </a:solidFill>
                <a:latin typeface="Arial"/>
                <a:ea typeface="Arial"/>
                <a:cs typeface="Arial"/>
                <a:sym typeface="Arial"/>
              </a:rPr>
              <a:t>2</a:t>
            </a:r>
          </a:p>
        </p:txBody>
      </p:sp>
      <p:sp>
        <p:nvSpPr>
          <p:cNvPr id="3722" name="Shape 3722"/>
          <p:cNvSpPr txBox="1"/>
          <p:nvPr/>
        </p:nvSpPr>
        <p:spPr>
          <a:xfrm>
            <a:off x="4918075" y="2506663"/>
            <a:ext cx="75406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CO</a:t>
            </a:r>
            <a:r>
              <a:rPr lang="en-US" sz="2400" b="0" i="0" u="none" strike="noStrike" cap="none" baseline="-25000">
                <a:solidFill>
                  <a:schemeClr val="dk1"/>
                </a:solidFill>
                <a:latin typeface="Arial"/>
                <a:ea typeface="Arial"/>
                <a:cs typeface="Arial"/>
                <a:sym typeface="Arial"/>
              </a:rPr>
              <a:t>2</a:t>
            </a:r>
          </a:p>
        </p:txBody>
      </p:sp>
      <p:sp>
        <p:nvSpPr>
          <p:cNvPr id="3723" name="Shape 3723"/>
          <p:cNvSpPr txBox="1"/>
          <p:nvPr/>
        </p:nvSpPr>
        <p:spPr>
          <a:xfrm>
            <a:off x="6573838" y="2506663"/>
            <a:ext cx="75406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p>
        </p:txBody>
      </p:sp>
      <p:cxnSp>
        <p:nvCxnSpPr>
          <p:cNvPr id="3724" name="Shape 3724"/>
          <p:cNvCxnSpPr/>
          <p:nvPr/>
        </p:nvCxnSpPr>
        <p:spPr>
          <a:xfrm>
            <a:off x="3657600" y="2733675"/>
            <a:ext cx="838199" cy="0"/>
          </a:xfrm>
          <a:prstGeom prst="straightConnector1">
            <a:avLst/>
          </a:prstGeom>
          <a:noFill/>
          <a:ln w="9525" cap="flat" cmpd="sng">
            <a:solidFill>
              <a:schemeClr val="dk1"/>
            </a:solidFill>
            <a:prstDash val="solid"/>
            <a:round/>
            <a:headEnd type="none" w="med" len="med"/>
            <a:tailEnd type="triangle" w="lg" len="lg"/>
          </a:ln>
        </p:spPr>
      </p:cxnSp>
      <p:sp>
        <p:nvSpPr>
          <p:cNvPr id="3725" name="Shape 3725"/>
          <p:cNvSpPr txBox="1"/>
          <p:nvPr/>
        </p:nvSpPr>
        <p:spPr>
          <a:xfrm>
            <a:off x="1885950" y="2505075"/>
            <a:ext cx="3619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t>
            </a:r>
          </a:p>
        </p:txBody>
      </p:sp>
      <p:sp>
        <p:nvSpPr>
          <p:cNvPr id="3726" name="Shape 3726"/>
          <p:cNvSpPr txBox="1"/>
          <p:nvPr/>
        </p:nvSpPr>
        <p:spPr>
          <a:xfrm>
            <a:off x="5867400" y="2505075"/>
            <a:ext cx="3619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t>
            </a:r>
          </a:p>
        </p:txBody>
      </p:sp>
      <p:sp>
        <p:nvSpPr>
          <p:cNvPr id="3727" name="Shape 3727"/>
          <p:cNvSpPr txBox="1"/>
          <p:nvPr/>
        </p:nvSpPr>
        <p:spPr>
          <a:xfrm>
            <a:off x="7381875" y="2505075"/>
            <a:ext cx="3619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t>
            </a:r>
          </a:p>
        </p:txBody>
      </p:sp>
      <p:sp>
        <p:nvSpPr>
          <p:cNvPr id="3728" name="Shape 3728"/>
          <p:cNvSpPr txBox="1"/>
          <p:nvPr/>
        </p:nvSpPr>
        <p:spPr>
          <a:xfrm>
            <a:off x="6357937" y="2506663"/>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729" name="Shape 3729"/>
          <p:cNvSpPr txBox="1"/>
          <p:nvPr/>
        </p:nvSpPr>
        <p:spPr>
          <a:xfrm>
            <a:off x="2544763" y="25146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730" name="Shape 3730"/>
          <p:cNvSpPr txBox="1"/>
          <p:nvPr/>
        </p:nvSpPr>
        <p:spPr>
          <a:xfrm>
            <a:off x="790575" y="2978150"/>
            <a:ext cx="819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100 g</a:t>
            </a:r>
          </a:p>
        </p:txBody>
      </p:sp>
      <p:sp>
        <p:nvSpPr>
          <p:cNvPr id="3731" name="Shape 3731"/>
          <p:cNvSpPr txBox="1"/>
          <p:nvPr/>
        </p:nvSpPr>
        <p:spPr>
          <a:xfrm>
            <a:off x="2476500" y="3006725"/>
            <a:ext cx="819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100 g</a:t>
            </a:r>
          </a:p>
        </p:txBody>
      </p:sp>
      <p:sp>
        <p:nvSpPr>
          <p:cNvPr id="3732" name="Shape 3732"/>
          <p:cNvSpPr txBox="1"/>
          <p:nvPr/>
        </p:nvSpPr>
        <p:spPr>
          <a:xfrm>
            <a:off x="7900988" y="1255712"/>
            <a:ext cx="108267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350 kJ</a:t>
            </a:r>
          </a:p>
        </p:txBody>
      </p:sp>
      <p:sp>
        <p:nvSpPr>
          <p:cNvPr id="3733" name="Shape 3733"/>
          <p:cNvSpPr txBox="1"/>
          <p:nvPr/>
        </p:nvSpPr>
        <p:spPr>
          <a:xfrm>
            <a:off x="7889875" y="2498725"/>
            <a:ext cx="108267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700 kJ</a:t>
            </a:r>
          </a:p>
        </p:txBody>
      </p:sp>
      <p:cxnSp>
        <p:nvCxnSpPr>
          <p:cNvPr id="3734" name="Shape 3734"/>
          <p:cNvCxnSpPr/>
          <p:nvPr/>
        </p:nvCxnSpPr>
        <p:spPr>
          <a:xfrm>
            <a:off x="2374900" y="2132013"/>
            <a:ext cx="996950" cy="0"/>
          </a:xfrm>
          <a:prstGeom prst="straightConnector1">
            <a:avLst/>
          </a:prstGeom>
          <a:noFill/>
          <a:ln w="9525" cap="flat" cmpd="sng">
            <a:solidFill>
              <a:schemeClr val="dk1"/>
            </a:solidFill>
            <a:prstDash val="solid"/>
            <a:round/>
            <a:headEnd type="none" w="med" len="med"/>
            <a:tailEnd type="none" w="med" len="med"/>
          </a:ln>
        </p:spPr>
      </p:cxnSp>
      <p:sp>
        <p:nvSpPr>
          <p:cNvPr id="3735" name="Shape 3735"/>
          <p:cNvSpPr txBox="1"/>
          <p:nvPr/>
        </p:nvSpPr>
        <p:spPr>
          <a:xfrm>
            <a:off x="2724150" y="1766888"/>
            <a:ext cx="3254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p>
        </p:txBody>
      </p:sp>
      <p:cxnSp>
        <p:nvCxnSpPr>
          <p:cNvPr id="3736" name="Shape 3736"/>
          <p:cNvCxnSpPr/>
          <p:nvPr/>
        </p:nvCxnSpPr>
        <p:spPr>
          <a:xfrm>
            <a:off x="1152525" y="3408362"/>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3737" name="Shape 3737"/>
          <p:cNvCxnSpPr/>
          <p:nvPr/>
        </p:nvCxnSpPr>
        <p:spPr>
          <a:xfrm>
            <a:off x="2782888" y="3416300"/>
            <a:ext cx="0" cy="1152525"/>
          </a:xfrm>
          <a:prstGeom prst="straightConnector1">
            <a:avLst/>
          </a:prstGeom>
          <a:noFill/>
          <a:ln w="9525" cap="flat" cmpd="sng">
            <a:solidFill>
              <a:schemeClr val="dk1"/>
            </a:solidFill>
            <a:prstDash val="solid"/>
            <a:round/>
            <a:headEnd type="none" w="med" len="med"/>
            <a:tailEnd type="triangle" w="lg" len="lg"/>
          </a:ln>
        </p:spPr>
      </p:cxnSp>
      <p:sp>
        <p:nvSpPr>
          <p:cNvPr id="3738" name="Shape 3738"/>
          <p:cNvSpPr txBox="1"/>
          <p:nvPr/>
        </p:nvSpPr>
        <p:spPr>
          <a:xfrm>
            <a:off x="1201737" y="3613150"/>
            <a:ext cx="12557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r>
              <a:rPr lang="en-US" sz="800" b="0" i="0" u="none" strike="noStrike" cap="none">
                <a:solidFill>
                  <a:schemeClr val="dk1"/>
                </a:solidFill>
                <a:latin typeface="Arial"/>
                <a:ea typeface="Arial"/>
                <a:cs typeface="Arial"/>
                <a:sym typeface="Arial"/>
              </a:rPr>
              <a:t> </a:t>
            </a:r>
            <a:r>
              <a:rPr lang="en-US" sz="2000" b="0" i="0" u="none" strike="noStrike" cap="none">
                <a:solidFill>
                  <a:schemeClr val="dk1"/>
                </a:solidFill>
                <a:latin typeface="Arial"/>
                <a:ea typeface="Arial"/>
                <a:cs typeface="Arial"/>
                <a:sym typeface="Arial"/>
              </a:rPr>
              <a:t>16 g/mol</a:t>
            </a:r>
          </a:p>
        </p:txBody>
      </p:sp>
      <p:sp>
        <p:nvSpPr>
          <p:cNvPr id="3739" name="Shape 3739"/>
          <p:cNvSpPr txBox="1"/>
          <p:nvPr/>
        </p:nvSpPr>
        <p:spPr>
          <a:xfrm>
            <a:off x="2832100" y="3609975"/>
            <a:ext cx="12557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r>
              <a:rPr lang="en-US" sz="800" b="0" i="0" u="none" strike="noStrike" cap="none">
                <a:solidFill>
                  <a:schemeClr val="dk1"/>
                </a:solidFill>
                <a:latin typeface="Arial"/>
                <a:ea typeface="Arial"/>
                <a:cs typeface="Arial"/>
                <a:sym typeface="Arial"/>
              </a:rPr>
              <a:t> </a:t>
            </a:r>
            <a:r>
              <a:rPr lang="en-US" sz="2000" b="0" i="0" u="none" strike="noStrike" cap="none">
                <a:solidFill>
                  <a:schemeClr val="dk1"/>
                </a:solidFill>
                <a:latin typeface="Arial"/>
                <a:ea typeface="Arial"/>
                <a:cs typeface="Arial"/>
                <a:sym typeface="Arial"/>
              </a:rPr>
              <a:t>32 g/mol</a:t>
            </a:r>
          </a:p>
        </p:txBody>
      </p:sp>
      <p:sp>
        <p:nvSpPr>
          <p:cNvPr id="3740" name="Shape 3740"/>
          <p:cNvSpPr txBox="1"/>
          <p:nvPr/>
        </p:nvSpPr>
        <p:spPr>
          <a:xfrm>
            <a:off x="493712" y="4551362"/>
            <a:ext cx="13112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6.25 </a:t>
            </a:r>
            <a:r>
              <a:rPr lang="en-US" sz="1200" b="0" i="0" u="none" strike="noStrike" cap="none">
                <a:solidFill>
                  <a:schemeClr val="dk1"/>
                </a:solidFill>
                <a:latin typeface="Arial"/>
                <a:ea typeface="Arial"/>
                <a:cs typeface="Arial"/>
                <a:sym typeface="Arial"/>
              </a:rPr>
              <a:t>mol CH</a:t>
            </a:r>
            <a:r>
              <a:rPr lang="en-US" sz="1200" b="0" i="0" u="none" strike="noStrike" cap="none" baseline="-25000">
                <a:solidFill>
                  <a:schemeClr val="dk1"/>
                </a:solidFill>
                <a:latin typeface="Arial"/>
                <a:ea typeface="Arial"/>
                <a:cs typeface="Arial"/>
                <a:sym typeface="Arial"/>
              </a:rPr>
              <a:t>4</a:t>
            </a:r>
          </a:p>
        </p:txBody>
      </p:sp>
      <p:sp>
        <p:nvSpPr>
          <p:cNvPr id="3741" name="Shape 3741"/>
          <p:cNvSpPr txBox="1"/>
          <p:nvPr/>
        </p:nvSpPr>
        <p:spPr>
          <a:xfrm>
            <a:off x="2101850" y="4548187"/>
            <a:ext cx="13525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3.125 </a:t>
            </a:r>
            <a:r>
              <a:rPr lang="en-US" sz="1200" b="0" i="0" u="none" strike="noStrike" cap="none">
                <a:solidFill>
                  <a:schemeClr val="dk1"/>
                </a:solidFill>
                <a:latin typeface="Arial"/>
                <a:ea typeface="Arial"/>
                <a:cs typeface="Arial"/>
                <a:sym typeface="Arial"/>
              </a:rPr>
              <a:t>mol O</a:t>
            </a:r>
            <a:r>
              <a:rPr lang="en-US" sz="1200" b="0" i="0" u="none" strike="noStrike" cap="none" baseline="-25000">
                <a:solidFill>
                  <a:schemeClr val="dk1"/>
                </a:solidFill>
                <a:latin typeface="Arial"/>
                <a:ea typeface="Arial"/>
                <a:cs typeface="Arial"/>
                <a:sym typeface="Arial"/>
              </a:rPr>
              <a:t>2</a:t>
            </a:r>
          </a:p>
        </p:txBody>
      </p:sp>
      <p:cxnSp>
        <p:nvCxnSpPr>
          <p:cNvPr id="3742" name="Shape 3742"/>
          <p:cNvCxnSpPr/>
          <p:nvPr/>
        </p:nvCxnSpPr>
        <p:spPr>
          <a:xfrm>
            <a:off x="569912" y="4891087"/>
            <a:ext cx="1139825" cy="0"/>
          </a:xfrm>
          <a:prstGeom prst="straightConnector1">
            <a:avLst/>
          </a:prstGeom>
          <a:noFill/>
          <a:ln w="9525" cap="flat" cmpd="sng">
            <a:solidFill>
              <a:schemeClr val="dk1"/>
            </a:solidFill>
            <a:prstDash val="solid"/>
            <a:round/>
            <a:headEnd type="none" w="med" len="med"/>
            <a:tailEnd type="none" w="med" len="med"/>
          </a:ln>
        </p:spPr>
      </p:cxnSp>
      <p:cxnSp>
        <p:nvCxnSpPr>
          <p:cNvPr id="3743" name="Shape 3743"/>
          <p:cNvCxnSpPr/>
          <p:nvPr/>
        </p:nvCxnSpPr>
        <p:spPr>
          <a:xfrm>
            <a:off x="2174875" y="4891087"/>
            <a:ext cx="1211262" cy="0"/>
          </a:xfrm>
          <a:prstGeom prst="straightConnector1">
            <a:avLst/>
          </a:prstGeom>
          <a:noFill/>
          <a:ln w="9525" cap="flat" cmpd="sng">
            <a:solidFill>
              <a:schemeClr val="dk1"/>
            </a:solidFill>
            <a:prstDash val="solid"/>
            <a:round/>
            <a:headEnd type="none" w="med" len="med"/>
            <a:tailEnd type="none" w="med" len="med"/>
          </a:ln>
        </p:spPr>
      </p:cxnSp>
      <p:sp>
        <p:nvSpPr>
          <p:cNvPr id="3744" name="Shape 3744"/>
          <p:cNvSpPr txBox="1"/>
          <p:nvPr/>
        </p:nvSpPr>
        <p:spPr>
          <a:xfrm>
            <a:off x="987425" y="4929187"/>
            <a:ext cx="3254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a:t>
            </a:r>
          </a:p>
        </p:txBody>
      </p:sp>
      <p:sp>
        <p:nvSpPr>
          <p:cNvPr id="3745" name="Shape 3745"/>
          <p:cNvSpPr txBox="1"/>
          <p:nvPr/>
        </p:nvSpPr>
        <p:spPr>
          <a:xfrm>
            <a:off x="2606675" y="4937125"/>
            <a:ext cx="3254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a:t>
            </a:r>
          </a:p>
        </p:txBody>
      </p:sp>
      <p:sp>
        <p:nvSpPr>
          <p:cNvPr id="3746" name="Shape 3746"/>
          <p:cNvSpPr txBox="1"/>
          <p:nvPr/>
        </p:nvSpPr>
        <p:spPr>
          <a:xfrm>
            <a:off x="715962" y="5407025"/>
            <a:ext cx="67786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6.25</a:t>
            </a:r>
          </a:p>
        </p:txBody>
      </p:sp>
      <p:sp>
        <p:nvSpPr>
          <p:cNvPr id="3747" name="Shape 3747"/>
          <p:cNvSpPr txBox="1"/>
          <p:nvPr/>
        </p:nvSpPr>
        <p:spPr>
          <a:xfrm>
            <a:off x="2424113" y="5403850"/>
            <a:ext cx="67786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1.56</a:t>
            </a:r>
          </a:p>
        </p:txBody>
      </p:sp>
      <p:sp>
        <p:nvSpPr>
          <p:cNvPr id="3748" name="Shape 3748"/>
          <p:cNvSpPr txBox="1"/>
          <p:nvPr/>
        </p:nvSpPr>
        <p:spPr>
          <a:xfrm>
            <a:off x="2381250" y="2163763"/>
            <a:ext cx="106044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Limiting</a:t>
            </a:r>
          </a:p>
        </p:txBody>
      </p:sp>
      <p:sp>
        <p:nvSpPr>
          <p:cNvPr id="3749" name="Shape 3749"/>
          <p:cNvSpPr txBox="1"/>
          <p:nvPr/>
        </p:nvSpPr>
        <p:spPr>
          <a:xfrm>
            <a:off x="688975" y="2171700"/>
            <a:ext cx="10033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accent2"/>
                </a:solidFill>
                <a:latin typeface="Arial"/>
                <a:ea typeface="Arial"/>
                <a:cs typeface="Arial"/>
                <a:sym typeface="Arial"/>
              </a:rPr>
              <a:t>Excess</a:t>
            </a:r>
          </a:p>
        </p:txBody>
      </p:sp>
      <p:sp>
        <p:nvSpPr>
          <p:cNvPr id="3750" name="Shape 3750"/>
          <p:cNvSpPr txBox="1"/>
          <p:nvPr/>
        </p:nvSpPr>
        <p:spPr>
          <a:xfrm>
            <a:off x="8161338" y="2944813"/>
            <a:ext cx="649286"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kJ</a:t>
            </a:r>
          </a:p>
        </p:txBody>
      </p:sp>
      <p:sp>
        <p:nvSpPr>
          <p:cNvPr id="3751" name="Shape 3751"/>
          <p:cNvSpPr txBox="1"/>
          <p:nvPr/>
        </p:nvSpPr>
        <p:spPr>
          <a:xfrm>
            <a:off x="3530600" y="4105275"/>
            <a:ext cx="25352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kJ  =  3.125 mol O</a:t>
            </a:r>
            <a:r>
              <a:rPr lang="en-US" sz="2000" b="0" i="0" u="none" strike="noStrike" cap="none" baseline="-25000">
                <a:solidFill>
                  <a:schemeClr val="dk1"/>
                </a:solidFill>
                <a:latin typeface="Arial"/>
                <a:ea typeface="Arial"/>
                <a:cs typeface="Arial"/>
                <a:sym typeface="Arial"/>
              </a:rPr>
              <a:t>2</a:t>
            </a:r>
          </a:p>
        </p:txBody>
      </p:sp>
      <p:grpSp>
        <p:nvGrpSpPr>
          <p:cNvPr id="3752" name="Shape 3752"/>
          <p:cNvGrpSpPr/>
          <p:nvPr/>
        </p:nvGrpSpPr>
        <p:grpSpPr>
          <a:xfrm>
            <a:off x="6116638" y="3911600"/>
            <a:ext cx="1200149" cy="808038"/>
            <a:chOff x="4174" y="2818"/>
            <a:chExt cx="755" cy="509"/>
          </a:xfrm>
        </p:grpSpPr>
        <p:sp>
          <p:nvSpPr>
            <p:cNvPr id="3753" name="Shape 3753"/>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754" name="Shape 3754"/>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3755" name="Shape 3755"/>
          <p:cNvSpPr txBox="1"/>
          <p:nvPr/>
        </p:nvSpPr>
        <p:spPr>
          <a:xfrm>
            <a:off x="6124575" y="4286250"/>
            <a:ext cx="11636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mol O</a:t>
            </a:r>
            <a:r>
              <a:rPr lang="en-US" sz="2000" b="0" i="0" u="none" strike="noStrike" cap="none" baseline="-25000">
                <a:solidFill>
                  <a:schemeClr val="dk1"/>
                </a:solidFill>
                <a:latin typeface="Arial"/>
                <a:ea typeface="Arial"/>
                <a:cs typeface="Arial"/>
                <a:sym typeface="Arial"/>
              </a:rPr>
              <a:t>2</a:t>
            </a:r>
          </a:p>
        </p:txBody>
      </p:sp>
      <p:sp>
        <p:nvSpPr>
          <p:cNvPr id="3756" name="Shape 3756"/>
          <p:cNvSpPr txBox="1"/>
          <p:nvPr/>
        </p:nvSpPr>
        <p:spPr>
          <a:xfrm>
            <a:off x="6240462" y="3929062"/>
            <a:ext cx="93186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700 kJ</a:t>
            </a:r>
          </a:p>
        </p:txBody>
      </p:sp>
      <p:cxnSp>
        <p:nvCxnSpPr>
          <p:cNvPr id="3757" name="Shape 3757"/>
          <p:cNvCxnSpPr/>
          <p:nvPr/>
        </p:nvCxnSpPr>
        <p:spPr>
          <a:xfrm rot="10800000" flipH="1">
            <a:off x="5238750" y="4259262"/>
            <a:ext cx="771524" cy="177800"/>
          </a:xfrm>
          <a:prstGeom prst="straightConnector1">
            <a:avLst/>
          </a:prstGeom>
          <a:noFill/>
          <a:ln w="9525" cap="flat" cmpd="sng">
            <a:solidFill>
              <a:srgbClr val="FF0000"/>
            </a:solidFill>
            <a:prstDash val="solid"/>
            <a:round/>
            <a:headEnd type="none" w="med" len="med"/>
            <a:tailEnd type="none" w="med" len="med"/>
          </a:ln>
        </p:spPr>
      </p:cxnSp>
      <p:cxnSp>
        <p:nvCxnSpPr>
          <p:cNvPr id="3758" name="Shape 3758"/>
          <p:cNvCxnSpPr/>
          <p:nvPr/>
        </p:nvCxnSpPr>
        <p:spPr>
          <a:xfrm rot="10800000" flipH="1">
            <a:off x="6411912" y="4435474"/>
            <a:ext cx="771524" cy="177800"/>
          </a:xfrm>
          <a:prstGeom prst="straightConnector1">
            <a:avLst/>
          </a:prstGeom>
          <a:noFill/>
          <a:ln w="9525" cap="flat" cmpd="sng">
            <a:solidFill>
              <a:srgbClr val="FF0000"/>
            </a:solidFill>
            <a:prstDash val="solid"/>
            <a:round/>
            <a:headEnd type="none" w="med" len="med"/>
            <a:tailEnd type="none" w="med" len="med"/>
          </a:ln>
        </p:spPr>
      </p:cxnSp>
      <p:sp>
        <p:nvSpPr>
          <p:cNvPr id="3759" name="Shape 3759"/>
          <p:cNvSpPr txBox="1"/>
          <p:nvPr/>
        </p:nvSpPr>
        <p:spPr>
          <a:xfrm>
            <a:off x="7331075" y="4103687"/>
            <a:ext cx="3317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p>
        </p:txBody>
      </p:sp>
      <p:sp>
        <p:nvSpPr>
          <p:cNvPr id="3760" name="Shape 3760"/>
          <p:cNvSpPr txBox="1"/>
          <p:nvPr/>
        </p:nvSpPr>
        <p:spPr>
          <a:xfrm>
            <a:off x="7604125" y="4092575"/>
            <a:ext cx="1073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1094 kJ</a:t>
            </a:r>
          </a:p>
        </p:txBody>
      </p:sp>
      <p:sp>
        <p:nvSpPr>
          <p:cNvPr id="3761" name="Shape 3761"/>
          <p:cNvSpPr/>
          <p:nvPr/>
        </p:nvSpPr>
        <p:spPr>
          <a:xfrm>
            <a:off x="1163637" y="5794375"/>
            <a:ext cx="1568450" cy="431800"/>
          </a:xfrm>
          <a:custGeom>
            <a:avLst/>
            <a:gdLst/>
            <a:ahLst/>
            <a:cxnLst/>
            <a:rect l="0" t="0" r="0" b="0"/>
            <a:pathLst>
              <a:path w="988" h="272" extrusionOk="0">
                <a:moveTo>
                  <a:pt x="0" y="15"/>
                </a:moveTo>
                <a:cubicBezTo>
                  <a:pt x="145" y="143"/>
                  <a:pt x="291" y="272"/>
                  <a:pt x="456" y="270"/>
                </a:cubicBezTo>
                <a:cubicBezTo>
                  <a:pt x="621" y="268"/>
                  <a:pt x="804" y="134"/>
                  <a:pt x="988" y="0"/>
                </a:cubicBezTo>
              </a:path>
            </a:pathLst>
          </a:custGeom>
          <a:noFill/>
          <a:ln w="9525"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62" name="Shape 3762"/>
          <p:cNvSpPr txBox="1"/>
          <p:nvPr/>
        </p:nvSpPr>
        <p:spPr>
          <a:xfrm>
            <a:off x="882650" y="6078537"/>
            <a:ext cx="2012949" cy="641350"/>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rgbClr val="5F5F5F"/>
                </a:solidFill>
                <a:latin typeface="Arial"/>
                <a:ea typeface="Arial"/>
                <a:cs typeface="Arial"/>
                <a:sym typeface="Arial"/>
              </a:rPr>
              <a:t>smaller number</a:t>
            </a:r>
          </a:p>
          <a:p>
            <a:pPr marL="0" marR="0" lvl="0" indent="0" algn="ctr" rtl="0">
              <a:spcBef>
                <a:spcPts val="0"/>
              </a:spcBef>
              <a:spcAft>
                <a:spcPts val="0"/>
              </a:spcAft>
              <a:buSzPct val="25000"/>
              <a:buNone/>
            </a:pPr>
            <a:r>
              <a:rPr lang="en-US" sz="1800" b="0" i="0" u="none" strike="noStrike" cap="none">
                <a:solidFill>
                  <a:srgbClr val="5F5F5F"/>
                </a:solidFill>
                <a:latin typeface="Arial"/>
                <a:ea typeface="Arial"/>
                <a:cs typeface="Arial"/>
                <a:sym typeface="Arial"/>
              </a:rPr>
              <a:t>is limiting reactant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735"/>
                                        </p:tgtEl>
                                      </p:cBhvr>
                                    </p:animEffect>
                                    <p:set>
                                      <p:cBhvr>
                                        <p:cTn id="7" dur="1" fill="hold">
                                          <p:stCondLst>
                                            <p:cond delay="1000"/>
                                          </p:stCondLst>
                                        </p:cTn>
                                        <p:tgtEl>
                                          <p:spTgt spid="373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734"/>
                                        </p:tgtEl>
                                        <p:attrNameLst>
                                          <p:attrName>style.visibility</p:attrName>
                                        </p:attrNameLst>
                                      </p:cBhvr>
                                      <p:to>
                                        <p:strVal val="visible"/>
                                      </p:to>
                                    </p:set>
                                    <p:animEffect transition="in" filter="fade">
                                      <p:cBhvr>
                                        <p:cTn id="10" dur="500"/>
                                        <p:tgtEl>
                                          <p:spTgt spid="37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09"/>
                                        </p:tgtEl>
                                        <p:attrNameLst>
                                          <p:attrName>style.visibility</p:attrName>
                                        </p:attrNameLst>
                                      </p:cBhvr>
                                      <p:to>
                                        <p:strVal val="visible"/>
                                      </p:to>
                                    </p:set>
                                    <p:animEffect transition="in" filter="fade">
                                      <p:cBhvr>
                                        <p:cTn id="15" dur="500"/>
                                        <p:tgtEl>
                                          <p:spTgt spid="3709"/>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2000"/>
                                        <p:tgtEl>
                                          <p:spTgt spid="3734"/>
                                        </p:tgtEl>
                                      </p:cBhvr>
                                    </p:animEffect>
                                    <p:set>
                                      <p:cBhvr>
                                        <p:cTn id="19" dur="1" fill="hold">
                                          <p:stCondLst>
                                            <p:cond delay="2000"/>
                                          </p:stCondLst>
                                        </p:cTn>
                                        <p:tgtEl>
                                          <p:spTgt spid="37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19"/>
                                        </p:tgtEl>
                                        <p:attrNameLst>
                                          <p:attrName>style.visibility</p:attrName>
                                        </p:attrNameLst>
                                      </p:cBhvr>
                                      <p:to>
                                        <p:strVal val="visible"/>
                                      </p:to>
                                    </p:set>
                                    <p:animEffect transition="in" filter="fade">
                                      <p:cBhvr>
                                        <p:cTn id="24" dur="1000"/>
                                        <p:tgtEl>
                                          <p:spTgt spid="37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20"/>
                                        </p:tgtEl>
                                        <p:attrNameLst>
                                          <p:attrName>style.visibility</p:attrName>
                                        </p:attrNameLst>
                                      </p:cBhvr>
                                      <p:to>
                                        <p:strVal val="visible"/>
                                      </p:to>
                                    </p:set>
                                    <p:animEffect transition="in" filter="fade">
                                      <p:cBhvr>
                                        <p:cTn id="29" dur="1000"/>
                                        <p:tgtEl>
                                          <p:spTgt spid="3720"/>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3725"/>
                                        </p:tgtEl>
                                        <p:attrNameLst>
                                          <p:attrName>style.visibility</p:attrName>
                                        </p:attrNameLst>
                                      </p:cBhvr>
                                      <p:to>
                                        <p:strVal val="visible"/>
                                      </p:to>
                                    </p:set>
                                    <p:animEffect transition="in" filter="fade">
                                      <p:cBhvr>
                                        <p:cTn id="33" dur="2000"/>
                                        <p:tgtEl>
                                          <p:spTgt spid="37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21"/>
                                        </p:tgtEl>
                                        <p:attrNameLst>
                                          <p:attrName>style.visibility</p:attrName>
                                        </p:attrNameLst>
                                      </p:cBhvr>
                                      <p:to>
                                        <p:strVal val="visible"/>
                                      </p:to>
                                    </p:set>
                                    <p:animEffect transition="in" filter="fade">
                                      <p:cBhvr>
                                        <p:cTn id="38" dur="1000"/>
                                        <p:tgtEl>
                                          <p:spTgt spid="3721"/>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3724"/>
                                        </p:tgtEl>
                                        <p:attrNameLst>
                                          <p:attrName>style.visibility</p:attrName>
                                        </p:attrNameLst>
                                      </p:cBhvr>
                                      <p:to>
                                        <p:strVal val="visible"/>
                                      </p:to>
                                    </p:set>
                                    <p:animEffect transition="in" filter="fade">
                                      <p:cBhvr>
                                        <p:cTn id="42" dur="500"/>
                                        <p:tgtEl>
                                          <p:spTgt spid="37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22"/>
                                        </p:tgtEl>
                                        <p:attrNameLst>
                                          <p:attrName>style.visibility</p:attrName>
                                        </p:attrNameLst>
                                      </p:cBhvr>
                                      <p:to>
                                        <p:strVal val="visible"/>
                                      </p:to>
                                    </p:set>
                                    <p:animEffect transition="in" filter="fade">
                                      <p:cBhvr>
                                        <p:cTn id="47" dur="1000"/>
                                        <p:tgtEl>
                                          <p:spTgt spid="3722"/>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3726"/>
                                        </p:tgtEl>
                                        <p:attrNameLst>
                                          <p:attrName>style.visibility</p:attrName>
                                        </p:attrNameLst>
                                      </p:cBhvr>
                                      <p:to>
                                        <p:strVal val="visible"/>
                                      </p:to>
                                    </p:set>
                                    <p:animEffect transition="in" filter="fade">
                                      <p:cBhvr>
                                        <p:cTn id="51" dur="2000"/>
                                        <p:tgtEl>
                                          <p:spTgt spid="37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723"/>
                                        </p:tgtEl>
                                        <p:attrNameLst>
                                          <p:attrName>style.visibility</p:attrName>
                                        </p:attrNameLst>
                                      </p:cBhvr>
                                      <p:to>
                                        <p:strVal val="visible"/>
                                      </p:to>
                                    </p:set>
                                    <p:animEffect transition="in" filter="fade">
                                      <p:cBhvr>
                                        <p:cTn id="56" dur="1000"/>
                                        <p:tgtEl>
                                          <p:spTgt spid="37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727"/>
                                        </p:tgtEl>
                                        <p:attrNameLst>
                                          <p:attrName>style.visibility</p:attrName>
                                        </p:attrNameLst>
                                      </p:cBhvr>
                                      <p:to>
                                        <p:strVal val="visible"/>
                                      </p:to>
                                    </p:set>
                                    <p:animEffect transition="in" filter="fade">
                                      <p:cBhvr>
                                        <p:cTn id="61" dur="2000"/>
                                        <p:tgtEl>
                                          <p:spTgt spid="3727"/>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3732"/>
                                        </p:tgtEl>
                                        <p:attrNameLst>
                                          <p:attrName>style.visibility</p:attrName>
                                        </p:attrNameLst>
                                      </p:cBhvr>
                                      <p:to>
                                        <p:strVal val="visible"/>
                                      </p:to>
                                    </p:set>
                                    <p:anim calcmode="lin" valueType="num">
                                      <p:cBhvr additive="base">
                                        <p:cTn id="66" dur="1000"/>
                                        <p:tgtEl>
                                          <p:spTgt spid="3732"/>
                                        </p:tgtEl>
                                        <p:attrNameLst>
                                          <p:attrName>ppt_w</p:attrName>
                                        </p:attrNameLst>
                                      </p:cBhvr>
                                      <p:tavLst>
                                        <p:tav tm="0">
                                          <p:val>
                                            <p:strVal val="0"/>
                                          </p:val>
                                        </p:tav>
                                        <p:tav tm="100000">
                                          <p:val>
                                            <p:strVal val="#ppt_w"/>
                                          </p:val>
                                        </p:tav>
                                      </p:tavLst>
                                    </p:anim>
                                    <p:anim calcmode="lin" valueType="num">
                                      <p:cBhvr additive="base">
                                        <p:cTn id="67" dur="1000"/>
                                        <p:tgtEl>
                                          <p:spTgt spid="3732"/>
                                        </p:tgtEl>
                                        <p:attrNameLst>
                                          <p:attrName>ppt_h</p:attrName>
                                        </p:attrNameLst>
                                      </p:cBhvr>
                                      <p:tavLst>
                                        <p:tav tm="0">
                                          <p:val>
                                            <p:str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728"/>
                                        </p:tgtEl>
                                        <p:attrNameLst>
                                          <p:attrName>style.visibility</p:attrName>
                                        </p:attrNameLst>
                                      </p:cBhvr>
                                      <p:to>
                                        <p:strVal val="visible"/>
                                      </p:to>
                                    </p:set>
                                    <p:animEffect transition="in" filter="fade">
                                      <p:cBhvr>
                                        <p:cTn id="72" dur="500"/>
                                        <p:tgtEl>
                                          <p:spTgt spid="37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29"/>
                                        </p:tgtEl>
                                        <p:attrNameLst>
                                          <p:attrName>style.visibility</p:attrName>
                                        </p:attrNameLst>
                                      </p:cBhvr>
                                      <p:to>
                                        <p:strVal val="visible"/>
                                      </p:to>
                                    </p:set>
                                    <p:animEffect transition="in" filter="fade">
                                      <p:cBhvr>
                                        <p:cTn id="77" dur="500"/>
                                        <p:tgtEl>
                                          <p:spTgt spid="37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1000"/>
                                        <p:tgtEl>
                                          <p:spTgt spid="3732"/>
                                        </p:tgtEl>
                                      </p:cBhvr>
                                    </p:animEffect>
                                    <p:set>
                                      <p:cBhvr>
                                        <p:cTn id="82" dur="1" fill="hold">
                                          <p:stCondLst>
                                            <p:cond delay="1000"/>
                                          </p:stCondLst>
                                        </p:cTn>
                                        <p:tgtEl>
                                          <p:spTgt spid="373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3730"/>
                                        </p:tgtEl>
                                        <p:attrNameLst>
                                          <p:attrName>style.visibility</p:attrName>
                                        </p:attrNameLst>
                                      </p:cBhvr>
                                      <p:to>
                                        <p:strVal val="visible"/>
                                      </p:to>
                                    </p:set>
                                    <p:anim calcmode="lin" valueType="num">
                                      <p:cBhvr additive="base">
                                        <p:cTn id="87" dur="500"/>
                                        <p:tgtEl>
                                          <p:spTgt spid="3730"/>
                                        </p:tgtEl>
                                        <p:attrNameLst>
                                          <p:attrName>ppt_w</p:attrName>
                                        </p:attrNameLst>
                                      </p:cBhvr>
                                      <p:tavLst>
                                        <p:tav tm="0">
                                          <p:val>
                                            <p:strVal val="0"/>
                                          </p:val>
                                        </p:tav>
                                        <p:tav tm="100000">
                                          <p:val>
                                            <p:strVal val="#ppt_w"/>
                                          </p:val>
                                        </p:tav>
                                      </p:tavLst>
                                    </p:anim>
                                    <p:anim calcmode="lin" valueType="num">
                                      <p:cBhvr additive="base">
                                        <p:cTn id="88" dur="500"/>
                                        <p:tgtEl>
                                          <p:spTgt spid="3730"/>
                                        </p:tgtEl>
                                        <p:attrNameLst>
                                          <p:attrName>ppt_h</p:attrName>
                                        </p:attrNameLst>
                                      </p:cBhvr>
                                      <p:tavLst>
                                        <p:tav tm="0">
                                          <p:val>
                                            <p:str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nodeType="clickEffect">
                                  <p:stCondLst>
                                    <p:cond delay="0"/>
                                  </p:stCondLst>
                                  <p:childTnLst>
                                    <p:set>
                                      <p:cBhvr>
                                        <p:cTn id="92" dur="1" fill="hold">
                                          <p:stCondLst>
                                            <p:cond delay="0"/>
                                          </p:stCondLst>
                                        </p:cTn>
                                        <p:tgtEl>
                                          <p:spTgt spid="3731"/>
                                        </p:tgtEl>
                                        <p:attrNameLst>
                                          <p:attrName>style.visibility</p:attrName>
                                        </p:attrNameLst>
                                      </p:cBhvr>
                                      <p:to>
                                        <p:strVal val="visible"/>
                                      </p:to>
                                    </p:set>
                                    <p:anim calcmode="lin" valueType="num">
                                      <p:cBhvr additive="base">
                                        <p:cTn id="93" dur="500"/>
                                        <p:tgtEl>
                                          <p:spTgt spid="3731"/>
                                        </p:tgtEl>
                                        <p:attrNameLst>
                                          <p:attrName>ppt_w</p:attrName>
                                        </p:attrNameLst>
                                      </p:cBhvr>
                                      <p:tavLst>
                                        <p:tav tm="0">
                                          <p:val>
                                            <p:strVal val="0"/>
                                          </p:val>
                                        </p:tav>
                                        <p:tav tm="100000">
                                          <p:val>
                                            <p:strVal val="#ppt_w"/>
                                          </p:val>
                                        </p:tav>
                                      </p:tavLst>
                                    </p:anim>
                                    <p:anim calcmode="lin" valueType="num">
                                      <p:cBhvr additive="base">
                                        <p:cTn id="94" dur="500"/>
                                        <p:tgtEl>
                                          <p:spTgt spid="3731"/>
                                        </p:tgtEl>
                                        <p:attrNameLst>
                                          <p:attrName>ppt_h</p:attrName>
                                        </p:attrNameLst>
                                      </p:cBhvr>
                                      <p:tavLst>
                                        <p:tav tm="0">
                                          <p:val>
                                            <p:str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750"/>
                                        </p:tgtEl>
                                        <p:attrNameLst>
                                          <p:attrName>style.visibility</p:attrName>
                                        </p:attrNameLst>
                                      </p:cBhvr>
                                      <p:to>
                                        <p:strVal val="visible"/>
                                      </p:to>
                                    </p:set>
                                    <p:animEffect transition="in" filter="fade">
                                      <p:cBhvr>
                                        <p:cTn id="99" dur="500"/>
                                        <p:tgtEl>
                                          <p:spTgt spid="375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736"/>
                                        </p:tgtEl>
                                        <p:attrNameLst>
                                          <p:attrName>style.visibility</p:attrName>
                                        </p:attrNameLst>
                                      </p:cBhvr>
                                      <p:to>
                                        <p:strVal val="visible"/>
                                      </p:to>
                                    </p:set>
                                    <p:animEffect transition="in" filter="fade">
                                      <p:cBhvr>
                                        <p:cTn id="104" dur="500"/>
                                        <p:tgtEl>
                                          <p:spTgt spid="3736"/>
                                        </p:tgtEl>
                                      </p:cBhvr>
                                    </p:animEffect>
                                  </p:childTnLst>
                                </p:cTn>
                              </p:par>
                              <p:par>
                                <p:cTn id="105" presetID="10" presetClass="entr" presetSubtype="0" fill="hold" nodeType="withEffect">
                                  <p:stCondLst>
                                    <p:cond delay="0"/>
                                  </p:stCondLst>
                                  <p:childTnLst>
                                    <p:set>
                                      <p:cBhvr>
                                        <p:cTn id="106" dur="1" fill="hold">
                                          <p:stCondLst>
                                            <p:cond delay="0"/>
                                          </p:stCondLst>
                                        </p:cTn>
                                        <p:tgtEl>
                                          <p:spTgt spid="3738"/>
                                        </p:tgtEl>
                                        <p:attrNameLst>
                                          <p:attrName>style.visibility</p:attrName>
                                        </p:attrNameLst>
                                      </p:cBhvr>
                                      <p:to>
                                        <p:strVal val="visible"/>
                                      </p:to>
                                    </p:set>
                                    <p:animEffect transition="in" filter="fade">
                                      <p:cBhvr>
                                        <p:cTn id="107" dur="1000"/>
                                        <p:tgtEl>
                                          <p:spTgt spid="373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740"/>
                                        </p:tgtEl>
                                        <p:attrNameLst>
                                          <p:attrName>style.visibility</p:attrName>
                                        </p:attrNameLst>
                                      </p:cBhvr>
                                      <p:to>
                                        <p:strVal val="visible"/>
                                      </p:to>
                                    </p:set>
                                    <p:animEffect transition="in" filter="fade">
                                      <p:cBhvr>
                                        <p:cTn id="112" dur="500"/>
                                        <p:tgtEl>
                                          <p:spTgt spid="374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737"/>
                                        </p:tgtEl>
                                        <p:attrNameLst>
                                          <p:attrName>style.visibility</p:attrName>
                                        </p:attrNameLst>
                                      </p:cBhvr>
                                      <p:to>
                                        <p:strVal val="visible"/>
                                      </p:to>
                                    </p:set>
                                    <p:animEffect transition="in" filter="fade">
                                      <p:cBhvr>
                                        <p:cTn id="117" dur="500"/>
                                        <p:tgtEl>
                                          <p:spTgt spid="3737"/>
                                        </p:tgtEl>
                                      </p:cBhvr>
                                    </p:animEffect>
                                  </p:childTnLst>
                                </p:cTn>
                              </p:par>
                              <p:par>
                                <p:cTn id="118" presetID="10" presetClass="entr" presetSubtype="0" fill="hold" nodeType="withEffect">
                                  <p:stCondLst>
                                    <p:cond delay="0"/>
                                  </p:stCondLst>
                                  <p:childTnLst>
                                    <p:set>
                                      <p:cBhvr>
                                        <p:cTn id="119" dur="1" fill="hold">
                                          <p:stCondLst>
                                            <p:cond delay="0"/>
                                          </p:stCondLst>
                                        </p:cTn>
                                        <p:tgtEl>
                                          <p:spTgt spid="3739"/>
                                        </p:tgtEl>
                                        <p:attrNameLst>
                                          <p:attrName>style.visibility</p:attrName>
                                        </p:attrNameLst>
                                      </p:cBhvr>
                                      <p:to>
                                        <p:strVal val="visible"/>
                                      </p:to>
                                    </p:set>
                                    <p:animEffect transition="in" filter="fade">
                                      <p:cBhvr>
                                        <p:cTn id="120" dur="1000"/>
                                        <p:tgtEl>
                                          <p:spTgt spid="373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3741"/>
                                        </p:tgtEl>
                                        <p:attrNameLst>
                                          <p:attrName>style.visibility</p:attrName>
                                        </p:attrNameLst>
                                      </p:cBhvr>
                                      <p:to>
                                        <p:strVal val="visible"/>
                                      </p:to>
                                    </p:set>
                                    <p:animEffect transition="in" filter="fade">
                                      <p:cBhvr>
                                        <p:cTn id="125" dur="500"/>
                                        <p:tgtEl>
                                          <p:spTgt spid="3741"/>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3742"/>
                                        </p:tgtEl>
                                        <p:attrNameLst>
                                          <p:attrName>style.visibility</p:attrName>
                                        </p:attrNameLst>
                                      </p:cBhvr>
                                      <p:to>
                                        <p:strVal val="visible"/>
                                      </p:to>
                                    </p:set>
                                    <p:animEffect transition="in" filter="fade">
                                      <p:cBhvr>
                                        <p:cTn id="130" dur="500"/>
                                        <p:tgtEl>
                                          <p:spTgt spid="3742"/>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3744"/>
                                        </p:tgtEl>
                                        <p:attrNameLst>
                                          <p:attrName>style.visibility</p:attrName>
                                        </p:attrNameLst>
                                      </p:cBhvr>
                                      <p:to>
                                        <p:strVal val="visible"/>
                                      </p:to>
                                    </p:set>
                                    <p:animEffect transition="in" filter="fade">
                                      <p:cBhvr>
                                        <p:cTn id="135" dur="2000"/>
                                        <p:tgtEl>
                                          <p:spTgt spid="3744"/>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746"/>
                                        </p:tgtEl>
                                        <p:attrNameLst>
                                          <p:attrName>style.visibility</p:attrName>
                                        </p:attrNameLst>
                                      </p:cBhvr>
                                      <p:to>
                                        <p:strVal val="visible"/>
                                      </p:to>
                                    </p:set>
                                    <p:animEffect transition="in" filter="fade">
                                      <p:cBhvr>
                                        <p:cTn id="140" dur="1000"/>
                                        <p:tgtEl>
                                          <p:spTgt spid="3746"/>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743"/>
                                        </p:tgtEl>
                                        <p:attrNameLst>
                                          <p:attrName>style.visibility</p:attrName>
                                        </p:attrNameLst>
                                      </p:cBhvr>
                                      <p:to>
                                        <p:strVal val="visible"/>
                                      </p:to>
                                    </p:set>
                                    <p:animEffect transition="in" filter="fade">
                                      <p:cBhvr>
                                        <p:cTn id="145" dur="500"/>
                                        <p:tgtEl>
                                          <p:spTgt spid="3743"/>
                                        </p:tgtEl>
                                      </p:cBhvr>
                                    </p:animEffect>
                                  </p:childTnLst>
                                </p:cTn>
                              </p:par>
                            </p:childTnLst>
                          </p:cTn>
                        </p:par>
                      </p:childTnLst>
                    </p:cTn>
                  </p:par>
                  <p:par>
                    <p:cTn id="146" fill="hold">
                      <p:stCondLst>
                        <p:cond delay="indefinite"/>
                      </p:stCondLst>
                      <p:childTnLst>
                        <p:par>
                          <p:cTn id="147" fill="hold">
                            <p:stCondLst>
                              <p:cond delay="0"/>
                            </p:stCondLst>
                            <p:childTnLst>
                              <p:par>
                                <p:cTn id="148" presetID="23" presetClass="entr" presetSubtype="16" fill="hold" nodeType="clickEffect">
                                  <p:stCondLst>
                                    <p:cond delay="0"/>
                                  </p:stCondLst>
                                  <p:childTnLst>
                                    <p:set>
                                      <p:cBhvr>
                                        <p:cTn id="149" dur="1" fill="hold">
                                          <p:stCondLst>
                                            <p:cond delay="0"/>
                                          </p:stCondLst>
                                        </p:cTn>
                                        <p:tgtEl>
                                          <p:spTgt spid="3745"/>
                                        </p:tgtEl>
                                        <p:attrNameLst>
                                          <p:attrName>style.visibility</p:attrName>
                                        </p:attrNameLst>
                                      </p:cBhvr>
                                      <p:to>
                                        <p:strVal val="visible"/>
                                      </p:to>
                                    </p:set>
                                    <p:anim calcmode="lin" valueType="num">
                                      <p:cBhvr additive="base">
                                        <p:cTn id="150" dur="500"/>
                                        <p:tgtEl>
                                          <p:spTgt spid="3745"/>
                                        </p:tgtEl>
                                        <p:attrNameLst>
                                          <p:attrName>ppt_w</p:attrName>
                                        </p:attrNameLst>
                                      </p:cBhvr>
                                      <p:tavLst>
                                        <p:tav tm="0">
                                          <p:val>
                                            <p:strVal val="0"/>
                                          </p:val>
                                        </p:tav>
                                        <p:tav tm="100000">
                                          <p:val>
                                            <p:strVal val="#ppt_w"/>
                                          </p:val>
                                        </p:tav>
                                      </p:tavLst>
                                    </p:anim>
                                    <p:anim calcmode="lin" valueType="num">
                                      <p:cBhvr additive="base">
                                        <p:cTn id="151" dur="500"/>
                                        <p:tgtEl>
                                          <p:spTgt spid="3745"/>
                                        </p:tgtEl>
                                        <p:attrNameLst>
                                          <p:attrName>ppt_h</p:attrName>
                                        </p:attrNameLst>
                                      </p:cBhvr>
                                      <p:tavLst>
                                        <p:tav tm="0">
                                          <p:val>
                                            <p:str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3747"/>
                                        </p:tgtEl>
                                        <p:attrNameLst>
                                          <p:attrName>style.visibility</p:attrName>
                                        </p:attrNameLst>
                                      </p:cBhvr>
                                      <p:to>
                                        <p:strVal val="visible"/>
                                      </p:to>
                                    </p:set>
                                    <p:animEffect transition="in" filter="fade">
                                      <p:cBhvr>
                                        <p:cTn id="156" dur="1000"/>
                                        <p:tgtEl>
                                          <p:spTgt spid="3747"/>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3762"/>
                                        </p:tgtEl>
                                        <p:attrNameLst>
                                          <p:attrName>style.visibility</p:attrName>
                                        </p:attrNameLst>
                                      </p:cBhvr>
                                      <p:to>
                                        <p:strVal val="visible"/>
                                      </p:to>
                                    </p:set>
                                    <p:animEffect transition="in" filter="fade">
                                      <p:cBhvr>
                                        <p:cTn id="161" dur="500"/>
                                        <p:tgtEl>
                                          <p:spTgt spid="3762"/>
                                        </p:tgtEl>
                                      </p:cBhvr>
                                    </p:animEffect>
                                  </p:childTnLst>
                                </p:cTn>
                              </p:par>
                              <p:par>
                                <p:cTn id="162" presetID="10" presetClass="entr" presetSubtype="0" fill="hold" nodeType="withEffect">
                                  <p:stCondLst>
                                    <p:cond delay="0"/>
                                  </p:stCondLst>
                                  <p:childTnLst>
                                    <p:set>
                                      <p:cBhvr>
                                        <p:cTn id="163" dur="1" fill="hold">
                                          <p:stCondLst>
                                            <p:cond delay="0"/>
                                          </p:stCondLst>
                                        </p:cTn>
                                        <p:tgtEl>
                                          <p:spTgt spid="3761"/>
                                        </p:tgtEl>
                                        <p:attrNameLst>
                                          <p:attrName>style.visibility</p:attrName>
                                        </p:attrNameLst>
                                      </p:cBhvr>
                                      <p:to>
                                        <p:strVal val="visible"/>
                                      </p:to>
                                    </p:set>
                                    <p:animEffect transition="in" filter="fade">
                                      <p:cBhvr>
                                        <p:cTn id="164" dur="500"/>
                                        <p:tgtEl>
                                          <p:spTgt spid="3761"/>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3748"/>
                                        </p:tgtEl>
                                        <p:attrNameLst>
                                          <p:attrName>style.visibility</p:attrName>
                                        </p:attrNameLst>
                                      </p:cBhvr>
                                      <p:to>
                                        <p:strVal val="visible"/>
                                      </p:to>
                                    </p:set>
                                    <p:animEffect transition="in" filter="fade">
                                      <p:cBhvr>
                                        <p:cTn id="169" dur="1000"/>
                                        <p:tgtEl>
                                          <p:spTgt spid="3748"/>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3749"/>
                                        </p:tgtEl>
                                        <p:attrNameLst>
                                          <p:attrName>style.visibility</p:attrName>
                                        </p:attrNameLst>
                                      </p:cBhvr>
                                      <p:to>
                                        <p:strVal val="visible"/>
                                      </p:to>
                                    </p:set>
                                    <p:animEffect transition="in" filter="fade">
                                      <p:cBhvr>
                                        <p:cTn id="174" dur="1000"/>
                                        <p:tgtEl>
                                          <p:spTgt spid="3749"/>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nodeType="clickEffect">
                                  <p:stCondLst>
                                    <p:cond delay="0"/>
                                  </p:stCondLst>
                                  <p:childTnLst>
                                    <p:animEffect transition="out" filter="fade">
                                      <p:cBhvr>
                                        <p:cTn id="178" dur="500"/>
                                        <p:tgtEl>
                                          <p:spTgt spid="3761"/>
                                        </p:tgtEl>
                                      </p:cBhvr>
                                    </p:animEffect>
                                    <p:set>
                                      <p:cBhvr>
                                        <p:cTn id="179" dur="1" fill="hold">
                                          <p:stCondLst>
                                            <p:cond delay="500"/>
                                          </p:stCondLst>
                                        </p:cTn>
                                        <p:tgtEl>
                                          <p:spTgt spid="376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3762"/>
                                        </p:tgtEl>
                                      </p:cBhvr>
                                    </p:animEffect>
                                    <p:set>
                                      <p:cBhvr>
                                        <p:cTn id="182" dur="1" fill="hold">
                                          <p:stCondLst>
                                            <p:cond delay="500"/>
                                          </p:stCondLst>
                                        </p:cTn>
                                        <p:tgtEl>
                                          <p:spTgt spid="376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500"/>
                                        <p:tgtEl>
                                          <p:spTgt spid="3730"/>
                                        </p:tgtEl>
                                      </p:cBhvr>
                                    </p:animEffect>
                                    <p:set>
                                      <p:cBhvr>
                                        <p:cTn id="187" dur="1" fill="hold">
                                          <p:stCondLst>
                                            <p:cond delay="500"/>
                                          </p:stCondLst>
                                        </p:cTn>
                                        <p:tgtEl>
                                          <p:spTgt spid="3730"/>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3731"/>
                                        </p:tgtEl>
                                      </p:cBhvr>
                                    </p:animEffect>
                                    <p:set>
                                      <p:cBhvr>
                                        <p:cTn id="190" dur="1" fill="hold">
                                          <p:stCondLst>
                                            <p:cond delay="500"/>
                                          </p:stCondLst>
                                        </p:cTn>
                                        <p:tgtEl>
                                          <p:spTgt spid="3731"/>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3736"/>
                                        </p:tgtEl>
                                      </p:cBhvr>
                                    </p:animEffect>
                                    <p:set>
                                      <p:cBhvr>
                                        <p:cTn id="193" dur="1" fill="hold">
                                          <p:stCondLst>
                                            <p:cond delay="500"/>
                                          </p:stCondLst>
                                        </p:cTn>
                                        <p:tgtEl>
                                          <p:spTgt spid="3736"/>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737"/>
                                        </p:tgtEl>
                                      </p:cBhvr>
                                    </p:animEffect>
                                    <p:set>
                                      <p:cBhvr>
                                        <p:cTn id="196" dur="1" fill="hold">
                                          <p:stCondLst>
                                            <p:cond delay="500"/>
                                          </p:stCondLst>
                                        </p:cTn>
                                        <p:tgtEl>
                                          <p:spTgt spid="3737"/>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3738"/>
                                        </p:tgtEl>
                                      </p:cBhvr>
                                    </p:animEffect>
                                    <p:set>
                                      <p:cBhvr>
                                        <p:cTn id="199" dur="1" fill="hold">
                                          <p:stCondLst>
                                            <p:cond delay="500"/>
                                          </p:stCondLst>
                                        </p:cTn>
                                        <p:tgtEl>
                                          <p:spTgt spid="3738"/>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739"/>
                                        </p:tgtEl>
                                      </p:cBhvr>
                                    </p:animEffect>
                                    <p:set>
                                      <p:cBhvr>
                                        <p:cTn id="202" dur="1" fill="hold">
                                          <p:stCondLst>
                                            <p:cond delay="500"/>
                                          </p:stCondLst>
                                        </p:cTn>
                                        <p:tgtEl>
                                          <p:spTgt spid="3739"/>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740"/>
                                        </p:tgtEl>
                                      </p:cBhvr>
                                    </p:animEffect>
                                    <p:set>
                                      <p:cBhvr>
                                        <p:cTn id="205" dur="1" fill="hold">
                                          <p:stCondLst>
                                            <p:cond delay="500"/>
                                          </p:stCondLst>
                                        </p:cTn>
                                        <p:tgtEl>
                                          <p:spTgt spid="3740"/>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3742"/>
                                        </p:tgtEl>
                                      </p:cBhvr>
                                    </p:animEffect>
                                    <p:set>
                                      <p:cBhvr>
                                        <p:cTn id="208" dur="1" fill="hold">
                                          <p:stCondLst>
                                            <p:cond delay="500"/>
                                          </p:stCondLst>
                                        </p:cTn>
                                        <p:tgtEl>
                                          <p:spTgt spid="3742"/>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3743"/>
                                        </p:tgtEl>
                                      </p:cBhvr>
                                    </p:animEffect>
                                    <p:set>
                                      <p:cBhvr>
                                        <p:cTn id="211" dur="1" fill="hold">
                                          <p:stCondLst>
                                            <p:cond delay="500"/>
                                          </p:stCondLst>
                                        </p:cTn>
                                        <p:tgtEl>
                                          <p:spTgt spid="3743"/>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3744"/>
                                        </p:tgtEl>
                                      </p:cBhvr>
                                    </p:animEffect>
                                    <p:set>
                                      <p:cBhvr>
                                        <p:cTn id="214" dur="1" fill="hold">
                                          <p:stCondLst>
                                            <p:cond delay="500"/>
                                          </p:stCondLst>
                                        </p:cTn>
                                        <p:tgtEl>
                                          <p:spTgt spid="3744"/>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3745"/>
                                        </p:tgtEl>
                                      </p:cBhvr>
                                    </p:animEffect>
                                    <p:set>
                                      <p:cBhvr>
                                        <p:cTn id="217" dur="1" fill="hold">
                                          <p:stCondLst>
                                            <p:cond delay="500"/>
                                          </p:stCondLst>
                                        </p:cTn>
                                        <p:tgtEl>
                                          <p:spTgt spid="3745"/>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3746"/>
                                        </p:tgtEl>
                                      </p:cBhvr>
                                    </p:animEffect>
                                    <p:set>
                                      <p:cBhvr>
                                        <p:cTn id="220" dur="1" fill="hold">
                                          <p:stCondLst>
                                            <p:cond delay="500"/>
                                          </p:stCondLst>
                                        </p:cTn>
                                        <p:tgtEl>
                                          <p:spTgt spid="3746"/>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3747"/>
                                        </p:tgtEl>
                                      </p:cBhvr>
                                    </p:animEffect>
                                    <p:set>
                                      <p:cBhvr>
                                        <p:cTn id="223" dur="1" fill="hold">
                                          <p:stCondLst>
                                            <p:cond delay="500"/>
                                          </p:stCondLst>
                                        </p:cTn>
                                        <p:tgtEl>
                                          <p:spTgt spid="3747"/>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nodeType="clickEffect">
                                  <p:stCondLst>
                                    <p:cond delay="0"/>
                                  </p:stCondLst>
                                  <p:childTnLst>
                                    <p:set>
                                      <p:cBhvr>
                                        <p:cTn id="227" dur="1" fill="hold">
                                          <p:stCondLst>
                                            <p:cond delay="0"/>
                                          </p:stCondLst>
                                        </p:cTn>
                                        <p:tgtEl>
                                          <p:spTgt spid="3751"/>
                                        </p:tgtEl>
                                        <p:attrNameLst>
                                          <p:attrName>style.visibility</p:attrName>
                                        </p:attrNameLst>
                                      </p:cBhvr>
                                      <p:to>
                                        <p:strVal val="visible"/>
                                      </p:to>
                                    </p:set>
                                    <p:animEffect transition="in" filter="fade">
                                      <p:cBhvr>
                                        <p:cTn id="228" dur="1000"/>
                                        <p:tgtEl>
                                          <p:spTgt spid="3751"/>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nodeType="clickEffect">
                                  <p:stCondLst>
                                    <p:cond delay="0"/>
                                  </p:stCondLst>
                                  <p:childTnLst>
                                    <p:set>
                                      <p:cBhvr>
                                        <p:cTn id="232" dur="1" fill="hold">
                                          <p:stCondLst>
                                            <p:cond delay="0"/>
                                          </p:stCondLst>
                                        </p:cTn>
                                        <p:tgtEl>
                                          <p:spTgt spid="3752"/>
                                        </p:tgtEl>
                                        <p:attrNameLst>
                                          <p:attrName>style.visibility</p:attrName>
                                        </p:attrNameLst>
                                      </p:cBhvr>
                                      <p:to>
                                        <p:strVal val="visible"/>
                                      </p:to>
                                    </p:set>
                                    <p:animEffect transition="in" filter="fade">
                                      <p:cBhvr>
                                        <p:cTn id="233" dur="2000"/>
                                        <p:tgtEl>
                                          <p:spTgt spid="3752"/>
                                        </p:tgtEl>
                                      </p:cBhvr>
                                    </p:animEffec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nodeType="clickEffect">
                                  <p:stCondLst>
                                    <p:cond delay="0"/>
                                  </p:stCondLst>
                                  <p:childTnLst>
                                    <p:set>
                                      <p:cBhvr>
                                        <p:cTn id="237" dur="1" fill="hold">
                                          <p:stCondLst>
                                            <p:cond delay="0"/>
                                          </p:stCondLst>
                                        </p:cTn>
                                        <p:tgtEl>
                                          <p:spTgt spid="3755"/>
                                        </p:tgtEl>
                                        <p:attrNameLst>
                                          <p:attrName>style.visibility</p:attrName>
                                        </p:attrNameLst>
                                      </p:cBhvr>
                                      <p:to>
                                        <p:strVal val="visible"/>
                                      </p:to>
                                    </p:set>
                                    <p:animEffect transition="in" filter="fade">
                                      <p:cBhvr>
                                        <p:cTn id="238" dur="500"/>
                                        <p:tgtEl>
                                          <p:spTgt spid="3755"/>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nodeType="clickEffect">
                                  <p:stCondLst>
                                    <p:cond delay="0"/>
                                  </p:stCondLst>
                                  <p:childTnLst>
                                    <p:set>
                                      <p:cBhvr>
                                        <p:cTn id="242" dur="1" fill="hold">
                                          <p:stCondLst>
                                            <p:cond delay="0"/>
                                          </p:stCondLst>
                                        </p:cTn>
                                        <p:tgtEl>
                                          <p:spTgt spid="3756"/>
                                        </p:tgtEl>
                                        <p:attrNameLst>
                                          <p:attrName>style.visibility</p:attrName>
                                        </p:attrNameLst>
                                      </p:cBhvr>
                                      <p:to>
                                        <p:strVal val="visible"/>
                                      </p:to>
                                    </p:set>
                                    <p:animEffect transition="in" filter="fade">
                                      <p:cBhvr>
                                        <p:cTn id="243" dur="500"/>
                                        <p:tgtEl>
                                          <p:spTgt spid="3756"/>
                                        </p:tgtEl>
                                      </p:cBhvr>
                                    </p:animEffect>
                                  </p:childTnLst>
                                </p:cTn>
                              </p:par>
                            </p:childTnLst>
                          </p:cTn>
                        </p:par>
                      </p:childTnLst>
                    </p:cTn>
                  </p:par>
                  <p:par>
                    <p:cTn id="244" fill="hold">
                      <p:stCondLst>
                        <p:cond delay="indefinite"/>
                      </p:stCondLst>
                      <p:childTnLst>
                        <p:par>
                          <p:cTn id="245" fill="hold">
                            <p:stCondLst>
                              <p:cond delay="0"/>
                            </p:stCondLst>
                            <p:childTnLst>
                              <p:par>
                                <p:cTn id="246" presetID="10" presetClass="entr" presetSubtype="0" fill="hold" nodeType="clickEffect">
                                  <p:stCondLst>
                                    <p:cond delay="0"/>
                                  </p:stCondLst>
                                  <p:childTnLst>
                                    <p:set>
                                      <p:cBhvr>
                                        <p:cTn id="247" dur="1" fill="hold">
                                          <p:stCondLst>
                                            <p:cond delay="0"/>
                                          </p:stCondLst>
                                        </p:cTn>
                                        <p:tgtEl>
                                          <p:spTgt spid="3757"/>
                                        </p:tgtEl>
                                        <p:attrNameLst>
                                          <p:attrName>style.visibility</p:attrName>
                                        </p:attrNameLst>
                                      </p:cBhvr>
                                      <p:to>
                                        <p:strVal val="visible"/>
                                      </p:to>
                                    </p:set>
                                    <p:animEffect transition="in" filter="fade">
                                      <p:cBhvr>
                                        <p:cTn id="248" dur="500"/>
                                        <p:tgtEl>
                                          <p:spTgt spid="3757"/>
                                        </p:tgtEl>
                                      </p:cBhvr>
                                    </p:animEffect>
                                  </p:childTnLst>
                                </p:cTn>
                              </p:par>
                            </p:childTnLst>
                          </p:cTn>
                        </p:par>
                        <p:par>
                          <p:cTn id="249" fill="hold">
                            <p:stCondLst>
                              <p:cond delay="500"/>
                            </p:stCondLst>
                            <p:childTnLst>
                              <p:par>
                                <p:cTn id="250" presetID="10" presetClass="entr" presetSubtype="0" fill="hold" nodeType="afterEffect">
                                  <p:stCondLst>
                                    <p:cond delay="0"/>
                                  </p:stCondLst>
                                  <p:childTnLst>
                                    <p:set>
                                      <p:cBhvr>
                                        <p:cTn id="251" dur="1" fill="hold">
                                          <p:stCondLst>
                                            <p:cond delay="0"/>
                                          </p:stCondLst>
                                        </p:cTn>
                                        <p:tgtEl>
                                          <p:spTgt spid="3758"/>
                                        </p:tgtEl>
                                        <p:attrNameLst>
                                          <p:attrName>style.visibility</p:attrName>
                                        </p:attrNameLst>
                                      </p:cBhvr>
                                      <p:to>
                                        <p:strVal val="visible"/>
                                      </p:to>
                                    </p:set>
                                    <p:animEffect transition="in" filter="fade">
                                      <p:cBhvr>
                                        <p:cTn id="252" dur="500"/>
                                        <p:tgtEl>
                                          <p:spTgt spid="3758"/>
                                        </p:tgtEl>
                                      </p:cBhvr>
                                    </p:animEffect>
                                  </p:childTnLst>
                                </p:cTn>
                              </p:par>
                            </p:childTnLst>
                          </p:cTn>
                        </p:par>
                        <p:par>
                          <p:cTn id="253" fill="hold">
                            <p:stCondLst>
                              <p:cond delay="1000"/>
                            </p:stCondLst>
                            <p:childTnLst>
                              <p:par>
                                <p:cTn id="254" presetID="10" presetClass="entr" presetSubtype="0" fill="hold" nodeType="afterEffect">
                                  <p:stCondLst>
                                    <p:cond delay="0"/>
                                  </p:stCondLst>
                                  <p:childTnLst>
                                    <p:set>
                                      <p:cBhvr>
                                        <p:cTn id="255" dur="1" fill="hold">
                                          <p:stCondLst>
                                            <p:cond delay="0"/>
                                          </p:stCondLst>
                                        </p:cTn>
                                        <p:tgtEl>
                                          <p:spTgt spid="3759"/>
                                        </p:tgtEl>
                                        <p:attrNameLst>
                                          <p:attrName>style.visibility</p:attrName>
                                        </p:attrNameLst>
                                      </p:cBhvr>
                                      <p:to>
                                        <p:strVal val="visible"/>
                                      </p:to>
                                    </p:set>
                                    <p:animEffect transition="in" filter="fade">
                                      <p:cBhvr>
                                        <p:cTn id="256" dur="2000"/>
                                        <p:tgtEl>
                                          <p:spTgt spid="3759"/>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nodeType="clickEffect">
                                  <p:stCondLst>
                                    <p:cond delay="0"/>
                                  </p:stCondLst>
                                  <p:childTnLst>
                                    <p:set>
                                      <p:cBhvr>
                                        <p:cTn id="260" dur="1" fill="hold">
                                          <p:stCondLst>
                                            <p:cond delay="0"/>
                                          </p:stCondLst>
                                        </p:cTn>
                                        <p:tgtEl>
                                          <p:spTgt spid="3760"/>
                                        </p:tgtEl>
                                        <p:attrNameLst>
                                          <p:attrName>style.visibility</p:attrName>
                                        </p:attrNameLst>
                                      </p:cBhvr>
                                      <p:to>
                                        <p:strVal val="visible"/>
                                      </p:to>
                                    </p:set>
                                    <p:animEffect transition="in" filter="fade">
                                      <p:cBhvr>
                                        <p:cTn id="261" dur="500"/>
                                        <p:tgtEl>
                                          <p:spTgt spid="3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767"/>
        <p:cNvGrpSpPr/>
        <p:nvPr/>
      </p:nvGrpSpPr>
      <p:grpSpPr>
        <a:xfrm>
          <a:off x="0" y="0"/>
          <a:ext cx="0" cy="0"/>
          <a:chOff x="0" y="0"/>
          <a:chExt cx="0" cy="0"/>
        </a:xfrm>
      </p:grpSpPr>
      <p:sp>
        <p:nvSpPr>
          <p:cNvPr id="3768" name="Shape 376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Excess Reactant</a:t>
            </a:r>
          </a:p>
        </p:txBody>
      </p:sp>
      <p:sp>
        <p:nvSpPr>
          <p:cNvPr id="3769" name="Shape 3769">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774"/>
        <p:cNvGrpSpPr/>
        <p:nvPr/>
      </p:nvGrpSpPr>
      <p:grpSpPr>
        <a:xfrm>
          <a:off x="0" y="0"/>
          <a:ext cx="0" cy="0"/>
          <a:chOff x="0" y="0"/>
          <a:chExt cx="0" cy="0"/>
        </a:xfrm>
      </p:grpSpPr>
      <p:pic>
        <p:nvPicPr>
          <p:cNvPr id="3775" name="Shape 3775"/>
          <p:cNvPicPr preferRelativeResize="0"/>
          <p:nvPr/>
        </p:nvPicPr>
        <p:blipFill rotWithShape="1">
          <a:blip r:embed="rId3">
            <a:alphaModFix/>
          </a:blip>
          <a:srcRect/>
          <a:stretch/>
        </p:blipFill>
        <p:spPr>
          <a:xfrm>
            <a:off x="1216025" y="522287"/>
            <a:ext cx="6702424" cy="5803900"/>
          </a:xfrm>
          <a:prstGeom prst="rect">
            <a:avLst/>
          </a:prstGeom>
          <a:noFill/>
          <a:ln>
            <a:noFill/>
          </a:ln>
        </p:spPr>
      </p:pic>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780"/>
        <p:cNvGrpSpPr/>
        <p:nvPr/>
      </p:nvGrpSpPr>
      <p:grpSpPr>
        <a:xfrm>
          <a:off x="0" y="0"/>
          <a:ext cx="0" cy="0"/>
          <a:chOff x="0" y="0"/>
          <a:chExt cx="0" cy="0"/>
        </a:xfrm>
      </p:grpSpPr>
      <p:sp>
        <p:nvSpPr>
          <p:cNvPr id="3781" name="Shape 3781"/>
          <p:cNvSpPr/>
          <p:nvPr/>
        </p:nvSpPr>
        <p:spPr>
          <a:xfrm>
            <a:off x="4114800" y="4038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82" name="Shape 3782"/>
          <p:cNvSpPr/>
          <p:nvPr/>
        </p:nvSpPr>
        <p:spPr>
          <a:xfrm>
            <a:off x="4876800" y="3657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83" name="Shape 3783"/>
          <p:cNvSpPr/>
          <p:nvPr/>
        </p:nvSpPr>
        <p:spPr>
          <a:xfrm>
            <a:off x="5105400" y="33528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84" name="Shape 3784"/>
          <p:cNvSpPr/>
          <p:nvPr/>
        </p:nvSpPr>
        <p:spPr>
          <a:xfrm>
            <a:off x="4419600" y="2133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85" name="Shape 3785"/>
          <p:cNvSpPr/>
          <p:nvPr/>
        </p:nvSpPr>
        <p:spPr>
          <a:xfrm>
            <a:off x="4038600" y="2133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86" name="Shape 3786"/>
          <p:cNvSpPr/>
          <p:nvPr/>
        </p:nvSpPr>
        <p:spPr>
          <a:xfrm>
            <a:off x="3886200" y="3657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87" name="Shape 3787"/>
          <p:cNvSpPr/>
          <p:nvPr/>
        </p:nvSpPr>
        <p:spPr>
          <a:xfrm rot="-3443451">
            <a:off x="3505199" y="2666999"/>
            <a:ext cx="473074" cy="473074"/>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88" name="Shape 3788"/>
          <p:cNvSpPr/>
          <p:nvPr/>
        </p:nvSpPr>
        <p:spPr>
          <a:xfrm rot="-3443451">
            <a:off x="3676649" y="3003550"/>
            <a:ext cx="473074" cy="473074"/>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89" name="Shape 3789"/>
          <p:cNvSpPr/>
          <p:nvPr/>
        </p:nvSpPr>
        <p:spPr>
          <a:xfrm rot="-3443451">
            <a:off x="3503613" y="2665413"/>
            <a:ext cx="473074" cy="473074"/>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0" name="Shape 3790"/>
          <p:cNvSpPr/>
          <p:nvPr/>
        </p:nvSpPr>
        <p:spPr>
          <a:xfrm rot="-3443451">
            <a:off x="3676649" y="3003550"/>
            <a:ext cx="473074" cy="473074"/>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1" name="Shape 3791"/>
          <p:cNvSpPr/>
          <p:nvPr/>
        </p:nvSpPr>
        <p:spPr>
          <a:xfrm>
            <a:off x="4419600" y="2133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2" name="Shape 3792"/>
          <p:cNvSpPr/>
          <p:nvPr/>
        </p:nvSpPr>
        <p:spPr>
          <a:xfrm>
            <a:off x="4038600" y="2133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3" name="Shape 3793"/>
          <p:cNvSpPr/>
          <p:nvPr/>
        </p:nvSpPr>
        <p:spPr>
          <a:xfrm>
            <a:off x="5105400" y="33528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4" name="Shape 3794"/>
          <p:cNvSpPr/>
          <p:nvPr/>
        </p:nvSpPr>
        <p:spPr>
          <a:xfrm>
            <a:off x="4876800" y="3657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5" name="Shape 3795"/>
          <p:cNvSpPr/>
          <p:nvPr/>
        </p:nvSpPr>
        <p:spPr>
          <a:xfrm>
            <a:off x="3886200" y="3657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6" name="Shape 3796"/>
          <p:cNvSpPr/>
          <p:nvPr/>
        </p:nvSpPr>
        <p:spPr>
          <a:xfrm rot="6366584">
            <a:off x="4419599" y="2686049"/>
            <a:ext cx="471487" cy="471487"/>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7" name="Shape 3797"/>
          <p:cNvSpPr/>
          <p:nvPr/>
        </p:nvSpPr>
        <p:spPr>
          <a:xfrm rot="6366584">
            <a:off x="4800599" y="2819399"/>
            <a:ext cx="471487" cy="471487"/>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8" name="Shape 3798"/>
          <p:cNvSpPr/>
          <p:nvPr/>
        </p:nvSpPr>
        <p:spPr>
          <a:xfrm>
            <a:off x="4114800" y="4038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99" name="Shape 3799"/>
          <p:cNvSpPr/>
          <p:nvPr/>
        </p:nvSpPr>
        <p:spPr>
          <a:xfrm>
            <a:off x="228600" y="2133600"/>
            <a:ext cx="2514599" cy="2514599"/>
          </a:xfrm>
          <a:prstGeom prst="ellipse">
            <a:avLst/>
          </a:prstGeom>
          <a:solidFill>
            <a:srgbClr val="FFFF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3800" name="Shape 3800"/>
          <p:cNvGrpSpPr/>
          <p:nvPr/>
        </p:nvGrpSpPr>
        <p:grpSpPr>
          <a:xfrm>
            <a:off x="2209800" y="3124200"/>
            <a:ext cx="304799" cy="457200"/>
            <a:chOff x="1392" y="1968"/>
            <a:chExt cx="191" cy="288"/>
          </a:xfrm>
        </p:grpSpPr>
        <p:sp>
          <p:nvSpPr>
            <p:cNvPr id="3801" name="Shape 3801"/>
            <p:cNvSpPr/>
            <p:nvPr/>
          </p:nvSpPr>
          <p:spPr>
            <a:xfrm>
              <a:off x="1392" y="1968"/>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02" name="Shape 3802"/>
            <p:cNvSpPr/>
            <p:nvPr/>
          </p:nvSpPr>
          <p:spPr>
            <a:xfrm>
              <a:off x="1439" y="2112"/>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03" name="Shape 3803"/>
          <p:cNvGrpSpPr/>
          <p:nvPr/>
        </p:nvGrpSpPr>
        <p:grpSpPr>
          <a:xfrm>
            <a:off x="1447800" y="2362200"/>
            <a:ext cx="304799" cy="381000"/>
            <a:chOff x="1056" y="1488"/>
            <a:chExt cx="191" cy="240"/>
          </a:xfrm>
        </p:grpSpPr>
        <p:sp>
          <p:nvSpPr>
            <p:cNvPr id="3804" name="Shape 3804"/>
            <p:cNvSpPr/>
            <p:nvPr/>
          </p:nvSpPr>
          <p:spPr>
            <a:xfrm>
              <a:off x="1056" y="1488"/>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05" name="Shape 3805"/>
            <p:cNvSpPr/>
            <p:nvPr/>
          </p:nvSpPr>
          <p:spPr>
            <a:xfrm>
              <a:off x="1103" y="1584"/>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06" name="Shape 3806"/>
          <p:cNvGrpSpPr/>
          <p:nvPr/>
        </p:nvGrpSpPr>
        <p:grpSpPr>
          <a:xfrm>
            <a:off x="1447799" y="2895599"/>
            <a:ext cx="457200" cy="304799"/>
            <a:chOff x="911" y="1823"/>
            <a:chExt cx="288" cy="191"/>
          </a:xfrm>
        </p:grpSpPr>
        <p:sp>
          <p:nvSpPr>
            <p:cNvPr id="3807" name="Shape 3807"/>
            <p:cNvSpPr/>
            <p:nvPr/>
          </p:nvSpPr>
          <p:spPr>
            <a:xfrm>
              <a:off x="911" y="1871"/>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08" name="Shape 3808"/>
            <p:cNvSpPr/>
            <p:nvPr/>
          </p:nvSpPr>
          <p:spPr>
            <a:xfrm>
              <a:off x="1056" y="1823"/>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09" name="Shape 3809"/>
          <p:cNvGrpSpPr/>
          <p:nvPr/>
        </p:nvGrpSpPr>
        <p:grpSpPr>
          <a:xfrm>
            <a:off x="1828800" y="3810000"/>
            <a:ext cx="381000" cy="380999"/>
            <a:chOff x="960" y="2400"/>
            <a:chExt cx="240" cy="239"/>
          </a:xfrm>
        </p:grpSpPr>
        <p:sp>
          <p:nvSpPr>
            <p:cNvPr id="3810" name="Shape 3810"/>
            <p:cNvSpPr/>
            <p:nvPr/>
          </p:nvSpPr>
          <p:spPr>
            <a:xfrm>
              <a:off x="1056" y="2400"/>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11" name="Shape 3811"/>
            <p:cNvSpPr/>
            <p:nvPr/>
          </p:nvSpPr>
          <p:spPr>
            <a:xfrm>
              <a:off x="960" y="2495"/>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12" name="Shape 3812"/>
          <p:cNvGrpSpPr/>
          <p:nvPr/>
        </p:nvGrpSpPr>
        <p:grpSpPr>
          <a:xfrm>
            <a:off x="990599" y="4038600"/>
            <a:ext cx="457200" cy="304799"/>
            <a:chOff x="623" y="2544"/>
            <a:chExt cx="288" cy="191"/>
          </a:xfrm>
        </p:grpSpPr>
        <p:sp>
          <p:nvSpPr>
            <p:cNvPr id="3813" name="Shape 3813"/>
            <p:cNvSpPr/>
            <p:nvPr/>
          </p:nvSpPr>
          <p:spPr>
            <a:xfrm>
              <a:off x="623" y="2592"/>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14" name="Shape 3814"/>
            <p:cNvSpPr/>
            <p:nvPr/>
          </p:nvSpPr>
          <p:spPr>
            <a:xfrm>
              <a:off x="767" y="2544"/>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15" name="Shape 3815"/>
          <p:cNvGrpSpPr/>
          <p:nvPr/>
        </p:nvGrpSpPr>
        <p:grpSpPr>
          <a:xfrm>
            <a:off x="600074" y="3686175"/>
            <a:ext cx="457200" cy="304799"/>
            <a:chOff x="383" y="2304"/>
            <a:chExt cx="288" cy="191"/>
          </a:xfrm>
        </p:grpSpPr>
        <p:sp>
          <p:nvSpPr>
            <p:cNvPr id="3816" name="Shape 3816"/>
            <p:cNvSpPr/>
            <p:nvPr/>
          </p:nvSpPr>
          <p:spPr>
            <a:xfrm>
              <a:off x="383" y="2304"/>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17" name="Shape 3817"/>
            <p:cNvSpPr/>
            <p:nvPr/>
          </p:nvSpPr>
          <p:spPr>
            <a:xfrm>
              <a:off x="528" y="2352"/>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18" name="Shape 3818"/>
          <p:cNvGrpSpPr/>
          <p:nvPr/>
        </p:nvGrpSpPr>
        <p:grpSpPr>
          <a:xfrm>
            <a:off x="989012" y="3275012"/>
            <a:ext cx="457200" cy="304800"/>
            <a:chOff x="623" y="2063"/>
            <a:chExt cx="288" cy="192"/>
          </a:xfrm>
        </p:grpSpPr>
        <p:sp>
          <p:nvSpPr>
            <p:cNvPr id="3819" name="Shape 3819"/>
            <p:cNvSpPr/>
            <p:nvPr/>
          </p:nvSpPr>
          <p:spPr>
            <a:xfrm>
              <a:off x="623" y="2063"/>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20" name="Shape 3820"/>
            <p:cNvSpPr/>
            <p:nvPr/>
          </p:nvSpPr>
          <p:spPr>
            <a:xfrm>
              <a:off x="767" y="2112"/>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21" name="Shape 3821"/>
          <p:cNvGrpSpPr/>
          <p:nvPr/>
        </p:nvGrpSpPr>
        <p:grpSpPr>
          <a:xfrm>
            <a:off x="685800" y="2741613"/>
            <a:ext cx="457200" cy="304799"/>
            <a:chOff x="432" y="1728"/>
            <a:chExt cx="288" cy="191"/>
          </a:xfrm>
        </p:grpSpPr>
        <p:sp>
          <p:nvSpPr>
            <p:cNvPr id="3822" name="Shape 3822"/>
            <p:cNvSpPr/>
            <p:nvPr/>
          </p:nvSpPr>
          <p:spPr>
            <a:xfrm>
              <a:off x="576" y="1728"/>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23" name="Shape 3823"/>
            <p:cNvSpPr/>
            <p:nvPr/>
          </p:nvSpPr>
          <p:spPr>
            <a:xfrm>
              <a:off x="432" y="1776"/>
              <a:ext cx="144" cy="144"/>
            </a:xfrm>
            <a:prstGeom prst="ellipse">
              <a:avLst/>
            </a:prstGeom>
            <a:solidFill>
              <a:srgbClr val="F7F7F7"/>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24" name="Shape 3824"/>
          <p:cNvGrpSpPr/>
          <p:nvPr/>
        </p:nvGrpSpPr>
        <p:grpSpPr>
          <a:xfrm>
            <a:off x="1447799" y="2895599"/>
            <a:ext cx="457200" cy="304799"/>
            <a:chOff x="911" y="1823"/>
            <a:chExt cx="288" cy="191"/>
          </a:xfrm>
        </p:grpSpPr>
        <p:sp>
          <p:nvSpPr>
            <p:cNvPr id="3825" name="Shape 3825"/>
            <p:cNvSpPr/>
            <p:nvPr/>
          </p:nvSpPr>
          <p:spPr>
            <a:xfrm>
              <a:off x="911" y="1871"/>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26" name="Shape 3826"/>
            <p:cNvSpPr/>
            <p:nvPr/>
          </p:nvSpPr>
          <p:spPr>
            <a:xfrm>
              <a:off x="1056" y="1823"/>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27" name="Shape 3827"/>
          <p:cNvGrpSpPr/>
          <p:nvPr/>
        </p:nvGrpSpPr>
        <p:grpSpPr>
          <a:xfrm>
            <a:off x="1828800" y="3810000"/>
            <a:ext cx="380999" cy="380999"/>
            <a:chOff x="1152" y="2400"/>
            <a:chExt cx="239" cy="239"/>
          </a:xfrm>
        </p:grpSpPr>
        <p:sp>
          <p:nvSpPr>
            <p:cNvPr id="3828" name="Shape 3828"/>
            <p:cNvSpPr/>
            <p:nvPr/>
          </p:nvSpPr>
          <p:spPr>
            <a:xfrm>
              <a:off x="1152" y="2495"/>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29" name="Shape 3829"/>
            <p:cNvSpPr/>
            <p:nvPr/>
          </p:nvSpPr>
          <p:spPr>
            <a:xfrm>
              <a:off x="1247" y="2400"/>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30" name="Shape 3830"/>
          <p:cNvGrpSpPr/>
          <p:nvPr/>
        </p:nvGrpSpPr>
        <p:grpSpPr>
          <a:xfrm>
            <a:off x="2209800" y="3124200"/>
            <a:ext cx="304799" cy="457200"/>
            <a:chOff x="1392" y="1968"/>
            <a:chExt cx="191" cy="288"/>
          </a:xfrm>
        </p:grpSpPr>
        <p:sp>
          <p:nvSpPr>
            <p:cNvPr id="3831" name="Shape 3831"/>
            <p:cNvSpPr/>
            <p:nvPr/>
          </p:nvSpPr>
          <p:spPr>
            <a:xfrm>
              <a:off x="1392" y="1968"/>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32" name="Shape 3832"/>
            <p:cNvSpPr/>
            <p:nvPr/>
          </p:nvSpPr>
          <p:spPr>
            <a:xfrm>
              <a:off x="1439" y="211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33" name="Shape 3833"/>
          <p:cNvGrpSpPr/>
          <p:nvPr/>
        </p:nvGrpSpPr>
        <p:grpSpPr>
          <a:xfrm>
            <a:off x="990599" y="4038600"/>
            <a:ext cx="457200" cy="304799"/>
            <a:chOff x="623" y="2544"/>
            <a:chExt cx="288" cy="191"/>
          </a:xfrm>
        </p:grpSpPr>
        <p:sp>
          <p:nvSpPr>
            <p:cNvPr id="3834" name="Shape 3834"/>
            <p:cNvSpPr/>
            <p:nvPr/>
          </p:nvSpPr>
          <p:spPr>
            <a:xfrm>
              <a:off x="623" y="259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35" name="Shape 3835"/>
            <p:cNvSpPr/>
            <p:nvPr/>
          </p:nvSpPr>
          <p:spPr>
            <a:xfrm>
              <a:off x="767" y="2544"/>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36" name="Shape 3836"/>
          <p:cNvGrpSpPr/>
          <p:nvPr/>
        </p:nvGrpSpPr>
        <p:grpSpPr>
          <a:xfrm>
            <a:off x="990599" y="3276599"/>
            <a:ext cx="457200" cy="304800"/>
            <a:chOff x="623" y="2063"/>
            <a:chExt cx="288" cy="192"/>
          </a:xfrm>
        </p:grpSpPr>
        <p:sp>
          <p:nvSpPr>
            <p:cNvPr id="3837" name="Shape 3837"/>
            <p:cNvSpPr/>
            <p:nvPr/>
          </p:nvSpPr>
          <p:spPr>
            <a:xfrm>
              <a:off x="623" y="2063"/>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38" name="Shape 3838"/>
            <p:cNvSpPr/>
            <p:nvPr/>
          </p:nvSpPr>
          <p:spPr>
            <a:xfrm>
              <a:off x="767" y="211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39" name="Shape 3839"/>
          <p:cNvGrpSpPr/>
          <p:nvPr/>
        </p:nvGrpSpPr>
        <p:grpSpPr>
          <a:xfrm>
            <a:off x="600074" y="3686175"/>
            <a:ext cx="457200" cy="304799"/>
            <a:chOff x="383" y="2304"/>
            <a:chExt cx="288" cy="191"/>
          </a:xfrm>
        </p:grpSpPr>
        <p:grpSp>
          <p:nvGrpSpPr>
            <p:cNvPr id="3840" name="Shape 3840"/>
            <p:cNvGrpSpPr/>
            <p:nvPr/>
          </p:nvGrpSpPr>
          <p:grpSpPr>
            <a:xfrm>
              <a:off x="383" y="2304"/>
              <a:ext cx="288" cy="191"/>
              <a:chOff x="383" y="2304"/>
              <a:chExt cx="288" cy="191"/>
            </a:xfrm>
          </p:grpSpPr>
          <p:sp>
            <p:nvSpPr>
              <p:cNvPr id="3841" name="Shape 3841"/>
              <p:cNvSpPr/>
              <p:nvPr/>
            </p:nvSpPr>
            <p:spPr>
              <a:xfrm>
                <a:off x="383" y="2304"/>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42" name="Shape 3842"/>
              <p:cNvSpPr/>
              <p:nvPr/>
            </p:nvSpPr>
            <p:spPr>
              <a:xfrm>
                <a:off x="528" y="235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43" name="Shape 3843"/>
            <p:cNvGrpSpPr/>
            <p:nvPr/>
          </p:nvGrpSpPr>
          <p:grpSpPr>
            <a:xfrm>
              <a:off x="383" y="2304"/>
              <a:ext cx="288" cy="191"/>
              <a:chOff x="383" y="2304"/>
              <a:chExt cx="288" cy="191"/>
            </a:xfrm>
          </p:grpSpPr>
          <p:sp>
            <p:nvSpPr>
              <p:cNvPr id="3844" name="Shape 3844"/>
              <p:cNvSpPr/>
              <p:nvPr/>
            </p:nvSpPr>
            <p:spPr>
              <a:xfrm>
                <a:off x="383" y="2304"/>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45" name="Shape 3845"/>
              <p:cNvSpPr/>
              <p:nvPr/>
            </p:nvSpPr>
            <p:spPr>
              <a:xfrm>
                <a:off x="528" y="235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sp>
        <p:nvSpPr>
          <p:cNvPr id="3846" name="Shape 3846"/>
          <p:cNvSpPr/>
          <p:nvPr/>
        </p:nvSpPr>
        <p:spPr>
          <a:xfrm>
            <a:off x="1447800" y="2362200"/>
            <a:ext cx="228600" cy="228600"/>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47" name="Shape 3847"/>
          <p:cNvSpPr/>
          <p:nvPr/>
        </p:nvSpPr>
        <p:spPr>
          <a:xfrm>
            <a:off x="1524000" y="2514600"/>
            <a:ext cx="228600" cy="228600"/>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3848" name="Shape 3848"/>
          <p:cNvGrpSpPr/>
          <p:nvPr/>
        </p:nvGrpSpPr>
        <p:grpSpPr>
          <a:xfrm>
            <a:off x="685800" y="2740025"/>
            <a:ext cx="457200" cy="304799"/>
            <a:chOff x="432" y="1728"/>
            <a:chExt cx="288" cy="191"/>
          </a:xfrm>
        </p:grpSpPr>
        <p:sp>
          <p:nvSpPr>
            <p:cNvPr id="3849" name="Shape 3849"/>
            <p:cNvSpPr/>
            <p:nvPr/>
          </p:nvSpPr>
          <p:spPr>
            <a:xfrm>
              <a:off x="576" y="1728"/>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50" name="Shape 3850"/>
            <p:cNvSpPr/>
            <p:nvPr/>
          </p:nvSpPr>
          <p:spPr>
            <a:xfrm>
              <a:off x="432" y="1776"/>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3851" name="Shape 385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1" u="none" strike="noStrike" cap="none">
                <a:solidFill>
                  <a:schemeClr val="dk2"/>
                </a:solidFill>
                <a:latin typeface="Arial"/>
                <a:ea typeface="Arial"/>
                <a:cs typeface="Arial"/>
                <a:sym typeface="Arial"/>
              </a:rPr>
              <a:t>Visualizing Limiting Reactant</a:t>
            </a:r>
          </a:p>
        </p:txBody>
      </p:sp>
      <p:sp>
        <p:nvSpPr>
          <p:cNvPr id="3852" name="Shape 3852"/>
          <p:cNvSpPr txBox="1"/>
          <p:nvPr/>
        </p:nvSpPr>
        <p:spPr>
          <a:xfrm>
            <a:off x="6769100" y="499586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a:t>
            </a:r>
          </a:p>
        </p:txBody>
      </p:sp>
      <p:sp>
        <p:nvSpPr>
          <p:cNvPr id="3853" name="Shape 3853"/>
          <p:cNvSpPr txBox="1"/>
          <p:nvPr/>
        </p:nvSpPr>
        <p:spPr>
          <a:xfrm>
            <a:off x="6769100" y="500697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854" name="Shape 3854"/>
          <p:cNvSpPr txBox="1"/>
          <p:nvPr/>
        </p:nvSpPr>
        <p:spPr>
          <a:xfrm>
            <a:off x="6780213" y="5006975"/>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a:t>
            </a:r>
          </a:p>
        </p:txBody>
      </p:sp>
      <p:sp>
        <p:nvSpPr>
          <p:cNvPr id="3855" name="Shape 3855"/>
          <p:cNvSpPr txBox="1"/>
          <p:nvPr/>
        </p:nvSpPr>
        <p:spPr>
          <a:xfrm>
            <a:off x="6778625" y="500062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4</a:t>
            </a:r>
          </a:p>
        </p:txBody>
      </p:sp>
      <p:sp>
        <p:nvSpPr>
          <p:cNvPr id="3856" name="Shape 3856"/>
          <p:cNvSpPr txBox="1"/>
          <p:nvPr/>
        </p:nvSpPr>
        <p:spPr>
          <a:xfrm>
            <a:off x="6757988" y="499903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a:t>
            </a:r>
          </a:p>
        </p:txBody>
      </p:sp>
      <p:sp>
        <p:nvSpPr>
          <p:cNvPr id="3857" name="Shape 3857"/>
          <p:cNvSpPr txBox="1"/>
          <p:nvPr/>
        </p:nvSpPr>
        <p:spPr>
          <a:xfrm>
            <a:off x="6769100" y="50022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6</a:t>
            </a:r>
          </a:p>
        </p:txBody>
      </p:sp>
      <p:sp>
        <p:nvSpPr>
          <p:cNvPr id="3858" name="Shape 3858"/>
          <p:cNvSpPr txBox="1"/>
          <p:nvPr/>
        </p:nvSpPr>
        <p:spPr>
          <a:xfrm>
            <a:off x="6762750" y="501173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7</a:t>
            </a:r>
          </a:p>
        </p:txBody>
      </p:sp>
      <p:sp>
        <p:nvSpPr>
          <p:cNvPr id="3859" name="Shape 3859"/>
          <p:cNvSpPr txBox="1"/>
          <p:nvPr/>
        </p:nvSpPr>
        <p:spPr>
          <a:xfrm>
            <a:off x="6767513" y="499903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8</a:t>
            </a:r>
          </a:p>
        </p:txBody>
      </p:sp>
      <p:sp>
        <p:nvSpPr>
          <p:cNvPr id="3860" name="Shape 3860"/>
          <p:cNvSpPr/>
          <p:nvPr/>
        </p:nvSpPr>
        <p:spPr>
          <a:xfrm>
            <a:off x="3200400" y="20574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61" name="Shape 3861"/>
          <p:cNvSpPr/>
          <p:nvPr/>
        </p:nvSpPr>
        <p:spPr>
          <a:xfrm>
            <a:off x="6324600" y="21336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862" name="Shape 3862"/>
          <p:cNvCxnSpPr/>
          <p:nvPr/>
        </p:nvCxnSpPr>
        <p:spPr>
          <a:xfrm>
            <a:off x="5791200" y="3276600"/>
            <a:ext cx="381000" cy="0"/>
          </a:xfrm>
          <a:prstGeom prst="straightConnector1">
            <a:avLst/>
          </a:prstGeom>
          <a:noFill/>
          <a:ln w="9525" cap="flat" cmpd="sng">
            <a:solidFill>
              <a:schemeClr val="dk1"/>
            </a:solidFill>
            <a:prstDash val="solid"/>
            <a:round/>
            <a:headEnd type="none" w="med" len="med"/>
            <a:tailEnd type="triangle" w="lg" len="lg"/>
          </a:ln>
        </p:spPr>
      </p:cxnSp>
      <p:sp>
        <p:nvSpPr>
          <p:cNvPr id="3863" name="Shape 3863"/>
          <p:cNvSpPr txBox="1"/>
          <p:nvPr/>
        </p:nvSpPr>
        <p:spPr>
          <a:xfrm>
            <a:off x="1295400" y="1487487"/>
            <a:ext cx="7672388"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H</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             +              O</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                                 H</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O            </a:t>
            </a:r>
          </a:p>
        </p:txBody>
      </p:sp>
      <p:cxnSp>
        <p:nvCxnSpPr>
          <p:cNvPr id="3864" name="Shape 3864"/>
          <p:cNvCxnSpPr/>
          <p:nvPr/>
        </p:nvCxnSpPr>
        <p:spPr>
          <a:xfrm>
            <a:off x="5486400" y="1752600"/>
            <a:ext cx="762000" cy="0"/>
          </a:xfrm>
          <a:prstGeom prst="straightConnector1">
            <a:avLst/>
          </a:prstGeom>
          <a:noFill/>
          <a:ln w="19050" cap="flat" cmpd="sng">
            <a:solidFill>
              <a:schemeClr val="dk1"/>
            </a:solidFill>
            <a:prstDash val="solid"/>
            <a:round/>
            <a:headEnd type="none" w="med" len="med"/>
            <a:tailEnd type="triangle" w="lg" len="lg"/>
          </a:ln>
        </p:spPr>
      </p:cxnSp>
      <p:sp>
        <p:nvSpPr>
          <p:cNvPr id="3865" name="Shape 3865"/>
          <p:cNvSpPr txBox="1"/>
          <p:nvPr/>
        </p:nvSpPr>
        <p:spPr>
          <a:xfrm>
            <a:off x="3267075" y="5029200"/>
            <a:ext cx="187324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O</a:t>
            </a:r>
            <a:r>
              <a:rPr lang="en-US" sz="2400" b="0" i="0" u="none" strike="noStrike" cap="none" baseline="-25000">
                <a:solidFill>
                  <a:schemeClr val="dk1"/>
                </a:solidFill>
                <a:latin typeface="Arial"/>
                <a:ea typeface="Arial"/>
                <a:cs typeface="Arial"/>
                <a:sym typeface="Arial"/>
              </a:rPr>
              <a:t>2</a:t>
            </a:r>
          </a:p>
        </p:txBody>
      </p:sp>
      <p:sp>
        <p:nvSpPr>
          <p:cNvPr id="3866" name="Shape 3866"/>
          <p:cNvSpPr txBox="1"/>
          <p:nvPr/>
        </p:nvSpPr>
        <p:spPr>
          <a:xfrm>
            <a:off x="6619875" y="5029200"/>
            <a:ext cx="20939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p>
        </p:txBody>
      </p:sp>
      <p:sp>
        <p:nvSpPr>
          <p:cNvPr id="3867" name="Shape 3867"/>
          <p:cNvSpPr txBox="1"/>
          <p:nvPr/>
        </p:nvSpPr>
        <p:spPr>
          <a:xfrm>
            <a:off x="533400" y="5029200"/>
            <a:ext cx="185737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H</a:t>
            </a:r>
            <a:r>
              <a:rPr lang="en-US" sz="2400" b="0" i="0" u="none" strike="noStrike" cap="none" baseline="-25000">
                <a:solidFill>
                  <a:schemeClr val="dk1"/>
                </a:solidFill>
                <a:latin typeface="Arial"/>
                <a:ea typeface="Arial"/>
                <a:cs typeface="Arial"/>
                <a:sym typeface="Arial"/>
              </a:rPr>
              <a:t>2</a:t>
            </a:r>
          </a:p>
        </p:txBody>
      </p:sp>
      <p:grpSp>
        <p:nvGrpSpPr>
          <p:cNvPr id="3868" name="Shape 3868"/>
          <p:cNvGrpSpPr/>
          <p:nvPr/>
        </p:nvGrpSpPr>
        <p:grpSpPr>
          <a:xfrm>
            <a:off x="6705600" y="2514600"/>
            <a:ext cx="609599" cy="609599"/>
            <a:chOff x="4320" y="3888"/>
            <a:chExt cx="383" cy="383"/>
          </a:xfrm>
        </p:grpSpPr>
        <p:sp>
          <p:nvSpPr>
            <p:cNvPr id="3869" name="Shape 3869"/>
            <p:cNvSpPr/>
            <p:nvPr/>
          </p:nvSpPr>
          <p:spPr>
            <a:xfrm>
              <a:off x="4559" y="4079"/>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70" name="Shape 3870"/>
            <p:cNvSpPr/>
            <p:nvPr/>
          </p:nvSpPr>
          <p:spPr>
            <a:xfrm>
              <a:off x="4320" y="3984"/>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71" name="Shape 3871"/>
            <p:cNvSpPr/>
            <p:nvPr/>
          </p:nvSpPr>
          <p:spPr>
            <a:xfrm>
              <a:off x="4368" y="3888"/>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72" name="Shape 3872"/>
          <p:cNvGrpSpPr/>
          <p:nvPr/>
        </p:nvGrpSpPr>
        <p:grpSpPr>
          <a:xfrm>
            <a:off x="7467599" y="2362200"/>
            <a:ext cx="533399" cy="685800"/>
            <a:chOff x="4031" y="3552"/>
            <a:chExt cx="335" cy="432"/>
          </a:xfrm>
        </p:grpSpPr>
        <p:sp>
          <p:nvSpPr>
            <p:cNvPr id="3873" name="Shape 3873"/>
            <p:cNvSpPr/>
            <p:nvPr/>
          </p:nvSpPr>
          <p:spPr>
            <a:xfrm>
              <a:off x="4127" y="3840"/>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74" name="Shape 3874"/>
            <p:cNvSpPr/>
            <p:nvPr/>
          </p:nvSpPr>
          <p:spPr>
            <a:xfrm>
              <a:off x="4079" y="3600"/>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75" name="Shape 3875"/>
            <p:cNvSpPr/>
            <p:nvPr/>
          </p:nvSpPr>
          <p:spPr>
            <a:xfrm>
              <a:off x="4031" y="3552"/>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76" name="Shape 3876"/>
          <p:cNvGrpSpPr/>
          <p:nvPr/>
        </p:nvGrpSpPr>
        <p:grpSpPr>
          <a:xfrm>
            <a:off x="7238999" y="4038600"/>
            <a:ext cx="533400" cy="533399"/>
            <a:chOff x="4559" y="3552"/>
            <a:chExt cx="336" cy="335"/>
          </a:xfrm>
        </p:grpSpPr>
        <p:sp>
          <p:nvSpPr>
            <p:cNvPr id="3877" name="Shape 3877"/>
            <p:cNvSpPr/>
            <p:nvPr/>
          </p:nvSpPr>
          <p:spPr>
            <a:xfrm>
              <a:off x="4752" y="3647"/>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78" name="Shape 3878"/>
            <p:cNvSpPr/>
            <p:nvPr/>
          </p:nvSpPr>
          <p:spPr>
            <a:xfrm>
              <a:off x="4559" y="3600"/>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79" name="Shape 3879"/>
            <p:cNvSpPr/>
            <p:nvPr/>
          </p:nvSpPr>
          <p:spPr>
            <a:xfrm>
              <a:off x="4608" y="3552"/>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80" name="Shape 3880"/>
          <p:cNvGrpSpPr/>
          <p:nvPr/>
        </p:nvGrpSpPr>
        <p:grpSpPr>
          <a:xfrm>
            <a:off x="7924800" y="3810000"/>
            <a:ext cx="609599" cy="533399"/>
            <a:chOff x="4656" y="2976"/>
            <a:chExt cx="383" cy="335"/>
          </a:xfrm>
        </p:grpSpPr>
        <p:sp>
          <p:nvSpPr>
            <p:cNvPr id="3881" name="Shape 3881"/>
            <p:cNvSpPr/>
            <p:nvPr/>
          </p:nvSpPr>
          <p:spPr>
            <a:xfrm>
              <a:off x="4895" y="3023"/>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82" name="Shape 3882"/>
            <p:cNvSpPr/>
            <p:nvPr/>
          </p:nvSpPr>
          <p:spPr>
            <a:xfrm>
              <a:off x="4656" y="3023"/>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83" name="Shape 3883"/>
            <p:cNvSpPr/>
            <p:nvPr/>
          </p:nvSpPr>
          <p:spPr>
            <a:xfrm>
              <a:off x="4656" y="2976"/>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84" name="Shape 3884"/>
          <p:cNvGrpSpPr/>
          <p:nvPr/>
        </p:nvGrpSpPr>
        <p:grpSpPr>
          <a:xfrm>
            <a:off x="7848599" y="3048000"/>
            <a:ext cx="457200" cy="685799"/>
            <a:chOff x="4847" y="3888"/>
            <a:chExt cx="288" cy="431"/>
          </a:xfrm>
        </p:grpSpPr>
        <p:sp>
          <p:nvSpPr>
            <p:cNvPr id="3885" name="Shape 3885"/>
            <p:cNvSpPr/>
            <p:nvPr/>
          </p:nvSpPr>
          <p:spPr>
            <a:xfrm>
              <a:off x="4847" y="3888"/>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86" name="Shape 3886"/>
            <p:cNvSpPr/>
            <p:nvPr/>
          </p:nvSpPr>
          <p:spPr>
            <a:xfrm>
              <a:off x="4847" y="3984"/>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87" name="Shape 3887"/>
            <p:cNvSpPr/>
            <p:nvPr/>
          </p:nvSpPr>
          <p:spPr>
            <a:xfrm>
              <a:off x="4847" y="4175"/>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88" name="Shape 3888"/>
          <p:cNvGrpSpPr/>
          <p:nvPr/>
        </p:nvGrpSpPr>
        <p:grpSpPr>
          <a:xfrm>
            <a:off x="8077199" y="2666999"/>
            <a:ext cx="533400" cy="609600"/>
            <a:chOff x="4991" y="3263"/>
            <a:chExt cx="336" cy="384"/>
          </a:xfrm>
        </p:grpSpPr>
        <p:sp>
          <p:nvSpPr>
            <p:cNvPr id="3889" name="Shape 3889"/>
            <p:cNvSpPr/>
            <p:nvPr/>
          </p:nvSpPr>
          <p:spPr>
            <a:xfrm>
              <a:off x="5136" y="3504"/>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90" name="Shape 3890"/>
            <p:cNvSpPr/>
            <p:nvPr/>
          </p:nvSpPr>
          <p:spPr>
            <a:xfrm>
              <a:off x="5040" y="3263"/>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91" name="Shape 3891"/>
            <p:cNvSpPr/>
            <p:nvPr/>
          </p:nvSpPr>
          <p:spPr>
            <a:xfrm>
              <a:off x="4991" y="3359"/>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892" name="Shape 3892"/>
          <p:cNvGrpSpPr/>
          <p:nvPr/>
        </p:nvGrpSpPr>
        <p:grpSpPr>
          <a:xfrm>
            <a:off x="7086600" y="3276599"/>
            <a:ext cx="609599" cy="609600"/>
            <a:chOff x="5088" y="3695"/>
            <a:chExt cx="383" cy="384"/>
          </a:xfrm>
        </p:grpSpPr>
        <p:sp>
          <p:nvSpPr>
            <p:cNvPr id="3893" name="Shape 3893"/>
            <p:cNvSpPr/>
            <p:nvPr/>
          </p:nvSpPr>
          <p:spPr>
            <a:xfrm>
              <a:off x="5184" y="3695"/>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94" name="Shape 3894"/>
            <p:cNvSpPr/>
            <p:nvPr/>
          </p:nvSpPr>
          <p:spPr>
            <a:xfrm>
              <a:off x="5088" y="3791"/>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95" name="Shape 3895"/>
            <p:cNvSpPr/>
            <p:nvPr/>
          </p:nvSpPr>
          <p:spPr>
            <a:xfrm>
              <a:off x="5279" y="3936"/>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3896" name="Shape 3896"/>
          <p:cNvSpPr txBox="1"/>
          <p:nvPr/>
        </p:nvSpPr>
        <p:spPr>
          <a:xfrm>
            <a:off x="708025" y="50022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8</a:t>
            </a:r>
          </a:p>
        </p:txBody>
      </p:sp>
      <p:sp>
        <p:nvSpPr>
          <p:cNvPr id="3897" name="Shape 3897"/>
          <p:cNvSpPr txBox="1"/>
          <p:nvPr/>
        </p:nvSpPr>
        <p:spPr>
          <a:xfrm>
            <a:off x="3438525" y="499903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a:t>
            </a:r>
          </a:p>
        </p:txBody>
      </p:sp>
      <p:sp>
        <p:nvSpPr>
          <p:cNvPr id="3898" name="Shape 3898"/>
          <p:cNvSpPr txBox="1"/>
          <p:nvPr/>
        </p:nvSpPr>
        <p:spPr>
          <a:xfrm>
            <a:off x="6772275" y="499903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0</a:t>
            </a:r>
          </a:p>
        </p:txBody>
      </p:sp>
      <p:sp>
        <p:nvSpPr>
          <p:cNvPr id="3899" name="Shape 3899"/>
          <p:cNvSpPr txBox="1"/>
          <p:nvPr/>
        </p:nvSpPr>
        <p:spPr>
          <a:xfrm>
            <a:off x="704850" y="499903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7</a:t>
            </a:r>
          </a:p>
        </p:txBody>
      </p:sp>
      <p:sp>
        <p:nvSpPr>
          <p:cNvPr id="3900" name="Shape 3900"/>
          <p:cNvSpPr txBox="1"/>
          <p:nvPr/>
        </p:nvSpPr>
        <p:spPr>
          <a:xfrm>
            <a:off x="3313112" y="4995862"/>
            <a:ext cx="608011"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4.5</a:t>
            </a:r>
          </a:p>
        </p:txBody>
      </p:sp>
      <p:sp>
        <p:nvSpPr>
          <p:cNvPr id="3901" name="Shape 3901"/>
          <p:cNvSpPr txBox="1"/>
          <p:nvPr/>
        </p:nvSpPr>
        <p:spPr>
          <a:xfrm>
            <a:off x="704850" y="5010150"/>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6</a:t>
            </a:r>
          </a:p>
        </p:txBody>
      </p:sp>
      <p:sp>
        <p:nvSpPr>
          <p:cNvPr id="3902" name="Shape 3902"/>
          <p:cNvSpPr txBox="1"/>
          <p:nvPr/>
        </p:nvSpPr>
        <p:spPr>
          <a:xfrm>
            <a:off x="3435350" y="500697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4</a:t>
            </a:r>
          </a:p>
        </p:txBody>
      </p:sp>
      <p:sp>
        <p:nvSpPr>
          <p:cNvPr id="3903" name="Shape 3903"/>
          <p:cNvSpPr txBox="1"/>
          <p:nvPr/>
        </p:nvSpPr>
        <p:spPr>
          <a:xfrm>
            <a:off x="715962" y="501015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a:t>
            </a:r>
          </a:p>
        </p:txBody>
      </p:sp>
      <p:sp>
        <p:nvSpPr>
          <p:cNvPr id="3904" name="Shape 3904"/>
          <p:cNvSpPr txBox="1"/>
          <p:nvPr/>
        </p:nvSpPr>
        <p:spPr>
          <a:xfrm>
            <a:off x="3324225" y="4995862"/>
            <a:ext cx="608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3.5</a:t>
            </a:r>
          </a:p>
        </p:txBody>
      </p:sp>
      <p:sp>
        <p:nvSpPr>
          <p:cNvPr id="3905" name="Shape 3905"/>
          <p:cNvSpPr txBox="1"/>
          <p:nvPr/>
        </p:nvSpPr>
        <p:spPr>
          <a:xfrm>
            <a:off x="714375" y="5003800"/>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4</a:t>
            </a:r>
          </a:p>
        </p:txBody>
      </p:sp>
      <p:sp>
        <p:nvSpPr>
          <p:cNvPr id="3906" name="Shape 3906"/>
          <p:cNvSpPr txBox="1"/>
          <p:nvPr/>
        </p:nvSpPr>
        <p:spPr>
          <a:xfrm>
            <a:off x="3444875" y="500062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a:t>
            </a:r>
          </a:p>
        </p:txBody>
      </p:sp>
      <p:sp>
        <p:nvSpPr>
          <p:cNvPr id="3907" name="Shape 3907"/>
          <p:cNvSpPr txBox="1"/>
          <p:nvPr/>
        </p:nvSpPr>
        <p:spPr>
          <a:xfrm>
            <a:off x="715962" y="5002212"/>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a:t>
            </a:r>
          </a:p>
        </p:txBody>
      </p:sp>
      <p:sp>
        <p:nvSpPr>
          <p:cNvPr id="3908" name="Shape 3908"/>
          <p:cNvSpPr txBox="1"/>
          <p:nvPr/>
        </p:nvSpPr>
        <p:spPr>
          <a:xfrm>
            <a:off x="3335337" y="4987925"/>
            <a:ext cx="608011"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2.5</a:t>
            </a:r>
          </a:p>
        </p:txBody>
      </p:sp>
      <p:sp>
        <p:nvSpPr>
          <p:cNvPr id="3909" name="Shape 3909"/>
          <p:cNvSpPr txBox="1"/>
          <p:nvPr/>
        </p:nvSpPr>
        <p:spPr>
          <a:xfrm>
            <a:off x="704850" y="500538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910" name="Shape 3910"/>
          <p:cNvSpPr txBox="1"/>
          <p:nvPr/>
        </p:nvSpPr>
        <p:spPr>
          <a:xfrm>
            <a:off x="3435350" y="50022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911" name="Shape 3911"/>
          <p:cNvSpPr txBox="1"/>
          <p:nvPr/>
        </p:nvSpPr>
        <p:spPr>
          <a:xfrm>
            <a:off x="698500" y="50149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a:t>
            </a:r>
          </a:p>
        </p:txBody>
      </p:sp>
      <p:sp>
        <p:nvSpPr>
          <p:cNvPr id="3912" name="Shape 3912"/>
          <p:cNvSpPr txBox="1"/>
          <p:nvPr/>
        </p:nvSpPr>
        <p:spPr>
          <a:xfrm>
            <a:off x="3328987" y="4989512"/>
            <a:ext cx="608011"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1.5</a:t>
            </a:r>
          </a:p>
        </p:txBody>
      </p:sp>
      <p:sp>
        <p:nvSpPr>
          <p:cNvPr id="3913" name="Shape 3913"/>
          <p:cNvSpPr txBox="1"/>
          <p:nvPr/>
        </p:nvSpPr>
        <p:spPr>
          <a:xfrm>
            <a:off x="703262" y="5002212"/>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0</a:t>
            </a:r>
          </a:p>
        </p:txBody>
      </p:sp>
      <p:sp>
        <p:nvSpPr>
          <p:cNvPr id="3914" name="Shape 3914"/>
          <p:cNvSpPr txBox="1"/>
          <p:nvPr/>
        </p:nvSpPr>
        <p:spPr>
          <a:xfrm>
            <a:off x="3433762" y="499903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a:t>
            </a:r>
          </a:p>
        </p:txBody>
      </p:sp>
      <p:sp>
        <p:nvSpPr>
          <p:cNvPr id="3915" name="Shape 3915"/>
          <p:cNvSpPr txBox="1"/>
          <p:nvPr/>
        </p:nvSpPr>
        <p:spPr>
          <a:xfrm>
            <a:off x="476250" y="5554662"/>
            <a:ext cx="19494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accent2"/>
                </a:solidFill>
                <a:latin typeface="Arial"/>
                <a:ea typeface="Arial"/>
                <a:cs typeface="Arial"/>
                <a:sym typeface="Arial"/>
              </a:rPr>
              <a:t>Limiting Reactant</a:t>
            </a:r>
          </a:p>
        </p:txBody>
      </p:sp>
      <p:sp>
        <p:nvSpPr>
          <p:cNvPr id="3916" name="Shape 3916"/>
          <p:cNvSpPr txBox="1"/>
          <p:nvPr/>
        </p:nvSpPr>
        <p:spPr>
          <a:xfrm>
            <a:off x="3740150" y="5562600"/>
            <a:ext cx="9207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rgbClr val="FF0000"/>
                </a:solidFill>
                <a:latin typeface="Arial"/>
                <a:ea typeface="Arial"/>
                <a:cs typeface="Arial"/>
                <a:sym typeface="Arial"/>
              </a:rPr>
              <a:t>Excess</a:t>
            </a:r>
          </a:p>
        </p:txBody>
      </p:sp>
      <p:sp>
        <p:nvSpPr>
          <p:cNvPr id="3917" name="Shape 3917"/>
          <p:cNvSpPr txBox="1"/>
          <p:nvPr/>
        </p:nvSpPr>
        <p:spPr>
          <a:xfrm>
            <a:off x="1244600" y="6175375"/>
            <a:ext cx="664210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Limiting reactant determines amount of product.</a:t>
            </a:r>
          </a:p>
        </p:txBody>
      </p:sp>
      <p:sp>
        <p:nvSpPr>
          <p:cNvPr id="3918" name="Shape 3918"/>
          <p:cNvSpPr txBox="1"/>
          <p:nvPr/>
        </p:nvSpPr>
        <p:spPr>
          <a:xfrm>
            <a:off x="6950075" y="1492250"/>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919" name="Shape 3919"/>
          <p:cNvSpPr txBox="1"/>
          <p:nvPr/>
        </p:nvSpPr>
        <p:spPr>
          <a:xfrm>
            <a:off x="1047750" y="14970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920" name="Shape 3920"/>
          <p:cNvSpPr/>
          <p:nvPr/>
        </p:nvSpPr>
        <p:spPr>
          <a:xfrm>
            <a:off x="6654800" y="3430587"/>
            <a:ext cx="228600" cy="228600"/>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21" name="Shape 3921"/>
          <p:cNvSpPr/>
          <p:nvPr/>
        </p:nvSpPr>
        <p:spPr>
          <a:xfrm>
            <a:off x="6478587" y="3756025"/>
            <a:ext cx="228600" cy="228600"/>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6"/>
                                        </p:tgtEl>
                                        <p:attrNameLst>
                                          <p:attrName>style.visibility</p:attrName>
                                        </p:attrNameLst>
                                      </p:cBhvr>
                                      <p:to>
                                        <p:strVal val="visible"/>
                                      </p:to>
                                    </p:set>
                                    <p:animEffect transition="in" filter="fade">
                                      <p:cBhvr>
                                        <p:cTn id="7" dur="1000"/>
                                        <p:tgtEl>
                                          <p:spTgt spid="38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7"/>
                                        </p:tgtEl>
                                        <p:attrNameLst>
                                          <p:attrName>style.visibility</p:attrName>
                                        </p:attrNameLst>
                                      </p:cBhvr>
                                      <p:to>
                                        <p:strVal val="visible"/>
                                      </p:to>
                                    </p:set>
                                    <p:animEffect transition="in" filter="fade">
                                      <p:cBhvr>
                                        <p:cTn id="12" dur="1000"/>
                                        <p:tgtEl>
                                          <p:spTgt spid="38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98"/>
                                        </p:tgtEl>
                                        <p:attrNameLst>
                                          <p:attrName>style.visibility</p:attrName>
                                        </p:attrNameLst>
                                      </p:cBhvr>
                                      <p:to>
                                        <p:strVal val="visible"/>
                                      </p:to>
                                    </p:set>
                                    <p:animEffect transition="in" filter="fade">
                                      <p:cBhvr>
                                        <p:cTn id="17" dur="1000"/>
                                        <p:tgtEl>
                                          <p:spTgt spid="38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03"/>
                                        </p:tgtEl>
                                        <p:attrNameLst>
                                          <p:attrName>style.visibility</p:attrName>
                                        </p:attrNameLst>
                                      </p:cBhvr>
                                      <p:to>
                                        <p:strVal val="visible"/>
                                      </p:to>
                                    </p:set>
                                    <p:animEffect transition="in" filter="fade">
                                      <p:cBhvr>
                                        <p:cTn id="22" dur="500"/>
                                        <p:tgtEl>
                                          <p:spTgt spid="3803"/>
                                        </p:tgtEl>
                                      </p:cBhvr>
                                    </p:animEffect>
                                  </p:childTnLst>
                                </p:cTn>
                              </p:par>
                              <p:par>
                                <p:cTn id="23" presetID="10" presetClass="entr" presetSubtype="0" fill="hold" nodeType="withEffect">
                                  <p:stCondLst>
                                    <p:cond delay="0"/>
                                  </p:stCondLst>
                                  <p:childTnLst>
                                    <p:set>
                                      <p:cBhvr>
                                        <p:cTn id="24" dur="1" fill="hold">
                                          <p:stCondLst>
                                            <p:cond delay="0"/>
                                          </p:stCondLst>
                                        </p:cTn>
                                        <p:tgtEl>
                                          <p:spTgt spid="3786"/>
                                        </p:tgtEl>
                                        <p:attrNameLst>
                                          <p:attrName>style.visibility</p:attrName>
                                        </p:attrNameLst>
                                      </p:cBhvr>
                                      <p:to>
                                        <p:strVal val="visible"/>
                                      </p:to>
                                    </p:set>
                                    <p:animEffect transition="in" filter="fade">
                                      <p:cBhvr>
                                        <p:cTn id="25" dur="500"/>
                                        <p:tgtEl>
                                          <p:spTgt spid="3786"/>
                                        </p:tgtEl>
                                      </p:cBhvr>
                                    </p:animEffect>
                                  </p:childTnLst>
                                </p:cTn>
                              </p:par>
                            </p:childTnLst>
                          </p:cTn>
                        </p:par>
                        <p:par>
                          <p:cTn id="26" fill="hold">
                            <p:stCondLst>
                              <p:cond delay="500"/>
                            </p:stCondLst>
                            <p:childTnLst>
                              <p:par>
                                <p:cTn id="27" presetID="10" presetClass="exit" presetSubtype="0" fill="hold" nodeType="afterEffect">
                                  <p:stCondLst>
                                    <p:cond delay="0"/>
                                  </p:stCondLst>
                                  <p:childTnLst>
                                    <p:animEffect transition="out" filter="fade">
                                      <p:cBhvr>
                                        <p:cTn id="28" dur="500"/>
                                        <p:tgtEl>
                                          <p:spTgt spid="3896"/>
                                        </p:tgtEl>
                                      </p:cBhvr>
                                    </p:animEffect>
                                    <p:set>
                                      <p:cBhvr>
                                        <p:cTn id="29" dur="1" fill="hold">
                                          <p:stCondLst>
                                            <p:cond delay="500"/>
                                          </p:stCondLst>
                                        </p:cTn>
                                        <p:tgtEl>
                                          <p:spTgt spid="3896"/>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899"/>
                                        </p:tgtEl>
                                        <p:attrNameLst>
                                          <p:attrName>style.visibility</p:attrName>
                                        </p:attrNameLst>
                                      </p:cBhvr>
                                      <p:to>
                                        <p:strVal val="visible"/>
                                      </p:to>
                                    </p:set>
                                    <p:animEffect transition="in" filter="fade">
                                      <p:cBhvr>
                                        <p:cTn id="32" dur="1000"/>
                                        <p:tgtEl>
                                          <p:spTgt spid="3899"/>
                                        </p:tgtEl>
                                      </p:cBhvr>
                                    </p:animEffect>
                                  </p:childTnLst>
                                </p:cTn>
                              </p:par>
                              <p:par>
                                <p:cTn id="33" presetID="10" presetClass="exit" presetSubtype="0" fill="hold" nodeType="withEffect">
                                  <p:stCondLst>
                                    <p:cond delay="0"/>
                                  </p:stCondLst>
                                  <p:childTnLst>
                                    <p:animEffect transition="out" filter="fade">
                                      <p:cBhvr>
                                        <p:cTn id="34" dur="500"/>
                                        <p:tgtEl>
                                          <p:spTgt spid="3897"/>
                                        </p:tgtEl>
                                      </p:cBhvr>
                                    </p:animEffect>
                                    <p:set>
                                      <p:cBhvr>
                                        <p:cTn id="35" dur="1" fill="hold">
                                          <p:stCondLst>
                                            <p:cond delay="500"/>
                                          </p:stCondLst>
                                        </p:cTn>
                                        <p:tgtEl>
                                          <p:spTgt spid="3897"/>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900"/>
                                        </p:tgtEl>
                                        <p:attrNameLst>
                                          <p:attrName>style.visibility</p:attrName>
                                        </p:attrNameLst>
                                      </p:cBhvr>
                                      <p:to>
                                        <p:strVal val="visible"/>
                                      </p:to>
                                    </p:set>
                                    <p:animEffect transition="in" filter="fade">
                                      <p:cBhvr>
                                        <p:cTn id="38" dur="1000"/>
                                        <p:tgtEl>
                                          <p:spTgt spid="3900"/>
                                        </p:tgtEl>
                                      </p:cBhvr>
                                    </p:animEffect>
                                  </p:childTnLst>
                                </p:cTn>
                              </p:par>
                              <p:par>
                                <p:cTn id="39" presetID="10" presetClass="exit" presetSubtype="0" fill="hold" nodeType="withEffect">
                                  <p:stCondLst>
                                    <p:cond delay="0"/>
                                  </p:stCondLst>
                                  <p:childTnLst>
                                    <p:animEffect transition="out" filter="fade">
                                      <p:cBhvr>
                                        <p:cTn id="40" dur="500"/>
                                        <p:tgtEl>
                                          <p:spTgt spid="3898"/>
                                        </p:tgtEl>
                                      </p:cBhvr>
                                    </p:animEffect>
                                    <p:set>
                                      <p:cBhvr>
                                        <p:cTn id="41" dur="1" fill="hold">
                                          <p:stCondLst>
                                            <p:cond delay="500"/>
                                          </p:stCondLst>
                                        </p:cTn>
                                        <p:tgtEl>
                                          <p:spTgt spid="389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3852"/>
                                        </p:tgtEl>
                                        <p:attrNameLst>
                                          <p:attrName>style.visibility</p:attrName>
                                        </p:attrNameLst>
                                      </p:cBhvr>
                                      <p:to>
                                        <p:strVal val="visible"/>
                                      </p:to>
                                    </p:set>
                                    <p:animEffect transition="in" filter="fade">
                                      <p:cBhvr>
                                        <p:cTn id="44" dur="1000"/>
                                        <p:tgtEl>
                                          <p:spTgt spid="38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827"/>
                                        </p:tgtEl>
                                      </p:cBhvr>
                                    </p:animEffect>
                                    <p:set>
                                      <p:cBhvr>
                                        <p:cTn id="49" dur="1" fill="hold">
                                          <p:stCondLst>
                                            <p:cond delay="500"/>
                                          </p:stCondLst>
                                        </p:cTn>
                                        <p:tgtEl>
                                          <p:spTgt spid="3827"/>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809"/>
                                        </p:tgtEl>
                                        <p:attrNameLst>
                                          <p:attrName>style.visibility</p:attrName>
                                        </p:attrNameLst>
                                      </p:cBhvr>
                                      <p:to>
                                        <p:strVal val="visible"/>
                                      </p:to>
                                    </p:set>
                                    <p:animEffect transition="in" filter="fade">
                                      <p:cBhvr>
                                        <p:cTn id="52" dur="500"/>
                                        <p:tgtEl>
                                          <p:spTgt spid="3809"/>
                                        </p:tgtEl>
                                      </p:cBhvr>
                                    </p:animEffect>
                                  </p:childTnLst>
                                </p:cTn>
                              </p:par>
                              <p:par>
                                <p:cTn id="53" presetID="10" presetClass="entr" presetSubtype="0" fill="hold" nodeType="withEffect">
                                  <p:stCondLst>
                                    <p:cond delay="0"/>
                                  </p:stCondLst>
                                  <p:childTnLst>
                                    <p:set>
                                      <p:cBhvr>
                                        <p:cTn id="54" dur="1" fill="hold">
                                          <p:stCondLst>
                                            <p:cond delay="0"/>
                                          </p:stCondLst>
                                        </p:cTn>
                                        <p:tgtEl>
                                          <p:spTgt spid="3781"/>
                                        </p:tgtEl>
                                        <p:attrNameLst>
                                          <p:attrName>style.visibility</p:attrName>
                                        </p:attrNameLst>
                                      </p:cBhvr>
                                      <p:to>
                                        <p:strVal val="visible"/>
                                      </p:to>
                                    </p:set>
                                    <p:animEffect transition="in" filter="fade">
                                      <p:cBhvr>
                                        <p:cTn id="55" dur="500"/>
                                        <p:tgtEl>
                                          <p:spTgt spid="3781"/>
                                        </p:tgtEl>
                                      </p:cBhvr>
                                    </p:animEffect>
                                  </p:childTnLst>
                                </p:cTn>
                              </p:par>
                              <p:par>
                                <p:cTn id="56" presetID="10" presetClass="exit" presetSubtype="0" fill="hold" nodeType="withEffect">
                                  <p:stCondLst>
                                    <p:cond delay="0"/>
                                  </p:stCondLst>
                                  <p:childTnLst>
                                    <p:animEffect transition="out" filter="fade">
                                      <p:cBhvr>
                                        <p:cTn id="57" dur="500"/>
                                        <p:tgtEl>
                                          <p:spTgt spid="3798"/>
                                        </p:tgtEl>
                                      </p:cBhvr>
                                    </p:animEffect>
                                    <p:set>
                                      <p:cBhvr>
                                        <p:cTn id="58" dur="1" fill="hold">
                                          <p:stCondLst>
                                            <p:cond delay="500"/>
                                          </p:stCondLst>
                                        </p:cTn>
                                        <p:tgtEl>
                                          <p:spTgt spid="3798"/>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3872"/>
                                        </p:tgtEl>
                                        <p:attrNameLst>
                                          <p:attrName>style.visibility</p:attrName>
                                        </p:attrNameLst>
                                      </p:cBhvr>
                                      <p:to>
                                        <p:strVal val="visible"/>
                                      </p:to>
                                    </p:set>
                                    <p:animEffect transition="in" filter="fade">
                                      <p:cBhvr>
                                        <p:cTn id="61" dur="1000"/>
                                        <p:tgtEl>
                                          <p:spTgt spid="3872"/>
                                        </p:tgtEl>
                                      </p:cBhvr>
                                    </p:animEffect>
                                  </p:childTnLst>
                                </p:cTn>
                              </p:par>
                              <p:par>
                                <p:cTn id="62" presetID="10" presetClass="entr" presetSubtype="0" fill="hold" nodeType="withEffect">
                                  <p:stCondLst>
                                    <p:cond delay="0"/>
                                  </p:stCondLst>
                                  <p:childTnLst>
                                    <p:set>
                                      <p:cBhvr>
                                        <p:cTn id="63" dur="1" fill="hold">
                                          <p:stCondLst>
                                            <p:cond delay="0"/>
                                          </p:stCondLst>
                                        </p:cTn>
                                        <p:tgtEl>
                                          <p:spTgt spid="3818"/>
                                        </p:tgtEl>
                                        <p:attrNameLst>
                                          <p:attrName>style.visibility</p:attrName>
                                        </p:attrNameLst>
                                      </p:cBhvr>
                                      <p:to>
                                        <p:strVal val="visible"/>
                                      </p:to>
                                    </p:set>
                                    <p:animEffect transition="in" filter="fade">
                                      <p:cBhvr>
                                        <p:cTn id="64" dur="500"/>
                                        <p:tgtEl>
                                          <p:spTgt spid="381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899"/>
                                        </p:tgtEl>
                                      </p:cBhvr>
                                    </p:animEffect>
                                    <p:set>
                                      <p:cBhvr>
                                        <p:cTn id="69" dur="1" fill="hold">
                                          <p:stCondLst>
                                            <p:cond delay="500"/>
                                          </p:stCondLst>
                                        </p:cTn>
                                        <p:tgtEl>
                                          <p:spTgt spid="3899"/>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3901"/>
                                        </p:tgtEl>
                                        <p:attrNameLst>
                                          <p:attrName>style.visibility</p:attrName>
                                        </p:attrNameLst>
                                      </p:cBhvr>
                                      <p:to>
                                        <p:strVal val="visible"/>
                                      </p:to>
                                    </p:set>
                                    <p:animEffect transition="in" filter="fade">
                                      <p:cBhvr>
                                        <p:cTn id="72" dur="500"/>
                                        <p:tgtEl>
                                          <p:spTgt spid="3901"/>
                                        </p:tgtEl>
                                      </p:cBhvr>
                                    </p:animEffect>
                                  </p:childTnLst>
                                </p:cTn>
                              </p:par>
                              <p:par>
                                <p:cTn id="73" presetID="10" presetClass="exit" presetSubtype="0" fill="hold" nodeType="withEffect">
                                  <p:stCondLst>
                                    <p:cond delay="0"/>
                                  </p:stCondLst>
                                  <p:childTnLst>
                                    <p:animEffect transition="out" filter="fade">
                                      <p:cBhvr>
                                        <p:cTn id="74" dur="500"/>
                                        <p:tgtEl>
                                          <p:spTgt spid="3900"/>
                                        </p:tgtEl>
                                      </p:cBhvr>
                                    </p:animEffect>
                                    <p:set>
                                      <p:cBhvr>
                                        <p:cTn id="75" dur="1" fill="hold">
                                          <p:stCondLst>
                                            <p:cond delay="500"/>
                                          </p:stCondLst>
                                        </p:cTn>
                                        <p:tgtEl>
                                          <p:spTgt spid="3900"/>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3902"/>
                                        </p:tgtEl>
                                        <p:attrNameLst>
                                          <p:attrName>style.visibility</p:attrName>
                                        </p:attrNameLst>
                                      </p:cBhvr>
                                      <p:to>
                                        <p:strVal val="visible"/>
                                      </p:to>
                                    </p:set>
                                    <p:animEffect transition="in" filter="fade">
                                      <p:cBhvr>
                                        <p:cTn id="78" dur="500"/>
                                        <p:tgtEl>
                                          <p:spTgt spid="3902"/>
                                        </p:tgtEl>
                                      </p:cBhvr>
                                    </p:animEffect>
                                  </p:childTnLst>
                                </p:cTn>
                              </p:par>
                              <p:par>
                                <p:cTn id="79" presetID="10" presetClass="exit" presetSubtype="0" fill="hold" nodeType="withEffect">
                                  <p:stCondLst>
                                    <p:cond delay="0"/>
                                  </p:stCondLst>
                                  <p:childTnLst>
                                    <p:animEffect transition="out" filter="fade">
                                      <p:cBhvr>
                                        <p:cTn id="80" dur="1000"/>
                                        <p:tgtEl>
                                          <p:spTgt spid="3852"/>
                                        </p:tgtEl>
                                      </p:cBhvr>
                                    </p:animEffect>
                                    <p:set>
                                      <p:cBhvr>
                                        <p:cTn id="81" dur="1" fill="hold">
                                          <p:stCondLst>
                                            <p:cond delay="1000"/>
                                          </p:stCondLst>
                                        </p:cTn>
                                        <p:tgtEl>
                                          <p:spTgt spid="3852"/>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3853"/>
                                        </p:tgtEl>
                                        <p:attrNameLst>
                                          <p:attrName>style.visibility</p:attrName>
                                        </p:attrNameLst>
                                      </p:cBhvr>
                                      <p:to>
                                        <p:strVal val="visible"/>
                                      </p:to>
                                    </p:set>
                                    <p:animEffect transition="in" filter="fade">
                                      <p:cBhvr>
                                        <p:cTn id="84" dur="500"/>
                                        <p:tgtEl>
                                          <p:spTgt spid="385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1000"/>
                                        <p:tgtEl>
                                          <p:spTgt spid="3836"/>
                                        </p:tgtEl>
                                      </p:cBhvr>
                                    </p:animEffect>
                                    <p:set>
                                      <p:cBhvr>
                                        <p:cTn id="89" dur="1" fill="hold">
                                          <p:stCondLst>
                                            <p:cond delay="1000"/>
                                          </p:stCondLst>
                                        </p:cTn>
                                        <p:tgtEl>
                                          <p:spTgt spid="383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791"/>
                                        </p:tgtEl>
                                      </p:cBhvr>
                                    </p:animEffect>
                                    <p:set>
                                      <p:cBhvr>
                                        <p:cTn id="92" dur="1" fill="hold">
                                          <p:stCondLst>
                                            <p:cond delay="500"/>
                                          </p:stCondLst>
                                        </p:cTn>
                                        <p:tgtEl>
                                          <p:spTgt spid="3791"/>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3880"/>
                                        </p:tgtEl>
                                        <p:attrNameLst>
                                          <p:attrName>style.visibility</p:attrName>
                                        </p:attrNameLst>
                                      </p:cBhvr>
                                      <p:to>
                                        <p:strVal val="visible"/>
                                      </p:to>
                                    </p:set>
                                    <p:animEffect transition="in" filter="fade">
                                      <p:cBhvr>
                                        <p:cTn id="95" dur="500"/>
                                        <p:tgtEl>
                                          <p:spTgt spid="3880"/>
                                        </p:tgtEl>
                                      </p:cBhvr>
                                    </p:animEffect>
                                  </p:childTnLst>
                                </p:cTn>
                              </p:par>
                            </p:childTnLst>
                          </p:cTn>
                        </p:par>
                        <p:par>
                          <p:cTn id="96" fill="hold">
                            <p:stCondLst>
                              <p:cond delay="1000"/>
                            </p:stCondLst>
                            <p:childTnLst>
                              <p:par>
                                <p:cTn id="97" presetID="10" presetClass="exit" presetSubtype="0" fill="hold" nodeType="afterEffect">
                                  <p:stCondLst>
                                    <p:cond delay="0"/>
                                  </p:stCondLst>
                                  <p:childTnLst>
                                    <p:animEffect transition="out" filter="fade">
                                      <p:cBhvr>
                                        <p:cTn id="98" dur="1000"/>
                                        <p:tgtEl>
                                          <p:spTgt spid="3901"/>
                                        </p:tgtEl>
                                      </p:cBhvr>
                                    </p:animEffect>
                                    <p:set>
                                      <p:cBhvr>
                                        <p:cTn id="99" dur="1" fill="hold">
                                          <p:stCondLst>
                                            <p:cond delay="1000"/>
                                          </p:stCondLst>
                                        </p:cTn>
                                        <p:tgtEl>
                                          <p:spTgt spid="3901"/>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3903"/>
                                        </p:tgtEl>
                                        <p:attrNameLst>
                                          <p:attrName>style.visibility</p:attrName>
                                        </p:attrNameLst>
                                      </p:cBhvr>
                                      <p:to>
                                        <p:strVal val="visible"/>
                                      </p:to>
                                    </p:set>
                                    <p:animEffect transition="in" filter="fade">
                                      <p:cBhvr>
                                        <p:cTn id="102" dur="500"/>
                                        <p:tgtEl>
                                          <p:spTgt spid="3903"/>
                                        </p:tgtEl>
                                      </p:cBhvr>
                                    </p:animEffect>
                                  </p:childTnLst>
                                </p:cTn>
                              </p:par>
                              <p:par>
                                <p:cTn id="103" presetID="10" presetClass="exit" presetSubtype="0" fill="hold" nodeType="withEffect">
                                  <p:stCondLst>
                                    <p:cond delay="0"/>
                                  </p:stCondLst>
                                  <p:childTnLst>
                                    <p:animEffect transition="out" filter="fade">
                                      <p:cBhvr>
                                        <p:cTn id="104" dur="1000"/>
                                        <p:tgtEl>
                                          <p:spTgt spid="3902"/>
                                        </p:tgtEl>
                                      </p:cBhvr>
                                    </p:animEffect>
                                    <p:set>
                                      <p:cBhvr>
                                        <p:cTn id="105" dur="1" fill="hold">
                                          <p:stCondLst>
                                            <p:cond delay="1000"/>
                                          </p:stCondLst>
                                        </p:cTn>
                                        <p:tgtEl>
                                          <p:spTgt spid="3902"/>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3904"/>
                                        </p:tgtEl>
                                        <p:attrNameLst>
                                          <p:attrName>style.visibility</p:attrName>
                                        </p:attrNameLst>
                                      </p:cBhvr>
                                      <p:to>
                                        <p:strVal val="visible"/>
                                      </p:to>
                                    </p:set>
                                    <p:animEffect transition="in" filter="fade">
                                      <p:cBhvr>
                                        <p:cTn id="108" dur="500"/>
                                        <p:tgtEl>
                                          <p:spTgt spid="3904"/>
                                        </p:tgtEl>
                                      </p:cBhvr>
                                    </p:animEffect>
                                  </p:childTnLst>
                                </p:cTn>
                              </p:par>
                              <p:par>
                                <p:cTn id="109" presetID="10" presetClass="exit" presetSubtype="0" fill="hold" nodeType="withEffect">
                                  <p:stCondLst>
                                    <p:cond delay="0"/>
                                  </p:stCondLst>
                                  <p:childTnLst>
                                    <p:animEffect transition="out" filter="fade">
                                      <p:cBhvr>
                                        <p:cTn id="110" dur="1000"/>
                                        <p:tgtEl>
                                          <p:spTgt spid="3853"/>
                                        </p:tgtEl>
                                      </p:cBhvr>
                                    </p:animEffect>
                                    <p:set>
                                      <p:cBhvr>
                                        <p:cTn id="111" dur="1" fill="hold">
                                          <p:stCondLst>
                                            <p:cond delay="1000"/>
                                          </p:stCondLst>
                                        </p:cTn>
                                        <p:tgtEl>
                                          <p:spTgt spid="3853"/>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3854"/>
                                        </p:tgtEl>
                                        <p:attrNameLst>
                                          <p:attrName>style.visibility</p:attrName>
                                        </p:attrNameLst>
                                      </p:cBhvr>
                                      <p:to>
                                        <p:strVal val="visible"/>
                                      </p:to>
                                    </p:set>
                                    <p:animEffect transition="in" filter="fade">
                                      <p:cBhvr>
                                        <p:cTn id="114" dur="500"/>
                                        <p:tgtEl>
                                          <p:spTgt spid="385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3791"/>
                                        </p:tgtEl>
                                      </p:cBhvr>
                                    </p:animEffect>
                                    <p:set>
                                      <p:cBhvr>
                                        <p:cTn id="119" dur="1" fill="hold">
                                          <p:stCondLst>
                                            <p:cond delay="500"/>
                                          </p:stCondLst>
                                        </p:cTn>
                                        <p:tgtEl>
                                          <p:spTgt spid="3791"/>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3800"/>
                                        </p:tgtEl>
                                        <p:attrNameLst>
                                          <p:attrName>style.visibility</p:attrName>
                                        </p:attrNameLst>
                                      </p:cBhvr>
                                      <p:to>
                                        <p:strVal val="visible"/>
                                      </p:to>
                                    </p:set>
                                    <p:animEffect transition="in" filter="fade">
                                      <p:cBhvr>
                                        <p:cTn id="122" dur="500"/>
                                        <p:tgtEl>
                                          <p:spTgt spid="3800"/>
                                        </p:tgtEl>
                                      </p:cBhvr>
                                    </p:animEffect>
                                  </p:childTnLst>
                                </p:cTn>
                              </p:par>
                              <p:par>
                                <p:cTn id="123" presetID="10" presetClass="exit" presetSubtype="0" fill="hold" nodeType="withEffect">
                                  <p:stCondLst>
                                    <p:cond delay="0"/>
                                  </p:stCondLst>
                                  <p:childTnLst>
                                    <p:animEffect transition="out" filter="fade">
                                      <p:cBhvr>
                                        <p:cTn id="124" dur="500"/>
                                        <p:tgtEl>
                                          <p:spTgt spid="3830"/>
                                        </p:tgtEl>
                                      </p:cBhvr>
                                    </p:animEffect>
                                    <p:set>
                                      <p:cBhvr>
                                        <p:cTn id="125" dur="1" fill="hold">
                                          <p:stCondLst>
                                            <p:cond delay="500"/>
                                          </p:stCondLst>
                                        </p:cTn>
                                        <p:tgtEl>
                                          <p:spTgt spid="3830"/>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3785"/>
                                        </p:tgtEl>
                                        <p:attrNameLst>
                                          <p:attrName>style.visibility</p:attrName>
                                        </p:attrNameLst>
                                      </p:cBhvr>
                                      <p:to>
                                        <p:strVal val="visible"/>
                                      </p:to>
                                    </p:set>
                                    <p:animEffect transition="in" filter="fade">
                                      <p:cBhvr>
                                        <p:cTn id="128" dur="500"/>
                                        <p:tgtEl>
                                          <p:spTgt spid="3785"/>
                                        </p:tgtEl>
                                      </p:cBhvr>
                                    </p:animEffect>
                                  </p:childTnLst>
                                </p:cTn>
                              </p:par>
                              <p:par>
                                <p:cTn id="129" presetID="10" presetClass="exit" presetSubtype="0" fill="hold" nodeType="withEffect">
                                  <p:stCondLst>
                                    <p:cond delay="0"/>
                                  </p:stCondLst>
                                  <p:childTnLst>
                                    <p:animEffect transition="out" filter="fade">
                                      <p:cBhvr>
                                        <p:cTn id="130" dur="500"/>
                                        <p:tgtEl>
                                          <p:spTgt spid="3792"/>
                                        </p:tgtEl>
                                      </p:cBhvr>
                                    </p:animEffect>
                                    <p:set>
                                      <p:cBhvr>
                                        <p:cTn id="131" dur="1" fill="hold">
                                          <p:stCondLst>
                                            <p:cond delay="500"/>
                                          </p:stCondLst>
                                        </p:cTn>
                                        <p:tgtEl>
                                          <p:spTgt spid="3792"/>
                                        </p:tgtEl>
                                        <p:attrNameLst>
                                          <p:attrName>style.visibility</p:attrName>
                                        </p:attrNameLst>
                                      </p:cBhvr>
                                      <p:to>
                                        <p:strVal val="hidden"/>
                                      </p:to>
                                    </p:set>
                                  </p:childTnLst>
                                </p:cTn>
                              </p:par>
                              <p:par>
                                <p:cTn id="132" presetID="10" presetClass="entr" presetSubtype="0" fill="hold" nodeType="withEffect">
                                  <p:stCondLst>
                                    <p:cond delay="0"/>
                                  </p:stCondLst>
                                  <p:childTnLst>
                                    <p:set>
                                      <p:cBhvr>
                                        <p:cTn id="133" dur="1" fill="hold">
                                          <p:stCondLst>
                                            <p:cond delay="0"/>
                                          </p:stCondLst>
                                        </p:cTn>
                                        <p:tgtEl>
                                          <p:spTgt spid="3868"/>
                                        </p:tgtEl>
                                        <p:attrNameLst>
                                          <p:attrName>style.visibility</p:attrName>
                                        </p:attrNameLst>
                                      </p:cBhvr>
                                      <p:to>
                                        <p:strVal val="visible"/>
                                      </p:to>
                                    </p:set>
                                    <p:animEffect transition="in" filter="fade">
                                      <p:cBhvr>
                                        <p:cTn id="134" dur="500"/>
                                        <p:tgtEl>
                                          <p:spTgt spid="3868"/>
                                        </p:tgtEl>
                                      </p:cBhvr>
                                    </p:animEffect>
                                  </p:childTnLst>
                                </p:cTn>
                              </p:par>
                            </p:childTnLst>
                          </p:cTn>
                        </p:par>
                        <p:par>
                          <p:cTn id="135" fill="hold">
                            <p:stCondLst>
                              <p:cond delay="500"/>
                            </p:stCondLst>
                            <p:childTnLst>
                              <p:par>
                                <p:cTn id="136" presetID="10" presetClass="exit" presetSubtype="0" fill="hold" nodeType="afterEffect">
                                  <p:stCondLst>
                                    <p:cond delay="0"/>
                                  </p:stCondLst>
                                  <p:childTnLst>
                                    <p:animEffect transition="out" filter="fade">
                                      <p:cBhvr>
                                        <p:cTn id="137" dur="1000"/>
                                        <p:tgtEl>
                                          <p:spTgt spid="3903"/>
                                        </p:tgtEl>
                                      </p:cBhvr>
                                    </p:animEffect>
                                    <p:set>
                                      <p:cBhvr>
                                        <p:cTn id="138" dur="1" fill="hold">
                                          <p:stCondLst>
                                            <p:cond delay="1000"/>
                                          </p:stCondLst>
                                        </p:cTn>
                                        <p:tgtEl>
                                          <p:spTgt spid="3903"/>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3905"/>
                                        </p:tgtEl>
                                        <p:attrNameLst>
                                          <p:attrName>style.visibility</p:attrName>
                                        </p:attrNameLst>
                                      </p:cBhvr>
                                      <p:to>
                                        <p:strVal val="visible"/>
                                      </p:to>
                                    </p:set>
                                    <p:animEffect transition="in" filter="fade">
                                      <p:cBhvr>
                                        <p:cTn id="141" dur="500"/>
                                        <p:tgtEl>
                                          <p:spTgt spid="3905"/>
                                        </p:tgtEl>
                                      </p:cBhvr>
                                    </p:animEffect>
                                  </p:childTnLst>
                                </p:cTn>
                              </p:par>
                              <p:par>
                                <p:cTn id="142" presetID="10" presetClass="exit" presetSubtype="0" fill="hold" nodeType="withEffect">
                                  <p:stCondLst>
                                    <p:cond delay="0"/>
                                  </p:stCondLst>
                                  <p:childTnLst>
                                    <p:animEffect transition="out" filter="fade">
                                      <p:cBhvr>
                                        <p:cTn id="143" dur="1000"/>
                                        <p:tgtEl>
                                          <p:spTgt spid="3904"/>
                                        </p:tgtEl>
                                      </p:cBhvr>
                                    </p:animEffect>
                                    <p:set>
                                      <p:cBhvr>
                                        <p:cTn id="144" dur="1" fill="hold">
                                          <p:stCondLst>
                                            <p:cond delay="1000"/>
                                          </p:stCondLst>
                                        </p:cTn>
                                        <p:tgtEl>
                                          <p:spTgt spid="3904"/>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3906"/>
                                        </p:tgtEl>
                                        <p:attrNameLst>
                                          <p:attrName>style.visibility</p:attrName>
                                        </p:attrNameLst>
                                      </p:cBhvr>
                                      <p:to>
                                        <p:strVal val="visible"/>
                                      </p:to>
                                    </p:set>
                                    <p:animEffect transition="in" filter="fade">
                                      <p:cBhvr>
                                        <p:cTn id="147" dur="500"/>
                                        <p:tgtEl>
                                          <p:spTgt spid="3906"/>
                                        </p:tgtEl>
                                      </p:cBhvr>
                                    </p:animEffect>
                                  </p:childTnLst>
                                </p:cTn>
                              </p:par>
                              <p:par>
                                <p:cTn id="148" presetID="10" presetClass="exit" presetSubtype="0" fill="hold" nodeType="withEffect">
                                  <p:stCondLst>
                                    <p:cond delay="0"/>
                                  </p:stCondLst>
                                  <p:childTnLst>
                                    <p:animEffect transition="out" filter="fade">
                                      <p:cBhvr>
                                        <p:cTn id="149" dur="1000"/>
                                        <p:tgtEl>
                                          <p:spTgt spid="3854"/>
                                        </p:tgtEl>
                                      </p:cBhvr>
                                    </p:animEffect>
                                    <p:set>
                                      <p:cBhvr>
                                        <p:cTn id="150" dur="1" fill="hold">
                                          <p:stCondLst>
                                            <p:cond delay="1000"/>
                                          </p:stCondLst>
                                        </p:cTn>
                                        <p:tgtEl>
                                          <p:spTgt spid="3854"/>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3855"/>
                                        </p:tgtEl>
                                        <p:attrNameLst>
                                          <p:attrName>style.visibility</p:attrName>
                                        </p:attrNameLst>
                                      </p:cBhvr>
                                      <p:to>
                                        <p:strVal val="visible"/>
                                      </p:to>
                                    </p:set>
                                    <p:animEffect transition="in" filter="fade">
                                      <p:cBhvr>
                                        <p:cTn id="153" dur="500"/>
                                        <p:tgtEl>
                                          <p:spTgt spid="3855"/>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3812"/>
                                        </p:tgtEl>
                                        <p:attrNameLst>
                                          <p:attrName>style.visibility</p:attrName>
                                        </p:attrNameLst>
                                      </p:cBhvr>
                                      <p:to>
                                        <p:strVal val="visible"/>
                                      </p:to>
                                    </p:set>
                                    <p:animEffect transition="in" filter="fade">
                                      <p:cBhvr>
                                        <p:cTn id="158" dur="500"/>
                                        <p:tgtEl>
                                          <p:spTgt spid="3812"/>
                                        </p:tgtEl>
                                      </p:cBhvr>
                                    </p:animEffect>
                                  </p:childTnLst>
                                </p:cTn>
                              </p:par>
                              <p:par>
                                <p:cTn id="159" presetID="10" presetClass="exit" presetSubtype="0" fill="hold" nodeType="withEffect">
                                  <p:stCondLst>
                                    <p:cond delay="0"/>
                                  </p:stCondLst>
                                  <p:childTnLst>
                                    <p:animEffect transition="out" filter="fade">
                                      <p:cBhvr>
                                        <p:cTn id="160" dur="500"/>
                                        <p:tgtEl>
                                          <p:spTgt spid="3833"/>
                                        </p:tgtEl>
                                      </p:cBhvr>
                                    </p:animEffect>
                                    <p:set>
                                      <p:cBhvr>
                                        <p:cTn id="161" dur="1" fill="hold">
                                          <p:stCondLst>
                                            <p:cond delay="500"/>
                                          </p:stCondLst>
                                        </p:cTn>
                                        <p:tgtEl>
                                          <p:spTgt spid="3833"/>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3782"/>
                                        </p:tgtEl>
                                        <p:attrNameLst>
                                          <p:attrName>style.visibility</p:attrName>
                                        </p:attrNameLst>
                                      </p:cBhvr>
                                      <p:to>
                                        <p:strVal val="visible"/>
                                      </p:to>
                                    </p:set>
                                    <p:animEffect transition="in" filter="fade">
                                      <p:cBhvr>
                                        <p:cTn id="164" dur="500"/>
                                        <p:tgtEl>
                                          <p:spTgt spid="3782"/>
                                        </p:tgtEl>
                                      </p:cBhvr>
                                    </p:animEffect>
                                  </p:childTnLst>
                                </p:cTn>
                              </p:par>
                              <p:par>
                                <p:cTn id="165" presetID="10" presetClass="exit" presetSubtype="0" fill="hold" nodeType="withEffect">
                                  <p:stCondLst>
                                    <p:cond delay="0"/>
                                  </p:stCondLst>
                                  <p:childTnLst>
                                    <p:animEffect transition="out" filter="fade">
                                      <p:cBhvr>
                                        <p:cTn id="166" dur="500"/>
                                        <p:tgtEl>
                                          <p:spTgt spid="3794"/>
                                        </p:tgtEl>
                                      </p:cBhvr>
                                    </p:animEffect>
                                    <p:set>
                                      <p:cBhvr>
                                        <p:cTn id="167" dur="1" fill="hold">
                                          <p:stCondLst>
                                            <p:cond delay="500"/>
                                          </p:stCondLst>
                                        </p:cTn>
                                        <p:tgtEl>
                                          <p:spTgt spid="3794"/>
                                        </p:tgtEl>
                                        <p:attrNameLst>
                                          <p:attrName>style.visibility</p:attrName>
                                        </p:attrNameLst>
                                      </p:cBhvr>
                                      <p:to>
                                        <p:strVal val="hidden"/>
                                      </p:to>
                                    </p:set>
                                  </p:childTnLst>
                                </p:cTn>
                              </p:par>
                              <p:par>
                                <p:cTn id="168" presetID="10" presetClass="entr" presetSubtype="0" fill="hold" nodeType="withEffect">
                                  <p:stCondLst>
                                    <p:cond delay="0"/>
                                  </p:stCondLst>
                                  <p:childTnLst>
                                    <p:set>
                                      <p:cBhvr>
                                        <p:cTn id="169" dur="1" fill="hold">
                                          <p:stCondLst>
                                            <p:cond delay="0"/>
                                          </p:stCondLst>
                                        </p:cTn>
                                        <p:tgtEl>
                                          <p:spTgt spid="3892"/>
                                        </p:tgtEl>
                                        <p:attrNameLst>
                                          <p:attrName>style.visibility</p:attrName>
                                        </p:attrNameLst>
                                      </p:cBhvr>
                                      <p:to>
                                        <p:strVal val="visible"/>
                                      </p:to>
                                    </p:set>
                                    <p:animEffect transition="in" filter="fade">
                                      <p:cBhvr>
                                        <p:cTn id="170" dur="3000"/>
                                        <p:tgtEl>
                                          <p:spTgt spid="3892"/>
                                        </p:tgtEl>
                                      </p:cBhvr>
                                    </p:animEffect>
                                  </p:childTnLst>
                                </p:cTn>
                              </p:par>
                            </p:childTnLst>
                          </p:cTn>
                        </p:par>
                        <p:par>
                          <p:cTn id="171" fill="hold">
                            <p:stCondLst>
                              <p:cond delay="3000"/>
                            </p:stCondLst>
                            <p:childTnLst>
                              <p:par>
                                <p:cTn id="172" presetID="10" presetClass="exit" presetSubtype="0" fill="hold" nodeType="afterEffect">
                                  <p:stCondLst>
                                    <p:cond delay="0"/>
                                  </p:stCondLst>
                                  <p:childTnLst>
                                    <p:animEffect transition="out" filter="fade">
                                      <p:cBhvr>
                                        <p:cTn id="173" dur="1000"/>
                                        <p:tgtEl>
                                          <p:spTgt spid="3905"/>
                                        </p:tgtEl>
                                      </p:cBhvr>
                                    </p:animEffect>
                                    <p:set>
                                      <p:cBhvr>
                                        <p:cTn id="174" dur="1" fill="hold">
                                          <p:stCondLst>
                                            <p:cond delay="1000"/>
                                          </p:stCondLst>
                                        </p:cTn>
                                        <p:tgtEl>
                                          <p:spTgt spid="3905"/>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3907"/>
                                        </p:tgtEl>
                                        <p:attrNameLst>
                                          <p:attrName>style.visibility</p:attrName>
                                        </p:attrNameLst>
                                      </p:cBhvr>
                                      <p:to>
                                        <p:strVal val="visible"/>
                                      </p:to>
                                    </p:set>
                                    <p:animEffect transition="in" filter="fade">
                                      <p:cBhvr>
                                        <p:cTn id="177" dur="500"/>
                                        <p:tgtEl>
                                          <p:spTgt spid="3907"/>
                                        </p:tgtEl>
                                      </p:cBhvr>
                                    </p:animEffect>
                                  </p:childTnLst>
                                </p:cTn>
                              </p:par>
                              <p:par>
                                <p:cTn id="178" presetID="10" presetClass="exit" presetSubtype="0" fill="hold" nodeType="withEffect">
                                  <p:stCondLst>
                                    <p:cond delay="0"/>
                                  </p:stCondLst>
                                  <p:childTnLst>
                                    <p:animEffect transition="out" filter="fade">
                                      <p:cBhvr>
                                        <p:cTn id="179" dur="1000"/>
                                        <p:tgtEl>
                                          <p:spTgt spid="3906"/>
                                        </p:tgtEl>
                                      </p:cBhvr>
                                    </p:animEffect>
                                    <p:set>
                                      <p:cBhvr>
                                        <p:cTn id="180" dur="1" fill="hold">
                                          <p:stCondLst>
                                            <p:cond delay="1000"/>
                                          </p:stCondLst>
                                        </p:cTn>
                                        <p:tgtEl>
                                          <p:spTgt spid="3906"/>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3908"/>
                                        </p:tgtEl>
                                        <p:attrNameLst>
                                          <p:attrName>style.visibility</p:attrName>
                                        </p:attrNameLst>
                                      </p:cBhvr>
                                      <p:to>
                                        <p:strVal val="visible"/>
                                      </p:to>
                                    </p:set>
                                    <p:animEffect transition="in" filter="fade">
                                      <p:cBhvr>
                                        <p:cTn id="183" dur="500"/>
                                        <p:tgtEl>
                                          <p:spTgt spid="3908"/>
                                        </p:tgtEl>
                                      </p:cBhvr>
                                    </p:animEffect>
                                  </p:childTnLst>
                                </p:cTn>
                              </p:par>
                              <p:par>
                                <p:cTn id="184" presetID="10" presetClass="exit" presetSubtype="0" fill="hold" nodeType="withEffect">
                                  <p:stCondLst>
                                    <p:cond delay="0"/>
                                  </p:stCondLst>
                                  <p:childTnLst>
                                    <p:animEffect transition="out" filter="fade">
                                      <p:cBhvr>
                                        <p:cTn id="185" dur="1000"/>
                                        <p:tgtEl>
                                          <p:spTgt spid="3855"/>
                                        </p:tgtEl>
                                      </p:cBhvr>
                                    </p:animEffect>
                                    <p:set>
                                      <p:cBhvr>
                                        <p:cTn id="186" dur="1" fill="hold">
                                          <p:stCondLst>
                                            <p:cond delay="1000"/>
                                          </p:stCondLst>
                                        </p:cTn>
                                        <p:tgtEl>
                                          <p:spTgt spid="3855"/>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3856"/>
                                        </p:tgtEl>
                                        <p:attrNameLst>
                                          <p:attrName>style.visibility</p:attrName>
                                        </p:attrNameLst>
                                      </p:cBhvr>
                                      <p:to>
                                        <p:strVal val="visible"/>
                                      </p:to>
                                    </p:set>
                                    <p:animEffect transition="in" filter="fade">
                                      <p:cBhvr>
                                        <p:cTn id="189" dur="500"/>
                                        <p:tgtEl>
                                          <p:spTgt spid="3856"/>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3821"/>
                                        </p:tgtEl>
                                        <p:attrNameLst>
                                          <p:attrName>style.visibility</p:attrName>
                                        </p:attrNameLst>
                                      </p:cBhvr>
                                      <p:to>
                                        <p:strVal val="visible"/>
                                      </p:to>
                                    </p:set>
                                    <p:animEffect transition="in" filter="fade">
                                      <p:cBhvr>
                                        <p:cTn id="194" dur="1000"/>
                                        <p:tgtEl>
                                          <p:spTgt spid="3821"/>
                                        </p:tgtEl>
                                      </p:cBhvr>
                                    </p:animEffect>
                                  </p:childTnLst>
                                </p:cTn>
                              </p:par>
                              <p:par>
                                <p:cTn id="195" presetID="10" presetClass="exit" presetSubtype="0" fill="hold" nodeType="withEffect">
                                  <p:stCondLst>
                                    <p:cond delay="0"/>
                                  </p:stCondLst>
                                  <p:childTnLst>
                                    <p:animEffect transition="out" filter="fade">
                                      <p:cBhvr>
                                        <p:cTn id="196" dur="1000"/>
                                        <p:tgtEl>
                                          <p:spTgt spid="3848"/>
                                        </p:tgtEl>
                                      </p:cBhvr>
                                    </p:animEffect>
                                    <p:set>
                                      <p:cBhvr>
                                        <p:cTn id="197" dur="1" fill="hold">
                                          <p:stCondLst>
                                            <p:cond delay="1000"/>
                                          </p:stCondLst>
                                        </p:cTn>
                                        <p:tgtEl>
                                          <p:spTgt spid="3848"/>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1000"/>
                                        <p:tgtEl>
                                          <p:spTgt spid="3793"/>
                                        </p:tgtEl>
                                      </p:cBhvr>
                                    </p:animEffect>
                                    <p:set>
                                      <p:cBhvr>
                                        <p:cTn id="200" dur="1" fill="hold">
                                          <p:stCondLst>
                                            <p:cond delay="1000"/>
                                          </p:stCondLst>
                                        </p:cTn>
                                        <p:tgtEl>
                                          <p:spTgt spid="3793"/>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3783"/>
                                        </p:tgtEl>
                                        <p:attrNameLst>
                                          <p:attrName>style.visibility</p:attrName>
                                        </p:attrNameLst>
                                      </p:cBhvr>
                                      <p:to>
                                        <p:strVal val="visible"/>
                                      </p:to>
                                    </p:set>
                                    <p:animEffect transition="in" filter="fade">
                                      <p:cBhvr>
                                        <p:cTn id="203" dur="1000"/>
                                        <p:tgtEl>
                                          <p:spTgt spid="3783"/>
                                        </p:tgtEl>
                                      </p:cBhvr>
                                    </p:animEffect>
                                  </p:childTnLst>
                                </p:cTn>
                              </p:par>
                              <p:par>
                                <p:cTn id="204" presetID="10" presetClass="entr" presetSubtype="0" fill="hold" nodeType="withEffect">
                                  <p:stCondLst>
                                    <p:cond delay="0"/>
                                  </p:stCondLst>
                                  <p:childTnLst>
                                    <p:set>
                                      <p:cBhvr>
                                        <p:cTn id="205" dur="1" fill="hold">
                                          <p:stCondLst>
                                            <p:cond delay="0"/>
                                          </p:stCondLst>
                                        </p:cTn>
                                        <p:tgtEl>
                                          <p:spTgt spid="3876"/>
                                        </p:tgtEl>
                                        <p:attrNameLst>
                                          <p:attrName>style.visibility</p:attrName>
                                        </p:attrNameLst>
                                      </p:cBhvr>
                                      <p:to>
                                        <p:strVal val="visible"/>
                                      </p:to>
                                    </p:set>
                                    <p:animEffect transition="in" filter="fade">
                                      <p:cBhvr>
                                        <p:cTn id="206" dur="1000"/>
                                        <p:tgtEl>
                                          <p:spTgt spid="3876"/>
                                        </p:tgtEl>
                                      </p:cBhvr>
                                    </p:animEffect>
                                  </p:childTnLst>
                                </p:cTn>
                              </p:par>
                            </p:childTnLst>
                          </p:cTn>
                        </p:par>
                        <p:par>
                          <p:cTn id="207" fill="hold">
                            <p:stCondLst>
                              <p:cond delay="1000"/>
                            </p:stCondLst>
                            <p:childTnLst>
                              <p:par>
                                <p:cTn id="208" presetID="10" presetClass="exit" presetSubtype="0" fill="hold" nodeType="afterEffect">
                                  <p:stCondLst>
                                    <p:cond delay="0"/>
                                  </p:stCondLst>
                                  <p:childTnLst>
                                    <p:animEffect transition="out" filter="fade">
                                      <p:cBhvr>
                                        <p:cTn id="209" dur="1000"/>
                                        <p:tgtEl>
                                          <p:spTgt spid="3907"/>
                                        </p:tgtEl>
                                      </p:cBhvr>
                                    </p:animEffect>
                                    <p:set>
                                      <p:cBhvr>
                                        <p:cTn id="210" dur="1" fill="hold">
                                          <p:stCondLst>
                                            <p:cond delay="1000"/>
                                          </p:stCondLst>
                                        </p:cTn>
                                        <p:tgtEl>
                                          <p:spTgt spid="3907"/>
                                        </p:tgtEl>
                                        <p:attrNameLst>
                                          <p:attrName>style.visibility</p:attrName>
                                        </p:attrNameLst>
                                      </p:cBhvr>
                                      <p:to>
                                        <p:strVal val="hidden"/>
                                      </p:to>
                                    </p:set>
                                  </p:childTnLst>
                                </p:cTn>
                              </p:par>
                              <p:par>
                                <p:cTn id="211" presetID="10" presetClass="entr" presetSubtype="0" fill="hold" nodeType="withEffect">
                                  <p:stCondLst>
                                    <p:cond delay="0"/>
                                  </p:stCondLst>
                                  <p:childTnLst>
                                    <p:set>
                                      <p:cBhvr>
                                        <p:cTn id="212" dur="1" fill="hold">
                                          <p:stCondLst>
                                            <p:cond delay="0"/>
                                          </p:stCondLst>
                                        </p:cTn>
                                        <p:tgtEl>
                                          <p:spTgt spid="3909"/>
                                        </p:tgtEl>
                                        <p:attrNameLst>
                                          <p:attrName>style.visibility</p:attrName>
                                        </p:attrNameLst>
                                      </p:cBhvr>
                                      <p:to>
                                        <p:strVal val="visible"/>
                                      </p:to>
                                    </p:set>
                                    <p:animEffect transition="in" filter="fade">
                                      <p:cBhvr>
                                        <p:cTn id="213" dur="500"/>
                                        <p:tgtEl>
                                          <p:spTgt spid="3909"/>
                                        </p:tgtEl>
                                      </p:cBhvr>
                                    </p:animEffect>
                                  </p:childTnLst>
                                </p:cTn>
                              </p:par>
                              <p:par>
                                <p:cTn id="214" presetID="10" presetClass="exit" presetSubtype="0" fill="hold" nodeType="withEffect">
                                  <p:stCondLst>
                                    <p:cond delay="0"/>
                                  </p:stCondLst>
                                  <p:childTnLst>
                                    <p:animEffect transition="out" filter="fade">
                                      <p:cBhvr>
                                        <p:cTn id="215" dur="1000"/>
                                        <p:tgtEl>
                                          <p:spTgt spid="3908"/>
                                        </p:tgtEl>
                                      </p:cBhvr>
                                    </p:animEffect>
                                    <p:set>
                                      <p:cBhvr>
                                        <p:cTn id="216" dur="1" fill="hold">
                                          <p:stCondLst>
                                            <p:cond delay="1000"/>
                                          </p:stCondLst>
                                        </p:cTn>
                                        <p:tgtEl>
                                          <p:spTgt spid="3908"/>
                                        </p:tgtEl>
                                        <p:attrNameLst>
                                          <p:attrName>style.visibility</p:attrName>
                                        </p:attrNameLst>
                                      </p:cBhvr>
                                      <p:to>
                                        <p:strVal val="hidden"/>
                                      </p:to>
                                    </p:set>
                                  </p:childTnLst>
                                </p:cTn>
                              </p:par>
                              <p:par>
                                <p:cTn id="217" presetID="10" presetClass="entr" presetSubtype="0" fill="hold" nodeType="withEffect">
                                  <p:stCondLst>
                                    <p:cond delay="0"/>
                                  </p:stCondLst>
                                  <p:childTnLst>
                                    <p:set>
                                      <p:cBhvr>
                                        <p:cTn id="218" dur="1" fill="hold">
                                          <p:stCondLst>
                                            <p:cond delay="0"/>
                                          </p:stCondLst>
                                        </p:cTn>
                                        <p:tgtEl>
                                          <p:spTgt spid="3910"/>
                                        </p:tgtEl>
                                        <p:attrNameLst>
                                          <p:attrName>style.visibility</p:attrName>
                                        </p:attrNameLst>
                                      </p:cBhvr>
                                      <p:to>
                                        <p:strVal val="visible"/>
                                      </p:to>
                                    </p:set>
                                    <p:animEffect transition="in" filter="fade">
                                      <p:cBhvr>
                                        <p:cTn id="219" dur="500"/>
                                        <p:tgtEl>
                                          <p:spTgt spid="3910"/>
                                        </p:tgtEl>
                                      </p:cBhvr>
                                    </p:animEffect>
                                  </p:childTnLst>
                                </p:cTn>
                              </p:par>
                              <p:par>
                                <p:cTn id="220" presetID="10" presetClass="exit" presetSubtype="0" fill="hold" nodeType="withEffect">
                                  <p:stCondLst>
                                    <p:cond delay="0"/>
                                  </p:stCondLst>
                                  <p:childTnLst>
                                    <p:animEffect transition="out" filter="fade">
                                      <p:cBhvr>
                                        <p:cTn id="221" dur="1000"/>
                                        <p:tgtEl>
                                          <p:spTgt spid="3856"/>
                                        </p:tgtEl>
                                      </p:cBhvr>
                                    </p:animEffect>
                                    <p:set>
                                      <p:cBhvr>
                                        <p:cTn id="222" dur="1" fill="hold">
                                          <p:stCondLst>
                                            <p:cond delay="1000"/>
                                          </p:stCondLst>
                                        </p:cTn>
                                        <p:tgtEl>
                                          <p:spTgt spid="3856"/>
                                        </p:tgtEl>
                                        <p:attrNameLst>
                                          <p:attrName>style.visibility</p:attrName>
                                        </p:attrNameLst>
                                      </p:cBhvr>
                                      <p:to>
                                        <p:strVal val="hidden"/>
                                      </p:to>
                                    </p:set>
                                  </p:childTnLst>
                                </p:cTn>
                              </p:par>
                              <p:par>
                                <p:cTn id="223" presetID="10" presetClass="entr" presetSubtype="0" fill="hold" nodeType="withEffect">
                                  <p:stCondLst>
                                    <p:cond delay="0"/>
                                  </p:stCondLst>
                                  <p:childTnLst>
                                    <p:set>
                                      <p:cBhvr>
                                        <p:cTn id="224" dur="1" fill="hold">
                                          <p:stCondLst>
                                            <p:cond delay="0"/>
                                          </p:stCondLst>
                                        </p:cTn>
                                        <p:tgtEl>
                                          <p:spTgt spid="3857"/>
                                        </p:tgtEl>
                                        <p:attrNameLst>
                                          <p:attrName>style.visibility</p:attrName>
                                        </p:attrNameLst>
                                      </p:cBhvr>
                                      <p:to>
                                        <p:strVal val="visible"/>
                                      </p:to>
                                    </p:set>
                                    <p:animEffect transition="in" filter="fade">
                                      <p:cBhvr>
                                        <p:cTn id="225" dur="500"/>
                                        <p:tgtEl>
                                          <p:spTgt spid="3857"/>
                                        </p:tgtEl>
                                      </p:cBhvr>
                                    </p:animEffec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nodeType="clickEffect">
                                  <p:stCondLst>
                                    <p:cond delay="0"/>
                                  </p:stCondLst>
                                  <p:childTnLst>
                                    <p:set>
                                      <p:cBhvr>
                                        <p:cTn id="229" dur="1" fill="hold">
                                          <p:stCondLst>
                                            <p:cond delay="0"/>
                                          </p:stCondLst>
                                        </p:cTn>
                                        <p:tgtEl>
                                          <p:spTgt spid="3806"/>
                                        </p:tgtEl>
                                        <p:attrNameLst>
                                          <p:attrName>style.visibility</p:attrName>
                                        </p:attrNameLst>
                                      </p:cBhvr>
                                      <p:to>
                                        <p:strVal val="visible"/>
                                      </p:to>
                                    </p:set>
                                    <p:animEffect transition="in" filter="fade">
                                      <p:cBhvr>
                                        <p:cTn id="230" dur="500"/>
                                        <p:tgtEl>
                                          <p:spTgt spid="3806"/>
                                        </p:tgtEl>
                                      </p:cBhvr>
                                    </p:animEffect>
                                  </p:childTnLst>
                                </p:cTn>
                              </p:par>
                              <p:par>
                                <p:cTn id="231" presetID="10" presetClass="exit" presetSubtype="0" fill="hold" nodeType="withEffect">
                                  <p:stCondLst>
                                    <p:cond delay="0"/>
                                  </p:stCondLst>
                                  <p:childTnLst>
                                    <p:animEffect transition="out" filter="fade">
                                      <p:cBhvr>
                                        <p:cTn id="232" dur="1000"/>
                                        <p:tgtEl>
                                          <p:spTgt spid="3824"/>
                                        </p:tgtEl>
                                      </p:cBhvr>
                                    </p:animEffect>
                                    <p:set>
                                      <p:cBhvr>
                                        <p:cTn id="233" dur="1" fill="hold">
                                          <p:stCondLst>
                                            <p:cond delay="1000"/>
                                          </p:stCondLst>
                                        </p:cTn>
                                        <p:tgtEl>
                                          <p:spTgt spid="3824"/>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1000"/>
                                        <p:tgtEl>
                                          <p:spTgt spid="3789"/>
                                        </p:tgtEl>
                                      </p:cBhvr>
                                    </p:animEffect>
                                    <p:set>
                                      <p:cBhvr>
                                        <p:cTn id="236" dur="1" fill="hold">
                                          <p:stCondLst>
                                            <p:cond delay="1000"/>
                                          </p:stCondLst>
                                        </p:cTn>
                                        <p:tgtEl>
                                          <p:spTgt spid="3789"/>
                                        </p:tgtEl>
                                        <p:attrNameLst>
                                          <p:attrName>style.visibility</p:attrName>
                                        </p:attrNameLst>
                                      </p:cBhvr>
                                      <p:to>
                                        <p:strVal val="hidden"/>
                                      </p:to>
                                    </p:set>
                                  </p:childTnLst>
                                </p:cTn>
                              </p:par>
                              <p:par>
                                <p:cTn id="237" presetID="10" presetClass="entr" presetSubtype="0" fill="hold" nodeType="withEffect">
                                  <p:stCondLst>
                                    <p:cond delay="0"/>
                                  </p:stCondLst>
                                  <p:childTnLst>
                                    <p:set>
                                      <p:cBhvr>
                                        <p:cTn id="238" dur="1" fill="hold">
                                          <p:stCondLst>
                                            <p:cond delay="0"/>
                                          </p:stCondLst>
                                        </p:cTn>
                                        <p:tgtEl>
                                          <p:spTgt spid="3888"/>
                                        </p:tgtEl>
                                        <p:attrNameLst>
                                          <p:attrName>style.visibility</p:attrName>
                                        </p:attrNameLst>
                                      </p:cBhvr>
                                      <p:to>
                                        <p:strVal val="visible"/>
                                      </p:to>
                                    </p:set>
                                    <p:animEffect transition="in" filter="fade">
                                      <p:cBhvr>
                                        <p:cTn id="239" dur="1000"/>
                                        <p:tgtEl>
                                          <p:spTgt spid="3888"/>
                                        </p:tgtEl>
                                      </p:cBhvr>
                                    </p:animEffect>
                                  </p:childTnLst>
                                </p:cTn>
                              </p:par>
                            </p:childTnLst>
                          </p:cTn>
                        </p:par>
                        <p:par>
                          <p:cTn id="240" fill="hold">
                            <p:stCondLst>
                              <p:cond delay="1000"/>
                            </p:stCondLst>
                            <p:childTnLst>
                              <p:par>
                                <p:cTn id="241" presetID="10" presetClass="exit" presetSubtype="0" fill="hold" nodeType="afterEffect">
                                  <p:stCondLst>
                                    <p:cond delay="0"/>
                                  </p:stCondLst>
                                  <p:childTnLst>
                                    <p:animEffect transition="out" filter="fade">
                                      <p:cBhvr>
                                        <p:cTn id="242" dur="500"/>
                                        <p:tgtEl>
                                          <p:spTgt spid="3909"/>
                                        </p:tgtEl>
                                      </p:cBhvr>
                                    </p:animEffect>
                                    <p:set>
                                      <p:cBhvr>
                                        <p:cTn id="243" dur="1" fill="hold">
                                          <p:stCondLst>
                                            <p:cond delay="500"/>
                                          </p:stCondLst>
                                        </p:cTn>
                                        <p:tgtEl>
                                          <p:spTgt spid="3909"/>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3910"/>
                                        </p:tgtEl>
                                      </p:cBhvr>
                                    </p:animEffect>
                                    <p:set>
                                      <p:cBhvr>
                                        <p:cTn id="246" dur="1" fill="hold">
                                          <p:stCondLst>
                                            <p:cond delay="500"/>
                                          </p:stCondLst>
                                        </p:cTn>
                                        <p:tgtEl>
                                          <p:spTgt spid="3910"/>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3857"/>
                                        </p:tgtEl>
                                      </p:cBhvr>
                                    </p:animEffect>
                                    <p:set>
                                      <p:cBhvr>
                                        <p:cTn id="249" dur="1" fill="hold">
                                          <p:stCondLst>
                                            <p:cond delay="500"/>
                                          </p:stCondLst>
                                        </p:cTn>
                                        <p:tgtEl>
                                          <p:spTgt spid="3857"/>
                                        </p:tgtEl>
                                        <p:attrNameLst>
                                          <p:attrName>style.visibility</p:attrName>
                                        </p:attrNameLst>
                                      </p:cBhvr>
                                      <p:to>
                                        <p:strVal val="hidden"/>
                                      </p:to>
                                    </p:set>
                                  </p:childTnLst>
                                </p:cTn>
                              </p:par>
                              <p:par>
                                <p:cTn id="250" presetID="10" presetClass="entr" presetSubtype="0" fill="hold" nodeType="withEffect">
                                  <p:stCondLst>
                                    <p:cond delay="0"/>
                                  </p:stCondLst>
                                  <p:childTnLst>
                                    <p:set>
                                      <p:cBhvr>
                                        <p:cTn id="251" dur="1" fill="hold">
                                          <p:stCondLst>
                                            <p:cond delay="0"/>
                                          </p:stCondLst>
                                        </p:cTn>
                                        <p:tgtEl>
                                          <p:spTgt spid="3911"/>
                                        </p:tgtEl>
                                        <p:attrNameLst>
                                          <p:attrName>style.visibility</p:attrName>
                                        </p:attrNameLst>
                                      </p:cBhvr>
                                      <p:to>
                                        <p:strVal val="visible"/>
                                      </p:to>
                                    </p:set>
                                    <p:animEffect transition="in" filter="fade">
                                      <p:cBhvr>
                                        <p:cTn id="252" dur="500"/>
                                        <p:tgtEl>
                                          <p:spTgt spid="3911"/>
                                        </p:tgtEl>
                                      </p:cBhvr>
                                    </p:animEffect>
                                  </p:childTnLst>
                                </p:cTn>
                              </p:par>
                              <p:par>
                                <p:cTn id="253" presetID="10" presetClass="entr" presetSubtype="0" fill="hold" nodeType="withEffect">
                                  <p:stCondLst>
                                    <p:cond delay="0"/>
                                  </p:stCondLst>
                                  <p:childTnLst>
                                    <p:set>
                                      <p:cBhvr>
                                        <p:cTn id="254" dur="1" fill="hold">
                                          <p:stCondLst>
                                            <p:cond delay="0"/>
                                          </p:stCondLst>
                                        </p:cTn>
                                        <p:tgtEl>
                                          <p:spTgt spid="3912"/>
                                        </p:tgtEl>
                                        <p:attrNameLst>
                                          <p:attrName>style.visibility</p:attrName>
                                        </p:attrNameLst>
                                      </p:cBhvr>
                                      <p:to>
                                        <p:strVal val="visible"/>
                                      </p:to>
                                    </p:set>
                                    <p:animEffect transition="in" filter="fade">
                                      <p:cBhvr>
                                        <p:cTn id="255" dur="500"/>
                                        <p:tgtEl>
                                          <p:spTgt spid="3912"/>
                                        </p:tgtEl>
                                      </p:cBhvr>
                                    </p:animEffect>
                                  </p:childTnLst>
                                </p:cTn>
                              </p:par>
                              <p:par>
                                <p:cTn id="256" presetID="10" presetClass="entr" presetSubtype="0" fill="hold" nodeType="withEffect">
                                  <p:stCondLst>
                                    <p:cond delay="0"/>
                                  </p:stCondLst>
                                  <p:childTnLst>
                                    <p:set>
                                      <p:cBhvr>
                                        <p:cTn id="257" dur="1" fill="hold">
                                          <p:stCondLst>
                                            <p:cond delay="0"/>
                                          </p:stCondLst>
                                        </p:cTn>
                                        <p:tgtEl>
                                          <p:spTgt spid="3858"/>
                                        </p:tgtEl>
                                        <p:attrNameLst>
                                          <p:attrName>style.visibility</p:attrName>
                                        </p:attrNameLst>
                                      </p:cBhvr>
                                      <p:to>
                                        <p:strVal val="visible"/>
                                      </p:to>
                                    </p:set>
                                    <p:animEffect transition="in" filter="fade">
                                      <p:cBhvr>
                                        <p:cTn id="258" dur="500"/>
                                        <p:tgtEl>
                                          <p:spTgt spid="3858"/>
                                        </p:tgtEl>
                                      </p:cBhvr>
                                    </p:animEffect>
                                  </p:childTnLst>
                                </p:cTn>
                              </p:par>
                            </p:childTnLst>
                          </p:cTn>
                        </p:par>
                      </p:childTnLst>
                    </p:cTn>
                  </p:par>
                  <p:par>
                    <p:cTn id="259" fill="hold">
                      <p:stCondLst>
                        <p:cond delay="indefinite"/>
                      </p:stCondLst>
                      <p:childTnLst>
                        <p:par>
                          <p:cTn id="260" fill="hold">
                            <p:stCondLst>
                              <p:cond delay="0"/>
                            </p:stCondLst>
                            <p:childTnLst>
                              <p:par>
                                <p:cTn id="261" presetID="10" presetClass="exit" presetSubtype="0" fill="hold" nodeType="clickEffect">
                                  <p:stCondLst>
                                    <p:cond delay="0"/>
                                  </p:stCondLst>
                                  <p:childTnLst>
                                    <p:animEffect transition="out" filter="fade">
                                      <p:cBhvr>
                                        <p:cTn id="262" dur="1000"/>
                                        <p:tgtEl>
                                          <p:spTgt spid="3790"/>
                                        </p:tgtEl>
                                      </p:cBhvr>
                                    </p:animEffect>
                                    <p:set>
                                      <p:cBhvr>
                                        <p:cTn id="263" dur="1" fill="hold">
                                          <p:stCondLst>
                                            <p:cond delay="1000"/>
                                          </p:stCondLst>
                                        </p:cTn>
                                        <p:tgtEl>
                                          <p:spTgt spid="3790"/>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1000"/>
                                        <p:tgtEl>
                                          <p:spTgt spid="3839"/>
                                        </p:tgtEl>
                                      </p:cBhvr>
                                    </p:animEffect>
                                    <p:set>
                                      <p:cBhvr>
                                        <p:cTn id="266" dur="1" fill="hold">
                                          <p:stCondLst>
                                            <p:cond delay="1000"/>
                                          </p:stCondLst>
                                        </p:cTn>
                                        <p:tgtEl>
                                          <p:spTgt spid="3839"/>
                                        </p:tgtEl>
                                        <p:attrNameLst>
                                          <p:attrName>style.visibility</p:attrName>
                                        </p:attrNameLst>
                                      </p:cBhvr>
                                      <p:to>
                                        <p:strVal val="hidden"/>
                                      </p:to>
                                    </p:set>
                                  </p:childTnLst>
                                </p:cTn>
                              </p:par>
                              <p:par>
                                <p:cTn id="267" presetID="10" presetClass="entr" presetSubtype="0" fill="hold" nodeType="withEffect">
                                  <p:stCondLst>
                                    <p:cond delay="0"/>
                                  </p:stCondLst>
                                  <p:childTnLst>
                                    <p:set>
                                      <p:cBhvr>
                                        <p:cTn id="268" dur="1" fill="hold">
                                          <p:stCondLst>
                                            <p:cond delay="0"/>
                                          </p:stCondLst>
                                        </p:cTn>
                                        <p:tgtEl>
                                          <p:spTgt spid="3884"/>
                                        </p:tgtEl>
                                        <p:attrNameLst>
                                          <p:attrName>style.visibility</p:attrName>
                                        </p:attrNameLst>
                                      </p:cBhvr>
                                      <p:to>
                                        <p:strVal val="visible"/>
                                      </p:to>
                                    </p:set>
                                    <p:animEffect transition="in" filter="fade">
                                      <p:cBhvr>
                                        <p:cTn id="269" dur="1000"/>
                                        <p:tgtEl>
                                          <p:spTgt spid="3884"/>
                                        </p:tgtEl>
                                      </p:cBhvr>
                                    </p:animEffect>
                                  </p:childTnLst>
                                </p:cTn>
                              </p:par>
                              <p:par>
                                <p:cTn id="270" presetID="10" presetClass="exit" presetSubtype="0" fill="hold" nodeType="withEffect">
                                  <p:stCondLst>
                                    <p:cond delay="0"/>
                                  </p:stCondLst>
                                  <p:childTnLst>
                                    <p:animEffect transition="out" filter="fade">
                                      <p:cBhvr>
                                        <p:cTn id="271" dur="1000"/>
                                        <p:tgtEl>
                                          <p:spTgt spid="3789"/>
                                        </p:tgtEl>
                                      </p:cBhvr>
                                    </p:animEffect>
                                    <p:set>
                                      <p:cBhvr>
                                        <p:cTn id="272" dur="1" fill="hold">
                                          <p:stCondLst>
                                            <p:cond delay="1000"/>
                                          </p:stCondLst>
                                        </p:cTn>
                                        <p:tgtEl>
                                          <p:spTgt spid="3789"/>
                                        </p:tgtEl>
                                        <p:attrNameLst>
                                          <p:attrName>style.visibility</p:attrName>
                                        </p:attrNameLst>
                                      </p:cBhvr>
                                      <p:to>
                                        <p:strVal val="hidden"/>
                                      </p:to>
                                    </p:set>
                                  </p:childTnLst>
                                </p:cTn>
                              </p:par>
                              <p:par>
                                <p:cTn id="273" presetID="10" presetClass="entr" presetSubtype="0" fill="hold" nodeType="withEffect">
                                  <p:stCondLst>
                                    <p:cond delay="0"/>
                                  </p:stCondLst>
                                  <p:childTnLst>
                                    <p:set>
                                      <p:cBhvr>
                                        <p:cTn id="274" dur="1" fill="hold">
                                          <p:stCondLst>
                                            <p:cond delay="0"/>
                                          </p:stCondLst>
                                        </p:cTn>
                                        <p:tgtEl>
                                          <p:spTgt spid="3788"/>
                                        </p:tgtEl>
                                        <p:attrNameLst>
                                          <p:attrName>style.visibility</p:attrName>
                                        </p:attrNameLst>
                                      </p:cBhvr>
                                      <p:to>
                                        <p:strVal val="visible"/>
                                      </p:to>
                                    </p:set>
                                    <p:animEffect transition="in" filter="fade">
                                      <p:cBhvr>
                                        <p:cTn id="275" dur="1000"/>
                                        <p:tgtEl>
                                          <p:spTgt spid="3788"/>
                                        </p:tgtEl>
                                      </p:cBhvr>
                                    </p:animEffect>
                                  </p:childTnLst>
                                </p:cTn>
                              </p:par>
                            </p:childTnLst>
                          </p:cTn>
                        </p:par>
                        <p:par>
                          <p:cTn id="276" fill="hold">
                            <p:stCondLst>
                              <p:cond delay="1000"/>
                            </p:stCondLst>
                            <p:childTnLst>
                              <p:par>
                                <p:cTn id="277" presetID="10" presetClass="exit" presetSubtype="0" fill="hold" nodeType="afterEffect">
                                  <p:stCondLst>
                                    <p:cond delay="0"/>
                                  </p:stCondLst>
                                  <p:childTnLst>
                                    <p:animEffect transition="out" filter="fade">
                                      <p:cBhvr>
                                        <p:cTn id="278" dur="500"/>
                                        <p:tgtEl>
                                          <p:spTgt spid="3911"/>
                                        </p:tgtEl>
                                      </p:cBhvr>
                                    </p:animEffect>
                                    <p:set>
                                      <p:cBhvr>
                                        <p:cTn id="279" dur="1" fill="hold">
                                          <p:stCondLst>
                                            <p:cond delay="500"/>
                                          </p:stCondLst>
                                        </p:cTn>
                                        <p:tgtEl>
                                          <p:spTgt spid="3911"/>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3912"/>
                                        </p:tgtEl>
                                      </p:cBhvr>
                                    </p:animEffect>
                                    <p:set>
                                      <p:cBhvr>
                                        <p:cTn id="282" dur="1" fill="hold">
                                          <p:stCondLst>
                                            <p:cond delay="500"/>
                                          </p:stCondLst>
                                        </p:cTn>
                                        <p:tgtEl>
                                          <p:spTgt spid="3912"/>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3858"/>
                                        </p:tgtEl>
                                      </p:cBhvr>
                                    </p:animEffect>
                                    <p:set>
                                      <p:cBhvr>
                                        <p:cTn id="285" dur="1" fill="hold">
                                          <p:stCondLst>
                                            <p:cond delay="500"/>
                                          </p:stCondLst>
                                        </p:cTn>
                                        <p:tgtEl>
                                          <p:spTgt spid="3858"/>
                                        </p:tgtEl>
                                        <p:attrNameLst>
                                          <p:attrName>style.visibility</p:attrName>
                                        </p:attrNameLst>
                                      </p:cBhvr>
                                      <p:to>
                                        <p:strVal val="hidden"/>
                                      </p:to>
                                    </p:set>
                                  </p:childTnLst>
                                </p:cTn>
                              </p:par>
                              <p:par>
                                <p:cTn id="286" presetID="10" presetClass="entr" presetSubtype="0" fill="hold" nodeType="withEffect">
                                  <p:stCondLst>
                                    <p:cond delay="0"/>
                                  </p:stCondLst>
                                  <p:childTnLst>
                                    <p:set>
                                      <p:cBhvr>
                                        <p:cTn id="287" dur="1" fill="hold">
                                          <p:stCondLst>
                                            <p:cond delay="0"/>
                                          </p:stCondLst>
                                        </p:cTn>
                                        <p:tgtEl>
                                          <p:spTgt spid="3913"/>
                                        </p:tgtEl>
                                        <p:attrNameLst>
                                          <p:attrName>style.visibility</p:attrName>
                                        </p:attrNameLst>
                                      </p:cBhvr>
                                      <p:to>
                                        <p:strVal val="visible"/>
                                      </p:to>
                                    </p:set>
                                    <p:animEffect transition="in" filter="fade">
                                      <p:cBhvr>
                                        <p:cTn id="288" dur="500"/>
                                        <p:tgtEl>
                                          <p:spTgt spid="3913"/>
                                        </p:tgtEl>
                                      </p:cBhvr>
                                    </p:animEffect>
                                  </p:childTnLst>
                                </p:cTn>
                              </p:par>
                              <p:par>
                                <p:cTn id="289" presetID="10" presetClass="entr" presetSubtype="0" fill="hold" nodeType="withEffect">
                                  <p:stCondLst>
                                    <p:cond delay="0"/>
                                  </p:stCondLst>
                                  <p:childTnLst>
                                    <p:set>
                                      <p:cBhvr>
                                        <p:cTn id="290" dur="1" fill="hold">
                                          <p:stCondLst>
                                            <p:cond delay="0"/>
                                          </p:stCondLst>
                                        </p:cTn>
                                        <p:tgtEl>
                                          <p:spTgt spid="3914"/>
                                        </p:tgtEl>
                                        <p:attrNameLst>
                                          <p:attrName>style.visibility</p:attrName>
                                        </p:attrNameLst>
                                      </p:cBhvr>
                                      <p:to>
                                        <p:strVal val="visible"/>
                                      </p:to>
                                    </p:set>
                                    <p:animEffect transition="in" filter="fade">
                                      <p:cBhvr>
                                        <p:cTn id="291" dur="500"/>
                                        <p:tgtEl>
                                          <p:spTgt spid="3914"/>
                                        </p:tgtEl>
                                      </p:cBhvr>
                                    </p:animEffect>
                                  </p:childTnLst>
                                </p:cTn>
                              </p:par>
                              <p:par>
                                <p:cTn id="292" presetID="10" presetClass="entr" presetSubtype="0" fill="hold" nodeType="withEffect">
                                  <p:stCondLst>
                                    <p:cond delay="0"/>
                                  </p:stCondLst>
                                  <p:childTnLst>
                                    <p:set>
                                      <p:cBhvr>
                                        <p:cTn id="293" dur="1" fill="hold">
                                          <p:stCondLst>
                                            <p:cond delay="0"/>
                                          </p:stCondLst>
                                        </p:cTn>
                                        <p:tgtEl>
                                          <p:spTgt spid="3859"/>
                                        </p:tgtEl>
                                        <p:attrNameLst>
                                          <p:attrName>style.visibility</p:attrName>
                                        </p:attrNameLst>
                                      </p:cBhvr>
                                      <p:to>
                                        <p:strVal val="visible"/>
                                      </p:to>
                                    </p:set>
                                    <p:animEffect transition="in" filter="fade">
                                      <p:cBhvr>
                                        <p:cTn id="294" dur="500"/>
                                        <p:tgtEl>
                                          <p:spTgt spid="3859"/>
                                        </p:tgtEl>
                                      </p:cBhvr>
                                    </p:animEffec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nodeType="clickEffect">
                                  <p:stCondLst>
                                    <p:cond delay="0"/>
                                  </p:stCondLst>
                                  <p:childTnLst>
                                    <p:set>
                                      <p:cBhvr>
                                        <p:cTn id="298" dur="1" fill="hold">
                                          <p:stCondLst>
                                            <p:cond delay="0"/>
                                          </p:stCondLst>
                                        </p:cTn>
                                        <p:tgtEl>
                                          <p:spTgt spid="3916"/>
                                        </p:tgtEl>
                                        <p:attrNameLst>
                                          <p:attrName>style.visibility</p:attrName>
                                        </p:attrNameLst>
                                      </p:cBhvr>
                                      <p:to>
                                        <p:strVal val="visible"/>
                                      </p:to>
                                    </p:set>
                                    <p:animEffect transition="in" filter="fade">
                                      <p:cBhvr>
                                        <p:cTn id="299" dur="2000"/>
                                        <p:tgtEl>
                                          <p:spTgt spid="3916"/>
                                        </p:tgtEl>
                                      </p:cBhvr>
                                    </p:animEffect>
                                  </p:childTnLst>
                                </p:cTn>
                              </p:par>
                            </p:childTnLst>
                          </p:cTn>
                        </p:par>
                      </p:childTnLst>
                    </p:cTn>
                  </p:par>
                  <p:par>
                    <p:cTn id="300" fill="hold">
                      <p:stCondLst>
                        <p:cond delay="indefinite"/>
                      </p:stCondLst>
                      <p:childTnLst>
                        <p:par>
                          <p:cTn id="301" fill="hold">
                            <p:stCondLst>
                              <p:cond delay="0"/>
                            </p:stCondLst>
                            <p:childTnLst>
                              <p:par>
                                <p:cTn id="302" presetID="23" presetClass="entr" presetSubtype="16" fill="hold" nodeType="clickEffect">
                                  <p:stCondLst>
                                    <p:cond delay="0"/>
                                  </p:stCondLst>
                                  <p:childTnLst>
                                    <p:set>
                                      <p:cBhvr>
                                        <p:cTn id="303" dur="1" fill="hold">
                                          <p:stCondLst>
                                            <p:cond delay="0"/>
                                          </p:stCondLst>
                                        </p:cTn>
                                        <p:tgtEl>
                                          <p:spTgt spid="3915"/>
                                        </p:tgtEl>
                                        <p:attrNameLst>
                                          <p:attrName>style.visibility</p:attrName>
                                        </p:attrNameLst>
                                      </p:cBhvr>
                                      <p:to>
                                        <p:strVal val="visible"/>
                                      </p:to>
                                    </p:set>
                                    <p:anim calcmode="lin" valueType="num">
                                      <p:cBhvr additive="base">
                                        <p:cTn id="304" dur="500"/>
                                        <p:tgtEl>
                                          <p:spTgt spid="3915"/>
                                        </p:tgtEl>
                                        <p:attrNameLst>
                                          <p:attrName>ppt_w</p:attrName>
                                        </p:attrNameLst>
                                      </p:cBhvr>
                                      <p:tavLst>
                                        <p:tav tm="0">
                                          <p:val>
                                            <p:strVal val="0"/>
                                          </p:val>
                                        </p:tav>
                                        <p:tav tm="100000">
                                          <p:val>
                                            <p:strVal val="#ppt_w"/>
                                          </p:val>
                                        </p:tav>
                                      </p:tavLst>
                                    </p:anim>
                                    <p:anim calcmode="lin" valueType="num">
                                      <p:cBhvr additive="base">
                                        <p:cTn id="305" dur="500"/>
                                        <p:tgtEl>
                                          <p:spTgt spid="3915"/>
                                        </p:tgtEl>
                                        <p:attrNameLst>
                                          <p:attrName>ppt_h</p:attrName>
                                        </p:attrNameLst>
                                      </p:cBhvr>
                                      <p:tavLst>
                                        <p:tav tm="0">
                                          <p:val>
                                            <p:strVal val="0"/>
                                          </p:val>
                                        </p:tav>
                                        <p:tav tm="100000">
                                          <p:val>
                                            <p:strVal val="#ppt_h"/>
                                          </p:val>
                                        </p:tav>
                                      </p:tavLst>
                                    </p:anim>
                                  </p:childTnLst>
                                </p:cTn>
                              </p:par>
                            </p:childTnLst>
                          </p:cTn>
                        </p:par>
                      </p:childTnLst>
                    </p:cTn>
                  </p:par>
                  <p:par>
                    <p:cTn id="306" fill="hold">
                      <p:stCondLst>
                        <p:cond delay="indefinite"/>
                      </p:stCondLst>
                      <p:childTnLst>
                        <p:par>
                          <p:cTn id="307" fill="hold">
                            <p:stCondLst>
                              <p:cond delay="0"/>
                            </p:stCondLst>
                            <p:childTnLst>
                              <p:par>
                                <p:cTn id="308" presetID="10" presetClass="entr" presetSubtype="0" fill="hold" nodeType="clickEffect">
                                  <p:stCondLst>
                                    <p:cond delay="0"/>
                                  </p:stCondLst>
                                  <p:childTnLst>
                                    <p:set>
                                      <p:cBhvr>
                                        <p:cTn id="309" dur="1" fill="hold">
                                          <p:stCondLst>
                                            <p:cond delay="0"/>
                                          </p:stCondLst>
                                        </p:cTn>
                                        <p:tgtEl>
                                          <p:spTgt spid="3917"/>
                                        </p:tgtEl>
                                        <p:attrNameLst>
                                          <p:attrName>style.visibility</p:attrName>
                                        </p:attrNameLst>
                                      </p:cBhvr>
                                      <p:to>
                                        <p:strVal val="visible"/>
                                      </p:to>
                                    </p:set>
                                    <p:animEffect transition="in" filter="fade">
                                      <p:cBhvr>
                                        <p:cTn id="310" dur="1000"/>
                                        <p:tgtEl>
                                          <p:spTgt spid="3917"/>
                                        </p:tgtEl>
                                      </p:cBhvr>
                                    </p:animEffect>
                                  </p:childTnLst>
                                </p:cTn>
                              </p:par>
                            </p:childTnLst>
                          </p:cTn>
                        </p:par>
                      </p:childTnLst>
                    </p:cTn>
                  </p:par>
                  <p:par>
                    <p:cTn id="311" fill="hold">
                      <p:stCondLst>
                        <p:cond delay="indefinite"/>
                      </p:stCondLst>
                      <p:childTnLst>
                        <p:par>
                          <p:cTn id="312" fill="hold">
                            <p:stCondLst>
                              <p:cond delay="0"/>
                            </p:stCondLst>
                            <p:childTnLst>
                              <p:par>
                                <p:cTn id="313" presetID="10" presetClass="entr" presetSubtype="0" fill="hold" nodeType="clickEffect">
                                  <p:stCondLst>
                                    <p:cond delay="0"/>
                                  </p:stCondLst>
                                  <p:childTnLst>
                                    <p:set>
                                      <p:cBhvr>
                                        <p:cTn id="314" dur="1" fill="hold">
                                          <p:stCondLst>
                                            <p:cond delay="0"/>
                                          </p:stCondLst>
                                        </p:cTn>
                                        <p:tgtEl>
                                          <p:spTgt spid="3919"/>
                                        </p:tgtEl>
                                        <p:attrNameLst>
                                          <p:attrName>style.visibility</p:attrName>
                                        </p:attrNameLst>
                                      </p:cBhvr>
                                      <p:to>
                                        <p:strVal val="visible"/>
                                      </p:to>
                                    </p:set>
                                    <p:animEffect transition="in" filter="fade">
                                      <p:cBhvr>
                                        <p:cTn id="315" dur="2000"/>
                                        <p:tgtEl>
                                          <p:spTgt spid="3919"/>
                                        </p:tgtEl>
                                      </p:cBhvr>
                                    </p:animEffect>
                                  </p:childTnLst>
                                </p:cTn>
                              </p:par>
                            </p:childTnLst>
                          </p:cTn>
                        </p:par>
                        <p:par>
                          <p:cTn id="316" fill="hold">
                            <p:stCondLst>
                              <p:cond delay="2000"/>
                            </p:stCondLst>
                            <p:childTnLst>
                              <p:par>
                                <p:cTn id="317" presetID="10" presetClass="entr" presetSubtype="0" fill="hold" nodeType="afterEffect">
                                  <p:stCondLst>
                                    <p:cond delay="0"/>
                                  </p:stCondLst>
                                  <p:childTnLst>
                                    <p:set>
                                      <p:cBhvr>
                                        <p:cTn id="318" dur="1" fill="hold">
                                          <p:stCondLst>
                                            <p:cond delay="0"/>
                                          </p:stCondLst>
                                        </p:cTn>
                                        <p:tgtEl>
                                          <p:spTgt spid="3918"/>
                                        </p:tgtEl>
                                        <p:attrNameLst>
                                          <p:attrName>style.visibility</p:attrName>
                                        </p:attrNameLst>
                                      </p:cBhvr>
                                      <p:to>
                                        <p:strVal val="visible"/>
                                      </p:to>
                                    </p:set>
                                    <p:animEffect transition="in" filter="fade">
                                      <p:cBhvr>
                                        <p:cTn id="319" dur="2000"/>
                                        <p:tgtEl>
                                          <p:spTgt spid="3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926"/>
        <p:cNvGrpSpPr/>
        <p:nvPr/>
      </p:nvGrpSpPr>
      <p:grpSpPr>
        <a:xfrm>
          <a:off x="0" y="0"/>
          <a:ext cx="0" cy="0"/>
          <a:chOff x="0" y="0"/>
          <a:chExt cx="0" cy="0"/>
        </a:xfrm>
      </p:grpSpPr>
      <p:sp>
        <p:nvSpPr>
          <p:cNvPr id="3927" name="Shape 392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1" u="none" strike="noStrike" cap="none">
                <a:solidFill>
                  <a:schemeClr val="dk2"/>
                </a:solidFill>
                <a:latin typeface="Arial"/>
                <a:ea typeface="Arial"/>
                <a:cs typeface="Arial"/>
                <a:sym typeface="Arial"/>
              </a:rPr>
              <a:t>Visualizing Limiting Reactant</a:t>
            </a:r>
          </a:p>
        </p:txBody>
      </p:sp>
      <p:sp>
        <p:nvSpPr>
          <p:cNvPr id="3928" name="Shape 3928"/>
          <p:cNvSpPr txBox="1"/>
          <p:nvPr/>
        </p:nvSpPr>
        <p:spPr>
          <a:xfrm>
            <a:off x="6769100" y="499586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a:t>
            </a:r>
          </a:p>
        </p:txBody>
      </p:sp>
      <p:sp>
        <p:nvSpPr>
          <p:cNvPr id="3929" name="Shape 3929"/>
          <p:cNvSpPr txBox="1"/>
          <p:nvPr/>
        </p:nvSpPr>
        <p:spPr>
          <a:xfrm>
            <a:off x="6769100" y="500697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930" name="Shape 3930"/>
          <p:cNvSpPr txBox="1"/>
          <p:nvPr/>
        </p:nvSpPr>
        <p:spPr>
          <a:xfrm>
            <a:off x="6780213" y="5006975"/>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a:t>
            </a:r>
          </a:p>
        </p:txBody>
      </p:sp>
      <p:sp>
        <p:nvSpPr>
          <p:cNvPr id="3931" name="Shape 3931"/>
          <p:cNvSpPr txBox="1"/>
          <p:nvPr/>
        </p:nvSpPr>
        <p:spPr>
          <a:xfrm>
            <a:off x="6778625" y="500062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4</a:t>
            </a:r>
          </a:p>
        </p:txBody>
      </p:sp>
      <p:sp>
        <p:nvSpPr>
          <p:cNvPr id="3932" name="Shape 3932"/>
          <p:cNvSpPr txBox="1"/>
          <p:nvPr/>
        </p:nvSpPr>
        <p:spPr>
          <a:xfrm>
            <a:off x="6757988" y="499903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a:t>
            </a:r>
          </a:p>
        </p:txBody>
      </p:sp>
      <p:sp>
        <p:nvSpPr>
          <p:cNvPr id="3933" name="Shape 3933"/>
          <p:cNvSpPr txBox="1"/>
          <p:nvPr/>
        </p:nvSpPr>
        <p:spPr>
          <a:xfrm>
            <a:off x="6769100" y="50022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6</a:t>
            </a:r>
          </a:p>
        </p:txBody>
      </p:sp>
      <p:sp>
        <p:nvSpPr>
          <p:cNvPr id="3934" name="Shape 3934"/>
          <p:cNvSpPr txBox="1"/>
          <p:nvPr/>
        </p:nvSpPr>
        <p:spPr>
          <a:xfrm>
            <a:off x="6762750" y="501173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7</a:t>
            </a:r>
          </a:p>
        </p:txBody>
      </p:sp>
      <p:sp>
        <p:nvSpPr>
          <p:cNvPr id="3935" name="Shape 3935"/>
          <p:cNvSpPr txBox="1"/>
          <p:nvPr/>
        </p:nvSpPr>
        <p:spPr>
          <a:xfrm>
            <a:off x="6767513" y="499903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8</a:t>
            </a:r>
          </a:p>
        </p:txBody>
      </p:sp>
      <p:sp>
        <p:nvSpPr>
          <p:cNvPr id="3936" name="Shape 3936"/>
          <p:cNvSpPr/>
          <p:nvPr/>
        </p:nvSpPr>
        <p:spPr>
          <a:xfrm>
            <a:off x="228600" y="2133600"/>
            <a:ext cx="2514599" cy="2514599"/>
          </a:xfrm>
          <a:prstGeom prst="ellipse">
            <a:avLst/>
          </a:prstGeom>
          <a:solidFill>
            <a:srgbClr val="FFFF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3937" name="Shape 3937"/>
          <p:cNvGrpSpPr/>
          <p:nvPr/>
        </p:nvGrpSpPr>
        <p:grpSpPr>
          <a:xfrm>
            <a:off x="2209800" y="3124200"/>
            <a:ext cx="304799" cy="457200"/>
            <a:chOff x="1392" y="1968"/>
            <a:chExt cx="191" cy="288"/>
          </a:xfrm>
        </p:grpSpPr>
        <p:sp>
          <p:nvSpPr>
            <p:cNvPr id="3938" name="Shape 3938"/>
            <p:cNvSpPr/>
            <p:nvPr/>
          </p:nvSpPr>
          <p:spPr>
            <a:xfrm>
              <a:off x="1392" y="1968"/>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39" name="Shape 3939"/>
            <p:cNvSpPr/>
            <p:nvPr/>
          </p:nvSpPr>
          <p:spPr>
            <a:xfrm>
              <a:off x="1439" y="2112"/>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3940" name="Shape 3940"/>
          <p:cNvSpPr/>
          <p:nvPr/>
        </p:nvSpPr>
        <p:spPr>
          <a:xfrm>
            <a:off x="3200400" y="20574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41" name="Shape 3941"/>
          <p:cNvSpPr/>
          <p:nvPr/>
        </p:nvSpPr>
        <p:spPr>
          <a:xfrm rot="-3443451">
            <a:off x="3505199" y="2662238"/>
            <a:ext cx="473074" cy="473074"/>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42" name="Shape 3942"/>
          <p:cNvSpPr/>
          <p:nvPr/>
        </p:nvSpPr>
        <p:spPr>
          <a:xfrm>
            <a:off x="3886200" y="3657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43" name="Shape 3943"/>
          <p:cNvSpPr/>
          <p:nvPr/>
        </p:nvSpPr>
        <p:spPr>
          <a:xfrm>
            <a:off x="4876800" y="3657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44" name="Shape 3944"/>
          <p:cNvSpPr/>
          <p:nvPr/>
        </p:nvSpPr>
        <p:spPr>
          <a:xfrm>
            <a:off x="5105400" y="33528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45" name="Shape 3945"/>
          <p:cNvSpPr/>
          <p:nvPr/>
        </p:nvSpPr>
        <p:spPr>
          <a:xfrm rot="-3443451">
            <a:off x="3503613" y="2662238"/>
            <a:ext cx="473074" cy="473074"/>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46" name="Shape 3946"/>
          <p:cNvSpPr/>
          <p:nvPr/>
        </p:nvSpPr>
        <p:spPr>
          <a:xfrm>
            <a:off x="4419600" y="2133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47" name="Shape 3947"/>
          <p:cNvSpPr/>
          <p:nvPr/>
        </p:nvSpPr>
        <p:spPr>
          <a:xfrm>
            <a:off x="4038600" y="2133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3948" name="Shape 3948"/>
          <p:cNvGrpSpPr/>
          <p:nvPr/>
        </p:nvGrpSpPr>
        <p:grpSpPr>
          <a:xfrm>
            <a:off x="1447800" y="2362200"/>
            <a:ext cx="304799" cy="381000"/>
            <a:chOff x="1056" y="1488"/>
            <a:chExt cx="191" cy="240"/>
          </a:xfrm>
        </p:grpSpPr>
        <p:sp>
          <p:nvSpPr>
            <p:cNvPr id="3949" name="Shape 3949"/>
            <p:cNvSpPr/>
            <p:nvPr/>
          </p:nvSpPr>
          <p:spPr>
            <a:xfrm>
              <a:off x="1056" y="1488"/>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50" name="Shape 3950"/>
            <p:cNvSpPr/>
            <p:nvPr/>
          </p:nvSpPr>
          <p:spPr>
            <a:xfrm>
              <a:off x="1103" y="1584"/>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51" name="Shape 3951"/>
          <p:cNvGrpSpPr/>
          <p:nvPr/>
        </p:nvGrpSpPr>
        <p:grpSpPr>
          <a:xfrm>
            <a:off x="1447799" y="2895599"/>
            <a:ext cx="457200" cy="304799"/>
            <a:chOff x="911" y="1823"/>
            <a:chExt cx="288" cy="191"/>
          </a:xfrm>
        </p:grpSpPr>
        <p:sp>
          <p:nvSpPr>
            <p:cNvPr id="3952" name="Shape 3952"/>
            <p:cNvSpPr/>
            <p:nvPr/>
          </p:nvSpPr>
          <p:spPr>
            <a:xfrm>
              <a:off x="911" y="1871"/>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53" name="Shape 3953"/>
            <p:cNvSpPr/>
            <p:nvPr/>
          </p:nvSpPr>
          <p:spPr>
            <a:xfrm>
              <a:off x="1056" y="1823"/>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54" name="Shape 3954"/>
          <p:cNvGrpSpPr/>
          <p:nvPr/>
        </p:nvGrpSpPr>
        <p:grpSpPr>
          <a:xfrm>
            <a:off x="1828800" y="3810000"/>
            <a:ext cx="381000" cy="380999"/>
            <a:chOff x="960" y="2400"/>
            <a:chExt cx="240" cy="239"/>
          </a:xfrm>
        </p:grpSpPr>
        <p:sp>
          <p:nvSpPr>
            <p:cNvPr id="3955" name="Shape 3955"/>
            <p:cNvSpPr/>
            <p:nvPr/>
          </p:nvSpPr>
          <p:spPr>
            <a:xfrm>
              <a:off x="1056" y="2400"/>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56" name="Shape 3956"/>
            <p:cNvSpPr/>
            <p:nvPr/>
          </p:nvSpPr>
          <p:spPr>
            <a:xfrm>
              <a:off x="960" y="2495"/>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57" name="Shape 3957"/>
          <p:cNvGrpSpPr/>
          <p:nvPr/>
        </p:nvGrpSpPr>
        <p:grpSpPr>
          <a:xfrm>
            <a:off x="990599" y="4038600"/>
            <a:ext cx="457200" cy="304799"/>
            <a:chOff x="623" y="2544"/>
            <a:chExt cx="288" cy="191"/>
          </a:xfrm>
        </p:grpSpPr>
        <p:sp>
          <p:nvSpPr>
            <p:cNvPr id="3958" name="Shape 3958"/>
            <p:cNvSpPr/>
            <p:nvPr/>
          </p:nvSpPr>
          <p:spPr>
            <a:xfrm>
              <a:off x="623" y="2592"/>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59" name="Shape 3959"/>
            <p:cNvSpPr/>
            <p:nvPr/>
          </p:nvSpPr>
          <p:spPr>
            <a:xfrm>
              <a:off x="767" y="2544"/>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60" name="Shape 3960"/>
          <p:cNvGrpSpPr/>
          <p:nvPr/>
        </p:nvGrpSpPr>
        <p:grpSpPr>
          <a:xfrm>
            <a:off x="600074" y="3686175"/>
            <a:ext cx="457200" cy="304799"/>
            <a:chOff x="383" y="2304"/>
            <a:chExt cx="288" cy="191"/>
          </a:xfrm>
        </p:grpSpPr>
        <p:sp>
          <p:nvSpPr>
            <p:cNvPr id="3961" name="Shape 3961"/>
            <p:cNvSpPr/>
            <p:nvPr/>
          </p:nvSpPr>
          <p:spPr>
            <a:xfrm>
              <a:off x="383" y="2304"/>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62" name="Shape 3962"/>
            <p:cNvSpPr/>
            <p:nvPr/>
          </p:nvSpPr>
          <p:spPr>
            <a:xfrm>
              <a:off x="528" y="2352"/>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63" name="Shape 3963"/>
          <p:cNvGrpSpPr/>
          <p:nvPr/>
        </p:nvGrpSpPr>
        <p:grpSpPr>
          <a:xfrm>
            <a:off x="989012" y="3275012"/>
            <a:ext cx="457200" cy="304800"/>
            <a:chOff x="623" y="2063"/>
            <a:chExt cx="288" cy="192"/>
          </a:xfrm>
        </p:grpSpPr>
        <p:sp>
          <p:nvSpPr>
            <p:cNvPr id="3964" name="Shape 3964"/>
            <p:cNvSpPr/>
            <p:nvPr/>
          </p:nvSpPr>
          <p:spPr>
            <a:xfrm>
              <a:off x="623" y="2063"/>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65" name="Shape 3965"/>
            <p:cNvSpPr/>
            <p:nvPr/>
          </p:nvSpPr>
          <p:spPr>
            <a:xfrm>
              <a:off x="767" y="2112"/>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66" name="Shape 3966"/>
          <p:cNvGrpSpPr/>
          <p:nvPr/>
        </p:nvGrpSpPr>
        <p:grpSpPr>
          <a:xfrm>
            <a:off x="685800" y="2741613"/>
            <a:ext cx="457200" cy="304799"/>
            <a:chOff x="432" y="1728"/>
            <a:chExt cx="288" cy="191"/>
          </a:xfrm>
        </p:grpSpPr>
        <p:sp>
          <p:nvSpPr>
            <p:cNvPr id="3967" name="Shape 3967"/>
            <p:cNvSpPr/>
            <p:nvPr/>
          </p:nvSpPr>
          <p:spPr>
            <a:xfrm>
              <a:off x="576" y="1728"/>
              <a:ext cx="144" cy="144"/>
            </a:xfrm>
            <a:prstGeom prst="ellipse">
              <a:avLst/>
            </a:prstGeom>
            <a:solidFill>
              <a:schemeClr val="lt1"/>
            </a:soli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68" name="Shape 3968"/>
            <p:cNvSpPr/>
            <p:nvPr/>
          </p:nvSpPr>
          <p:spPr>
            <a:xfrm>
              <a:off x="432" y="1776"/>
              <a:ext cx="144" cy="144"/>
            </a:xfrm>
            <a:prstGeom prst="ellipse">
              <a:avLst/>
            </a:prstGeom>
            <a:no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3969" name="Shape 3969"/>
          <p:cNvSpPr/>
          <p:nvPr/>
        </p:nvSpPr>
        <p:spPr>
          <a:xfrm rot="-3443451">
            <a:off x="3676649" y="3003550"/>
            <a:ext cx="473074" cy="473074"/>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70" name="Shape 3970"/>
          <p:cNvSpPr/>
          <p:nvPr/>
        </p:nvSpPr>
        <p:spPr>
          <a:xfrm>
            <a:off x="6324600" y="21336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71" name="Shape 3971"/>
          <p:cNvSpPr/>
          <p:nvPr/>
        </p:nvSpPr>
        <p:spPr>
          <a:xfrm rot="6366584">
            <a:off x="4419599" y="2686049"/>
            <a:ext cx="471487" cy="471487"/>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72" name="Shape 3972"/>
          <p:cNvSpPr/>
          <p:nvPr/>
        </p:nvSpPr>
        <p:spPr>
          <a:xfrm rot="6366584">
            <a:off x="4800599" y="2819399"/>
            <a:ext cx="471487" cy="471487"/>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73" name="Shape 3973"/>
          <p:cNvSpPr/>
          <p:nvPr/>
        </p:nvSpPr>
        <p:spPr>
          <a:xfrm rot="-3443451">
            <a:off x="3676649" y="3003550"/>
            <a:ext cx="473074" cy="473074"/>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74" name="Shape 3974"/>
          <p:cNvSpPr/>
          <p:nvPr/>
        </p:nvSpPr>
        <p:spPr>
          <a:xfrm>
            <a:off x="5105400" y="33528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75" name="Shape 3975"/>
          <p:cNvSpPr/>
          <p:nvPr/>
        </p:nvSpPr>
        <p:spPr>
          <a:xfrm>
            <a:off x="4038600" y="2133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76" name="Shape 3976"/>
          <p:cNvSpPr/>
          <p:nvPr/>
        </p:nvSpPr>
        <p:spPr>
          <a:xfrm>
            <a:off x="4419600" y="2133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977" name="Shape 3977"/>
          <p:cNvCxnSpPr/>
          <p:nvPr/>
        </p:nvCxnSpPr>
        <p:spPr>
          <a:xfrm>
            <a:off x="5791200" y="3276600"/>
            <a:ext cx="381000" cy="0"/>
          </a:xfrm>
          <a:prstGeom prst="straightConnector1">
            <a:avLst/>
          </a:prstGeom>
          <a:noFill/>
          <a:ln w="9525" cap="flat" cmpd="sng">
            <a:solidFill>
              <a:schemeClr val="dk1"/>
            </a:solidFill>
            <a:prstDash val="solid"/>
            <a:round/>
            <a:headEnd type="none" w="med" len="med"/>
            <a:tailEnd type="triangle" w="lg" len="lg"/>
          </a:ln>
        </p:spPr>
      </p:cxnSp>
      <p:sp>
        <p:nvSpPr>
          <p:cNvPr id="3978" name="Shape 3978"/>
          <p:cNvSpPr txBox="1"/>
          <p:nvPr/>
        </p:nvSpPr>
        <p:spPr>
          <a:xfrm>
            <a:off x="1295400" y="1487487"/>
            <a:ext cx="7672388"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H</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             +              O</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                                 H</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O            </a:t>
            </a:r>
          </a:p>
        </p:txBody>
      </p:sp>
      <p:cxnSp>
        <p:nvCxnSpPr>
          <p:cNvPr id="3979" name="Shape 3979"/>
          <p:cNvCxnSpPr/>
          <p:nvPr/>
        </p:nvCxnSpPr>
        <p:spPr>
          <a:xfrm>
            <a:off x="5486400" y="1752600"/>
            <a:ext cx="762000" cy="0"/>
          </a:xfrm>
          <a:prstGeom prst="straightConnector1">
            <a:avLst/>
          </a:prstGeom>
          <a:noFill/>
          <a:ln w="19050" cap="flat" cmpd="sng">
            <a:solidFill>
              <a:schemeClr val="dk1"/>
            </a:solidFill>
            <a:prstDash val="solid"/>
            <a:round/>
            <a:headEnd type="none" w="med" len="med"/>
            <a:tailEnd type="triangle" w="lg" len="lg"/>
          </a:ln>
        </p:spPr>
      </p:cxnSp>
      <p:sp>
        <p:nvSpPr>
          <p:cNvPr id="3980" name="Shape 3980"/>
          <p:cNvSpPr txBox="1"/>
          <p:nvPr/>
        </p:nvSpPr>
        <p:spPr>
          <a:xfrm>
            <a:off x="3267075" y="5029200"/>
            <a:ext cx="187324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O</a:t>
            </a:r>
            <a:r>
              <a:rPr lang="en-US" sz="2400" b="0" i="0" u="none" strike="noStrike" cap="none" baseline="-25000">
                <a:solidFill>
                  <a:schemeClr val="dk1"/>
                </a:solidFill>
                <a:latin typeface="Arial"/>
                <a:ea typeface="Arial"/>
                <a:cs typeface="Arial"/>
                <a:sym typeface="Arial"/>
              </a:rPr>
              <a:t>2</a:t>
            </a:r>
          </a:p>
        </p:txBody>
      </p:sp>
      <p:sp>
        <p:nvSpPr>
          <p:cNvPr id="3981" name="Shape 3981"/>
          <p:cNvSpPr txBox="1"/>
          <p:nvPr/>
        </p:nvSpPr>
        <p:spPr>
          <a:xfrm>
            <a:off x="6619875" y="5029200"/>
            <a:ext cx="20939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p>
        </p:txBody>
      </p:sp>
      <p:sp>
        <p:nvSpPr>
          <p:cNvPr id="3982" name="Shape 3982"/>
          <p:cNvSpPr txBox="1"/>
          <p:nvPr/>
        </p:nvSpPr>
        <p:spPr>
          <a:xfrm>
            <a:off x="533400" y="5029200"/>
            <a:ext cx="185737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H</a:t>
            </a:r>
            <a:r>
              <a:rPr lang="en-US" sz="2400" b="0" i="0" u="none" strike="noStrike" cap="none" baseline="-25000">
                <a:solidFill>
                  <a:schemeClr val="dk1"/>
                </a:solidFill>
                <a:latin typeface="Arial"/>
                <a:ea typeface="Arial"/>
                <a:cs typeface="Arial"/>
                <a:sym typeface="Arial"/>
              </a:rPr>
              <a:t>2</a:t>
            </a:r>
          </a:p>
        </p:txBody>
      </p:sp>
      <p:grpSp>
        <p:nvGrpSpPr>
          <p:cNvPr id="3983" name="Shape 3983"/>
          <p:cNvGrpSpPr/>
          <p:nvPr/>
        </p:nvGrpSpPr>
        <p:grpSpPr>
          <a:xfrm>
            <a:off x="1447799" y="2895599"/>
            <a:ext cx="457200" cy="304799"/>
            <a:chOff x="911" y="1823"/>
            <a:chExt cx="288" cy="191"/>
          </a:xfrm>
        </p:grpSpPr>
        <p:sp>
          <p:nvSpPr>
            <p:cNvPr id="3984" name="Shape 3984"/>
            <p:cNvSpPr/>
            <p:nvPr/>
          </p:nvSpPr>
          <p:spPr>
            <a:xfrm>
              <a:off x="911" y="1871"/>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85" name="Shape 3985"/>
            <p:cNvSpPr/>
            <p:nvPr/>
          </p:nvSpPr>
          <p:spPr>
            <a:xfrm>
              <a:off x="1056" y="1823"/>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86" name="Shape 3986"/>
          <p:cNvGrpSpPr/>
          <p:nvPr/>
        </p:nvGrpSpPr>
        <p:grpSpPr>
          <a:xfrm>
            <a:off x="1828800" y="3810000"/>
            <a:ext cx="380999" cy="380999"/>
            <a:chOff x="1152" y="2400"/>
            <a:chExt cx="239" cy="239"/>
          </a:xfrm>
        </p:grpSpPr>
        <p:sp>
          <p:nvSpPr>
            <p:cNvPr id="3987" name="Shape 3987"/>
            <p:cNvSpPr/>
            <p:nvPr/>
          </p:nvSpPr>
          <p:spPr>
            <a:xfrm>
              <a:off x="1152" y="2495"/>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88" name="Shape 3988"/>
            <p:cNvSpPr/>
            <p:nvPr/>
          </p:nvSpPr>
          <p:spPr>
            <a:xfrm>
              <a:off x="1247" y="2400"/>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89" name="Shape 3989"/>
          <p:cNvGrpSpPr/>
          <p:nvPr/>
        </p:nvGrpSpPr>
        <p:grpSpPr>
          <a:xfrm>
            <a:off x="685800" y="2740025"/>
            <a:ext cx="457200" cy="304799"/>
            <a:chOff x="432" y="1728"/>
            <a:chExt cx="288" cy="191"/>
          </a:xfrm>
        </p:grpSpPr>
        <p:sp>
          <p:nvSpPr>
            <p:cNvPr id="3990" name="Shape 3990"/>
            <p:cNvSpPr/>
            <p:nvPr/>
          </p:nvSpPr>
          <p:spPr>
            <a:xfrm>
              <a:off x="576" y="1728"/>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91" name="Shape 3991"/>
            <p:cNvSpPr/>
            <p:nvPr/>
          </p:nvSpPr>
          <p:spPr>
            <a:xfrm>
              <a:off x="432" y="1776"/>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92" name="Shape 3992"/>
          <p:cNvGrpSpPr/>
          <p:nvPr/>
        </p:nvGrpSpPr>
        <p:grpSpPr>
          <a:xfrm>
            <a:off x="2209800" y="3124200"/>
            <a:ext cx="304799" cy="457200"/>
            <a:chOff x="1392" y="1968"/>
            <a:chExt cx="191" cy="288"/>
          </a:xfrm>
        </p:grpSpPr>
        <p:sp>
          <p:nvSpPr>
            <p:cNvPr id="3993" name="Shape 3993"/>
            <p:cNvSpPr/>
            <p:nvPr/>
          </p:nvSpPr>
          <p:spPr>
            <a:xfrm>
              <a:off x="1392" y="1968"/>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94" name="Shape 3994"/>
            <p:cNvSpPr/>
            <p:nvPr/>
          </p:nvSpPr>
          <p:spPr>
            <a:xfrm>
              <a:off x="1439" y="211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95" name="Shape 3995"/>
          <p:cNvGrpSpPr/>
          <p:nvPr/>
        </p:nvGrpSpPr>
        <p:grpSpPr>
          <a:xfrm>
            <a:off x="990599" y="4038600"/>
            <a:ext cx="457200" cy="304799"/>
            <a:chOff x="623" y="2544"/>
            <a:chExt cx="288" cy="191"/>
          </a:xfrm>
        </p:grpSpPr>
        <p:sp>
          <p:nvSpPr>
            <p:cNvPr id="3996" name="Shape 3996"/>
            <p:cNvSpPr/>
            <p:nvPr/>
          </p:nvSpPr>
          <p:spPr>
            <a:xfrm>
              <a:off x="623" y="259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97" name="Shape 3997"/>
            <p:cNvSpPr/>
            <p:nvPr/>
          </p:nvSpPr>
          <p:spPr>
            <a:xfrm>
              <a:off x="767" y="2544"/>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3998" name="Shape 3998"/>
          <p:cNvGrpSpPr/>
          <p:nvPr/>
        </p:nvGrpSpPr>
        <p:grpSpPr>
          <a:xfrm>
            <a:off x="990599" y="3276599"/>
            <a:ext cx="457200" cy="304800"/>
            <a:chOff x="623" y="2063"/>
            <a:chExt cx="288" cy="192"/>
          </a:xfrm>
        </p:grpSpPr>
        <p:sp>
          <p:nvSpPr>
            <p:cNvPr id="3999" name="Shape 3999"/>
            <p:cNvSpPr/>
            <p:nvPr/>
          </p:nvSpPr>
          <p:spPr>
            <a:xfrm>
              <a:off x="623" y="2063"/>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00" name="Shape 4000"/>
            <p:cNvSpPr/>
            <p:nvPr/>
          </p:nvSpPr>
          <p:spPr>
            <a:xfrm>
              <a:off x="767" y="211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4001" name="Shape 4001"/>
          <p:cNvSpPr/>
          <p:nvPr/>
        </p:nvSpPr>
        <p:spPr>
          <a:xfrm>
            <a:off x="1447800" y="2362200"/>
            <a:ext cx="228600" cy="228600"/>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02" name="Shape 4002"/>
          <p:cNvSpPr/>
          <p:nvPr/>
        </p:nvSpPr>
        <p:spPr>
          <a:xfrm>
            <a:off x="1524000" y="2514600"/>
            <a:ext cx="228600" cy="228600"/>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003" name="Shape 4003"/>
          <p:cNvGrpSpPr/>
          <p:nvPr/>
        </p:nvGrpSpPr>
        <p:grpSpPr>
          <a:xfrm>
            <a:off x="6705600" y="2514600"/>
            <a:ext cx="609599" cy="609599"/>
            <a:chOff x="4320" y="3888"/>
            <a:chExt cx="383" cy="383"/>
          </a:xfrm>
        </p:grpSpPr>
        <p:sp>
          <p:nvSpPr>
            <p:cNvPr id="4004" name="Shape 4004"/>
            <p:cNvSpPr/>
            <p:nvPr/>
          </p:nvSpPr>
          <p:spPr>
            <a:xfrm>
              <a:off x="4559" y="4079"/>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05" name="Shape 4005"/>
            <p:cNvSpPr/>
            <p:nvPr/>
          </p:nvSpPr>
          <p:spPr>
            <a:xfrm>
              <a:off x="4320" y="3984"/>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06" name="Shape 4006"/>
            <p:cNvSpPr/>
            <p:nvPr/>
          </p:nvSpPr>
          <p:spPr>
            <a:xfrm>
              <a:off x="4368" y="3888"/>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007" name="Shape 4007"/>
          <p:cNvGrpSpPr/>
          <p:nvPr/>
        </p:nvGrpSpPr>
        <p:grpSpPr>
          <a:xfrm>
            <a:off x="7467599" y="2362200"/>
            <a:ext cx="533399" cy="685800"/>
            <a:chOff x="4031" y="3552"/>
            <a:chExt cx="335" cy="432"/>
          </a:xfrm>
        </p:grpSpPr>
        <p:sp>
          <p:nvSpPr>
            <p:cNvPr id="4008" name="Shape 4008"/>
            <p:cNvSpPr/>
            <p:nvPr/>
          </p:nvSpPr>
          <p:spPr>
            <a:xfrm>
              <a:off x="4127" y="3840"/>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09" name="Shape 4009"/>
            <p:cNvSpPr/>
            <p:nvPr/>
          </p:nvSpPr>
          <p:spPr>
            <a:xfrm>
              <a:off x="4079" y="3600"/>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10" name="Shape 4010"/>
            <p:cNvSpPr/>
            <p:nvPr/>
          </p:nvSpPr>
          <p:spPr>
            <a:xfrm>
              <a:off x="4031" y="3552"/>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011" name="Shape 4011"/>
          <p:cNvGrpSpPr/>
          <p:nvPr/>
        </p:nvGrpSpPr>
        <p:grpSpPr>
          <a:xfrm>
            <a:off x="7238999" y="4038600"/>
            <a:ext cx="533400" cy="533399"/>
            <a:chOff x="4559" y="3552"/>
            <a:chExt cx="336" cy="335"/>
          </a:xfrm>
        </p:grpSpPr>
        <p:sp>
          <p:nvSpPr>
            <p:cNvPr id="4012" name="Shape 4012"/>
            <p:cNvSpPr/>
            <p:nvPr/>
          </p:nvSpPr>
          <p:spPr>
            <a:xfrm>
              <a:off x="4752" y="3647"/>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13" name="Shape 4013"/>
            <p:cNvSpPr/>
            <p:nvPr/>
          </p:nvSpPr>
          <p:spPr>
            <a:xfrm>
              <a:off x="4559" y="3600"/>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14" name="Shape 4014"/>
            <p:cNvSpPr/>
            <p:nvPr/>
          </p:nvSpPr>
          <p:spPr>
            <a:xfrm>
              <a:off x="4608" y="3552"/>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015" name="Shape 4015"/>
          <p:cNvGrpSpPr/>
          <p:nvPr/>
        </p:nvGrpSpPr>
        <p:grpSpPr>
          <a:xfrm>
            <a:off x="7924800" y="3810000"/>
            <a:ext cx="609599" cy="533399"/>
            <a:chOff x="4656" y="2976"/>
            <a:chExt cx="383" cy="335"/>
          </a:xfrm>
        </p:grpSpPr>
        <p:sp>
          <p:nvSpPr>
            <p:cNvPr id="4016" name="Shape 4016"/>
            <p:cNvSpPr/>
            <p:nvPr/>
          </p:nvSpPr>
          <p:spPr>
            <a:xfrm>
              <a:off x="4895" y="3023"/>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17" name="Shape 4017"/>
            <p:cNvSpPr/>
            <p:nvPr/>
          </p:nvSpPr>
          <p:spPr>
            <a:xfrm>
              <a:off x="4656" y="3023"/>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18" name="Shape 4018"/>
            <p:cNvSpPr/>
            <p:nvPr/>
          </p:nvSpPr>
          <p:spPr>
            <a:xfrm>
              <a:off x="4656" y="2976"/>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019" name="Shape 4019"/>
          <p:cNvGrpSpPr/>
          <p:nvPr/>
        </p:nvGrpSpPr>
        <p:grpSpPr>
          <a:xfrm>
            <a:off x="7848599" y="3048000"/>
            <a:ext cx="457200" cy="685799"/>
            <a:chOff x="4847" y="3888"/>
            <a:chExt cx="288" cy="431"/>
          </a:xfrm>
        </p:grpSpPr>
        <p:sp>
          <p:nvSpPr>
            <p:cNvPr id="4020" name="Shape 4020"/>
            <p:cNvSpPr/>
            <p:nvPr/>
          </p:nvSpPr>
          <p:spPr>
            <a:xfrm>
              <a:off x="4847" y="3888"/>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21" name="Shape 4021"/>
            <p:cNvSpPr/>
            <p:nvPr/>
          </p:nvSpPr>
          <p:spPr>
            <a:xfrm>
              <a:off x="4847" y="3984"/>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22" name="Shape 4022"/>
            <p:cNvSpPr/>
            <p:nvPr/>
          </p:nvSpPr>
          <p:spPr>
            <a:xfrm>
              <a:off x="4847" y="4175"/>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023" name="Shape 4023"/>
          <p:cNvGrpSpPr/>
          <p:nvPr/>
        </p:nvGrpSpPr>
        <p:grpSpPr>
          <a:xfrm>
            <a:off x="8077199" y="2666999"/>
            <a:ext cx="533400" cy="609600"/>
            <a:chOff x="4991" y="3263"/>
            <a:chExt cx="336" cy="384"/>
          </a:xfrm>
        </p:grpSpPr>
        <p:sp>
          <p:nvSpPr>
            <p:cNvPr id="4024" name="Shape 4024"/>
            <p:cNvSpPr/>
            <p:nvPr/>
          </p:nvSpPr>
          <p:spPr>
            <a:xfrm>
              <a:off x="5136" y="3504"/>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25" name="Shape 4025"/>
            <p:cNvSpPr/>
            <p:nvPr/>
          </p:nvSpPr>
          <p:spPr>
            <a:xfrm>
              <a:off x="5040" y="3263"/>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26" name="Shape 4026"/>
            <p:cNvSpPr/>
            <p:nvPr/>
          </p:nvSpPr>
          <p:spPr>
            <a:xfrm>
              <a:off x="4991" y="3359"/>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027" name="Shape 4027"/>
          <p:cNvGrpSpPr/>
          <p:nvPr/>
        </p:nvGrpSpPr>
        <p:grpSpPr>
          <a:xfrm>
            <a:off x="7086600" y="3276599"/>
            <a:ext cx="609599" cy="609600"/>
            <a:chOff x="5088" y="3695"/>
            <a:chExt cx="383" cy="384"/>
          </a:xfrm>
        </p:grpSpPr>
        <p:sp>
          <p:nvSpPr>
            <p:cNvPr id="4028" name="Shape 4028"/>
            <p:cNvSpPr/>
            <p:nvPr/>
          </p:nvSpPr>
          <p:spPr>
            <a:xfrm>
              <a:off x="5184" y="3695"/>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29" name="Shape 4029"/>
            <p:cNvSpPr/>
            <p:nvPr/>
          </p:nvSpPr>
          <p:spPr>
            <a:xfrm>
              <a:off x="5088" y="3791"/>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30" name="Shape 4030"/>
            <p:cNvSpPr/>
            <p:nvPr/>
          </p:nvSpPr>
          <p:spPr>
            <a:xfrm>
              <a:off x="5279" y="3936"/>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4031" name="Shape 4031"/>
          <p:cNvSpPr/>
          <p:nvPr/>
        </p:nvSpPr>
        <p:spPr>
          <a:xfrm>
            <a:off x="3886200" y="3657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32" name="Shape 4032"/>
          <p:cNvSpPr/>
          <p:nvPr/>
        </p:nvSpPr>
        <p:spPr>
          <a:xfrm>
            <a:off x="4114800" y="4038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033" name="Shape 4033"/>
          <p:cNvGrpSpPr/>
          <p:nvPr/>
        </p:nvGrpSpPr>
        <p:grpSpPr>
          <a:xfrm>
            <a:off x="600074" y="3686175"/>
            <a:ext cx="457200" cy="304799"/>
            <a:chOff x="383" y="2304"/>
            <a:chExt cx="288" cy="191"/>
          </a:xfrm>
        </p:grpSpPr>
        <p:grpSp>
          <p:nvGrpSpPr>
            <p:cNvPr id="4034" name="Shape 4034"/>
            <p:cNvGrpSpPr/>
            <p:nvPr/>
          </p:nvGrpSpPr>
          <p:grpSpPr>
            <a:xfrm>
              <a:off x="383" y="2304"/>
              <a:ext cx="288" cy="191"/>
              <a:chOff x="383" y="2304"/>
              <a:chExt cx="288" cy="191"/>
            </a:xfrm>
          </p:grpSpPr>
          <p:sp>
            <p:nvSpPr>
              <p:cNvPr id="4035" name="Shape 4035"/>
              <p:cNvSpPr/>
              <p:nvPr/>
            </p:nvSpPr>
            <p:spPr>
              <a:xfrm>
                <a:off x="383" y="2304"/>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36" name="Shape 4036"/>
              <p:cNvSpPr/>
              <p:nvPr/>
            </p:nvSpPr>
            <p:spPr>
              <a:xfrm>
                <a:off x="528" y="235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037" name="Shape 4037"/>
            <p:cNvGrpSpPr/>
            <p:nvPr/>
          </p:nvGrpSpPr>
          <p:grpSpPr>
            <a:xfrm>
              <a:off x="383" y="2304"/>
              <a:ext cx="288" cy="191"/>
              <a:chOff x="383" y="2304"/>
              <a:chExt cx="288" cy="191"/>
            </a:xfrm>
          </p:grpSpPr>
          <p:sp>
            <p:nvSpPr>
              <p:cNvPr id="4038" name="Shape 4038"/>
              <p:cNvSpPr/>
              <p:nvPr/>
            </p:nvSpPr>
            <p:spPr>
              <a:xfrm>
                <a:off x="383" y="2304"/>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39" name="Shape 4039"/>
              <p:cNvSpPr/>
              <p:nvPr/>
            </p:nvSpPr>
            <p:spPr>
              <a:xfrm>
                <a:off x="528" y="2352"/>
                <a:ext cx="144" cy="144"/>
              </a:xfrm>
              <a:prstGeom prst="ellipse">
                <a:avLst/>
              </a:prstGeom>
              <a:solidFill>
                <a:schemeClr val="lt1"/>
              </a:solid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sp>
        <p:nvSpPr>
          <p:cNvPr id="4040" name="Shape 4040"/>
          <p:cNvSpPr/>
          <p:nvPr/>
        </p:nvSpPr>
        <p:spPr>
          <a:xfrm>
            <a:off x="4876800" y="3657600"/>
            <a:ext cx="457200" cy="457200"/>
          </a:xfrm>
          <a:prstGeom prst="ellipse">
            <a:avLst/>
          </a:prstGeom>
          <a:no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41" name="Shape 4041"/>
          <p:cNvSpPr/>
          <p:nvPr/>
        </p:nvSpPr>
        <p:spPr>
          <a:xfrm>
            <a:off x="4114800" y="4038600"/>
            <a:ext cx="457200" cy="457200"/>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42" name="Shape 4042"/>
          <p:cNvSpPr txBox="1"/>
          <p:nvPr/>
        </p:nvSpPr>
        <p:spPr>
          <a:xfrm>
            <a:off x="708025" y="50022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8</a:t>
            </a:r>
          </a:p>
        </p:txBody>
      </p:sp>
      <p:sp>
        <p:nvSpPr>
          <p:cNvPr id="4043" name="Shape 4043"/>
          <p:cNvSpPr txBox="1"/>
          <p:nvPr/>
        </p:nvSpPr>
        <p:spPr>
          <a:xfrm>
            <a:off x="3438525" y="499903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a:t>
            </a:r>
          </a:p>
        </p:txBody>
      </p:sp>
      <p:sp>
        <p:nvSpPr>
          <p:cNvPr id="4044" name="Shape 4044"/>
          <p:cNvSpPr txBox="1"/>
          <p:nvPr/>
        </p:nvSpPr>
        <p:spPr>
          <a:xfrm>
            <a:off x="6772275" y="499903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0</a:t>
            </a:r>
          </a:p>
        </p:txBody>
      </p:sp>
      <p:sp>
        <p:nvSpPr>
          <p:cNvPr id="4045" name="Shape 4045"/>
          <p:cNvSpPr txBox="1"/>
          <p:nvPr/>
        </p:nvSpPr>
        <p:spPr>
          <a:xfrm>
            <a:off x="704850" y="499903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7</a:t>
            </a:r>
          </a:p>
        </p:txBody>
      </p:sp>
      <p:sp>
        <p:nvSpPr>
          <p:cNvPr id="4046" name="Shape 4046"/>
          <p:cNvSpPr txBox="1"/>
          <p:nvPr/>
        </p:nvSpPr>
        <p:spPr>
          <a:xfrm>
            <a:off x="3313112" y="4995862"/>
            <a:ext cx="608011"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4.5</a:t>
            </a:r>
          </a:p>
        </p:txBody>
      </p:sp>
      <p:sp>
        <p:nvSpPr>
          <p:cNvPr id="4047" name="Shape 4047"/>
          <p:cNvSpPr txBox="1"/>
          <p:nvPr/>
        </p:nvSpPr>
        <p:spPr>
          <a:xfrm>
            <a:off x="704850" y="5010150"/>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6</a:t>
            </a:r>
          </a:p>
        </p:txBody>
      </p:sp>
      <p:sp>
        <p:nvSpPr>
          <p:cNvPr id="4048" name="Shape 4048"/>
          <p:cNvSpPr txBox="1"/>
          <p:nvPr/>
        </p:nvSpPr>
        <p:spPr>
          <a:xfrm>
            <a:off x="3435350" y="500697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4</a:t>
            </a:r>
          </a:p>
        </p:txBody>
      </p:sp>
      <p:sp>
        <p:nvSpPr>
          <p:cNvPr id="4049" name="Shape 4049"/>
          <p:cNvSpPr txBox="1"/>
          <p:nvPr/>
        </p:nvSpPr>
        <p:spPr>
          <a:xfrm>
            <a:off x="715962" y="501015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a:t>
            </a:r>
          </a:p>
        </p:txBody>
      </p:sp>
      <p:sp>
        <p:nvSpPr>
          <p:cNvPr id="4050" name="Shape 4050"/>
          <p:cNvSpPr txBox="1"/>
          <p:nvPr/>
        </p:nvSpPr>
        <p:spPr>
          <a:xfrm>
            <a:off x="3324225" y="4995862"/>
            <a:ext cx="608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3.5</a:t>
            </a:r>
          </a:p>
        </p:txBody>
      </p:sp>
      <p:sp>
        <p:nvSpPr>
          <p:cNvPr id="4051" name="Shape 4051"/>
          <p:cNvSpPr txBox="1"/>
          <p:nvPr/>
        </p:nvSpPr>
        <p:spPr>
          <a:xfrm>
            <a:off x="714375" y="5003800"/>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4</a:t>
            </a:r>
          </a:p>
        </p:txBody>
      </p:sp>
      <p:sp>
        <p:nvSpPr>
          <p:cNvPr id="4052" name="Shape 4052"/>
          <p:cNvSpPr txBox="1"/>
          <p:nvPr/>
        </p:nvSpPr>
        <p:spPr>
          <a:xfrm>
            <a:off x="3444875" y="500062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a:t>
            </a:r>
          </a:p>
        </p:txBody>
      </p:sp>
      <p:sp>
        <p:nvSpPr>
          <p:cNvPr id="4053" name="Shape 4053"/>
          <p:cNvSpPr txBox="1"/>
          <p:nvPr/>
        </p:nvSpPr>
        <p:spPr>
          <a:xfrm>
            <a:off x="715962" y="5002212"/>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a:t>
            </a:r>
          </a:p>
        </p:txBody>
      </p:sp>
      <p:sp>
        <p:nvSpPr>
          <p:cNvPr id="4054" name="Shape 4054"/>
          <p:cNvSpPr txBox="1"/>
          <p:nvPr/>
        </p:nvSpPr>
        <p:spPr>
          <a:xfrm>
            <a:off x="3335337" y="4987925"/>
            <a:ext cx="608011"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2.5</a:t>
            </a:r>
          </a:p>
        </p:txBody>
      </p:sp>
      <p:sp>
        <p:nvSpPr>
          <p:cNvPr id="4055" name="Shape 4055"/>
          <p:cNvSpPr txBox="1"/>
          <p:nvPr/>
        </p:nvSpPr>
        <p:spPr>
          <a:xfrm>
            <a:off x="704850" y="500538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4056" name="Shape 4056"/>
          <p:cNvSpPr txBox="1"/>
          <p:nvPr/>
        </p:nvSpPr>
        <p:spPr>
          <a:xfrm>
            <a:off x="3435350" y="50022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4057" name="Shape 4057"/>
          <p:cNvSpPr txBox="1"/>
          <p:nvPr/>
        </p:nvSpPr>
        <p:spPr>
          <a:xfrm>
            <a:off x="698500" y="50149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a:t>
            </a:r>
          </a:p>
        </p:txBody>
      </p:sp>
      <p:sp>
        <p:nvSpPr>
          <p:cNvPr id="4058" name="Shape 4058"/>
          <p:cNvSpPr txBox="1"/>
          <p:nvPr/>
        </p:nvSpPr>
        <p:spPr>
          <a:xfrm>
            <a:off x="3328987" y="4989512"/>
            <a:ext cx="608011"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1.5</a:t>
            </a:r>
          </a:p>
        </p:txBody>
      </p:sp>
      <p:sp>
        <p:nvSpPr>
          <p:cNvPr id="4059" name="Shape 4059"/>
          <p:cNvSpPr txBox="1"/>
          <p:nvPr/>
        </p:nvSpPr>
        <p:spPr>
          <a:xfrm>
            <a:off x="703262" y="5002212"/>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0</a:t>
            </a:r>
          </a:p>
        </p:txBody>
      </p:sp>
      <p:sp>
        <p:nvSpPr>
          <p:cNvPr id="4060" name="Shape 4060"/>
          <p:cNvSpPr txBox="1"/>
          <p:nvPr/>
        </p:nvSpPr>
        <p:spPr>
          <a:xfrm>
            <a:off x="3433762" y="499903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a:t>
            </a:r>
          </a:p>
        </p:txBody>
      </p:sp>
      <p:sp>
        <p:nvSpPr>
          <p:cNvPr id="4061" name="Shape 4061"/>
          <p:cNvSpPr txBox="1"/>
          <p:nvPr/>
        </p:nvSpPr>
        <p:spPr>
          <a:xfrm>
            <a:off x="476250" y="5554662"/>
            <a:ext cx="19494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accent2"/>
                </a:solidFill>
                <a:latin typeface="Arial"/>
                <a:ea typeface="Arial"/>
                <a:cs typeface="Arial"/>
                <a:sym typeface="Arial"/>
              </a:rPr>
              <a:t>Limiting Reactant</a:t>
            </a:r>
          </a:p>
        </p:txBody>
      </p:sp>
      <p:sp>
        <p:nvSpPr>
          <p:cNvPr id="4062" name="Shape 4062"/>
          <p:cNvSpPr txBox="1"/>
          <p:nvPr/>
        </p:nvSpPr>
        <p:spPr>
          <a:xfrm>
            <a:off x="3740150" y="5562600"/>
            <a:ext cx="9207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rgbClr val="FF0000"/>
                </a:solidFill>
                <a:latin typeface="Arial"/>
                <a:ea typeface="Arial"/>
                <a:cs typeface="Arial"/>
                <a:sym typeface="Arial"/>
              </a:rPr>
              <a:t>Excess</a:t>
            </a:r>
          </a:p>
        </p:txBody>
      </p:sp>
      <p:sp>
        <p:nvSpPr>
          <p:cNvPr id="4063" name="Shape 4063"/>
          <p:cNvSpPr txBox="1"/>
          <p:nvPr/>
        </p:nvSpPr>
        <p:spPr>
          <a:xfrm>
            <a:off x="1244600" y="6175375"/>
            <a:ext cx="664210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Limiting reactant determines amount of product.</a:t>
            </a:r>
          </a:p>
        </p:txBody>
      </p:sp>
      <p:sp>
        <p:nvSpPr>
          <p:cNvPr id="4064" name="Shape 4064"/>
          <p:cNvSpPr txBox="1"/>
          <p:nvPr/>
        </p:nvSpPr>
        <p:spPr>
          <a:xfrm>
            <a:off x="6950075" y="1492250"/>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4065" name="Shape 4065"/>
          <p:cNvSpPr txBox="1"/>
          <p:nvPr/>
        </p:nvSpPr>
        <p:spPr>
          <a:xfrm>
            <a:off x="1047750" y="14970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4066" name="Shape 4066"/>
          <p:cNvSpPr/>
          <p:nvPr/>
        </p:nvSpPr>
        <p:spPr>
          <a:xfrm>
            <a:off x="6654800" y="3430587"/>
            <a:ext cx="228600" cy="228600"/>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67" name="Shape 4067"/>
          <p:cNvSpPr/>
          <p:nvPr/>
        </p:nvSpPr>
        <p:spPr>
          <a:xfrm>
            <a:off x="6478587" y="3756025"/>
            <a:ext cx="228600" cy="228600"/>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2"/>
                                        </p:tgtEl>
                                        <p:attrNameLst>
                                          <p:attrName>style.visibility</p:attrName>
                                        </p:attrNameLst>
                                      </p:cBhvr>
                                      <p:to>
                                        <p:strVal val="visible"/>
                                      </p:to>
                                    </p:set>
                                    <p:animEffect transition="in" filter="fade">
                                      <p:cBhvr>
                                        <p:cTn id="7" dur="1000"/>
                                        <p:tgtEl>
                                          <p:spTgt spid="4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3"/>
                                        </p:tgtEl>
                                        <p:attrNameLst>
                                          <p:attrName>style.visibility</p:attrName>
                                        </p:attrNameLst>
                                      </p:cBhvr>
                                      <p:to>
                                        <p:strVal val="visible"/>
                                      </p:to>
                                    </p:set>
                                    <p:animEffect transition="in" filter="fade">
                                      <p:cBhvr>
                                        <p:cTn id="12" dur="1000"/>
                                        <p:tgtEl>
                                          <p:spTgt spid="40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4"/>
                                        </p:tgtEl>
                                        <p:attrNameLst>
                                          <p:attrName>style.visibility</p:attrName>
                                        </p:attrNameLst>
                                      </p:cBhvr>
                                      <p:to>
                                        <p:strVal val="visible"/>
                                      </p:to>
                                    </p:set>
                                    <p:animEffect transition="in" filter="fade">
                                      <p:cBhvr>
                                        <p:cTn id="17" dur="1000"/>
                                        <p:tgtEl>
                                          <p:spTgt spid="40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48"/>
                                        </p:tgtEl>
                                        <p:attrNameLst>
                                          <p:attrName>style.visibility</p:attrName>
                                        </p:attrNameLst>
                                      </p:cBhvr>
                                      <p:to>
                                        <p:strVal val="visible"/>
                                      </p:to>
                                    </p:set>
                                    <p:animEffect transition="in" filter="fade">
                                      <p:cBhvr>
                                        <p:cTn id="22" dur="500"/>
                                        <p:tgtEl>
                                          <p:spTgt spid="3948"/>
                                        </p:tgtEl>
                                      </p:cBhvr>
                                    </p:animEffect>
                                  </p:childTnLst>
                                </p:cTn>
                              </p:par>
                              <p:par>
                                <p:cTn id="23" presetID="10" presetClass="entr" presetSubtype="0" fill="hold" nodeType="withEffect">
                                  <p:stCondLst>
                                    <p:cond delay="0"/>
                                  </p:stCondLst>
                                  <p:childTnLst>
                                    <p:set>
                                      <p:cBhvr>
                                        <p:cTn id="24" dur="1" fill="hold">
                                          <p:stCondLst>
                                            <p:cond delay="0"/>
                                          </p:stCondLst>
                                        </p:cTn>
                                        <p:tgtEl>
                                          <p:spTgt spid="4031"/>
                                        </p:tgtEl>
                                        <p:attrNameLst>
                                          <p:attrName>style.visibility</p:attrName>
                                        </p:attrNameLst>
                                      </p:cBhvr>
                                      <p:to>
                                        <p:strVal val="visible"/>
                                      </p:to>
                                    </p:set>
                                    <p:animEffect transition="in" filter="fade">
                                      <p:cBhvr>
                                        <p:cTn id="25" dur="500"/>
                                        <p:tgtEl>
                                          <p:spTgt spid="4031"/>
                                        </p:tgtEl>
                                      </p:cBhvr>
                                    </p:animEffect>
                                  </p:childTnLst>
                                </p:cTn>
                              </p:par>
                            </p:childTnLst>
                          </p:cTn>
                        </p:par>
                        <p:par>
                          <p:cTn id="26" fill="hold">
                            <p:stCondLst>
                              <p:cond delay="500"/>
                            </p:stCondLst>
                            <p:childTnLst>
                              <p:par>
                                <p:cTn id="27" presetID="10" presetClass="exit" presetSubtype="0" fill="hold" nodeType="afterEffect">
                                  <p:stCondLst>
                                    <p:cond delay="0"/>
                                  </p:stCondLst>
                                  <p:childTnLst>
                                    <p:animEffect transition="out" filter="fade">
                                      <p:cBhvr>
                                        <p:cTn id="28" dur="500"/>
                                        <p:tgtEl>
                                          <p:spTgt spid="4042"/>
                                        </p:tgtEl>
                                      </p:cBhvr>
                                    </p:animEffect>
                                    <p:set>
                                      <p:cBhvr>
                                        <p:cTn id="29" dur="1" fill="hold">
                                          <p:stCondLst>
                                            <p:cond delay="500"/>
                                          </p:stCondLst>
                                        </p:cTn>
                                        <p:tgtEl>
                                          <p:spTgt spid="404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045"/>
                                        </p:tgtEl>
                                        <p:attrNameLst>
                                          <p:attrName>style.visibility</p:attrName>
                                        </p:attrNameLst>
                                      </p:cBhvr>
                                      <p:to>
                                        <p:strVal val="visible"/>
                                      </p:to>
                                    </p:set>
                                    <p:animEffect transition="in" filter="fade">
                                      <p:cBhvr>
                                        <p:cTn id="32" dur="1000"/>
                                        <p:tgtEl>
                                          <p:spTgt spid="4045"/>
                                        </p:tgtEl>
                                      </p:cBhvr>
                                    </p:animEffect>
                                  </p:childTnLst>
                                </p:cTn>
                              </p:par>
                              <p:par>
                                <p:cTn id="33" presetID="10" presetClass="exit" presetSubtype="0" fill="hold" nodeType="withEffect">
                                  <p:stCondLst>
                                    <p:cond delay="0"/>
                                  </p:stCondLst>
                                  <p:childTnLst>
                                    <p:animEffect transition="out" filter="fade">
                                      <p:cBhvr>
                                        <p:cTn id="34" dur="500"/>
                                        <p:tgtEl>
                                          <p:spTgt spid="4043"/>
                                        </p:tgtEl>
                                      </p:cBhvr>
                                    </p:animEffect>
                                    <p:set>
                                      <p:cBhvr>
                                        <p:cTn id="35" dur="1" fill="hold">
                                          <p:stCondLst>
                                            <p:cond delay="500"/>
                                          </p:stCondLst>
                                        </p:cTn>
                                        <p:tgtEl>
                                          <p:spTgt spid="4043"/>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046"/>
                                        </p:tgtEl>
                                        <p:attrNameLst>
                                          <p:attrName>style.visibility</p:attrName>
                                        </p:attrNameLst>
                                      </p:cBhvr>
                                      <p:to>
                                        <p:strVal val="visible"/>
                                      </p:to>
                                    </p:set>
                                    <p:animEffect transition="in" filter="fade">
                                      <p:cBhvr>
                                        <p:cTn id="38" dur="1000"/>
                                        <p:tgtEl>
                                          <p:spTgt spid="4046"/>
                                        </p:tgtEl>
                                      </p:cBhvr>
                                    </p:animEffect>
                                  </p:childTnLst>
                                </p:cTn>
                              </p:par>
                              <p:par>
                                <p:cTn id="39" presetID="10" presetClass="exit" presetSubtype="0" fill="hold" nodeType="withEffect">
                                  <p:stCondLst>
                                    <p:cond delay="0"/>
                                  </p:stCondLst>
                                  <p:childTnLst>
                                    <p:animEffect transition="out" filter="fade">
                                      <p:cBhvr>
                                        <p:cTn id="40" dur="500"/>
                                        <p:tgtEl>
                                          <p:spTgt spid="4044"/>
                                        </p:tgtEl>
                                      </p:cBhvr>
                                    </p:animEffect>
                                    <p:set>
                                      <p:cBhvr>
                                        <p:cTn id="41" dur="1" fill="hold">
                                          <p:stCondLst>
                                            <p:cond delay="500"/>
                                          </p:stCondLst>
                                        </p:cTn>
                                        <p:tgtEl>
                                          <p:spTgt spid="4044"/>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3928"/>
                                        </p:tgtEl>
                                        <p:attrNameLst>
                                          <p:attrName>style.visibility</p:attrName>
                                        </p:attrNameLst>
                                      </p:cBhvr>
                                      <p:to>
                                        <p:strVal val="visible"/>
                                      </p:to>
                                    </p:set>
                                    <p:animEffect transition="in" filter="fade">
                                      <p:cBhvr>
                                        <p:cTn id="44" dur="1000"/>
                                        <p:tgtEl>
                                          <p:spTgt spid="39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986"/>
                                        </p:tgtEl>
                                      </p:cBhvr>
                                    </p:animEffect>
                                    <p:set>
                                      <p:cBhvr>
                                        <p:cTn id="49" dur="1" fill="hold">
                                          <p:stCondLst>
                                            <p:cond delay="500"/>
                                          </p:stCondLst>
                                        </p:cTn>
                                        <p:tgtEl>
                                          <p:spTgt spid="398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954"/>
                                        </p:tgtEl>
                                        <p:attrNameLst>
                                          <p:attrName>style.visibility</p:attrName>
                                        </p:attrNameLst>
                                      </p:cBhvr>
                                      <p:to>
                                        <p:strVal val="visible"/>
                                      </p:to>
                                    </p:set>
                                    <p:animEffect transition="in" filter="fade">
                                      <p:cBhvr>
                                        <p:cTn id="52" dur="500"/>
                                        <p:tgtEl>
                                          <p:spTgt spid="3954"/>
                                        </p:tgtEl>
                                      </p:cBhvr>
                                    </p:animEffect>
                                  </p:childTnLst>
                                </p:cTn>
                              </p:par>
                              <p:par>
                                <p:cTn id="53" presetID="10" presetClass="entr" presetSubtype="0" fill="hold" nodeType="withEffect">
                                  <p:stCondLst>
                                    <p:cond delay="0"/>
                                  </p:stCondLst>
                                  <p:childTnLst>
                                    <p:set>
                                      <p:cBhvr>
                                        <p:cTn id="54" dur="1" fill="hold">
                                          <p:stCondLst>
                                            <p:cond delay="0"/>
                                          </p:stCondLst>
                                        </p:cTn>
                                        <p:tgtEl>
                                          <p:spTgt spid="4032"/>
                                        </p:tgtEl>
                                        <p:attrNameLst>
                                          <p:attrName>style.visibility</p:attrName>
                                        </p:attrNameLst>
                                      </p:cBhvr>
                                      <p:to>
                                        <p:strVal val="visible"/>
                                      </p:to>
                                    </p:set>
                                    <p:animEffect transition="in" filter="fade">
                                      <p:cBhvr>
                                        <p:cTn id="55" dur="500"/>
                                        <p:tgtEl>
                                          <p:spTgt spid="4032"/>
                                        </p:tgtEl>
                                      </p:cBhvr>
                                    </p:animEffect>
                                  </p:childTnLst>
                                </p:cTn>
                              </p:par>
                              <p:par>
                                <p:cTn id="56" presetID="10" presetClass="exit" presetSubtype="0" fill="hold" nodeType="withEffect">
                                  <p:stCondLst>
                                    <p:cond delay="0"/>
                                  </p:stCondLst>
                                  <p:childTnLst>
                                    <p:animEffect transition="out" filter="fade">
                                      <p:cBhvr>
                                        <p:cTn id="57" dur="500"/>
                                        <p:tgtEl>
                                          <p:spTgt spid="4041"/>
                                        </p:tgtEl>
                                      </p:cBhvr>
                                    </p:animEffect>
                                    <p:set>
                                      <p:cBhvr>
                                        <p:cTn id="58" dur="1" fill="hold">
                                          <p:stCondLst>
                                            <p:cond delay="500"/>
                                          </p:stCondLst>
                                        </p:cTn>
                                        <p:tgtEl>
                                          <p:spTgt spid="4041"/>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4007"/>
                                        </p:tgtEl>
                                        <p:attrNameLst>
                                          <p:attrName>style.visibility</p:attrName>
                                        </p:attrNameLst>
                                      </p:cBhvr>
                                      <p:to>
                                        <p:strVal val="visible"/>
                                      </p:to>
                                    </p:set>
                                    <p:animEffect transition="in" filter="fade">
                                      <p:cBhvr>
                                        <p:cTn id="61" dur="1000"/>
                                        <p:tgtEl>
                                          <p:spTgt spid="4007"/>
                                        </p:tgtEl>
                                      </p:cBhvr>
                                    </p:animEffect>
                                  </p:childTnLst>
                                </p:cTn>
                              </p:par>
                              <p:par>
                                <p:cTn id="62" presetID="10" presetClass="entr" presetSubtype="0" fill="hold" nodeType="withEffect">
                                  <p:stCondLst>
                                    <p:cond delay="0"/>
                                  </p:stCondLst>
                                  <p:childTnLst>
                                    <p:set>
                                      <p:cBhvr>
                                        <p:cTn id="63" dur="1" fill="hold">
                                          <p:stCondLst>
                                            <p:cond delay="0"/>
                                          </p:stCondLst>
                                        </p:cTn>
                                        <p:tgtEl>
                                          <p:spTgt spid="3963"/>
                                        </p:tgtEl>
                                        <p:attrNameLst>
                                          <p:attrName>style.visibility</p:attrName>
                                        </p:attrNameLst>
                                      </p:cBhvr>
                                      <p:to>
                                        <p:strVal val="visible"/>
                                      </p:to>
                                    </p:set>
                                    <p:animEffect transition="in" filter="fade">
                                      <p:cBhvr>
                                        <p:cTn id="64" dur="500"/>
                                        <p:tgtEl>
                                          <p:spTgt spid="396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045"/>
                                        </p:tgtEl>
                                      </p:cBhvr>
                                    </p:animEffect>
                                    <p:set>
                                      <p:cBhvr>
                                        <p:cTn id="69" dur="1" fill="hold">
                                          <p:stCondLst>
                                            <p:cond delay="500"/>
                                          </p:stCondLst>
                                        </p:cTn>
                                        <p:tgtEl>
                                          <p:spTgt spid="4045"/>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47"/>
                                        </p:tgtEl>
                                        <p:attrNameLst>
                                          <p:attrName>style.visibility</p:attrName>
                                        </p:attrNameLst>
                                      </p:cBhvr>
                                      <p:to>
                                        <p:strVal val="visible"/>
                                      </p:to>
                                    </p:set>
                                    <p:animEffect transition="in" filter="fade">
                                      <p:cBhvr>
                                        <p:cTn id="72" dur="500"/>
                                        <p:tgtEl>
                                          <p:spTgt spid="4047"/>
                                        </p:tgtEl>
                                      </p:cBhvr>
                                    </p:animEffect>
                                  </p:childTnLst>
                                </p:cTn>
                              </p:par>
                              <p:par>
                                <p:cTn id="73" presetID="10" presetClass="exit" presetSubtype="0" fill="hold" nodeType="withEffect">
                                  <p:stCondLst>
                                    <p:cond delay="0"/>
                                  </p:stCondLst>
                                  <p:childTnLst>
                                    <p:animEffect transition="out" filter="fade">
                                      <p:cBhvr>
                                        <p:cTn id="74" dur="500"/>
                                        <p:tgtEl>
                                          <p:spTgt spid="4046"/>
                                        </p:tgtEl>
                                      </p:cBhvr>
                                    </p:animEffect>
                                    <p:set>
                                      <p:cBhvr>
                                        <p:cTn id="75" dur="1" fill="hold">
                                          <p:stCondLst>
                                            <p:cond delay="500"/>
                                          </p:stCondLst>
                                        </p:cTn>
                                        <p:tgtEl>
                                          <p:spTgt spid="4046"/>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4048"/>
                                        </p:tgtEl>
                                        <p:attrNameLst>
                                          <p:attrName>style.visibility</p:attrName>
                                        </p:attrNameLst>
                                      </p:cBhvr>
                                      <p:to>
                                        <p:strVal val="visible"/>
                                      </p:to>
                                    </p:set>
                                    <p:animEffect transition="in" filter="fade">
                                      <p:cBhvr>
                                        <p:cTn id="78" dur="500"/>
                                        <p:tgtEl>
                                          <p:spTgt spid="4048"/>
                                        </p:tgtEl>
                                      </p:cBhvr>
                                    </p:animEffect>
                                  </p:childTnLst>
                                </p:cTn>
                              </p:par>
                              <p:par>
                                <p:cTn id="79" presetID="10" presetClass="exit" presetSubtype="0" fill="hold" nodeType="withEffect">
                                  <p:stCondLst>
                                    <p:cond delay="0"/>
                                  </p:stCondLst>
                                  <p:childTnLst>
                                    <p:animEffect transition="out" filter="fade">
                                      <p:cBhvr>
                                        <p:cTn id="80" dur="1000"/>
                                        <p:tgtEl>
                                          <p:spTgt spid="3928"/>
                                        </p:tgtEl>
                                      </p:cBhvr>
                                    </p:animEffect>
                                    <p:set>
                                      <p:cBhvr>
                                        <p:cTn id="81" dur="1" fill="hold">
                                          <p:stCondLst>
                                            <p:cond delay="1000"/>
                                          </p:stCondLst>
                                        </p:cTn>
                                        <p:tgtEl>
                                          <p:spTgt spid="3928"/>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3929"/>
                                        </p:tgtEl>
                                        <p:attrNameLst>
                                          <p:attrName>style.visibility</p:attrName>
                                        </p:attrNameLst>
                                      </p:cBhvr>
                                      <p:to>
                                        <p:strVal val="visible"/>
                                      </p:to>
                                    </p:set>
                                    <p:animEffect transition="in" filter="fade">
                                      <p:cBhvr>
                                        <p:cTn id="84" dur="500"/>
                                        <p:tgtEl>
                                          <p:spTgt spid="392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1000"/>
                                        <p:tgtEl>
                                          <p:spTgt spid="3998"/>
                                        </p:tgtEl>
                                      </p:cBhvr>
                                    </p:animEffect>
                                    <p:set>
                                      <p:cBhvr>
                                        <p:cTn id="89" dur="1" fill="hold">
                                          <p:stCondLst>
                                            <p:cond delay="1000"/>
                                          </p:stCondLst>
                                        </p:cTn>
                                        <p:tgtEl>
                                          <p:spTgt spid="399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976"/>
                                        </p:tgtEl>
                                      </p:cBhvr>
                                    </p:animEffect>
                                    <p:set>
                                      <p:cBhvr>
                                        <p:cTn id="92" dur="1" fill="hold">
                                          <p:stCondLst>
                                            <p:cond delay="500"/>
                                          </p:stCondLst>
                                        </p:cTn>
                                        <p:tgtEl>
                                          <p:spTgt spid="397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4015"/>
                                        </p:tgtEl>
                                        <p:attrNameLst>
                                          <p:attrName>style.visibility</p:attrName>
                                        </p:attrNameLst>
                                      </p:cBhvr>
                                      <p:to>
                                        <p:strVal val="visible"/>
                                      </p:to>
                                    </p:set>
                                    <p:animEffect transition="in" filter="fade">
                                      <p:cBhvr>
                                        <p:cTn id="95" dur="500"/>
                                        <p:tgtEl>
                                          <p:spTgt spid="4015"/>
                                        </p:tgtEl>
                                      </p:cBhvr>
                                    </p:animEffect>
                                  </p:childTnLst>
                                </p:cTn>
                              </p:par>
                            </p:childTnLst>
                          </p:cTn>
                        </p:par>
                        <p:par>
                          <p:cTn id="96" fill="hold">
                            <p:stCondLst>
                              <p:cond delay="1000"/>
                            </p:stCondLst>
                            <p:childTnLst>
                              <p:par>
                                <p:cTn id="97" presetID="10" presetClass="exit" presetSubtype="0" fill="hold" nodeType="afterEffect">
                                  <p:stCondLst>
                                    <p:cond delay="0"/>
                                  </p:stCondLst>
                                  <p:childTnLst>
                                    <p:animEffect transition="out" filter="fade">
                                      <p:cBhvr>
                                        <p:cTn id="98" dur="1000"/>
                                        <p:tgtEl>
                                          <p:spTgt spid="4047"/>
                                        </p:tgtEl>
                                      </p:cBhvr>
                                    </p:animEffect>
                                    <p:set>
                                      <p:cBhvr>
                                        <p:cTn id="99" dur="1" fill="hold">
                                          <p:stCondLst>
                                            <p:cond delay="1000"/>
                                          </p:stCondLst>
                                        </p:cTn>
                                        <p:tgtEl>
                                          <p:spTgt spid="4047"/>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4049"/>
                                        </p:tgtEl>
                                        <p:attrNameLst>
                                          <p:attrName>style.visibility</p:attrName>
                                        </p:attrNameLst>
                                      </p:cBhvr>
                                      <p:to>
                                        <p:strVal val="visible"/>
                                      </p:to>
                                    </p:set>
                                    <p:animEffect transition="in" filter="fade">
                                      <p:cBhvr>
                                        <p:cTn id="102" dur="500"/>
                                        <p:tgtEl>
                                          <p:spTgt spid="4049"/>
                                        </p:tgtEl>
                                      </p:cBhvr>
                                    </p:animEffect>
                                  </p:childTnLst>
                                </p:cTn>
                              </p:par>
                              <p:par>
                                <p:cTn id="103" presetID="10" presetClass="exit" presetSubtype="0" fill="hold" nodeType="withEffect">
                                  <p:stCondLst>
                                    <p:cond delay="0"/>
                                  </p:stCondLst>
                                  <p:childTnLst>
                                    <p:animEffect transition="out" filter="fade">
                                      <p:cBhvr>
                                        <p:cTn id="104" dur="1000"/>
                                        <p:tgtEl>
                                          <p:spTgt spid="4048"/>
                                        </p:tgtEl>
                                      </p:cBhvr>
                                    </p:animEffect>
                                    <p:set>
                                      <p:cBhvr>
                                        <p:cTn id="105" dur="1" fill="hold">
                                          <p:stCondLst>
                                            <p:cond delay="1000"/>
                                          </p:stCondLst>
                                        </p:cTn>
                                        <p:tgtEl>
                                          <p:spTgt spid="4048"/>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4050"/>
                                        </p:tgtEl>
                                        <p:attrNameLst>
                                          <p:attrName>style.visibility</p:attrName>
                                        </p:attrNameLst>
                                      </p:cBhvr>
                                      <p:to>
                                        <p:strVal val="visible"/>
                                      </p:to>
                                    </p:set>
                                    <p:animEffect transition="in" filter="fade">
                                      <p:cBhvr>
                                        <p:cTn id="108" dur="500"/>
                                        <p:tgtEl>
                                          <p:spTgt spid="4050"/>
                                        </p:tgtEl>
                                      </p:cBhvr>
                                    </p:animEffect>
                                  </p:childTnLst>
                                </p:cTn>
                              </p:par>
                              <p:par>
                                <p:cTn id="109" presetID="10" presetClass="exit" presetSubtype="0" fill="hold" nodeType="withEffect">
                                  <p:stCondLst>
                                    <p:cond delay="0"/>
                                  </p:stCondLst>
                                  <p:childTnLst>
                                    <p:animEffect transition="out" filter="fade">
                                      <p:cBhvr>
                                        <p:cTn id="110" dur="1000"/>
                                        <p:tgtEl>
                                          <p:spTgt spid="3929"/>
                                        </p:tgtEl>
                                      </p:cBhvr>
                                    </p:animEffect>
                                    <p:set>
                                      <p:cBhvr>
                                        <p:cTn id="111" dur="1" fill="hold">
                                          <p:stCondLst>
                                            <p:cond delay="1000"/>
                                          </p:stCondLst>
                                        </p:cTn>
                                        <p:tgtEl>
                                          <p:spTgt spid="3929"/>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3930"/>
                                        </p:tgtEl>
                                        <p:attrNameLst>
                                          <p:attrName>style.visibility</p:attrName>
                                        </p:attrNameLst>
                                      </p:cBhvr>
                                      <p:to>
                                        <p:strVal val="visible"/>
                                      </p:to>
                                    </p:set>
                                    <p:animEffect transition="in" filter="fade">
                                      <p:cBhvr>
                                        <p:cTn id="114" dur="500"/>
                                        <p:tgtEl>
                                          <p:spTgt spid="3930"/>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3976"/>
                                        </p:tgtEl>
                                      </p:cBhvr>
                                    </p:animEffect>
                                    <p:set>
                                      <p:cBhvr>
                                        <p:cTn id="119" dur="1" fill="hold">
                                          <p:stCondLst>
                                            <p:cond delay="500"/>
                                          </p:stCondLst>
                                        </p:cTn>
                                        <p:tgtEl>
                                          <p:spTgt spid="3976"/>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3937"/>
                                        </p:tgtEl>
                                        <p:attrNameLst>
                                          <p:attrName>style.visibility</p:attrName>
                                        </p:attrNameLst>
                                      </p:cBhvr>
                                      <p:to>
                                        <p:strVal val="visible"/>
                                      </p:to>
                                    </p:set>
                                    <p:animEffect transition="in" filter="fade">
                                      <p:cBhvr>
                                        <p:cTn id="122" dur="500"/>
                                        <p:tgtEl>
                                          <p:spTgt spid="3937"/>
                                        </p:tgtEl>
                                      </p:cBhvr>
                                    </p:animEffect>
                                  </p:childTnLst>
                                </p:cTn>
                              </p:par>
                              <p:par>
                                <p:cTn id="123" presetID="10" presetClass="exit" presetSubtype="0" fill="hold" nodeType="withEffect">
                                  <p:stCondLst>
                                    <p:cond delay="0"/>
                                  </p:stCondLst>
                                  <p:childTnLst>
                                    <p:animEffect transition="out" filter="fade">
                                      <p:cBhvr>
                                        <p:cTn id="124" dur="500"/>
                                        <p:tgtEl>
                                          <p:spTgt spid="3992"/>
                                        </p:tgtEl>
                                      </p:cBhvr>
                                    </p:animEffect>
                                    <p:set>
                                      <p:cBhvr>
                                        <p:cTn id="125" dur="1" fill="hold">
                                          <p:stCondLst>
                                            <p:cond delay="500"/>
                                          </p:stCondLst>
                                        </p:cTn>
                                        <p:tgtEl>
                                          <p:spTgt spid="3992"/>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3947"/>
                                        </p:tgtEl>
                                        <p:attrNameLst>
                                          <p:attrName>style.visibility</p:attrName>
                                        </p:attrNameLst>
                                      </p:cBhvr>
                                      <p:to>
                                        <p:strVal val="visible"/>
                                      </p:to>
                                    </p:set>
                                    <p:animEffect transition="in" filter="fade">
                                      <p:cBhvr>
                                        <p:cTn id="128" dur="500"/>
                                        <p:tgtEl>
                                          <p:spTgt spid="3947"/>
                                        </p:tgtEl>
                                      </p:cBhvr>
                                    </p:animEffect>
                                  </p:childTnLst>
                                </p:cTn>
                              </p:par>
                              <p:par>
                                <p:cTn id="129" presetID="10" presetClass="exit" presetSubtype="0" fill="hold" nodeType="withEffect">
                                  <p:stCondLst>
                                    <p:cond delay="0"/>
                                  </p:stCondLst>
                                  <p:childTnLst>
                                    <p:animEffect transition="out" filter="fade">
                                      <p:cBhvr>
                                        <p:cTn id="130" dur="500"/>
                                        <p:tgtEl>
                                          <p:spTgt spid="3975"/>
                                        </p:tgtEl>
                                      </p:cBhvr>
                                    </p:animEffect>
                                    <p:set>
                                      <p:cBhvr>
                                        <p:cTn id="131" dur="1" fill="hold">
                                          <p:stCondLst>
                                            <p:cond delay="500"/>
                                          </p:stCondLst>
                                        </p:cTn>
                                        <p:tgtEl>
                                          <p:spTgt spid="3975"/>
                                        </p:tgtEl>
                                        <p:attrNameLst>
                                          <p:attrName>style.visibility</p:attrName>
                                        </p:attrNameLst>
                                      </p:cBhvr>
                                      <p:to>
                                        <p:strVal val="hidden"/>
                                      </p:to>
                                    </p:set>
                                  </p:childTnLst>
                                </p:cTn>
                              </p:par>
                              <p:par>
                                <p:cTn id="132" presetID="10" presetClass="entr" presetSubtype="0" fill="hold" nodeType="withEffect">
                                  <p:stCondLst>
                                    <p:cond delay="0"/>
                                  </p:stCondLst>
                                  <p:childTnLst>
                                    <p:set>
                                      <p:cBhvr>
                                        <p:cTn id="133" dur="1" fill="hold">
                                          <p:stCondLst>
                                            <p:cond delay="0"/>
                                          </p:stCondLst>
                                        </p:cTn>
                                        <p:tgtEl>
                                          <p:spTgt spid="4003"/>
                                        </p:tgtEl>
                                        <p:attrNameLst>
                                          <p:attrName>style.visibility</p:attrName>
                                        </p:attrNameLst>
                                      </p:cBhvr>
                                      <p:to>
                                        <p:strVal val="visible"/>
                                      </p:to>
                                    </p:set>
                                    <p:animEffect transition="in" filter="fade">
                                      <p:cBhvr>
                                        <p:cTn id="134" dur="500"/>
                                        <p:tgtEl>
                                          <p:spTgt spid="4003"/>
                                        </p:tgtEl>
                                      </p:cBhvr>
                                    </p:animEffect>
                                  </p:childTnLst>
                                </p:cTn>
                              </p:par>
                            </p:childTnLst>
                          </p:cTn>
                        </p:par>
                        <p:par>
                          <p:cTn id="135" fill="hold">
                            <p:stCondLst>
                              <p:cond delay="500"/>
                            </p:stCondLst>
                            <p:childTnLst>
                              <p:par>
                                <p:cTn id="136" presetID="10" presetClass="exit" presetSubtype="0" fill="hold" nodeType="afterEffect">
                                  <p:stCondLst>
                                    <p:cond delay="0"/>
                                  </p:stCondLst>
                                  <p:childTnLst>
                                    <p:animEffect transition="out" filter="fade">
                                      <p:cBhvr>
                                        <p:cTn id="137" dur="1000"/>
                                        <p:tgtEl>
                                          <p:spTgt spid="4049"/>
                                        </p:tgtEl>
                                      </p:cBhvr>
                                    </p:animEffect>
                                    <p:set>
                                      <p:cBhvr>
                                        <p:cTn id="138" dur="1" fill="hold">
                                          <p:stCondLst>
                                            <p:cond delay="1000"/>
                                          </p:stCondLst>
                                        </p:cTn>
                                        <p:tgtEl>
                                          <p:spTgt spid="4049"/>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4051"/>
                                        </p:tgtEl>
                                        <p:attrNameLst>
                                          <p:attrName>style.visibility</p:attrName>
                                        </p:attrNameLst>
                                      </p:cBhvr>
                                      <p:to>
                                        <p:strVal val="visible"/>
                                      </p:to>
                                    </p:set>
                                    <p:animEffect transition="in" filter="fade">
                                      <p:cBhvr>
                                        <p:cTn id="141" dur="500"/>
                                        <p:tgtEl>
                                          <p:spTgt spid="4051"/>
                                        </p:tgtEl>
                                      </p:cBhvr>
                                    </p:animEffect>
                                  </p:childTnLst>
                                </p:cTn>
                              </p:par>
                              <p:par>
                                <p:cTn id="142" presetID="10" presetClass="exit" presetSubtype="0" fill="hold" nodeType="withEffect">
                                  <p:stCondLst>
                                    <p:cond delay="0"/>
                                  </p:stCondLst>
                                  <p:childTnLst>
                                    <p:animEffect transition="out" filter="fade">
                                      <p:cBhvr>
                                        <p:cTn id="143" dur="1000"/>
                                        <p:tgtEl>
                                          <p:spTgt spid="4050"/>
                                        </p:tgtEl>
                                      </p:cBhvr>
                                    </p:animEffect>
                                    <p:set>
                                      <p:cBhvr>
                                        <p:cTn id="144" dur="1" fill="hold">
                                          <p:stCondLst>
                                            <p:cond delay="1000"/>
                                          </p:stCondLst>
                                        </p:cTn>
                                        <p:tgtEl>
                                          <p:spTgt spid="4050"/>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4052"/>
                                        </p:tgtEl>
                                        <p:attrNameLst>
                                          <p:attrName>style.visibility</p:attrName>
                                        </p:attrNameLst>
                                      </p:cBhvr>
                                      <p:to>
                                        <p:strVal val="visible"/>
                                      </p:to>
                                    </p:set>
                                    <p:animEffect transition="in" filter="fade">
                                      <p:cBhvr>
                                        <p:cTn id="147" dur="500"/>
                                        <p:tgtEl>
                                          <p:spTgt spid="4052"/>
                                        </p:tgtEl>
                                      </p:cBhvr>
                                    </p:animEffect>
                                  </p:childTnLst>
                                </p:cTn>
                              </p:par>
                              <p:par>
                                <p:cTn id="148" presetID="10" presetClass="exit" presetSubtype="0" fill="hold" nodeType="withEffect">
                                  <p:stCondLst>
                                    <p:cond delay="0"/>
                                  </p:stCondLst>
                                  <p:childTnLst>
                                    <p:animEffect transition="out" filter="fade">
                                      <p:cBhvr>
                                        <p:cTn id="149" dur="1000"/>
                                        <p:tgtEl>
                                          <p:spTgt spid="3930"/>
                                        </p:tgtEl>
                                      </p:cBhvr>
                                    </p:animEffect>
                                    <p:set>
                                      <p:cBhvr>
                                        <p:cTn id="150" dur="1" fill="hold">
                                          <p:stCondLst>
                                            <p:cond delay="1000"/>
                                          </p:stCondLst>
                                        </p:cTn>
                                        <p:tgtEl>
                                          <p:spTgt spid="3930"/>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3931"/>
                                        </p:tgtEl>
                                        <p:attrNameLst>
                                          <p:attrName>style.visibility</p:attrName>
                                        </p:attrNameLst>
                                      </p:cBhvr>
                                      <p:to>
                                        <p:strVal val="visible"/>
                                      </p:to>
                                    </p:set>
                                    <p:animEffect transition="in" filter="fade">
                                      <p:cBhvr>
                                        <p:cTn id="153" dur="500"/>
                                        <p:tgtEl>
                                          <p:spTgt spid="3931"/>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3957"/>
                                        </p:tgtEl>
                                        <p:attrNameLst>
                                          <p:attrName>style.visibility</p:attrName>
                                        </p:attrNameLst>
                                      </p:cBhvr>
                                      <p:to>
                                        <p:strVal val="visible"/>
                                      </p:to>
                                    </p:set>
                                    <p:animEffect transition="in" filter="fade">
                                      <p:cBhvr>
                                        <p:cTn id="158" dur="500"/>
                                        <p:tgtEl>
                                          <p:spTgt spid="3957"/>
                                        </p:tgtEl>
                                      </p:cBhvr>
                                    </p:animEffect>
                                  </p:childTnLst>
                                </p:cTn>
                              </p:par>
                              <p:par>
                                <p:cTn id="159" presetID="10" presetClass="exit" presetSubtype="0" fill="hold" nodeType="withEffect">
                                  <p:stCondLst>
                                    <p:cond delay="0"/>
                                  </p:stCondLst>
                                  <p:childTnLst>
                                    <p:animEffect transition="out" filter="fade">
                                      <p:cBhvr>
                                        <p:cTn id="160" dur="500"/>
                                        <p:tgtEl>
                                          <p:spTgt spid="3995"/>
                                        </p:tgtEl>
                                      </p:cBhvr>
                                    </p:animEffect>
                                    <p:set>
                                      <p:cBhvr>
                                        <p:cTn id="161" dur="1" fill="hold">
                                          <p:stCondLst>
                                            <p:cond delay="500"/>
                                          </p:stCondLst>
                                        </p:cTn>
                                        <p:tgtEl>
                                          <p:spTgt spid="3995"/>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4040"/>
                                        </p:tgtEl>
                                        <p:attrNameLst>
                                          <p:attrName>style.visibility</p:attrName>
                                        </p:attrNameLst>
                                      </p:cBhvr>
                                      <p:to>
                                        <p:strVal val="visible"/>
                                      </p:to>
                                    </p:set>
                                    <p:animEffect transition="in" filter="fade">
                                      <p:cBhvr>
                                        <p:cTn id="164" dur="500"/>
                                        <p:tgtEl>
                                          <p:spTgt spid="4040"/>
                                        </p:tgtEl>
                                      </p:cBhvr>
                                    </p:animEffect>
                                  </p:childTnLst>
                                </p:cTn>
                              </p:par>
                              <p:par>
                                <p:cTn id="165" presetID="10" presetClass="exit" presetSubtype="0" fill="hold" nodeType="withEffect">
                                  <p:stCondLst>
                                    <p:cond delay="0"/>
                                  </p:stCondLst>
                                  <p:childTnLst>
                                    <p:animEffect transition="out" filter="fade">
                                      <p:cBhvr>
                                        <p:cTn id="166" dur="500"/>
                                        <p:tgtEl>
                                          <p:spTgt spid="3943"/>
                                        </p:tgtEl>
                                      </p:cBhvr>
                                    </p:animEffect>
                                    <p:set>
                                      <p:cBhvr>
                                        <p:cTn id="167" dur="1" fill="hold">
                                          <p:stCondLst>
                                            <p:cond delay="500"/>
                                          </p:stCondLst>
                                        </p:cTn>
                                        <p:tgtEl>
                                          <p:spTgt spid="3943"/>
                                        </p:tgtEl>
                                        <p:attrNameLst>
                                          <p:attrName>style.visibility</p:attrName>
                                        </p:attrNameLst>
                                      </p:cBhvr>
                                      <p:to>
                                        <p:strVal val="hidden"/>
                                      </p:to>
                                    </p:set>
                                  </p:childTnLst>
                                </p:cTn>
                              </p:par>
                              <p:par>
                                <p:cTn id="168" presetID="10" presetClass="entr" presetSubtype="0" fill="hold" nodeType="withEffect">
                                  <p:stCondLst>
                                    <p:cond delay="0"/>
                                  </p:stCondLst>
                                  <p:childTnLst>
                                    <p:set>
                                      <p:cBhvr>
                                        <p:cTn id="169" dur="1" fill="hold">
                                          <p:stCondLst>
                                            <p:cond delay="0"/>
                                          </p:stCondLst>
                                        </p:cTn>
                                        <p:tgtEl>
                                          <p:spTgt spid="4027"/>
                                        </p:tgtEl>
                                        <p:attrNameLst>
                                          <p:attrName>style.visibility</p:attrName>
                                        </p:attrNameLst>
                                      </p:cBhvr>
                                      <p:to>
                                        <p:strVal val="visible"/>
                                      </p:to>
                                    </p:set>
                                    <p:animEffect transition="in" filter="fade">
                                      <p:cBhvr>
                                        <p:cTn id="170" dur="3000"/>
                                        <p:tgtEl>
                                          <p:spTgt spid="4027"/>
                                        </p:tgtEl>
                                      </p:cBhvr>
                                    </p:animEffect>
                                  </p:childTnLst>
                                </p:cTn>
                              </p:par>
                            </p:childTnLst>
                          </p:cTn>
                        </p:par>
                        <p:par>
                          <p:cTn id="171" fill="hold">
                            <p:stCondLst>
                              <p:cond delay="3000"/>
                            </p:stCondLst>
                            <p:childTnLst>
                              <p:par>
                                <p:cTn id="172" presetID="10" presetClass="exit" presetSubtype="0" fill="hold" nodeType="afterEffect">
                                  <p:stCondLst>
                                    <p:cond delay="0"/>
                                  </p:stCondLst>
                                  <p:childTnLst>
                                    <p:animEffect transition="out" filter="fade">
                                      <p:cBhvr>
                                        <p:cTn id="173" dur="1000"/>
                                        <p:tgtEl>
                                          <p:spTgt spid="4051"/>
                                        </p:tgtEl>
                                      </p:cBhvr>
                                    </p:animEffect>
                                    <p:set>
                                      <p:cBhvr>
                                        <p:cTn id="174" dur="1" fill="hold">
                                          <p:stCondLst>
                                            <p:cond delay="1000"/>
                                          </p:stCondLst>
                                        </p:cTn>
                                        <p:tgtEl>
                                          <p:spTgt spid="4051"/>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4053"/>
                                        </p:tgtEl>
                                        <p:attrNameLst>
                                          <p:attrName>style.visibility</p:attrName>
                                        </p:attrNameLst>
                                      </p:cBhvr>
                                      <p:to>
                                        <p:strVal val="visible"/>
                                      </p:to>
                                    </p:set>
                                    <p:animEffect transition="in" filter="fade">
                                      <p:cBhvr>
                                        <p:cTn id="177" dur="500"/>
                                        <p:tgtEl>
                                          <p:spTgt spid="4053"/>
                                        </p:tgtEl>
                                      </p:cBhvr>
                                    </p:animEffect>
                                  </p:childTnLst>
                                </p:cTn>
                              </p:par>
                              <p:par>
                                <p:cTn id="178" presetID="10" presetClass="exit" presetSubtype="0" fill="hold" nodeType="withEffect">
                                  <p:stCondLst>
                                    <p:cond delay="0"/>
                                  </p:stCondLst>
                                  <p:childTnLst>
                                    <p:animEffect transition="out" filter="fade">
                                      <p:cBhvr>
                                        <p:cTn id="179" dur="1000"/>
                                        <p:tgtEl>
                                          <p:spTgt spid="4052"/>
                                        </p:tgtEl>
                                      </p:cBhvr>
                                    </p:animEffect>
                                    <p:set>
                                      <p:cBhvr>
                                        <p:cTn id="180" dur="1" fill="hold">
                                          <p:stCondLst>
                                            <p:cond delay="1000"/>
                                          </p:stCondLst>
                                        </p:cTn>
                                        <p:tgtEl>
                                          <p:spTgt spid="4052"/>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4054"/>
                                        </p:tgtEl>
                                        <p:attrNameLst>
                                          <p:attrName>style.visibility</p:attrName>
                                        </p:attrNameLst>
                                      </p:cBhvr>
                                      <p:to>
                                        <p:strVal val="visible"/>
                                      </p:to>
                                    </p:set>
                                    <p:animEffect transition="in" filter="fade">
                                      <p:cBhvr>
                                        <p:cTn id="183" dur="500"/>
                                        <p:tgtEl>
                                          <p:spTgt spid="4054"/>
                                        </p:tgtEl>
                                      </p:cBhvr>
                                    </p:animEffect>
                                  </p:childTnLst>
                                </p:cTn>
                              </p:par>
                              <p:par>
                                <p:cTn id="184" presetID="10" presetClass="exit" presetSubtype="0" fill="hold" nodeType="withEffect">
                                  <p:stCondLst>
                                    <p:cond delay="0"/>
                                  </p:stCondLst>
                                  <p:childTnLst>
                                    <p:animEffect transition="out" filter="fade">
                                      <p:cBhvr>
                                        <p:cTn id="185" dur="1000"/>
                                        <p:tgtEl>
                                          <p:spTgt spid="3931"/>
                                        </p:tgtEl>
                                      </p:cBhvr>
                                    </p:animEffect>
                                    <p:set>
                                      <p:cBhvr>
                                        <p:cTn id="186" dur="1" fill="hold">
                                          <p:stCondLst>
                                            <p:cond delay="1000"/>
                                          </p:stCondLst>
                                        </p:cTn>
                                        <p:tgtEl>
                                          <p:spTgt spid="3931"/>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3932"/>
                                        </p:tgtEl>
                                        <p:attrNameLst>
                                          <p:attrName>style.visibility</p:attrName>
                                        </p:attrNameLst>
                                      </p:cBhvr>
                                      <p:to>
                                        <p:strVal val="visible"/>
                                      </p:to>
                                    </p:set>
                                    <p:animEffect transition="in" filter="fade">
                                      <p:cBhvr>
                                        <p:cTn id="189" dur="500"/>
                                        <p:tgtEl>
                                          <p:spTgt spid="3932"/>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3966"/>
                                        </p:tgtEl>
                                        <p:attrNameLst>
                                          <p:attrName>style.visibility</p:attrName>
                                        </p:attrNameLst>
                                      </p:cBhvr>
                                      <p:to>
                                        <p:strVal val="visible"/>
                                      </p:to>
                                    </p:set>
                                    <p:animEffect transition="in" filter="fade">
                                      <p:cBhvr>
                                        <p:cTn id="194" dur="1000"/>
                                        <p:tgtEl>
                                          <p:spTgt spid="3966"/>
                                        </p:tgtEl>
                                      </p:cBhvr>
                                    </p:animEffect>
                                  </p:childTnLst>
                                </p:cTn>
                              </p:par>
                              <p:par>
                                <p:cTn id="195" presetID="10" presetClass="exit" presetSubtype="0" fill="hold" nodeType="withEffect">
                                  <p:stCondLst>
                                    <p:cond delay="0"/>
                                  </p:stCondLst>
                                  <p:childTnLst>
                                    <p:animEffect transition="out" filter="fade">
                                      <p:cBhvr>
                                        <p:cTn id="196" dur="1000"/>
                                        <p:tgtEl>
                                          <p:spTgt spid="3989"/>
                                        </p:tgtEl>
                                      </p:cBhvr>
                                    </p:animEffect>
                                    <p:set>
                                      <p:cBhvr>
                                        <p:cTn id="197" dur="1" fill="hold">
                                          <p:stCondLst>
                                            <p:cond delay="1000"/>
                                          </p:stCondLst>
                                        </p:cTn>
                                        <p:tgtEl>
                                          <p:spTgt spid="3989"/>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1000"/>
                                        <p:tgtEl>
                                          <p:spTgt spid="3974"/>
                                        </p:tgtEl>
                                      </p:cBhvr>
                                    </p:animEffect>
                                    <p:set>
                                      <p:cBhvr>
                                        <p:cTn id="200" dur="1" fill="hold">
                                          <p:stCondLst>
                                            <p:cond delay="1000"/>
                                          </p:stCondLst>
                                        </p:cTn>
                                        <p:tgtEl>
                                          <p:spTgt spid="3974"/>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3944"/>
                                        </p:tgtEl>
                                        <p:attrNameLst>
                                          <p:attrName>style.visibility</p:attrName>
                                        </p:attrNameLst>
                                      </p:cBhvr>
                                      <p:to>
                                        <p:strVal val="visible"/>
                                      </p:to>
                                    </p:set>
                                    <p:animEffect transition="in" filter="fade">
                                      <p:cBhvr>
                                        <p:cTn id="203" dur="1000"/>
                                        <p:tgtEl>
                                          <p:spTgt spid="3944"/>
                                        </p:tgtEl>
                                      </p:cBhvr>
                                    </p:animEffect>
                                  </p:childTnLst>
                                </p:cTn>
                              </p:par>
                              <p:par>
                                <p:cTn id="204" presetID="10" presetClass="entr" presetSubtype="0" fill="hold" nodeType="withEffect">
                                  <p:stCondLst>
                                    <p:cond delay="0"/>
                                  </p:stCondLst>
                                  <p:childTnLst>
                                    <p:set>
                                      <p:cBhvr>
                                        <p:cTn id="205" dur="1" fill="hold">
                                          <p:stCondLst>
                                            <p:cond delay="0"/>
                                          </p:stCondLst>
                                        </p:cTn>
                                        <p:tgtEl>
                                          <p:spTgt spid="4011"/>
                                        </p:tgtEl>
                                        <p:attrNameLst>
                                          <p:attrName>style.visibility</p:attrName>
                                        </p:attrNameLst>
                                      </p:cBhvr>
                                      <p:to>
                                        <p:strVal val="visible"/>
                                      </p:to>
                                    </p:set>
                                    <p:animEffect transition="in" filter="fade">
                                      <p:cBhvr>
                                        <p:cTn id="206" dur="1000"/>
                                        <p:tgtEl>
                                          <p:spTgt spid="4011"/>
                                        </p:tgtEl>
                                      </p:cBhvr>
                                    </p:animEffect>
                                  </p:childTnLst>
                                </p:cTn>
                              </p:par>
                              <p:par>
                                <p:cTn id="207" presetID="10" presetClass="entr" presetSubtype="0" fill="hold" nodeType="withEffect">
                                  <p:stCondLst>
                                    <p:cond delay="0"/>
                                  </p:stCondLst>
                                  <p:childTnLst>
                                    <p:set>
                                      <p:cBhvr>
                                        <p:cTn id="208" dur="1" fill="hold">
                                          <p:stCondLst>
                                            <p:cond delay="0"/>
                                          </p:stCondLst>
                                        </p:cTn>
                                        <p:tgtEl>
                                          <p:spTgt spid="3941"/>
                                        </p:tgtEl>
                                        <p:attrNameLst>
                                          <p:attrName>style.visibility</p:attrName>
                                        </p:attrNameLst>
                                      </p:cBhvr>
                                      <p:to>
                                        <p:strVal val="visible"/>
                                      </p:to>
                                    </p:set>
                                    <p:animEffect transition="in" filter="fade">
                                      <p:cBhvr>
                                        <p:cTn id="209" dur="2000"/>
                                        <p:tgtEl>
                                          <p:spTgt spid="3941"/>
                                        </p:tgtEl>
                                      </p:cBhvr>
                                    </p:animEffect>
                                  </p:childTnLst>
                                </p:cTn>
                              </p:par>
                            </p:childTnLst>
                          </p:cTn>
                        </p:par>
                        <p:par>
                          <p:cTn id="210" fill="hold">
                            <p:stCondLst>
                              <p:cond delay="2000"/>
                            </p:stCondLst>
                            <p:childTnLst>
                              <p:par>
                                <p:cTn id="211" presetID="10" presetClass="exit" presetSubtype="0" fill="hold" nodeType="afterEffect">
                                  <p:stCondLst>
                                    <p:cond delay="0"/>
                                  </p:stCondLst>
                                  <p:childTnLst>
                                    <p:animEffect transition="out" filter="fade">
                                      <p:cBhvr>
                                        <p:cTn id="212" dur="1000"/>
                                        <p:tgtEl>
                                          <p:spTgt spid="4053"/>
                                        </p:tgtEl>
                                      </p:cBhvr>
                                    </p:animEffect>
                                    <p:set>
                                      <p:cBhvr>
                                        <p:cTn id="213" dur="1" fill="hold">
                                          <p:stCondLst>
                                            <p:cond delay="1000"/>
                                          </p:stCondLst>
                                        </p:cTn>
                                        <p:tgtEl>
                                          <p:spTgt spid="4053"/>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4055"/>
                                        </p:tgtEl>
                                        <p:attrNameLst>
                                          <p:attrName>style.visibility</p:attrName>
                                        </p:attrNameLst>
                                      </p:cBhvr>
                                      <p:to>
                                        <p:strVal val="visible"/>
                                      </p:to>
                                    </p:set>
                                    <p:animEffect transition="in" filter="fade">
                                      <p:cBhvr>
                                        <p:cTn id="216" dur="500"/>
                                        <p:tgtEl>
                                          <p:spTgt spid="4055"/>
                                        </p:tgtEl>
                                      </p:cBhvr>
                                    </p:animEffect>
                                  </p:childTnLst>
                                </p:cTn>
                              </p:par>
                              <p:par>
                                <p:cTn id="217" presetID="10" presetClass="exit" presetSubtype="0" fill="hold" nodeType="withEffect">
                                  <p:stCondLst>
                                    <p:cond delay="0"/>
                                  </p:stCondLst>
                                  <p:childTnLst>
                                    <p:animEffect transition="out" filter="fade">
                                      <p:cBhvr>
                                        <p:cTn id="218" dur="1000"/>
                                        <p:tgtEl>
                                          <p:spTgt spid="4054"/>
                                        </p:tgtEl>
                                      </p:cBhvr>
                                    </p:animEffect>
                                    <p:set>
                                      <p:cBhvr>
                                        <p:cTn id="219" dur="1" fill="hold">
                                          <p:stCondLst>
                                            <p:cond delay="1000"/>
                                          </p:stCondLst>
                                        </p:cTn>
                                        <p:tgtEl>
                                          <p:spTgt spid="4054"/>
                                        </p:tgtEl>
                                        <p:attrNameLst>
                                          <p:attrName>style.visibility</p:attrName>
                                        </p:attrNameLst>
                                      </p:cBhvr>
                                      <p:to>
                                        <p:strVal val="hidden"/>
                                      </p:to>
                                    </p:set>
                                  </p:childTnLst>
                                </p:cTn>
                              </p:par>
                              <p:par>
                                <p:cTn id="220" presetID="10" presetClass="entr" presetSubtype="0" fill="hold" nodeType="withEffect">
                                  <p:stCondLst>
                                    <p:cond delay="0"/>
                                  </p:stCondLst>
                                  <p:childTnLst>
                                    <p:set>
                                      <p:cBhvr>
                                        <p:cTn id="221" dur="1" fill="hold">
                                          <p:stCondLst>
                                            <p:cond delay="0"/>
                                          </p:stCondLst>
                                        </p:cTn>
                                        <p:tgtEl>
                                          <p:spTgt spid="4056"/>
                                        </p:tgtEl>
                                        <p:attrNameLst>
                                          <p:attrName>style.visibility</p:attrName>
                                        </p:attrNameLst>
                                      </p:cBhvr>
                                      <p:to>
                                        <p:strVal val="visible"/>
                                      </p:to>
                                    </p:set>
                                    <p:animEffect transition="in" filter="fade">
                                      <p:cBhvr>
                                        <p:cTn id="222" dur="500"/>
                                        <p:tgtEl>
                                          <p:spTgt spid="4056"/>
                                        </p:tgtEl>
                                      </p:cBhvr>
                                    </p:animEffect>
                                  </p:childTnLst>
                                </p:cTn>
                              </p:par>
                              <p:par>
                                <p:cTn id="223" presetID="10" presetClass="exit" presetSubtype="0" fill="hold" nodeType="withEffect">
                                  <p:stCondLst>
                                    <p:cond delay="0"/>
                                  </p:stCondLst>
                                  <p:childTnLst>
                                    <p:animEffect transition="out" filter="fade">
                                      <p:cBhvr>
                                        <p:cTn id="224" dur="1000"/>
                                        <p:tgtEl>
                                          <p:spTgt spid="3932"/>
                                        </p:tgtEl>
                                      </p:cBhvr>
                                    </p:animEffect>
                                    <p:set>
                                      <p:cBhvr>
                                        <p:cTn id="225" dur="1" fill="hold">
                                          <p:stCondLst>
                                            <p:cond delay="1000"/>
                                          </p:stCondLst>
                                        </p:cTn>
                                        <p:tgtEl>
                                          <p:spTgt spid="3932"/>
                                        </p:tgtEl>
                                        <p:attrNameLst>
                                          <p:attrName>style.visibility</p:attrName>
                                        </p:attrNameLst>
                                      </p:cBhvr>
                                      <p:to>
                                        <p:strVal val="hidden"/>
                                      </p:to>
                                    </p:set>
                                  </p:childTnLst>
                                </p:cTn>
                              </p:par>
                              <p:par>
                                <p:cTn id="226" presetID="10" presetClass="entr" presetSubtype="0" fill="hold" nodeType="withEffect">
                                  <p:stCondLst>
                                    <p:cond delay="0"/>
                                  </p:stCondLst>
                                  <p:childTnLst>
                                    <p:set>
                                      <p:cBhvr>
                                        <p:cTn id="227" dur="1" fill="hold">
                                          <p:stCondLst>
                                            <p:cond delay="0"/>
                                          </p:stCondLst>
                                        </p:cTn>
                                        <p:tgtEl>
                                          <p:spTgt spid="3933"/>
                                        </p:tgtEl>
                                        <p:attrNameLst>
                                          <p:attrName>style.visibility</p:attrName>
                                        </p:attrNameLst>
                                      </p:cBhvr>
                                      <p:to>
                                        <p:strVal val="visible"/>
                                      </p:to>
                                    </p:set>
                                    <p:animEffect transition="in" filter="fade">
                                      <p:cBhvr>
                                        <p:cTn id="228" dur="500"/>
                                        <p:tgtEl>
                                          <p:spTgt spid="3933"/>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nodeType="clickEffect">
                                  <p:stCondLst>
                                    <p:cond delay="0"/>
                                  </p:stCondLst>
                                  <p:childTnLst>
                                    <p:set>
                                      <p:cBhvr>
                                        <p:cTn id="232" dur="1" fill="hold">
                                          <p:stCondLst>
                                            <p:cond delay="0"/>
                                          </p:stCondLst>
                                        </p:cTn>
                                        <p:tgtEl>
                                          <p:spTgt spid="3951"/>
                                        </p:tgtEl>
                                        <p:attrNameLst>
                                          <p:attrName>style.visibility</p:attrName>
                                        </p:attrNameLst>
                                      </p:cBhvr>
                                      <p:to>
                                        <p:strVal val="visible"/>
                                      </p:to>
                                    </p:set>
                                    <p:animEffect transition="in" filter="fade">
                                      <p:cBhvr>
                                        <p:cTn id="233" dur="500"/>
                                        <p:tgtEl>
                                          <p:spTgt spid="3951"/>
                                        </p:tgtEl>
                                      </p:cBhvr>
                                    </p:animEffect>
                                  </p:childTnLst>
                                </p:cTn>
                              </p:par>
                              <p:par>
                                <p:cTn id="234" presetID="10" presetClass="exit" presetSubtype="0" fill="hold" nodeType="withEffect">
                                  <p:stCondLst>
                                    <p:cond delay="0"/>
                                  </p:stCondLst>
                                  <p:childTnLst>
                                    <p:animEffect transition="out" filter="fade">
                                      <p:cBhvr>
                                        <p:cTn id="235" dur="1000"/>
                                        <p:tgtEl>
                                          <p:spTgt spid="3983"/>
                                        </p:tgtEl>
                                      </p:cBhvr>
                                    </p:animEffect>
                                    <p:set>
                                      <p:cBhvr>
                                        <p:cTn id="236" dur="1" fill="hold">
                                          <p:stCondLst>
                                            <p:cond delay="1000"/>
                                          </p:stCondLst>
                                        </p:cTn>
                                        <p:tgtEl>
                                          <p:spTgt spid="3983"/>
                                        </p:tgtEl>
                                        <p:attrNameLst>
                                          <p:attrName>style.visibility</p:attrName>
                                        </p:attrNameLst>
                                      </p:cBhvr>
                                      <p:to>
                                        <p:strVal val="hidden"/>
                                      </p:to>
                                    </p:set>
                                  </p:childTnLst>
                                </p:cTn>
                              </p:par>
                              <p:par>
                                <p:cTn id="237" presetID="10" presetClass="exit" presetSubtype="0" fill="hold" nodeType="withEffect">
                                  <p:stCondLst>
                                    <p:cond delay="0"/>
                                  </p:stCondLst>
                                  <p:childTnLst>
                                    <p:animEffect transition="out" filter="fade">
                                      <p:cBhvr>
                                        <p:cTn id="238" dur="1000"/>
                                        <p:tgtEl>
                                          <p:spTgt spid="3945"/>
                                        </p:tgtEl>
                                      </p:cBhvr>
                                    </p:animEffect>
                                    <p:set>
                                      <p:cBhvr>
                                        <p:cTn id="239" dur="1" fill="hold">
                                          <p:stCondLst>
                                            <p:cond delay="1000"/>
                                          </p:stCondLst>
                                        </p:cTn>
                                        <p:tgtEl>
                                          <p:spTgt spid="3945"/>
                                        </p:tgtEl>
                                        <p:attrNameLst>
                                          <p:attrName>style.visibility</p:attrName>
                                        </p:attrNameLst>
                                      </p:cBhvr>
                                      <p:to>
                                        <p:strVal val="hidden"/>
                                      </p:to>
                                    </p:set>
                                  </p:childTnLst>
                                </p:cTn>
                              </p:par>
                              <p:par>
                                <p:cTn id="240" presetID="10" presetClass="entr" presetSubtype="0" fill="hold" nodeType="withEffect">
                                  <p:stCondLst>
                                    <p:cond delay="0"/>
                                  </p:stCondLst>
                                  <p:childTnLst>
                                    <p:set>
                                      <p:cBhvr>
                                        <p:cTn id="241" dur="1" fill="hold">
                                          <p:stCondLst>
                                            <p:cond delay="0"/>
                                          </p:stCondLst>
                                        </p:cTn>
                                        <p:tgtEl>
                                          <p:spTgt spid="4023"/>
                                        </p:tgtEl>
                                        <p:attrNameLst>
                                          <p:attrName>style.visibility</p:attrName>
                                        </p:attrNameLst>
                                      </p:cBhvr>
                                      <p:to>
                                        <p:strVal val="visible"/>
                                      </p:to>
                                    </p:set>
                                    <p:animEffect transition="in" filter="fade">
                                      <p:cBhvr>
                                        <p:cTn id="242" dur="1000"/>
                                        <p:tgtEl>
                                          <p:spTgt spid="4023"/>
                                        </p:tgtEl>
                                      </p:cBhvr>
                                    </p:animEffect>
                                  </p:childTnLst>
                                </p:cTn>
                              </p:par>
                            </p:childTnLst>
                          </p:cTn>
                        </p:par>
                        <p:par>
                          <p:cTn id="243" fill="hold">
                            <p:stCondLst>
                              <p:cond delay="1000"/>
                            </p:stCondLst>
                            <p:childTnLst>
                              <p:par>
                                <p:cTn id="244" presetID="10" presetClass="exit" presetSubtype="0" fill="hold" nodeType="afterEffect">
                                  <p:stCondLst>
                                    <p:cond delay="0"/>
                                  </p:stCondLst>
                                  <p:childTnLst>
                                    <p:animEffect transition="out" filter="fade">
                                      <p:cBhvr>
                                        <p:cTn id="245" dur="500"/>
                                        <p:tgtEl>
                                          <p:spTgt spid="4055"/>
                                        </p:tgtEl>
                                      </p:cBhvr>
                                    </p:animEffect>
                                    <p:set>
                                      <p:cBhvr>
                                        <p:cTn id="246" dur="1" fill="hold">
                                          <p:stCondLst>
                                            <p:cond delay="500"/>
                                          </p:stCondLst>
                                        </p:cTn>
                                        <p:tgtEl>
                                          <p:spTgt spid="4055"/>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4056"/>
                                        </p:tgtEl>
                                      </p:cBhvr>
                                    </p:animEffect>
                                    <p:set>
                                      <p:cBhvr>
                                        <p:cTn id="249" dur="1" fill="hold">
                                          <p:stCondLst>
                                            <p:cond delay="500"/>
                                          </p:stCondLst>
                                        </p:cTn>
                                        <p:tgtEl>
                                          <p:spTgt spid="4056"/>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500"/>
                                        <p:tgtEl>
                                          <p:spTgt spid="3933"/>
                                        </p:tgtEl>
                                      </p:cBhvr>
                                    </p:animEffect>
                                    <p:set>
                                      <p:cBhvr>
                                        <p:cTn id="252" dur="1" fill="hold">
                                          <p:stCondLst>
                                            <p:cond delay="500"/>
                                          </p:stCondLst>
                                        </p:cTn>
                                        <p:tgtEl>
                                          <p:spTgt spid="3933"/>
                                        </p:tgtEl>
                                        <p:attrNameLst>
                                          <p:attrName>style.visibility</p:attrName>
                                        </p:attrNameLst>
                                      </p:cBhvr>
                                      <p:to>
                                        <p:strVal val="hidden"/>
                                      </p:to>
                                    </p:set>
                                  </p:childTnLst>
                                </p:cTn>
                              </p:par>
                              <p:par>
                                <p:cTn id="253" presetID="10" presetClass="entr" presetSubtype="0" fill="hold" nodeType="withEffect">
                                  <p:stCondLst>
                                    <p:cond delay="0"/>
                                  </p:stCondLst>
                                  <p:childTnLst>
                                    <p:set>
                                      <p:cBhvr>
                                        <p:cTn id="254" dur="1" fill="hold">
                                          <p:stCondLst>
                                            <p:cond delay="0"/>
                                          </p:stCondLst>
                                        </p:cTn>
                                        <p:tgtEl>
                                          <p:spTgt spid="4057"/>
                                        </p:tgtEl>
                                        <p:attrNameLst>
                                          <p:attrName>style.visibility</p:attrName>
                                        </p:attrNameLst>
                                      </p:cBhvr>
                                      <p:to>
                                        <p:strVal val="visible"/>
                                      </p:to>
                                    </p:set>
                                    <p:animEffect transition="in" filter="fade">
                                      <p:cBhvr>
                                        <p:cTn id="255" dur="500"/>
                                        <p:tgtEl>
                                          <p:spTgt spid="4057"/>
                                        </p:tgtEl>
                                      </p:cBhvr>
                                    </p:animEffect>
                                  </p:childTnLst>
                                </p:cTn>
                              </p:par>
                              <p:par>
                                <p:cTn id="256" presetID="10" presetClass="entr" presetSubtype="0" fill="hold" nodeType="withEffect">
                                  <p:stCondLst>
                                    <p:cond delay="0"/>
                                  </p:stCondLst>
                                  <p:childTnLst>
                                    <p:set>
                                      <p:cBhvr>
                                        <p:cTn id="257" dur="1" fill="hold">
                                          <p:stCondLst>
                                            <p:cond delay="0"/>
                                          </p:stCondLst>
                                        </p:cTn>
                                        <p:tgtEl>
                                          <p:spTgt spid="4058"/>
                                        </p:tgtEl>
                                        <p:attrNameLst>
                                          <p:attrName>style.visibility</p:attrName>
                                        </p:attrNameLst>
                                      </p:cBhvr>
                                      <p:to>
                                        <p:strVal val="visible"/>
                                      </p:to>
                                    </p:set>
                                    <p:animEffect transition="in" filter="fade">
                                      <p:cBhvr>
                                        <p:cTn id="258" dur="500"/>
                                        <p:tgtEl>
                                          <p:spTgt spid="4058"/>
                                        </p:tgtEl>
                                      </p:cBhvr>
                                    </p:animEffect>
                                  </p:childTnLst>
                                </p:cTn>
                              </p:par>
                              <p:par>
                                <p:cTn id="259" presetID="10" presetClass="entr" presetSubtype="0" fill="hold" nodeType="withEffect">
                                  <p:stCondLst>
                                    <p:cond delay="0"/>
                                  </p:stCondLst>
                                  <p:childTnLst>
                                    <p:set>
                                      <p:cBhvr>
                                        <p:cTn id="260" dur="1" fill="hold">
                                          <p:stCondLst>
                                            <p:cond delay="0"/>
                                          </p:stCondLst>
                                        </p:cTn>
                                        <p:tgtEl>
                                          <p:spTgt spid="3934"/>
                                        </p:tgtEl>
                                        <p:attrNameLst>
                                          <p:attrName>style.visibility</p:attrName>
                                        </p:attrNameLst>
                                      </p:cBhvr>
                                      <p:to>
                                        <p:strVal val="visible"/>
                                      </p:to>
                                    </p:set>
                                    <p:animEffect transition="in" filter="fade">
                                      <p:cBhvr>
                                        <p:cTn id="261" dur="500"/>
                                        <p:tgtEl>
                                          <p:spTgt spid="3934"/>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00"/>
                                        <p:tgtEl>
                                          <p:spTgt spid="3973"/>
                                        </p:tgtEl>
                                      </p:cBhvr>
                                    </p:animEffect>
                                    <p:set>
                                      <p:cBhvr>
                                        <p:cTn id="266" dur="1" fill="hold">
                                          <p:stCondLst>
                                            <p:cond delay="1000"/>
                                          </p:stCondLst>
                                        </p:cTn>
                                        <p:tgtEl>
                                          <p:spTgt spid="3973"/>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1000"/>
                                        <p:tgtEl>
                                          <p:spTgt spid="4033"/>
                                        </p:tgtEl>
                                      </p:cBhvr>
                                    </p:animEffect>
                                    <p:set>
                                      <p:cBhvr>
                                        <p:cTn id="269" dur="1" fill="hold">
                                          <p:stCondLst>
                                            <p:cond delay="1000"/>
                                          </p:stCondLst>
                                        </p:cTn>
                                        <p:tgtEl>
                                          <p:spTgt spid="4033"/>
                                        </p:tgtEl>
                                        <p:attrNameLst>
                                          <p:attrName>style.visibility</p:attrName>
                                        </p:attrNameLst>
                                      </p:cBhvr>
                                      <p:to>
                                        <p:strVal val="hidden"/>
                                      </p:to>
                                    </p:set>
                                  </p:childTnLst>
                                </p:cTn>
                              </p:par>
                              <p:par>
                                <p:cTn id="270" presetID="10" presetClass="entr" presetSubtype="0" fill="hold" nodeType="withEffect">
                                  <p:stCondLst>
                                    <p:cond delay="0"/>
                                  </p:stCondLst>
                                  <p:childTnLst>
                                    <p:set>
                                      <p:cBhvr>
                                        <p:cTn id="271" dur="1" fill="hold">
                                          <p:stCondLst>
                                            <p:cond delay="0"/>
                                          </p:stCondLst>
                                        </p:cTn>
                                        <p:tgtEl>
                                          <p:spTgt spid="4019"/>
                                        </p:tgtEl>
                                        <p:attrNameLst>
                                          <p:attrName>style.visibility</p:attrName>
                                        </p:attrNameLst>
                                      </p:cBhvr>
                                      <p:to>
                                        <p:strVal val="visible"/>
                                      </p:to>
                                    </p:set>
                                    <p:animEffect transition="in" filter="fade">
                                      <p:cBhvr>
                                        <p:cTn id="272" dur="1000"/>
                                        <p:tgtEl>
                                          <p:spTgt spid="4019"/>
                                        </p:tgtEl>
                                      </p:cBhvr>
                                    </p:animEffect>
                                  </p:childTnLst>
                                </p:cTn>
                              </p:par>
                              <p:par>
                                <p:cTn id="273" presetID="10" presetClass="exit" presetSubtype="0" fill="hold" nodeType="withEffect">
                                  <p:stCondLst>
                                    <p:cond delay="0"/>
                                  </p:stCondLst>
                                  <p:childTnLst>
                                    <p:animEffect transition="out" filter="fade">
                                      <p:cBhvr>
                                        <p:cTn id="274" dur="1000"/>
                                        <p:tgtEl>
                                          <p:spTgt spid="3945"/>
                                        </p:tgtEl>
                                      </p:cBhvr>
                                    </p:animEffect>
                                    <p:set>
                                      <p:cBhvr>
                                        <p:cTn id="275" dur="1" fill="hold">
                                          <p:stCondLst>
                                            <p:cond delay="1000"/>
                                          </p:stCondLst>
                                        </p:cTn>
                                        <p:tgtEl>
                                          <p:spTgt spid="3945"/>
                                        </p:tgtEl>
                                        <p:attrNameLst>
                                          <p:attrName>style.visibility</p:attrName>
                                        </p:attrNameLst>
                                      </p:cBhvr>
                                      <p:to>
                                        <p:strVal val="hidden"/>
                                      </p:to>
                                    </p:set>
                                  </p:childTnLst>
                                </p:cTn>
                              </p:par>
                              <p:par>
                                <p:cTn id="276" presetID="10" presetClass="entr" presetSubtype="0" fill="hold" nodeType="withEffect">
                                  <p:stCondLst>
                                    <p:cond delay="0"/>
                                  </p:stCondLst>
                                  <p:childTnLst>
                                    <p:set>
                                      <p:cBhvr>
                                        <p:cTn id="277" dur="1" fill="hold">
                                          <p:stCondLst>
                                            <p:cond delay="0"/>
                                          </p:stCondLst>
                                        </p:cTn>
                                        <p:tgtEl>
                                          <p:spTgt spid="3969"/>
                                        </p:tgtEl>
                                        <p:attrNameLst>
                                          <p:attrName>style.visibility</p:attrName>
                                        </p:attrNameLst>
                                      </p:cBhvr>
                                      <p:to>
                                        <p:strVal val="visible"/>
                                      </p:to>
                                    </p:set>
                                    <p:animEffect transition="in" filter="fade">
                                      <p:cBhvr>
                                        <p:cTn id="278" dur="1000"/>
                                        <p:tgtEl>
                                          <p:spTgt spid="3969"/>
                                        </p:tgtEl>
                                      </p:cBhvr>
                                    </p:animEffect>
                                  </p:childTnLst>
                                </p:cTn>
                              </p:par>
                            </p:childTnLst>
                          </p:cTn>
                        </p:par>
                        <p:par>
                          <p:cTn id="279" fill="hold">
                            <p:stCondLst>
                              <p:cond delay="1000"/>
                            </p:stCondLst>
                            <p:childTnLst>
                              <p:par>
                                <p:cTn id="280" presetID="10" presetClass="exit" presetSubtype="0" fill="hold" nodeType="afterEffect">
                                  <p:stCondLst>
                                    <p:cond delay="0"/>
                                  </p:stCondLst>
                                  <p:childTnLst>
                                    <p:animEffect transition="out" filter="fade">
                                      <p:cBhvr>
                                        <p:cTn id="281" dur="500"/>
                                        <p:tgtEl>
                                          <p:spTgt spid="4057"/>
                                        </p:tgtEl>
                                      </p:cBhvr>
                                    </p:animEffect>
                                    <p:set>
                                      <p:cBhvr>
                                        <p:cTn id="282" dur="1" fill="hold">
                                          <p:stCondLst>
                                            <p:cond delay="500"/>
                                          </p:stCondLst>
                                        </p:cTn>
                                        <p:tgtEl>
                                          <p:spTgt spid="4057"/>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4058"/>
                                        </p:tgtEl>
                                      </p:cBhvr>
                                    </p:animEffect>
                                    <p:set>
                                      <p:cBhvr>
                                        <p:cTn id="285" dur="1" fill="hold">
                                          <p:stCondLst>
                                            <p:cond delay="500"/>
                                          </p:stCondLst>
                                        </p:cTn>
                                        <p:tgtEl>
                                          <p:spTgt spid="4058"/>
                                        </p:tgtEl>
                                        <p:attrNameLst>
                                          <p:attrName>style.visibility</p:attrName>
                                        </p:attrNameLst>
                                      </p:cBhvr>
                                      <p:to>
                                        <p:strVal val="hidden"/>
                                      </p:to>
                                    </p:set>
                                  </p:childTnLst>
                                </p:cTn>
                              </p:par>
                              <p:par>
                                <p:cTn id="286" presetID="10" presetClass="exit" presetSubtype="0" fill="hold" nodeType="withEffect">
                                  <p:stCondLst>
                                    <p:cond delay="0"/>
                                  </p:stCondLst>
                                  <p:childTnLst>
                                    <p:animEffect transition="out" filter="fade">
                                      <p:cBhvr>
                                        <p:cTn id="287" dur="500"/>
                                        <p:tgtEl>
                                          <p:spTgt spid="3934"/>
                                        </p:tgtEl>
                                      </p:cBhvr>
                                    </p:animEffect>
                                    <p:set>
                                      <p:cBhvr>
                                        <p:cTn id="288" dur="1" fill="hold">
                                          <p:stCondLst>
                                            <p:cond delay="500"/>
                                          </p:stCondLst>
                                        </p:cTn>
                                        <p:tgtEl>
                                          <p:spTgt spid="3934"/>
                                        </p:tgtEl>
                                        <p:attrNameLst>
                                          <p:attrName>style.visibility</p:attrName>
                                        </p:attrNameLst>
                                      </p:cBhvr>
                                      <p:to>
                                        <p:strVal val="hidden"/>
                                      </p:to>
                                    </p:set>
                                  </p:childTnLst>
                                </p:cTn>
                              </p:par>
                              <p:par>
                                <p:cTn id="289" presetID="10" presetClass="entr" presetSubtype="0" fill="hold" nodeType="withEffect">
                                  <p:stCondLst>
                                    <p:cond delay="0"/>
                                  </p:stCondLst>
                                  <p:childTnLst>
                                    <p:set>
                                      <p:cBhvr>
                                        <p:cTn id="290" dur="1" fill="hold">
                                          <p:stCondLst>
                                            <p:cond delay="0"/>
                                          </p:stCondLst>
                                        </p:cTn>
                                        <p:tgtEl>
                                          <p:spTgt spid="4059"/>
                                        </p:tgtEl>
                                        <p:attrNameLst>
                                          <p:attrName>style.visibility</p:attrName>
                                        </p:attrNameLst>
                                      </p:cBhvr>
                                      <p:to>
                                        <p:strVal val="visible"/>
                                      </p:to>
                                    </p:set>
                                    <p:animEffect transition="in" filter="fade">
                                      <p:cBhvr>
                                        <p:cTn id="291" dur="500"/>
                                        <p:tgtEl>
                                          <p:spTgt spid="4059"/>
                                        </p:tgtEl>
                                      </p:cBhvr>
                                    </p:animEffect>
                                  </p:childTnLst>
                                </p:cTn>
                              </p:par>
                              <p:par>
                                <p:cTn id="292" presetID="10" presetClass="entr" presetSubtype="0" fill="hold" nodeType="withEffect">
                                  <p:stCondLst>
                                    <p:cond delay="0"/>
                                  </p:stCondLst>
                                  <p:childTnLst>
                                    <p:set>
                                      <p:cBhvr>
                                        <p:cTn id="293" dur="1" fill="hold">
                                          <p:stCondLst>
                                            <p:cond delay="0"/>
                                          </p:stCondLst>
                                        </p:cTn>
                                        <p:tgtEl>
                                          <p:spTgt spid="4060"/>
                                        </p:tgtEl>
                                        <p:attrNameLst>
                                          <p:attrName>style.visibility</p:attrName>
                                        </p:attrNameLst>
                                      </p:cBhvr>
                                      <p:to>
                                        <p:strVal val="visible"/>
                                      </p:to>
                                    </p:set>
                                    <p:animEffect transition="in" filter="fade">
                                      <p:cBhvr>
                                        <p:cTn id="294" dur="500"/>
                                        <p:tgtEl>
                                          <p:spTgt spid="4060"/>
                                        </p:tgtEl>
                                      </p:cBhvr>
                                    </p:animEffect>
                                  </p:childTnLst>
                                </p:cTn>
                              </p:par>
                              <p:par>
                                <p:cTn id="295" presetID="10" presetClass="entr" presetSubtype="0" fill="hold" nodeType="withEffect">
                                  <p:stCondLst>
                                    <p:cond delay="0"/>
                                  </p:stCondLst>
                                  <p:childTnLst>
                                    <p:set>
                                      <p:cBhvr>
                                        <p:cTn id="296" dur="1" fill="hold">
                                          <p:stCondLst>
                                            <p:cond delay="0"/>
                                          </p:stCondLst>
                                        </p:cTn>
                                        <p:tgtEl>
                                          <p:spTgt spid="3935"/>
                                        </p:tgtEl>
                                        <p:attrNameLst>
                                          <p:attrName>style.visibility</p:attrName>
                                        </p:attrNameLst>
                                      </p:cBhvr>
                                      <p:to>
                                        <p:strVal val="visible"/>
                                      </p:to>
                                    </p:set>
                                    <p:animEffect transition="in" filter="fade">
                                      <p:cBhvr>
                                        <p:cTn id="297" dur="500"/>
                                        <p:tgtEl>
                                          <p:spTgt spid="3935"/>
                                        </p:tgtEl>
                                      </p:cBhvr>
                                    </p:animEffect>
                                  </p:childTnLst>
                                </p:cTn>
                              </p:par>
                            </p:childTnLst>
                          </p:cTn>
                        </p:par>
                      </p:childTnLst>
                    </p:cTn>
                  </p:par>
                  <p:par>
                    <p:cTn id="298" fill="hold">
                      <p:stCondLst>
                        <p:cond delay="indefinite"/>
                      </p:stCondLst>
                      <p:childTnLst>
                        <p:par>
                          <p:cTn id="299" fill="hold">
                            <p:stCondLst>
                              <p:cond delay="0"/>
                            </p:stCondLst>
                            <p:childTnLst>
                              <p:par>
                                <p:cTn id="300" presetID="23" presetClass="entr" presetSubtype="16" fill="hold" nodeType="clickEffect">
                                  <p:stCondLst>
                                    <p:cond delay="0"/>
                                  </p:stCondLst>
                                  <p:childTnLst>
                                    <p:set>
                                      <p:cBhvr>
                                        <p:cTn id="301" dur="1" fill="hold">
                                          <p:stCondLst>
                                            <p:cond delay="0"/>
                                          </p:stCondLst>
                                        </p:cTn>
                                        <p:tgtEl>
                                          <p:spTgt spid="4061"/>
                                        </p:tgtEl>
                                        <p:attrNameLst>
                                          <p:attrName>style.visibility</p:attrName>
                                        </p:attrNameLst>
                                      </p:cBhvr>
                                      <p:to>
                                        <p:strVal val="visible"/>
                                      </p:to>
                                    </p:set>
                                    <p:anim calcmode="lin" valueType="num">
                                      <p:cBhvr additive="base">
                                        <p:cTn id="302" dur="500"/>
                                        <p:tgtEl>
                                          <p:spTgt spid="4061"/>
                                        </p:tgtEl>
                                        <p:attrNameLst>
                                          <p:attrName>ppt_w</p:attrName>
                                        </p:attrNameLst>
                                      </p:cBhvr>
                                      <p:tavLst>
                                        <p:tav tm="0">
                                          <p:val>
                                            <p:strVal val="0"/>
                                          </p:val>
                                        </p:tav>
                                        <p:tav tm="100000">
                                          <p:val>
                                            <p:strVal val="#ppt_w"/>
                                          </p:val>
                                        </p:tav>
                                      </p:tavLst>
                                    </p:anim>
                                    <p:anim calcmode="lin" valueType="num">
                                      <p:cBhvr additive="base">
                                        <p:cTn id="303" dur="500"/>
                                        <p:tgtEl>
                                          <p:spTgt spid="4061"/>
                                        </p:tgtEl>
                                        <p:attrNameLst>
                                          <p:attrName>ppt_h</p:attrName>
                                        </p:attrNameLst>
                                      </p:cBhvr>
                                      <p:tavLst>
                                        <p:tav tm="0">
                                          <p:val>
                                            <p:strVal val="0"/>
                                          </p:val>
                                        </p:tav>
                                        <p:tav tm="100000">
                                          <p:val>
                                            <p:strVal val="#ppt_h"/>
                                          </p:val>
                                        </p:tav>
                                      </p:tavLst>
                                    </p:anim>
                                  </p:childTnLst>
                                </p:cTn>
                              </p:par>
                            </p:childTnLst>
                          </p:cTn>
                        </p:par>
                      </p:childTnLst>
                    </p:cTn>
                  </p:par>
                  <p:par>
                    <p:cTn id="304" fill="hold">
                      <p:stCondLst>
                        <p:cond delay="indefinite"/>
                      </p:stCondLst>
                      <p:childTnLst>
                        <p:par>
                          <p:cTn id="305" fill="hold">
                            <p:stCondLst>
                              <p:cond delay="0"/>
                            </p:stCondLst>
                            <p:childTnLst>
                              <p:par>
                                <p:cTn id="306" presetID="10" presetClass="entr" presetSubtype="0" fill="hold" nodeType="clickEffect">
                                  <p:stCondLst>
                                    <p:cond delay="0"/>
                                  </p:stCondLst>
                                  <p:childTnLst>
                                    <p:set>
                                      <p:cBhvr>
                                        <p:cTn id="307" dur="1" fill="hold">
                                          <p:stCondLst>
                                            <p:cond delay="0"/>
                                          </p:stCondLst>
                                        </p:cTn>
                                        <p:tgtEl>
                                          <p:spTgt spid="4062"/>
                                        </p:tgtEl>
                                        <p:attrNameLst>
                                          <p:attrName>style.visibility</p:attrName>
                                        </p:attrNameLst>
                                      </p:cBhvr>
                                      <p:to>
                                        <p:strVal val="visible"/>
                                      </p:to>
                                    </p:set>
                                    <p:animEffect transition="in" filter="fade">
                                      <p:cBhvr>
                                        <p:cTn id="308" dur="2000"/>
                                        <p:tgtEl>
                                          <p:spTgt spid="4062"/>
                                        </p:tgtEl>
                                      </p:cBhvr>
                                    </p:animEffect>
                                  </p:childTnLst>
                                </p:cTn>
                              </p:par>
                            </p:childTnLst>
                          </p:cTn>
                        </p:par>
                      </p:childTnLst>
                    </p:cTn>
                  </p:par>
                  <p:par>
                    <p:cTn id="309" fill="hold">
                      <p:stCondLst>
                        <p:cond delay="indefinite"/>
                      </p:stCondLst>
                      <p:childTnLst>
                        <p:par>
                          <p:cTn id="310" fill="hold">
                            <p:stCondLst>
                              <p:cond delay="0"/>
                            </p:stCondLst>
                            <p:childTnLst>
                              <p:par>
                                <p:cTn id="311" presetID="10" presetClass="entr" presetSubtype="0" fill="hold" nodeType="clickEffect">
                                  <p:stCondLst>
                                    <p:cond delay="0"/>
                                  </p:stCondLst>
                                  <p:childTnLst>
                                    <p:set>
                                      <p:cBhvr>
                                        <p:cTn id="312" dur="1" fill="hold">
                                          <p:stCondLst>
                                            <p:cond delay="0"/>
                                          </p:stCondLst>
                                        </p:cTn>
                                        <p:tgtEl>
                                          <p:spTgt spid="4063"/>
                                        </p:tgtEl>
                                        <p:attrNameLst>
                                          <p:attrName>style.visibility</p:attrName>
                                        </p:attrNameLst>
                                      </p:cBhvr>
                                      <p:to>
                                        <p:strVal val="visible"/>
                                      </p:to>
                                    </p:set>
                                    <p:animEffect transition="in" filter="fade">
                                      <p:cBhvr>
                                        <p:cTn id="313" dur="1000"/>
                                        <p:tgtEl>
                                          <p:spTgt spid="4063"/>
                                        </p:tgtEl>
                                      </p:cBhvr>
                                    </p:animEffect>
                                  </p:childTnLst>
                                </p:cTn>
                              </p:par>
                            </p:childTnLst>
                          </p:cTn>
                        </p:par>
                      </p:childTnLst>
                    </p:cTn>
                  </p:par>
                  <p:par>
                    <p:cTn id="314" fill="hold">
                      <p:stCondLst>
                        <p:cond delay="indefinite"/>
                      </p:stCondLst>
                      <p:childTnLst>
                        <p:par>
                          <p:cTn id="315" fill="hold">
                            <p:stCondLst>
                              <p:cond delay="0"/>
                            </p:stCondLst>
                            <p:childTnLst>
                              <p:par>
                                <p:cTn id="316" presetID="10" presetClass="entr" presetSubtype="0" fill="hold" nodeType="clickEffect">
                                  <p:stCondLst>
                                    <p:cond delay="0"/>
                                  </p:stCondLst>
                                  <p:childTnLst>
                                    <p:set>
                                      <p:cBhvr>
                                        <p:cTn id="317" dur="1" fill="hold">
                                          <p:stCondLst>
                                            <p:cond delay="0"/>
                                          </p:stCondLst>
                                        </p:cTn>
                                        <p:tgtEl>
                                          <p:spTgt spid="4065"/>
                                        </p:tgtEl>
                                        <p:attrNameLst>
                                          <p:attrName>style.visibility</p:attrName>
                                        </p:attrNameLst>
                                      </p:cBhvr>
                                      <p:to>
                                        <p:strVal val="visible"/>
                                      </p:to>
                                    </p:set>
                                    <p:animEffect transition="in" filter="fade">
                                      <p:cBhvr>
                                        <p:cTn id="318" dur="2000"/>
                                        <p:tgtEl>
                                          <p:spTgt spid="4065"/>
                                        </p:tgtEl>
                                      </p:cBhvr>
                                    </p:animEffect>
                                  </p:childTnLst>
                                </p:cTn>
                              </p:par>
                            </p:childTnLst>
                          </p:cTn>
                        </p:par>
                        <p:par>
                          <p:cTn id="319" fill="hold">
                            <p:stCondLst>
                              <p:cond delay="2000"/>
                            </p:stCondLst>
                            <p:childTnLst>
                              <p:par>
                                <p:cTn id="320" presetID="10" presetClass="entr" presetSubtype="0" fill="hold" nodeType="afterEffect">
                                  <p:stCondLst>
                                    <p:cond delay="0"/>
                                  </p:stCondLst>
                                  <p:childTnLst>
                                    <p:set>
                                      <p:cBhvr>
                                        <p:cTn id="321" dur="1" fill="hold">
                                          <p:stCondLst>
                                            <p:cond delay="0"/>
                                          </p:stCondLst>
                                        </p:cTn>
                                        <p:tgtEl>
                                          <p:spTgt spid="4064"/>
                                        </p:tgtEl>
                                        <p:attrNameLst>
                                          <p:attrName>style.visibility</p:attrName>
                                        </p:attrNameLst>
                                      </p:cBhvr>
                                      <p:to>
                                        <p:strVal val="visible"/>
                                      </p:to>
                                    </p:set>
                                    <p:animEffect transition="in" filter="fade">
                                      <p:cBhvr>
                                        <p:cTn id="322" dur="2000"/>
                                        <p:tgtEl>
                                          <p:spTgt spid="4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Shape 4072"/>
        <p:cNvGrpSpPr/>
        <p:nvPr/>
      </p:nvGrpSpPr>
      <p:grpSpPr>
        <a:xfrm>
          <a:off x="0" y="0"/>
          <a:ext cx="0" cy="0"/>
          <a:chOff x="0" y="0"/>
          <a:chExt cx="0" cy="0"/>
        </a:xfrm>
      </p:grpSpPr>
      <p:sp>
        <p:nvSpPr>
          <p:cNvPr id="4073" name="Shape 407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Moles and Mass Relationships</a:t>
            </a:r>
          </a:p>
        </p:txBody>
      </p:sp>
      <p:sp>
        <p:nvSpPr>
          <p:cNvPr id="4074" name="Shape 4074"/>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75" name="Shape 4075"/>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76" name="Shape 4076">
            <a:hlinkClick r:id="rId3"/>
          </p:cNvPr>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4"/>
              </a:rPr>
              <a:t>Keys</a:t>
            </a:r>
            <a:r>
              <a:rPr lang="en-US" sz="1400" b="0" i="1" u="none" strike="noStrike" cap="none">
                <a:solidFill>
                  <a:schemeClr val="dk1"/>
                </a:solidFill>
                <a:latin typeface="Arial"/>
                <a:ea typeface="Arial"/>
                <a:cs typeface="Arial"/>
                <a:sym typeface="Arial"/>
              </a:rPr>
              <a:t> </a:t>
            </a: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77" name="Shape 4077"/>
          <p:cNvSpPr/>
          <p:nvPr/>
        </p:nvSpPr>
        <p:spPr>
          <a:xfrm>
            <a:off x="2209800" y="2087563"/>
            <a:ext cx="4322762"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5"/>
              </a:rPr>
              <a:t>Moles and Mass Relationships</a:t>
            </a:r>
          </a:p>
        </p:txBody>
      </p:sp>
      <p:sp>
        <p:nvSpPr>
          <p:cNvPr id="4078" name="Shape 4078"/>
          <p:cNvSpPr/>
          <p:nvPr/>
        </p:nvSpPr>
        <p:spPr>
          <a:xfrm>
            <a:off x="2209800" y="4010025"/>
            <a:ext cx="4678362"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Visualizing the Limiting Reactant </a:t>
            </a:r>
            <a:r>
              <a:rPr lang="en-US" sz="2400" b="0" i="0" u="sng" strike="noStrike" cap="none">
                <a:solidFill>
                  <a:schemeClr val="hlink"/>
                </a:solidFill>
                <a:latin typeface="Arial"/>
                <a:ea typeface="Arial"/>
                <a:cs typeface="Arial"/>
                <a:sym typeface="Arial"/>
                <a:hlinkClick r:id="rId6"/>
              </a:rPr>
              <a:t/>
            </a:r>
            <a:br>
              <a:rPr lang="en-US" sz="2400" b="0" i="0" u="sng" strike="noStrike" cap="none">
                <a:solidFill>
                  <a:schemeClr val="hlink"/>
                </a:solidFill>
                <a:latin typeface="Arial"/>
                <a:ea typeface="Arial"/>
                <a:cs typeface="Arial"/>
                <a:sym typeface="Arial"/>
                <a:hlinkClick r:id="rId6"/>
              </a:rPr>
            </a:br>
            <a:endParaRPr lang="en-US" sz="2400" b="0" i="0" u="sng" strike="noStrike" cap="none">
              <a:solidFill>
                <a:schemeClr val="hlink"/>
              </a:solidFill>
              <a:latin typeface="Arial"/>
              <a:ea typeface="Arial"/>
              <a:cs typeface="Arial"/>
              <a:sym typeface="Arial"/>
              <a:hlinkClick r:id="rId6"/>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p:nvPr>
        </p:nvSpPr>
        <p:spPr>
          <a:xfrm>
            <a:off x="762000" y="2057400"/>
            <a:ext cx="3886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Amadeo</a:t>
            </a:r>
            <a:br>
              <a:rPr lang="en-US" sz="4000" b="0" i="0" u="none" strike="noStrike" cap="none">
                <a:solidFill>
                  <a:schemeClr val="dk2"/>
                </a:solidFill>
                <a:latin typeface="Arial"/>
                <a:ea typeface="Arial"/>
                <a:cs typeface="Arial"/>
                <a:sym typeface="Arial"/>
              </a:rPr>
            </a:br>
            <a:r>
              <a:rPr lang="en-US" sz="4000" b="0" i="0" u="none" strike="noStrike" cap="none">
                <a:solidFill>
                  <a:schemeClr val="dk2"/>
                </a:solidFill>
                <a:latin typeface="Arial"/>
                <a:ea typeface="Arial"/>
                <a:cs typeface="Arial"/>
                <a:sym typeface="Arial"/>
              </a:rPr>
              <a:t> Avogadro</a:t>
            </a:r>
            <a:r>
              <a:rPr lang="en-US" sz="2400" b="0" i="0" u="none" strike="noStrike" cap="none">
                <a:solidFill>
                  <a:schemeClr val="dk2"/>
                </a:solidFill>
                <a:latin typeface="Arial"/>
                <a:ea typeface="Arial"/>
                <a:cs typeface="Arial"/>
                <a:sym typeface="Arial"/>
              </a:rPr>
              <a:t/>
            </a:r>
            <a:br>
              <a:rPr lang="en-US" sz="2400" b="0" i="0" u="none" strike="noStrike" cap="none">
                <a:solidFill>
                  <a:schemeClr val="dk2"/>
                </a:solidFill>
                <a:latin typeface="Arial"/>
                <a:ea typeface="Arial"/>
                <a:cs typeface="Arial"/>
                <a:sym typeface="Arial"/>
              </a:rPr>
            </a:br>
            <a:r>
              <a:rPr lang="en-US" sz="1800" b="0" i="0" u="none" strike="noStrike" cap="none">
                <a:solidFill>
                  <a:schemeClr val="dk2"/>
                </a:solidFill>
                <a:latin typeface="Arial"/>
                <a:ea typeface="Arial"/>
                <a:cs typeface="Arial"/>
                <a:sym typeface="Arial"/>
              </a:rPr>
              <a:t>(1776 – 1856)</a:t>
            </a:r>
            <a:r>
              <a:rPr lang="en-US" sz="4400" b="0" i="0" u="none" strike="noStrike" cap="none">
                <a:solidFill>
                  <a:schemeClr val="dk2"/>
                </a:solidFill>
                <a:latin typeface="Arial"/>
                <a:ea typeface="Arial"/>
                <a:cs typeface="Arial"/>
                <a:sym typeface="Arial"/>
              </a:rPr>
              <a:t> </a:t>
            </a:r>
          </a:p>
        </p:txBody>
      </p:sp>
      <p:sp>
        <p:nvSpPr>
          <p:cNvPr id="527" name="Shape 527"/>
          <p:cNvSpPr txBox="1">
            <a:spLocks noGrp="1"/>
          </p:cNvSpPr>
          <p:nvPr>
            <p:ph type="body" idx="1"/>
          </p:nvPr>
        </p:nvSpPr>
        <p:spPr>
          <a:xfrm>
            <a:off x="762000" y="4876800"/>
            <a:ext cx="7772400" cy="1219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1 mole  =  602213673600000000000000</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				or   6.022 x 10</a:t>
            </a:r>
            <a:r>
              <a:rPr lang="en-US" sz="3200" b="0" i="0" u="none" strike="noStrike" cap="none" baseline="30000">
                <a:solidFill>
                  <a:schemeClr val="dk1"/>
                </a:solidFill>
                <a:latin typeface="Arial"/>
                <a:ea typeface="Arial"/>
                <a:cs typeface="Arial"/>
                <a:sym typeface="Arial"/>
              </a:rPr>
              <a:t>23</a:t>
            </a:r>
          </a:p>
        </p:txBody>
      </p:sp>
      <p:sp>
        <p:nvSpPr>
          <p:cNvPr id="528" name="Shape 528"/>
          <p:cNvSpPr/>
          <p:nvPr/>
        </p:nvSpPr>
        <p:spPr>
          <a:xfrm rot="5400000">
            <a:off x="7086600" y="4572000"/>
            <a:ext cx="152399" cy="609599"/>
          </a:xfrm>
          <a:prstGeom prst="leftBrace">
            <a:avLst>
              <a:gd name="adj1" fmla="val 33333"/>
              <a:gd name="adj2" fmla="val 49995"/>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9" name="Shape 529"/>
          <p:cNvSpPr/>
          <p:nvPr/>
        </p:nvSpPr>
        <p:spPr>
          <a:xfrm rot="5400000">
            <a:off x="64008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0" name="Shape 530"/>
          <p:cNvSpPr/>
          <p:nvPr/>
        </p:nvSpPr>
        <p:spPr>
          <a:xfrm rot="5400000">
            <a:off x="57150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1" name="Shape 531"/>
          <p:cNvSpPr/>
          <p:nvPr/>
        </p:nvSpPr>
        <p:spPr>
          <a:xfrm rot="5400000">
            <a:off x="50292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2" name="Shape 532"/>
          <p:cNvSpPr/>
          <p:nvPr/>
        </p:nvSpPr>
        <p:spPr>
          <a:xfrm rot="5400000">
            <a:off x="43434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3" name="Shape 533"/>
          <p:cNvSpPr/>
          <p:nvPr/>
        </p:nvSpPr>
        <p:spPr>
          <a:xfrm rot="5400000">
            <a:off x="36576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4" name="Shape 534"/>
          <p:cNvSpPr txBox="1"/>
          <p:nvPr/>
        </p:nvSpPr>
        <p:spPr>
          <a:xfrm>
            <a:off x="6673850" y="4419600"/>
            <a:ext cx="765175"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thousands</a:t>
            </a:r>
          </a:p>
        </p:txBody>
      </p:sp>
      <p:sp>
        <p:nvSpPr>
          <p:cNvPr id="535" name="Shape 535"/>
          <p:cNvSpPr txBox="1"/>
          <p:nvPr/>
        </p:nvSpPr>
        <p:spPr>
          <a:xfrm>
            <a:off x="6145212" y="4572000"/>
            <a:ext cx="608011"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millions</a:t>
            </a:r>
          </a:p>
        </p:txBody>
      </p:sp>
      <p:sp>
        <p:nvSpPr>
          <p:cNvPr id="536" name="Shape 536"/>
          <p:cNvSpPr txBox="1"/>
          <p:nvPr/>
        </p:nvSpPr>
        <p:spPr>
          <a:xfrm>
            <a:off x="5486400" y="4556125"/>
            <a:ext cx="571500"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billions</a:t>
            </a:r>
          </a:p>
        </p:txBody>
      </p:sp>
      <p:sp>
        <p:nvSpPr>
          <p:cNvPr id="537" name="Shape 537"/>
          <p:cNvSpPr txBox="1"/>
          <p:nvPr/>
        </p:nvSpPr>
        <p:spPr>
          <a:xfrm>
            <a:off x="4784725" y="4556125"/>
            <a:ext cx="579438"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trillions</a:t>
            </a:r>
          </a:p>
        </p:txBody>
      </p:sp>
      <p:sp>
        <p:nvSpPr>
          <p:cNvPr id="538" name="Shape 538"/>
          <p:cNvSpPr txBox="1"/>
          <p:nvPr/>
        </p:nvSpPr>
        <p:spPr>
          <a:xfrm>
            <a:off x="3962400" y="4403725"/>
            <a:ext cx="823913"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quadrillions</a:t>
            </a:r>
          </a:p>
        </p:txBody>
      </p:sp>
      <p:sp>
        <p:nvSpPr>
          <p:cNvPr id="539" name="Shape 539"/>
          <p:cNvSpPr txBox="1"/>
          <p:nvPr/>
        </p:nvSpPr>
        <p:spPr>
          <a:xfrm>
            <a:off x="3565525" y="4325937"/>
            <a:ext cx="254000"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a:t>
            </a:r>
          </a:p>
        </p:txBody>
      </p:sp>
      <p:sp>
        <p:nvSpPr>
          <p:cNvPr id="540" name="Shape 540">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1" name="Shape 541"/>
          <p:cNvSpPr txBox="1"/>
          <p:nvPr/>
        </p:nvSpPr>
        <p:spPr>
          <a:xfrm>
            <a:off x="1066800" y="6132512"/>
            <a:ext cx="7059612"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There is Avogadro's number of particles in a mole of any substance.</a:t>
            </a:r>
          </a:p>
        </p:txBody>
      </p:sp>
      <p:sp>
        <p:nvSpPr>
          <p:cNvPr id="542" name="Shape 542"/>
          <p:cNvSpPr txBox="1"/>
          <p:nvPr/>
        </p:nvSpPr>
        <p:spPr>
          <a:xfrm>
            <a:off x="762000" y="563562"/>
            <a:ext cx="3500437"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accent2"/>
                </a:solidFill>
                <a:latin typeface="Arial"/>
                <a:ea typeface="Arial"/>
                <a:cs typeface="Arial"/>
                <a:sym typeface="Arial"/>
              </a:rPr>
              <a:t>Particles in a Mole</a:t>
            </a:r>
          </a:p>
        </p:txBody>
      </p:sp>
      <p:pic>
        <p:nvPicPr>
          <p:cNvPr id="543" name="Shape 543" descr="avogadro"/>
          <p:cNvPicPr preferRelativeResize="0"/>
          <p:nvPr/>
        </p:nvPicPr>
        <p:blipFill rotWithShape="1">
          <a:blip r:embed="rId4">
            <a:alphaModFix/>
          </a:blip>
          <a:srcRect/>
          <a:stretch/>
        </p:blipFill>
        <p:spPr>
          <a:xfrm>
            <a:off x="4683125" y="642937"/>
            <a:ext cx="3257550" cy="3467099"/>
          </a:xfrm>
          <a:prstGeom prst="rect">
            <a:avLst/>
          </a:prstGeom>
          <a:noFill/>
          <a:ln>
            <a:noFill/>
          </a:ln>
        </p:spPr>
      </p:pic>
      <p:sp>
        <p:nvSpPr>
          <p:cNvPr id="544" name="Shape 544"/>
          <p:cNvSpPr/>
          <p:nvPr/>
        </p:nvSpPr>
        <p:spPr>
          <a:xfrm>
            <a:off x="5942012" y="1682750"/>
            <a:ext cx="231775" cy="106362"/>
          </a:xfrm>
          <a:custGeom>
            <a:avLst/>
            <a:gdLst/>
            <a:ahLst/>
            <a:cxnLst/>
            <a:rect l="0" t="0" r="0" b="0"/>
            <a:pathLst>
              <a:path w="146" h="67" extrusionOk="0">
                <a:moveTo>
                  <a:pt x="2" y="50"/>
                </a:moveTo>
                <a:cubicBezTo>
                  <a:pt x="0" y="44"/>
                  <a:pt x="17" y="31"/>
                  <a:pt x="23" y="25"/>
                </a:cubicBezTo>
                <a:cubicBezTo>
                  <a:pt x="29" y="19"/>
                  <a:pt x="34" y="15"/>
                  <a:pt x="41" y="11"/>
                </a:cubicBezTo>
                <a:cubicBezTo>
                  <a:pt x="48" y="7"/>
                  <a:pt x="60" y="2"/>
                  <a:pt x="68" y="1"/>
                </a:cubicBezTo>
                <a:cubicBezTo>
                  <a:pt x="76" y="0"/>
                  <a:pt x="84" y="3"/>
                  <a:pt x="91" y="4"/>
                </a:cubicBezTo>
                <a:cubicBezTo>
                  <a:pt x="98" y="5"/>
                  <a:pt x="104" y="6"/>
                  <a:pt x="110" y="8"/>
                </a:cubicBezTo>
                <a:cubicBezTo>
                  <a:pt x="116" y="10"/>
                  <a:pt x="123" y="13"/>
                  <a:pt x="128" y="17"/>
                </a:cubicBezTo>
                <a:cubicBezTo>
                  <a:pt x="133" y="21"/>
                  <a:pt x="137" y="29"/>
                  <a:pt x="139" y="34"/>
                </a:cubicBezTo>
                <a:cubicBezTo>
                  <a:pt x="141" y="39"/>
                  <a:pt x="146" y="45"/>
                  <a:pt x="142" y="50"/>
                </a:cubicBezTo>
                <a:cubicBezTo>
                  <a:pt x="138" y="55"/>
                  <a:pt x="123" y="58"/>
                  <a:pt x="113" y="61"/>
                </a:cubicBezTo>
                <a:cubicBezTo>
                  <a:pt x="103" y="64"/>
                  <a:pt x="92" y="67"/>
                  <a:pt x="83" y="67"/>
                </a:cubicBezTo>
                <a:cubicBezTo>
                  <a:pt x="74" y="67"/>
                  <a:pt x="65" y="65"/>
                  <a:pt x="56" y="64"/>
                </a:cubicBezTo>
                <a:cubicBezTo>
                  <a:pt x="47" y="63"/>
                  <a:pt x="37" y="63"/>
                  <a:pt x="28" y="61"/>
                </a:cubicBezTo>
                <a:cubicBezTo>
                  <a:pt x="19" y="59"/>
                  <a:pt x="7" y="52"/>
                  <a:pt x="2" y="50"/>
                </a:cubicBezTo>
                <a:close/>
              </a:path>
            </a:pathLst>
          </a:custGeom>
          <a:gradFill>
            <a:gsLst>
              <a:gs pos="0">
                <a:srgbClr val="888888"/>
              </a:gs>
              <a:gs pos="50000">
                <a:srgbClr val="C0C0C0">
                  <a:alpha val="95686"/>
                </a:srgbClr>
              </a:gs>
              <a:gs pos="100000">
                <a:srgbClr val="888888"/>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5" name="Shape 545"/>
          <p:cNvSpPr/>
          <p:nvPr/>
        </p:nvSpPr>
        <p:spPr>
          <a:xfrm>
            <a:off x="6523037" y="1684338"/>
            <a:ext cx="223837" cy="112711"/>
          </a:xfrm>
          <a:custGeom>
            <a:avLst/>
            <a:gdLst/>
            <a:ahLst/>
            <a:cxnLst/>
            <a:rect l="0" t="0" r="0" b="0"/>
            <a:pathLst>
              <a:path w="141" h="71" extrusionOk="0">
                <a:moveTo>
                  <a:pt x="1" y="58"/>
                </a:moveTo>
                <a:cubicBezTo>
                  <a:pt x="0" y="52"/>
                  <a:pt x="12" y="36"/>
                  <a:pt x="18" y="29"/>
                </a:cubicBezTo>
                <a:cubicBezTo>
                  <a:pt x="24" y="22"/>
                  <a:pt x="29" y="19"/>
                  <a:pt x="36" y="15"/>
                </a:cubicBezTo>
                <a:cubicBezTo>
                  <a:pt x="43" y="11"/>
                  <a:pt x="54" y="7"/>
                  <a:pt x="63" y="5"/>
                </a:cubicBezTo>
                <a:cubicBezTo>
                  <a:pt x="72" y="3"/>
                  <a:pt x="83" y="0"/>
                  <a:pt x="91" y="0"/>
                </a:cubicBezTo>
                <a:cubicBezTo>
                  <a:pt x="99" y="0"/>
                  <a:pt x="107" y="3"/>
                  <a:pt x="113" y="6"/>
                </a:cubicBezTo>
                <a:cubicBezTo>
                  <a:pt x="119" y="9"/>
                  <a:pt x="125" y="13"/>
                  <a:pt x="128" y="18"/>
                </a:cubicBezTo>
                <a:cubicBezTo>
                  <a:pt x="131" y="23"/>
                  <a:pt x="133" y="28"/>
                  <a:pt x="134" y="34"/>
                </a:cubicBezTo>
                <a:cubicBezTo>
                  <a:pt x="135" y="40"/>
                  <a:pt x="141" y="49"/>
                  <a:pt x="137" y="54"/>
                </a:cubicBezTo>
                <a:cubicBezTo>
                  <a:pt x="133" y="59"/>
                  <a:pt x="122" y="63"/>
                  <a:pt x="112" y="66"/>
                </a:cubicBezTo>
                <a:cubicBezTo>
                  <a:pt x="102" y="69"/>
                  <a:pt x="88" y="71"/>
                  <a:pt x="78" y="71"/>
                </a:cubicBezTo>
                <a:cubicBezTo>
                  <a:pt x="68" y="71"/>
                  <a:pt x="60" y="69"/>
                  <a:pt x="51" y="68"/>
                </a:cubicBezTo>
                <a:cubicBezTo>
                  <a:pt x="42" y="67"/>
                  <a:pt x="31" y="67"/>
                  <a:pt x="23" y="65"/>
                </a:cubicBezTo>
                <a:cubicBezTo>
                  <a:pt x="15" y="63"/>
                  <a:pt x="2" y="64"/>
                  <a:pt x="1" y="58"/>
                </a:cubicBezTo>
                <a:close/>
              </a:path>
            </a:pathLst>
          </a:custGeom>
          <a:gradFill>
            <a:gsLst>
              <a:gs pos="0">
                <a:srgbClr val="5A5A5A"/>
              </a:gs>
              <a:gs pos="50000">
                <a:srgbClr val="808080">
                  <a:alpha val="84705"/>
                </a:srgbClr>
              </a:gs>
              <a:gs pos="100000">
                <a:srgbClr val="5A5A5A"/>
              </a:gs>
            </a:gsLst>
            <a:lin ang="54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6" name="Shape 546"/>
          <p:cNvSpPr/>
          <p:nvPr/>
        </p:nvSpPr>
        <p:spPr>
          <a:xfrm>
            <a:off x="1604962" y="2992438"/>
            <a:ext cx="2232025" cy="1357312"/>
          </a:xfrm>
          <a:prstGeom prst="rect">
            <a:avLst/>
          </a:prstGeom>
          <a:solidFill>
            <a:schemeClr val="accent2"/>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0" i="0" u="sng" strike="noStrike" cap="none">
                <a:solidFill>
                  <a:schemeClr val="hlink"/>
                </a:solidFill>
                <a:latin typeface="Arial"/>
                <a:ea typeface="Arial"/>
                <a:cs typeface="Arial"/>
                <a:sym typeface="Arial"/>
                <a:hlinkClick r:id="rId5"/>
              </a:rPr>
              <a:t>Amedeo Avogadro</a:t>
            </a:r>
            <a:r>
              <a:rPr lang="en-US" sz="1000" b="0" i="0" u="none" strike="noStrike" cap="none">
                <a:solidFill>
                  <a:schemeClr val="dk1"/>
                </a:solidFill>
                <a:latin typeface="Arial"/>
                <a:ea typeface="Arial"/>
                <a:cs typeface="Arial"/>
                <a:sym typeface="Arial"/>
              </a:rPr>
              <a:t> </a:t>
            </a:r>
            <a:r>
              <a:rPr lang="en-US" sz="1000" b="0" i="0" u="none" strike="noStrike" cap="none">
                <a:solidFill>
                  <a:schemeClr val="lt1"/>
                </a:solidFill>
                <a:latin typeface="Arial"/>
                <a:ea typeface="Arial"/>
                <a:cs typeface="Arial"/>
                <a:sym typeface="Arial"/>
              </a:rPr>
              <a:t>(1766-1856) </a:t>
            </a:r>
          </a:p>
          <a:p>
            <a:pPr marL="0" marR="0" lvl="0" indent="0" algn="ctr" rtl="0">
              <a:spcBef>
                <a:spcPts val="0"/>
              </a:spcBef>
              <a:spcAft>
                <a:spcPts val="0"/>
              </a:spcAft>
              <a:buSzPct val="25000"/>
              <a:buNone/>
            </a:pPr>
            <a:r>
              <a:rPr lang="en-US" sz="1000" b="0" i="0" u="none" strike="noStrike" cap="none">
                <a:solidFill>
                  <a:schemeClr val="lt1"/>
                </a:solidFill>
                <a:latin typeface="Arial"/>
                <a:ea typeface="Arial"/>
                <a:cs typeface="Arial"/>
                <a:sym typeface="Arial"/>
              </a:rPr>
              <a:t>never knew his own number; </a:t>
            </a:r>
          </a:p>
          <a:p>
            <a:pPr marL="0" marR="0" lvl="0" indent="0" algn="ctr" rtl="0">
              <a:spcBef>
                <a:spcPts val="0"/>
              </a:spcBef>
              <a:spcAft>
                <a:spcPts val="0"/>
              </a:spcAft>
              <a:buSzPct val="25000"/>
              <a:buNone/>
            </a:pPr>
            <a:r>
              <a:rPr lang="en-US" sz="1000" b="0" i="0" u="none" strike="noStrike" cap="none">
                <a:solidFill>
                  <a:schemeClr val="lt1"/>
                </a:solidFill>
                <a:latin typeface="Arial"/>
                <a:ea typeface="Arial"/>
                <a:cs typeface="Arial"/>
                <a:sym typeface="Arial"/>
              </a:rPr>
              <a:t>it was named in his honor by a </a:t>
            </a:r>
          </a:p>
          <a:p>
            <a:pPr marL="0" marR="0" lvl="0" indent="0" algn="ctr" rtl="0">
              <a:spcBef>
                <a:spcPts val="0"/>
              </a:spcBef>
              <a:spcAft>
                <a:spcPts val="0"/>
              </a:spcAft>
              <a:buSzPct val="25000"/>
              <a:buNone/>
            </a:pPr>
            <a:r>
              <a:rPr lang="en-US" sz="1000" b="0" i="0" u="none" strike="noStrike" cap="none">
                <a:solidFill>
                  <a:schemeClr val="lt1"/>
                </a:solidFill>
                <a:latin typeface="Arial"/>
                <a:ea typeface="Arial"/>
                <a:cs typeface="Arial"/>
                <a:sym typeface="Arial"/>
              </a:rPr>
              <a:t>French scientist in 1909. </a:t>
            </a:r>
          </a:p>
          <a:p>
            <a:pPr marL="0" marR="0" lvl="0" indent="0" algn="ctr" rtl="0">
              <a:spcBef>
                <a:spcPts val="0"/>
              </a:spcBef>
              <a:spcAft>
                <a:spcPts val="0"/>
              </a:spcAft>
              <a:buSzPct val="25000"/>
              <a:buNone/>
            </a:pPr>
            <a:r>
              <a:rPr lang="en-US" sz="1000" b="0" i="0" u="none" strike="noStrike" cap="none">
                <a:solidFill>
                  <a:schemeClr val="lt1"/>
                </a:solidFill>
                <a:latin typeface="Arial"/>
                <a:ea typeface="Arial"/>
                <a:cs typeface="Arial"/>
                <a:sym typeface="Arial"/>
              </a:rPr>
              <a:t>its value was first estimated </a:t>
            </a:r>
          </a:p>
          <a:p>
            <a:pPr marL="0" marR="0" lvl="0" indent="0" algn="ctr" rtl="0">
              <a:spcBef>
                <a:spcPts val="0"/>
              </a:spcBef>
              <a:spcAft>
                <a:spcPts val="0"/>
              </a:spcAft>
              <a:buSzPct val="25000"/>
              <a:buNone/>
            </a:pPr>
            <a:r>
              <a:rPr lang="en-US" sz="1000" b="0" i="0" u="none" strike="noStrike" cap="none">
                <a:solidFill>
                  <a:schemeClr val="lt1"/>
                </a:solidFill>
                <a:latin typeface="Arial"/>
                <a:ea typeface="Arial"/>
                <a:cs typeface="Arial"/>
                <a:sym typeface="Arial"/>
              </a:rPr>
              <a:t>by Josef Loschmidt, an Austrian </a:t>
            </a:r>
          </a:p>
          <a:p>
            <a:pPr marL="0" marR="0" lvl="0" indent="0" algn="ctr" rtl="0">
              <a:spcBef>
                <a:spcPts val="0"/>
              </a:spcBef>
              <a:spcAft>
                <a:spcPts val="0"/>
              </a:spcAft>
              <a:buSzPct val="25000"/>
              <a:buNone/>
            </a:pPr>
            <a:r>
              <a:rPr lang="en-US" sz="1000" b="0" i="0" u="none" strike="noStrike" cap="none">
                <a:solidFill>
                  <a:schemeClr val="lt1"/>
                </a:solidFill>
                <a:latin typeface="Arial"/>
                <a:ea typeface="Arial"/>
                <a:cs typeface="Arial"/>
                <a:sym typeface="Arial"/>
              </a:rPr>
              <a:t>chemistry teacher, in 1895</a:t>
            </a:r>
            <a:r>
              <a:rPr lang="en-US" sz="1400" b="0" i="0" u="none" strike="noStrike" cap="none">
                <a:solidFill>
                  <a:schemeClr val="lt1"/>
                </a:solidFill>
                <a:latin typeface="Arial"/>
                <a:ea typeface="Arial"/>
                <a:cs typeface="Arial"/>
                <a:sym typeface="Aria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7">
                                            <p:txEl>
                                              <p:pRg st="0" end="0"/>
                                            </p:txEl>
                                          </p:spTgt>
                                        </p:tgtEl>
                                        <p:attrNameLst>
                                          <p:attrName>style.visibility</p:attrName>
                                        </p:attrNameLst>
                                      </p:cBhvr>
                                      <p:to>
                                        <p:strVal val="visible"/>
                                      </p:to>
                                    </p:set>
                                    <p:animEffect transition="in" filter="fade">
                                      <p:cBhvr>
                                        <p:cTn id="7" dur="1000"/>
                                        <p:tgtEl>
                                          <p:spTgt spid="5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7">
                                            <p:txEl>
                                              <p:pRg st="1" end="1"/>
                                            </p:txEl>
                                          </p:spTgt>
                                        </p:tgtEl>
                                        <p:attrNameLst>
                                          <p:attrName>style.visibility</p:attrName>
                                        </p:attrNameLst>
                                      </p:cBhvr>
                                      <p:to>
                                        <p:strVal val="visible"/>
                                      </p:to>
                                    </p:set>
                                    <p:animEffect transition="in" filter="fade">
                                      <p:cBhvr>
                                        <p:cTn id="12" dur="1000"/>
                                        <p:tgtEl>
                                          <p:spTgt spid="527">
                                            <p:txEl>
                                              <p:pRg st="1" end="1"/>
                                            </p:txEl>
                                          </p:spTgt>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28"/>
                                        </p:tgtEl>
                                        <p:attrNameLst>
                                          <p:attrName>style.visibility</p:attrName>
                                        </p:attrNameLst>
                                      </p:cBhvr>
                                      <p:to>
                                        <p:strVal val="visible"/>
                                      </p:to>
                                    </p:set>
                                    <p:anim calcmode="lin" valueType="num">
                                      <p:cBhvr additive="base">
                                        <p:cTn id="16" dur="500"/>
                                        <p:tgtEl>
                                          <p:spTgt spid="528"/>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529"/>
                                        </p:tgtEl>
                                        <p:attrNameLst>
                                          <p:attrName>style.visibility</p:attrName>
                                        </p:attrNameLst>
                                      </p:cBhvr>
                                      <p:to>
                                        <p:strVal val="visible"/>
                                      </p:to>
                                    </p:set>
                                    <p:anim calcmode="lin" valueType="num">
                                      <p:cBhvr additive="base">
                                        <p:cTn id="20" dur="500"/>
                                        <p:tgtEl>
                                          <p:spTgt spid="52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530"/>
                                        </p:tgtEl>
                                        <p:attrNameLst>
                                          <p:attrName>style.visibility</p:attrName>
                                        </p:attrNameLst>
                                      </p:cBhvr>
                                      <p:to>
                                        <p:strVal val="visible"/>
                                      </p:to>
                                    </p:set>
                                    <p:anim calcmode="lin" valueType="num">
                                      <p:cBhvr additive="base">
                                        <p:cTn id="24" dur="500"/>
                                        <p:tgtEl>
                                          <p:spTgt spid="530"/>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531"/>
                                        </p:tgtEl>
                                        <p:attrNameLst>
                                          <p:attrName>style.visibility</p:attrName>
                                        </p:attrNameLst>
                                      </p:cBhvr>
                                      <p:to>
                                        <p:strVal val="visible"/>
                                      </p:to>
                                    </p:set>
                                    <p:anim calcmode="lin" valueType="num">
                                      <p:cBhvr additive="base">
                                        <p:cTn id="28" dur="500"/>
                                        <p:tgtEl>
                                          <p:spTgt spid="531"/>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532"/>
                                        </p:tgtEl>
                                        <p:attrNameLst>
                                          <p:attrName>style.visibility</p:attrName>
                                        </p:attrNameLst>
                                      </p:cBhvr>
                                      <p:to>
                                        <p:strVal val="visible"/>
                                      </p:to>
                                    </p:set>
                                    <p:anim calcmode="lin" valueType="num">
                                      <p:cBhvr additive="base">
                                        <p:cTn id="32" dur="500"/>
                                        <p:tgtEl>
                                          <p:spTgt spid="532"/>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533"/>
                                        </p:tgtEl>
                                        <p:attrNameLst>
                                          <p:attrName>style.visibility</p:attrName>
                                        </p:attrNameLst>
                                      </p:cBhvr>
                                      <p:to>
                                        <p:strVal val="visible"/>
                                      </p:to>
                                    </p:set>
                                    <p:anim calcmode="lin" valueType="num">
                                      <p:cBhvr additive="base">
                                        <p:cTn id="36" dur="500"/>
                                        <p:tgtEl>
                                          <p:spTgt spid="533"/>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2" presetClass="entr" presetSubtype="4" fill="hold" nodeType="afterEffect">
                                  <p:stCondLst>
                                    <p:cond delay="0"/>
                                  </p:stCondLst>
                                  <p:childTnLst>
                                    <p:set>
                                      <p:cBhvr>
                                        <p:cTn id="39" dur="1" fill="hold">
                                          <p:stCondLst>
                                            <p:cond delay="0"/>
                                          </p:stCondLst>
                                        </p:cTn>
                                        <p:tgtEl>
                                          <p:spTgt spid="534"/>
                                        </p:tgtEl>
                                        <p:attrNameLst>
                                          <p:attrName>style.visibility</p:attrName>
                                        </p:attrNameLst>
                                      </p:cBhvr>
                                      <p:to>
                                        <p:strVal val="visible"/>
                                      </p:to>
                                    </p:set>
                                    <p:anim calcmode="lin" valueType="num">
                                      <p:cBhvr additive="base">
                                        <p:cTn id="40" dur="500"/>
                                        <p:tgtEl>
                                          <p:spTgt spid="534"/>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2" presetClass="entr" presetSubtype="4" fill="hold" nodeType="afterEffect">
                                  <p:stCondLst>
                                    <p:cond delay="0"/>
                                  </p:stCondLst>
                                  <p:childTnLst>
                                    <p:set>
                                      <p:cBhvr>
                                        <p:cTn id="43" dur="1" fill="hold">
                                          <p:stCondLst>
                                            <p:cond delay="0"/>
                                          </p:stCondLst>
                                        </p:cTn>
                                        <p:tgtEl>
                                          <p:spTgt spid="535"/>
                                        </p:tgtEl>
                                        <p:attrNameLst>
                                          <p:attrName>style.visibility</p:attrName>
                                        </p:attrNameLst>
                                      </p:cBhvr>
                                      <p:to>
                                        <p:strVal val="visible"/>
                                      </p:to>
                                    </p:set>
                                    <p:anim calcmode="lin" valueType="num">
                                      <p:cBhvr additive="base">
                                        <p:cTn id="44" dur="500"/>
                                        <p:tgtEl>
                                          <p:spTgt spid="535"/>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 presetClass="entr" presetSubtype="4" fill="hold" nodeType="afterEffect">
                                  <p:stCondLst>
                                    <p:cond delay="0"/>
                                  </p:stCondLst>
                                  <p:childTnLst>
                                    <p:set>
                                      <p:cBhvr>
                                        <p:cTn id="47" dur="1" fill="hold">
                                          <p:stCondLst>
                                            <p:cond delay="0"/>
                                          </p:stCondLst>
                                        </p:cTn>
                                        <p:tgtEl>
                                          <p:spTgt spid="536"/>
                                        </p:tgtEl>
                                        <p:attrNameLst>
                                          <p:attrName>style.visibility</p:attrName>
                                        </p:attrNameLst>
                                      </p:cBhvr>
                                      <p:to>
                                        <p:strVal val="visible"/>
                                      </p:to>
                                    </p:set>
                                    <p:anim calcmode="lin" valueType="num">
                                      <p:cBhvr additive="base">
                                        <p:cTn id="48" dur="500"/>
                                        <p:tgtEl>
                                          <p:spTgt spid="536"/>
                                        </p:tgtEl>
                                        <p:attrNameLst>
                                          <p:attrName>ppt_y</p:attrName>
                                        </p:attrNameLst>
                                      </p:cBhvr>
                                      <p:tavLst>
                                        <p:tav tm="0">
                                          <p:val>
                                            <p:strVal val="#ppt_y+1"/>
                                          </p:val>
                                        </p:tav>
                                        <p:tav tm="100000">
                                          <p:val>
                                            <p:strVal val="#ppt_y"/>
                                          </p:val>
                                        </p:tav>
                                      </p:tavLst>
                                    </p:anim>
                                  </p:childTnLst>
                                </p:cTn>
                              </p:par>
                            </p:childTnLst>
                          </p:cTn>
                        </p:par>
                        <p:par>
                          <p:cTn id="49" fill="hold">
                            <p:stCondLst>
                              <p:cond delay="5500"/>
                            </p:stCondLst>
                            <p:childTnLst>
                              <p:par>
                                <p:cTn id="50" presetID="2" presetClass="entr" presetSubtype="4" fill="hold" nodeType="afterEffect">
                                  <p:stCondLst>
                                    <p:cond delay="0"/>
                                  </p:stCondLst>
                                  <p:childTnLst>
                                    <p:set>
                                      <p:cBhvr>
                                        <p:cTn id="51" dur="1" fill="hold">
                                          <p:stCondLst>
                                            <p:cond delay="0"/>
                                          </p:stCondLst>
                                        </p:cTn>
                                        <p:tgtEl>
                                          <p:spTgt spid="537"/>
                                        </p:tgtEl>
                                        <p:attrNameLst>
                                          <p:attrName>style.visibility</p:attrName>
                                        </p:attrNameLst>
                                      </p:cBhvr>
                                      <p:to>
                                        <p:strVal val="visible"/>
                                      </p:to>
                                    </p:set>
                                    <p:anim calcmode="lin" valueType="num">
                                      <p:cBhvr additive="base">
                                        <p:cTn id="52" dur="500"/>
                                        <p:tgtEl>
                                          <p:spTgt spid="537"/>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2" presetClass="entr" presetSubtype="4" fill="hold" nodeType="afterEffect">
                                  <p:stCondLst>
                                    <p:cond delay="0"/>
                                  </p:stCondLst>
                                  <p:childTnLst>
                                    <p:set>
                                      <p:cBhvr>
                                        <p:cTn id="55" dur="1" fill="hold">
                                          <p:stCondLst>
                                            <p:cond delay="0"/>
                                          </p:stCondLst>
                                        </p:cTn>
                                        <p:tgtEl>
                                          <p:spTgt spid="538"/>
                                        </p:tgtEl>
                                        <p:attrNameLst>
                                          <p:attrName>style.visibility</p:attrName>
                                        </p:attrNameLst>
                                      </p:cBhvr>
                                      <p:to>
                                        <p:strVal val="visible"/>
                                      </p:to>
                                    </p:set>
                                    <p:anim calcmode="lin" valueType="num">
                                      <p:cBhvr additive="base">
                                        <p:cTn id="56" dur="500"/>
                                        <p:tgtEl>
                                          <p:spTgt spid="538"/>
                                        </p:tgtEl>
                                        <p:attrNameLst>
                                          <p:attrName>ppt_y</p:attrName>
                                        </p:attrNameLst>
                                      </p:cBhvr>
                                      <p:tavLst>
                                        <p:tav tm="0">
                                          <p:val>
                                            <p:strVal val="#ppt_y+1"/>
                                          </p:val>
                                        </p:tav>
                                        <p:tav tm="100000">
                                          <p:val>
                                            <p:strVal val="#ppt_y"/>
                                          </p:val>
                                        </p:tav>
                                      </p:tavLst>
                                    </p:anim>
                                  </p:childTnLst>
                                </p:cTn>
                              </p:par>
                            </p:childTnLst>
                          </p:cTn>
                        </p:par>
                        <p:par>
                          <p:cTn id="57" fill="hold">
                            <p:stCondLst>
                              <p:cond delay="6500"/>
                            </p:stCondLst>
                            <p:childTnLst>
                              <p:par>
                                <p:cTn id="58" presetID="2" presetClass="entr" presetSubtype="4" fill="hold" nodeType="afterEffect">
                                  <p:stCondLst>
                                    <p:cond delay="0"/>
                                  </p:stCondLst>
                                  <p:childTnLst>
                                    <p:set>
                                      <p:cBhvr>
                                        <p:cTn id="59" dur="1" fill="hold">
                                          <p:stCondLst>
                                            <p:cond delay="0"/>
                                          </p:stCondLst>
                                        </p:cTn>
                                        <p:tgtEl>
                                          <p:spTgt spid="539"/>
                                        </p:tgtEl>
                                        <p:attrNameLst>
                                          <p:attrName>style.visibility</p:attrName>
                                        </p:attrNameLst>
                                      </p:cBhvr>
                                      <p:to>
                                        <p:strVal val="visible"/>
                                      </p:to>
                                    </p:set>
                                    <p:anim calcmode="lin" valueType="num">
                                      <p:cBhvr additive="base">
                                        <p:cTn id="60" dur="500"/>
                                        <p:tgtEl>
                                          <p:spTgt spid="53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41"/>
                                        </p:tgtEl>
                                        <p:attrNameLst>
                                          <p:attrName>style.visibility</p:attrName>
                                        </p:attrNameLst>
                                      </p:cBhvr>
                                      <p:to>
                                        <p:strVal val="visible"/>
                                      </p:to>
                                    </p:set>
                                    <p:animEffect transition="in" filter="fade">
                                      <p:cBhvr>
                                        <p:cTn id="65" dur="500"/>
                                        <p:tgtEl>
                                          <p:spTgt spid="54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44"/>
                                        </p:tgtEl>
                                        <p:attrNameLst>
                                          <p:attrName>style.visibility</p:attrName>
                                        </p:attrNameLst>
                                      </p:cBhvr>
                                      <p:to>
                                        <p:strVal val="visible"/>
                                      </p:to>
                                    </p:set>
                                    <p:animEffect transition="in" filter="fade">
                                      <p:cBhvr>
                                        <p:cTn id="70" dur="500"/>
                                        <p:tgtEl>
                                          <p:spTgt spid="544"/>
                                        </p:tgtEl>
                                      </p:cBhvr>
                                    </p:animEffect>
                                  </p:childTnLst>
                                </p:cTn>
                              </p:par>
                              <p:par>
                                <p:cTn id="71" presetID="10" presetClass="entr" presetSubtype="0" fill="hold" nodeType="withEffect">
                                  <p:stCondLst>
                                    <p:cond delay="0"/>
                                  </p:stCondLst>
                                  <p:childTnLst>
                                    <p:set>
                                      <p:cBhvr>
                                        <p:cTn id="72" dur="1" fill="hold">
                                          <p:stCondLst>
                                            <p:cond delay="0"/>
                                          </p:stCondLst>
                                        </p:cTn>
                                        <p:tgtEl>
                                          <p:spTgt spid="545"/>
                                        </p:tgtEl>
                                        <p:attrNameLst>
                                          <p:attrName>style.visibility</p:attrName>
                                        </p:attrNameLst>
                                      </p:cBhvr>
                                      <p:to>
                                        <p:strVal val="visible"/>
                                      </p:to>
                                    </p:set>
                                    <p:animEffect transition="in" filter="fade">
                                      <p:cBhvr>
                                        <p:cTn id="73" dur="500"/>
                                        <p:tgtEl>
                                          <p:spTgt spid="545"/>
                                        </p:tgtEl>
                                      </p:cBhvr>
                                    </p:animEffect>
                                  </p:childTnLst>
                                </p:cTn>
                              </p:par>
                            </p:childTnLst>
                          </p:cTn>
                        </p:par>
                        <p:par>
                          <p:cTn id="74" fill="hold">
                            <p:stCondLst>
                              <p:cond delay="500"/>
                            </p:stCondLst>
                            <p:childTnLst>
                              <p:par>
                                <p:cTn id="75" presetID="10" presetClass="exit" presetSubtype="0" fill="hold" nodeType="afterEffect">
                                  <p:stCondLst>
                                    <p:cond delay="0"/>
                                  </p:stCondLst>
                                  <p:childTnLst>
                                    <p:animEffect transition="out" filter="fade">
                                      <p:cBhvr>
                                        <p:cTn id="76" dur="500"/>
                                        <p:tgtEl>
                                          <p:spTgt spid="544"/>
                                        </p:tgtEl>
                                      </p:cBhvr>
                                    </p:animEffect>
                                    <p:set>
                                      <p:cBhvr>
                                        <p:cTn id="77" dur="1" fill="hold">
                                          <p:stCondLst>
                                            <p:cond delay="500"/>
                                          </p:stCondLst>
                                        </p:cTn>
                                        <p:tgtEl>
                                          <p:spTgt spid="544"/>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545"/>
                                        </p:tgtEl>
                                      </p:cBhvr>
                                    </p:animEffect>
                                    <p:set>
                                      <p:cBhvr>
                                        <p:cTn id="80" dur="1" fill="hold">
                                          <p:stCondLst>
                                            <p:cond delay="500"/>
                                          </p:stCondLst>
                                        </p:cTn>
                                        <p:tgtEl>
                                          <p:spTgt spid="54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44"/>
                                        </p:tgtEl>
                                        <p:attrNameLst>
                                          <p:attrName>style.visibility</p:attrName>
                                        </p:attrNameLst>
                                      </p:cBhvr>
                                      <p:to>
                                        <p:strVal val="visible"/>
                                      </p:to>
                                    </p:set>
                                    <p:animEffect transition="in" filter="fade">
                                      <p:cBhvr>
                                        <p:cTn id="85" dur="500"/>
                                        <p:tgtEl>
                                          <p:spTgt spid="544"/>
                                        </p:tgtEl>
                                      </p:cBhvr>
                                    </p:animEffect>
                                  </p:childTnLst>
                                </p:cTn>
                              </p:par>
                            </p:childTnLst>
                          </p:cTn>
                        </p:par>
                        <p:par>
                          <p:cTn id="86" fill="hold">
                            <p:stCondLst>
                              <p:cond delay="500"/>
                            </p:stCondLst>
                            <p:childTnLst>
                              <p:par>
                                <p:cTn id="87" presetID="10" presetClass="exit" presetSubtype="0" fill="hold" nodeType="afterEffect">
                                  <p:stCondLst>
                                    <p:cond delay="0"/>
                                  </p:stCondLst>
                                  <p:childTnLst>
                                    <p:animEffect transition="out" filter="fade">
                                      <p:cBhvr>
                                        <p:cTn id="88" dur="500"/>
                                        <p:tgtEl>
                                          <p:spTgt spid="544"/>
                                        </p:tgtEl>
                                      </p:cBhvr>
                                    </p:animEffect>
                                    <p:set>
                                      <p:cBhvr>
                                        <p:cTn id="89" dur="1" fill="hold">
                                          <p:stCondLst>
                                            <p:cond delay="500"/>
                                          </p:stCondLst>
                                        </p:cTn>
                                        <p:tgtEl>
                                          <p:spTgt spid="54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3" presetClass="entr" presetSubtype="16" fill="hold" nodeType="clickEffect">
                                  <p:stCondLst>
                                    <p:cond delay="0"/>
                                  </p:stCondLst>
                                  <p:childTnLst>
                                    <p:set>
                                      <p:cBhvr>
                                        <p:cTn id="93" dur="1" fill="hold">
                                          <p:stCondLst>
                                            <p:cond delay="0"/>
                                          </p:stCondLst>
                                        </p:cTn>
                                        <p:tgtEl>
                                          <p:spTgt spid="546"/>
                                        </p:tgtEl>
                                        <p:attrNameLst>
                                          <p:attrName>style.visibility</p:attrName>
                                        </p:attrNameLst>
                                      </p:cBhvr>
                                      <p:to>
                                        <p:strVal val="visible"/>
                                      </p:to>
                                    </p:set>
                                    <p:anim calcmode="lin" valueType="num">
                                      <p:cBhvr additive="base">
                                        <p:cTn id="94" dur="500"/>
                                        <p:tgtEl>
                                          <p:spTgt spid="546"/>
                                        </p:tgtEl>
                                        <p:attrNameLst>
                                          <p:attrName>ppt_w</p:attrName>
                                        </p:attrNameLst>
                                      </p:cBhvr>
                                      <p:tavLst>
                                        <p:tav tm="0">
                                          <p:val>
                                            <p:strVal val="0"/>
                                          </p:val>
                                        </p:tav>
                                        <p:tav tm="100000">
                                          <p:val>
                                            <p:strVal val="#ppt_w"/>
                                          </p:val>
                                        </p:tav>
                                      </p:tavLst>
                                    </p:anim>
                                    <p:anim calcmode="lin" valueType="num">
                                      <p:cBhvr additive="base">
                                        <p:cTn id="95" dur="500"/>
                                        <p:tgtEl>
                                          <p:spTgt spid="54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Shape 4083"/>
        <p:cNvGrpSpPr/>
        <p:nvPr/>
      </p:nvGrpSpPr>
      <p:grpSpPr>
        <a:xfrm>
          <a:off x="0" y="0"/>
          <a:ext cx="0" cy="0"/>
          <a:chOff x="0" y="0"/>
          <a:chExt cx="0" cy="0"/>
        </a:xfrm>
      </p:grpSpPr>
      <p:sp>
        <p:nvSpPr>
          <p:cNvPr id="4084" name="Shape 408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Visualizing the Limiting Reactants</a:t>
            </a:r>
          </a:p>
        </p:txBody>
      </p:sp>
      <p:sp>
        <p:nvSpPr>
          <p:cNvPr id="4085" name="Shape 4085"/>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86" name="Shape 4086"/>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87" name="Shape 4087">
            <a:hlinkClick r:id="rId3"/>
          </p:cNvPr>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4"/>
              </a:rPr>
              <a:t>Keys</a:t>
            </a:r>
            <a:r>
              <a:rPr lang="en-US" sz="1400" b="0" i="1" u="none" strike="noStrike" cap="none">
                <a:solidFill>
                  <a:schemeClr val="dk1"/>
                </a:solidFill>
                <a:latin typeface="Arial"/>
                <a:ea typeface="Arial"/>
                <a:cs typeface="Arial"/>
                <a:sym typeface="Arial"/>
              </a:rPr>
              <a:t> </a:t>
            </a: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88" name="Shape 4088"/>
          <p:cNvSpPr/>
          <p:nvPr/>
        </p:nvSpPr>
        <p:spPr>
          <a:xfrm>
            <a:off x="2209800" y="2087563"/>
            <a:ext cx="4594224"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5"/>
              </a:rPr>
              <a:t>Visualizing the Limiting Reactant</a:t>
            </a:r>
          </a:p>
        </p:txBody>
      </p:sp>
      <p:sp>
        <p:nvSpPr>
          <p:cNvPr id="4089" name="Shape 4089"/>
          <p:cNvSpPr/>
          <p:nvPr/>
        </p:nvSpPr>
        <p:spPr>
          <a:xfrm>
            <a:off x="2209800" y="4010025"/>
            <a:ext cx="4678362"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Visualizing the Limiting Reactant </a:t>
            </a:r>
            <a:r>
              <a:rPr lang="en-US" sz="2400" b="0" i="0" u="sng" strike="noStrike" cap="none">
                <a:solidFill>
                  <a:schemeClr val="hlink"/>
                </a:solidFill>
                <a:latin typeface="Arial"/>
                <a:ea typeface="Arial"/>
                <a:cs typeface="Arial"/>
                <a:sym typeface="Arial"/>
                <a:hlinkClick r:id="rId6"/>
              </a:rPr>
              <a:t/>
            </a:r>
            <a:br>
              <a:rPr lang="en-US" sz="2400" b="0" i="0" u="sng" strike="noStrike" cap="none">
                <a:solidFill>
                  <a:schemeClr val="hlink"/>
                </a:solidFill>
                <a:latin typeface="Arial"/>
                <a:ea typeface="Arial"/>
                <a:cs typeface="Arial"/>
                <a:sym typeface="Arial"/>
                <a:hlinkClick r:id="rId6"/>
              </a:rPr>
            </a:br>
            <a:endParaRPr lang="en-US" sz="2400" b="0" i="0" u="sng" strike="noStrike" cap="none">
              <a:solidFill>
                <a:schemeClr val="hlink"/>
              </a:solidFill>
              <a:latin typeface="Arial"/>
              <a:ea typeface="Arial"/>
              <a:cs typeface="Arial"/>
              <a:sym typeface="Arial"/>
              <a:hlinkClick r:id="rId6"/>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094"/>
        <p:cNvGrpSpPr/>
        <p:nvPr/>
      </p:nvGrpSpPr>
      <p:grpSpPr>
        <a:xfrm>
          <a:off x="0" y="0"/>
          <a:ext cx="0" cy="0"/>
          <a:chOff x="0" y="0"/>
          <a:chExt cx="0" cy="0"/>
        </a:xfrm>
      </p:grpSpPr>
      <p:sp>
        <p:nvSpPr>
          <p:cNvPr id="4095" name="Shape 4095"/>
          <p:cNvSpPr/>
          <p:nvPr/>
        </p:nvSpPr>
        <p:spPr>
          <a:xfrm>
            <a:off x="1616075" y="909637"/>
            <a:ext cx="5765799" cy="517524"/>
          </a:xfrm>
          <a:prstGeom prst="rect">
            <a:avLst/>
          </a:prstGeom>
          <a:noFill/>
          <a:ln>
            <a:noFill/>
          </a:ln>
        </p:spPr>
        <p:txBody>
          <a:bodyPr lIns="0" tIns="0" rIns="0" bIns="0" anchor="ctr"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Arial"/>
                <a:ea typeface="Arial"/>
                <a:cs typeface="Arial"/>
                <a:sym typeface="Arial"/>
              </a:rPr>
              <a:t>Chemistry:  </a:t>
            </a:r>
            <a:r>
              <a:rPr lang="en-US" sz="1200" b="1" i="1" u="none" strike="noStrike" cap="none">
                <a:solidFill>
                  <a:schemeClr val="dk1"/>
                </a:solidFill>
                <a:latin typeface="Arial"/>
                <a:ea typeface="Arial"/>
                <a:cs typeface="Arial"/>
                <a:sym typeface="Arial"/>
              </a:rPr>
              <a:t>Visualizing the Limiting Reactant</a:t>
            </a:r>
          </a:p>
          <a:p>
            <a:pPr marL="0" marR="0" lvl="0" indent="0" algn="l" rtl="0">
              <a:spcBef>
                <a:spcPts val="0"/>
              </a:spcBef>
              <a:spcAft>
                <a:spcPts val="0"/>
              </a:spcAft>
              <a:buNone/>
            </a:pPr>
            <a:endParaRPr sz="1200" b="1"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Use the balanced chemical equation  2 H</a:t>
            </a:r>
            <a:r>
              <a:rPr lang="en-US" sz="1000" b="0" i="1" u="none" strike="noStrike" cap="none" baseline="-25000">
                <a:solidFill>
                  <a:schemeClr val="dk1"/>
                </a:solidFill>
                <a:latin typeface="Arial"/>
                <a:ea typeface="Arial"/>
                <a:cs typeface="Arial"/>
                <a:sym typeface="Arial"/>
              </a:rPr>
              <a:t>2</a:t>
            </a:r>
            <a:r>
              <a:rPr lang="en-US" sz="1000" b="0" i="1" u="none" strike="noStrike" cap="none">
                <a:solidFill>
                  <a:schemeClr val="dk1"/>
                </a:solidFill>
                <a:latin typeface="Arial"/>
                <a:ea typeface="Arial"/>
                <a:cs typeface="Arial"/>
                <a:sym typeface="Arial"/>
              </a:rPr>
              <a:t>(g)  +  O</a:t>
            </a:r>
            <a:r>
              <a:rPr lang="en-US" sz="1000" b="0" i="1" u="none" strike="noStrike" cap="none" baseline="-25000">
                <a:solidFill>
                  <a:schemeClr val="dk1"/>
                </a:solidFill>
                <a:latin typeface="Arial"/>
                <a:ea typeface="Arial"/>
                <a:cs typeface="Arial"/>
                <a:sym typeface="Arial"/>
              </a:rPr>
              <a:t>2</a:t>
            </a:r>
            <a:r>
              <a:rPr lang="en-US" sz="1000" b="0" i="1" u="none" strike="noStrike" cap="none">
                <a:solidFill>
                  <a:schemeClr val="dk1"/>
                </a:solidFill>
                <a:latin typeface="Arial"/>
                <a:ea typeface="Arial"/>
                <a:cs typeface="Arial"/>
                <a:sym typeface="Arial"/>
              </a:rPr>
              <a:t>(g)         2 H</a:t>
            </a:r>
            <a:r>
              <a:rPr lang="en-US" sz="1000" b="0" i="1" u="none" strike="noStrike" cap="none" baseline="-25000">
                <a:solidFill>
                  <a:schemeClr val="dk1"/>
                </a:solidFill>
                <a:latin typeface="Arial"/>
                <a:ea typeface="Arial"/>
                <a:cs typeface="Arial"/>
                <a:sym typeface="Arial"/>
              </a:rPr>
              <a:t>2</a:t>
            </a:r>
            <a:r>
              <a:rPr lang="en-US" sz="1000" b="0" i="1" u="none" strike="noStrike" cap="none">
                <a:solidFill>
                  <a:schemeClr val="dk1"/>
                </a:solidFill>
                <a:latin typeface="Arial"/>
                <a:ea typeface="Arial"/>
                <a:cs typeface="Arial"/>
                <a:sym typeface="Arial"/>
              </a:rPr>
              <a:t>O(g)  for all the problems on this sheet.</a:t>
            </a:r>
          </a:p>
        </p:txBody>
      </p:sp>
      <p:sp>
        <p:nvSpPr>
          <p:cNvPr id="4096" name="Shape 4096"/>
          <p:cNvSpPr/>
          <p:nvPr/>
        </p:nvSpPr>
        <p:spPr>
          <a:xfrm>
            <a:off x="1520825" y="1517650"/>
            <a:ext cx="6008688" cy="10667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Directions:  Assuming that each molecule shown in the first two containers represents one mole of that   </a:t>
            </a:r>
          </a:p>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      substance, write the correct number of moles of substance s below the containers.  Then, assume    </a:t>
            </a:r>
          </a:p>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      that the contents of the first two containers are combined in the third container.  In the third </a:t>
            </a:r>
          </a:p>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      container, draw the correct number of moles of water produced.</a:t>
            </a:r>
          </a:p>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cxnSp>
        <p:nvCxnSpPr>
          <p:cNvPr id="4097" name="Shape 4097"/>
          <p:cNvCxnSpPr/>
          <p:nvPr/>
        </p:nvCxnSpPr>
        <p:spPr>
          <a:xfrm>
            <a:off x="4703762" y="1355725"/>
            <a:ext cx="209549" cy="0"/>
          </a:xfrm>
          <a:prstGeom prst="straightConnector1">
            <a:avLst/>
          </a:prstGeom>
          <a:noFill/>
          <a:ln w="9525" cap="flat" cmpd="sng">
            <a:solidFill>
              <a:srgbClr val="000000"/>
            </a:solidFill>
            <a:prstDash val="solid"/>
            <a:round/>
            <a:headEnd type="none" w="med" len="med"/>
            <a:tailEnd type="triangle" w="lg" len="lg"/>
          </a:ln>
        </p:spPr>
      </p:cxnSp>
      <p:grpSp>
        <p:nvGrpSpPr>
          <p:cNvPr id="4098" name="Shape 4098"/>
          <p:cNvGrpSpPr/>
          <p:nvPr/>
        </p:nvGrpSpPr>
        <p:grpSpPr>
          <a:xfrm>
            <a:off x="1997074" y="4306887"/>
            <a:ext cx="1241425" cy="923925"/>
            <a:chOff x="1257" y="2712"/>
            <a:chExt cx="782" cy="582"/>
          </a:xfrm>
        </p:grpSpPr>
        <p:pic>
          <p:nvPicPr>
            <p:cNvPr id="4099" name="Shape 4099" descr="http://science.csustan.edu/JTB/LABWARE/labware-map.gif"/>
            <p:cNvPicPr preferRelativeResize="0"/>
            <p:nvPr/>
          </p:nvPicPr>
          <p:blipFill rotWithShape="1">
            <a:blip r:embed="rId3">
              <a:alphaModFix/>
            </a:blip>
            <a:srcRect l="19167" t="66206" r="71426"/>
            <a:stretch/>
          </p:blipFill>
          <p:spPr>
            <a:xfrm>
              <a:off x="1257" y="2985"/>
              <a:ext cx="135" cy="309"/>
            </a:xfrm>
            <a:prstGeom prst="rect">
              <a:avLst/>
            </a:prstGeom>
            <a:noFill/>
            <a:ln>
              <a:noFill/>
            </a:ln>
          </p:spPr>
        </p:pic>
        <p:grpSp>
          <p:nvGrpSpPr>
            <p:cNvPr id="4100" name="Shape 4100"/>
            <p:cNvGrpSpPr/>
            <p:nvPr/>
          </p:nvGrpSpPr>
          <p:grpSpPr>
            <a:xfrm>
              <a:off x="1308" y="2712"/>
              <a:ext cx="732" cy="559"/>
              <a:chOff x="1876" y="6158"/>
              <a:chExt cx="1512" cy="1155"/>
            </a:xfrm>
          </p:grpSpPr>
          <p:grpSp>
            <p:nvGrpSpPr>
              <p:cNvPr id="4101" name="Shape 4101"/>
              <p:cNvGrpSpPr/>
              <p:nvPr/>
            </p:nvGrpSpPr>
            <p:grpSpPr>
              <a:xfrm>
                <a:off x="1876" y="6158"/>
                <a:ext cx="1512" cy="1155"/>
                <a:chOff x="2460" y="3572"/>
                <a:chExt cx="2198" cy="1680"/>
              </a:xfrm>
            </p:grpSpPr>
            <p:sp>
              <p:nvSpPr>
                <p:cNvPr id="4102" name="Shape 4102"/>
                <p:cNvSpPr/>
                <p:nvPr/>
              </p:nvSpPr>
              <p:spPr>
                <a:xfrm>
                  <a:off x="2460" y="4897"/>
                  <a:ext cx="143" cy="143"/>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03" name="Shape 4103"/>
                <p:cNvSpPr/>
                <p:nvPr/>
              </p:nvSpPr>
              <p:spPr>
                <a:xfrm>
                  <a:off x="2978" y="3572"/>
                  <a:ext cx="1680" cy="1680"/>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04" name="Shape 4104"/>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105" name="Shape 4105"/>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106" name="Shape 4106"/>
              <p:cNvGrpSpPr/>
              <p:nvPr/>
            </p:nvGrpSpPr>
            <p:grpSpPr>
              <a:xfrm rot="-1382366">
                <a:off x="2519" y="6247"/>
                <a:ext cx="248" cy="187"/>
                <a:chOff x="3734" y="802"/>
                <a:chExt cx="248" cy="187"/>
              </a:xfrm>
            </p:grpSpPr>
            <p:sp>
              <p:nvSpPr>
                <p:cNvPr id="4107" name="Shape 4107"/>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08" name="Shape 4108"/>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09" name="Shape 4109"/>
              <p:cNvGrpSpPr/>
              <p:nvPr/>
            </p:nvGrpSpPr>
            <p:grpSpPr>
              <a:xfrm rot="-2132260">
                <a:off x="2864" y="6293"/>
                <a:ext cx="248" cy="187"/>
                <a:chOff x="3734" y="802"/>
                <a:chExt cx="248" cy="187"/>
              </a:xfrm>
            </p:grpSpPr>
            <p:sp>
              <p:nvSpPr>
                <p:cNvPr id="4110" name="Shape 4110"/>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11" name="Shape 4111"/>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12" name="Shape 4112"/>
              <p:cNvGrpSpPr/>
              <p:nvPr/>
            </p:nvGrpSpPr>
            <p:grpSpPr>
              <a:xfrm>
                <a:off x="3044" y="6509"/>
                <a:ext cx="248" cy="187"/>
                <a:chOff x="3734" y="802"/>
                <a:chExt cx="248" cy="187"/>
              </a:xfrm>
            </p:grpSpPr>
            <p:sp>
              <p:nvSpPr>
                <p:cNvPr id="4113" name="Shape 4113"/>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14" name="Shape 4114"/>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15" name="Shape 4115"/>
              <p:cNvGrpSpPr/>
              <p:nvPr/>
            </p:nvGrpSpPr>
            <p:grpSpPr>
              <a:xfrm rot="3011666">
                <a:off x="2399" y="6532"/>
                <a:ext cx="248" cy="187"/>
                <a:chOff x="3734" y="802"/>
                <a:chExt cx="248" cy="187"/>
              </a:xfrm>
            </p:grpSpPr>
            <p:sp>
              <p:nvSpPr>
                <p:cNvPr id="4116" name="Shape 4116"/>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17" name="Shape 4117"/>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18" name="Shape 4118"/>
              <p:cNvGrpSpPr/>
              <p:nvPr/>
            </p:nvGrpSpPr>
            <p:grpSpPr>
              <a:xfrm rot="4085108">
                <a:off x="2684" y="6631"/>
                <a:ext cx="248" cy="187"/>
                <a:chOff x="3734" y="802"/>
                <a:chExt cx="248" cy="187"/>
              </a:xfrm>
            </p:grpSpPr>
            <p:sp>
              <p:nvSpPr>
                <p:cNvPr id="4119" name="Shape 4119"/>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20" name="Shape 4120"/>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21" name="Shape 4121"/>
              <p:cNvGrpSpPr/>
              <p:nvPr/>
            </p:nvGrpSpPr>
            <p:grpSpPr>
              <a:xfrm rot="4051234">
                <a:off x="3037" y="6780"/>
                <a:ext cx="248" cy="187"/>
                <a:chOff x="3734" y="802"/>
                <a:chExt cx="248" cy="187"/>
              </a:xfrm>
            </p:grpSpPr>
            <p:sp>
              <p:nvSpPr>
                <p:cNvPr id="4122" name="Shape 4122"/>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23" name="Shape 4123"/>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24" name="Shape 4124"/>
              <p:cNvGrpSpPr/>
              <p:nvPr/>
            </p:nvGrpSpPr>
            <p:grpSpPr>
              <a:xfrm rot="3969675">
                <a:off x="2452" y="6863"/>
                <a:ext cx="248" cy="187"/>
                <a:chOff x="3734" y="802"/>
                <a:chExt cx="248" cy="187"/>
              </a:xfrm>
            </p:grpSpPr>
            <p:sp>
              <p:nvSpPr>
                <p:cNvPr id="4125" name="Shape 4125"/>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26" name="Shape 4126"/>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27" name="Shape 4127"/>
              <p:cNvGrpSpPr/>
              <p:nvPr/>
            </p:nvGrpSpPr>
            <p:grpSpPr>
              <a:xfrm rot="-2313916">
                <a:off x="2736" y="6968"/>
                <a:ext cx="248" cy="187"/>
                <a:chOff x="3734" y="802"/>
                <a:chExt cx="248" cy="187"/>
              </a:xfrm>
            </p:grpSpPr>
            <p:sp>
              <p:nvSpPr>
                <p:cNvPr id="4128" name="Shape 4128"/>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29" name="Shape 4129"/>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grpSp>
        <p:nvGrpSpPr>
          <p:cNvPr id="4130" name="Shape 4130"/>
          <p:cNvGrpSpPr/>
          <p:nvPr/>
        </p:nvGrpSpPr>
        <p:grpSpPr>
          <a:xfrm>
            <a:off x="1985963" y="2700337"/>
            <a:ext cx="1252537" cy="927100"/>
            <a:chOff x="1251" y="1700"/>
            <a:chExt cx="789" cy="584"/>
          </a:xfrm>
        </p:grpSpPr>
        <p:pic>
          <p:nvPicPr>
            <p:cNvPr id="4131" name="Shape 4131" descr="http://science.csustan.edu/JTB/LABWARE/labware-map.gif"/>
            <p:cNvPicPr preferRelativeResize="0"/>
            <p:nvPr/>
          </p:nvPicPr>
          <p:blipFill rotWithShape="1">
            <a:blip r:embed="rId3">
              <a:alphaModFix/>
            </a:blip>
            <a:srcRect l="19167" t="66206" r="71426"/>
            <a:stretch/>
          </p:blipFill>
          <p:spPr>
            <a:xfrm>
              <a:off x="1251" y="1975"/>
              <a:ext cx="135" cy="309"/>
            </a:xfrm>
            <a:prstGeom prst="rect">
              <a:avLst/>
            </a:prstGeom>
            <a:noFill/>
            <a:ln>
              <a:noFill/>
            </a:ln>
          </p:spPr>
        </p:pic>
        <p:grpSp>
          <p:nvGrpSpPr>
            <p:cNvPr id="4132" name="Shape 4132"/>
            <p:cNvGrpSpPr/>
            <p:nvPr/>
          </p:nvGrpSpPr>
          <p:grpSpPr>
            <a:xfrm>
              <a:off x="1308" y="1700"/>
              <a:ext cx="732" cy="559"/>
              <a:chOff x="1876" y="3628"/>
              <a:chExt cx="1512" cy="1155"/>
            </a:xfrm>
          </p:grpSpPr>
          <p:grpSp>
            <p:nvGrpSpPr>
              <p:cNvPr id="4133" name="Shape 4133"/>
              <p:cNvGrpSpPr/>
              <p:nvPr/>
            </p:nvGrpSpPr>
            <p:grpSpPr>
              <a:xfrm>
                <a:off x="1876" y="3628"/>
                <a:ext cx="1512" cy="1155"/>
                <a:chOff x="2460" y="3572"/>
                <a:chExt cx="2198" cy="1680"/>
              </a:xfrm>
            </p:grpSpPr>
            <p:sp>
              <p:nvSpPr>
                <p:cNvPr id="4134" name="Shape 4134"/>
                <p:cNvSpPr/>
                <p:nvPr/>
              </p:nvSpPr>
              <p:spPr>
                <a:xfrm>
                  <a:off x="2460" y="4897"/>
                  <a:ext cx="143" cy="143"/>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35" name="Shape 4135"/>
                <p:cNvSpPr/>
                <p:nvPr/>
              </p:nvSpPr>
              <p:spPr>
                <a:xfrm>
                  <a:off x="2978" y="3572"/>
                  <a:ext cx="1680" cy="1680"/>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36" name="Shape 4136"/>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137" name="Shape 4137"/>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138" name="Shape 4138"/>
              <p:cNvGrpSpPr/>
              <p:nvPr/>
            </p:nvGrpSpPr>
            <p:grpSpPr>
              <a:xfrm rot="2416321">
                <a:off x="2549" y="3749"/>
                <a:ext cx="248" cy="187"/>
                <a:chOff x="3734" y="802"/>
                <a:chExt cx="248" cy="187"/>
              </a:xfrm>
            </p:grpSpPr>
            <p:sp>
              <p:nvSpPr>
                <p:cNvPr id="4139" name="Shape 4139"/>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40" name="Shape 4140"/>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41" name="Shape 4141"/>
              <p:cNvGrpSpPr/>
              <p:nvPr/>
            </p:nvGrpSpPr>
            <p:grpSpPr>
              <a:xfrm rot="-1626487">
                <a:off x="2864" y="3922"/>
                <a:ext cx="248" cy="187"/>
                <a:chOff x="3734" y="802"/>
                <a:chExt cx="248" cy="187"/>
              </a:xfrm>
            </p:grpSpPr>
            <p:sp>
              <p:nvSpPr>
                <p:cNvPr id="4142" name="Shape 4142"/>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43" name="Shape 4143"/>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44" name="Shape 4144"/>
              <p:cNvGrpSpPr/>
              <p:nvPr/>
            </p:nvGrpSpPr>
            <p:grpSpPr>
              <a:xfrm rot="1757482">
                <a:off x="3029" y="4230"/>
                <a:ext cx="248" cy="187"/>
                <a:chOff x="3734" y="802"/>
                <a:chExt cx="248" cy="187"/>
              </a:xfrm>
            </p:grpSpPr>
            <p:sp>
              <p:nvSpPr>
                <p:cNvPr id="4145" name="Shape 4145"/>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46" name="Shape 4146"/>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47" name="Shape 4147"/>
              <p:cNvGrpSpPr/>
              <p:nvPr/>
            </p:nvGrpSpPr>
            <p:grpSpPr>
              <a:xfrm>
                <a:off x="2324" y="4132"/>
                <a:ext cx="248" cy="187"/>
                <a:chOff x="3734" y="802"/>
                <a:chExt cx="248" cy="187"/>
              </a:xfrm>
            </p:grpSpPr>
            <p:sp>
              <p:nvSpPr>
                <p:cNvPr id="4148" name="Shape 4148"/>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49" name="Shape 4149"/>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50" name="Shape 4150"/>
              <p:cNvGrpSpPr/>
              <p:nvPr/>
            </p:nvGrpSpPr>
            <p:grpSpPr>
              <a:xfrm rot="6447836">
                <a:off x="2587" y="4328"/>
                <a:ext cx="248" cy="187"/>
                <a:chOff x="3734" y="802"/>
                <a:chExt cx="248" cy="187"/>
              </a:xfrm>
            </p:grpSpPr>
            <p:sp>
              <p:nvSpPr>
                <p:cNvPr id="4151" name="Shape 4151"/>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52" name="Shape 4152"/>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53" name="Shape 4153"/>
              <p:cNvGrpSpPr/>
              <p:nvPr/>
            </p:nvGrpSpPr>
            <p:grpSpPr>
              <a:xfrm rot="-4017634">
                <a:off x="2902" y="4478"/>
                <a:ext cx="248" cy="187"/>
                <a:chOff x="3734" y="802"/>
                <a:chExt cx="248" cy="187"/>
              </a:xfrm>
            </p:grpSpPr>
            <p:sp>
              <p:nvSpPr>
                <p:cNvPr id="4154" name="Shape 4154"/>
                <p:cNvSpPr/>
                <p:nvPr/>
              </p:nvSpPr>
              <p:spPr>
                <a:xfrm>
                  <a:off x="3734" y="8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55" name="Shape 4155"/>
                <p:cNvSpPr/>
                <p:nvPr/>
              </p:nvSpPr>
              <p:spPr>
                <a:xfrm>
                  <a:off x="3840" y="8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grpSp>
        <p:nvGrpSpPr>
          <p:cNvPr id="4156" name="Shape 4156"/>
          <p:cNvGrpSpPr/>
          <p:nvPr/>
        </p:nvGrpSpPr>
        <p:grpSpPr>
          <a:xfrm>
            <a:off x="3946524" y="2701924"/>
            <a:ext cx="1252538" cy="925513"/>
            <a:chOff x="2107" y="1701"/>
            <a:chExt cx="789" cy="583"/>
          </a:xfrm>
        </p:grpSpPr>
        <p:pic>
          <p:nvPicPr>
            <p:cNvPr id="4157" name="Shape 4157" descr="http://science.csustan.edu/JTB/LABWARE/labware-map.gif"/>
            <p:cNvPicPr preferRelativeResize="0"/>
            <p:nvPr/>
          </p:nvPicPr>
          <p:blipFill rotWithShape="1">
            <a:blip r:embed="rId3">
              <a:alphaModFix/>
            </a:blip>
            <a:srcRect l="19167" t="66206" r="71426"/>
            <a:stretch/>
          </p:blipFill>
          <p:spPr>
            <a:xfrm>
              <a:off x="2107" y="1975"/>
              <a:ext cx="136" cy="309"/>
            </a:xfrm>
            <a:prstGeom prst="rect">
              <a:avLst/>
            </a:prstGeom>
            <a:noFill/>
            <a:ln>
              <a:noFill/>
            </a:ln>
          </p:spPr>
        </p:pic>
        <p:grpSp>
          <p:nvGrpSpPr>
            <p:cNvPr id="4158" name="Shape 4158"/>
            <p:cNvGrpSpPr/>
            <p:nvPr/>
          </p:nvGrpSpPr>
          <p:grpSpPr>
            <a:xfrm>
              <a:off x="2164" y="1701"/>
              <a:ext cx="732" cy="559"/>
              <a:chOff x="4019" y="3629"/>
              <a:chExt cx="1512" cy="1155"/>
            </a:xfrm>
          </p:grpSpPr>
          <p:grpSp>
            <p:nvGrpSpPr>
              <p:cNvPr id="4159" name="Shape 4159"/>
              <p:cNvGrpSpPr/>
              <p:nvPr/>
            </p:nvGrpSpPr>
            <p:grpSpPr>
              <a:xfrm>
                <a:off x="4019" y="3629"/>
                <a:ext cx="1512" cy="1155"/>
                <a:chOff x="2460" y="3572"/>
                <a:chExt cx="2198" cy="1680"/>
              </a:xfrm>
            </p:grpSpPr>
            <p:sp>
              <p:nvSpPr>
                <p:cNvPr id="4160" name="Shape 4160"/>
                <p:cNvSpPr/>
                <p:nvPr/>
              </p:nvSpPr>
              <p:spPr>
                <a:xfrm>
                  <a:off x="2460" y="4897"/>
                  <a:ext cx="143" cy="143"/>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61" name="Shape 4161"/>
                <p:cNvSpPr/>
                <p:nvPr/>
              </p:nvSpPr>
              <p:spPr>
                <a:xfrm>
                  <a:off x="2978" y="3572"/>
                  <a:ext cx="1680" cy="1680"/>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62" name="Shape 4162"/>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163" name="Shape 4163"/>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164" name="Shape 4164"/>
              <p:cNvGrpSpPr/>
              <p:nvPr/>
            </p:nvGrpSpPr>
            <p:grpSpPr>
              <a:xfrm rot="7253678">
                <a:off x="4883" y="3862"/>
                <a:ext cx="390" cy="285"/>
                <a:chOff x="3734" y="802"/>
                <a:chExt cx="248" cy="187"/>
              </a:xfrm>
            </p:grpSpPr>
            <p:sp>
              <p:nvSpPr>
                <p:cNvPr id="4165" name="Shape 4165"/>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66" name="Shape 4166"/>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67" name="Shape 4167"/>
              <p:cNvGrpSpPr/>
              <p:nvPr/>
            </p:nvGrpSpPr>
            <p:grpSpPr>
              <a:xfrm rot="4622130">
                <a:off x="4506" y="4110"/>
                <a:ext cx="390" cy="285"/>
                <a:chOff x="3734" y="802"/>
                <a:chExt cx="248" cy="187"/>
              </a:xfrm>
            </p:grpSpPr>
            <p:sp>
              <p:nvSpPr>
                <p:cNvPr id="4168" name="Shape 4168"/>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69" name="Shape 4169"/>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70" name="Shape 4170"/>
              <p:cNvGrpSpPr/>
              <p:nvPr/>
            </p:nvGrpSpPr>
            <p:grpSpPr>
              <a:xfrm>
                <a:off x="4896" y="4356"/>
                <a:ext cx="390" cy="285"/>
                <a:chOff x="3734" y="802"/>
                <a:chExt cx="248" cy="187"/>
              </a:xfrm>
            </p:grpSpPr>
            <p:sp>
              <p:nvSpPr>
                <p:cNvPr id="4171" name="Shape 4171"/>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72" name="Shape 4172"/>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grpSp>
        <p:nvGrpSpPr>
          <p:cNvPr id="4173" name="Shape 4173"/>
          <p:cNvGrpSpPr/>
          <p:nvPr/>
        </p:nvGrpSpPr>
        <p:grpSpPr>
          <a:xfrm>
            <a:off x="3957637" y="4308474"/>
            <a:ext cx="1241425" cy="922338"/>
            <a:chOff x="2114" y="2713"/>
            <a:chExt cx="782" cy="581"/>
          </a:xfrm>
        </p:grpSpPr>
        <p:pic>
          <p:nvPicPr>
            <p:cNvPr id="4174" name="Shape 4174" descr="http://science.csustan.edu/JTB/LABWARE/labware-map.gif"/>
            <p:cNvPicPr preferRelativeResize="0"/>
            <p:nvPr/>
          </p:nvPicPr>
          <p:blipFill rotWithShape="1">
            <a:blip r:embed="rId3">
              <a:alphaModFix/>
            </a:blip>
            <a:srcRect l="19167" t="66206" r="71426"/>
            <a:stretch/>
          </p:blipFill>
          <p:spPr>
            <a:xfrm>
              <a:off x="2114" y="2985"/>
              <a:ext cx="135" cy="309"/>
            </a:xfrm>
            <a:prstGeom prst="rect">
              <a:avLst/>
            </a:prstGeom>
            <a:noFill/>
            <a:ln>
              <a:noFill/>
            </a:ln>
          </p:spPr>
        </p:pic>
        <p:grpSp>
          <p:nvGrpSpPr>
            <p:cNvPr id="4175" name="Shape 4175"/>
            <p:cNvGrpSpPr/>
            <p:nvPr/>
          </p:nvGrpSpPr>
          <p:grpSpPr>
            <a:xfrm>
              <a:off x="2164" y="2713"/>
              <a:ext cx="732" cy="559"/>
              <a:chOff x="4019" y="6160"/>
              <a:chExt cx="1512" cy="1155"/>
            </a:xfrm>
          </p:grpSpPr>
          <p:grpSp>
            <p:nvGrpSpPr>
              <p:cNvPr id="4176" name="Shape 4176"/>
              <p:cNvGrpSpPr/>
              <p:nvPr/>
            </p:nvGrpSpPr>
            <p:grpSpPr>
              <a:xfrm>
                <a:off x="4019" y="6160"/>
                <a:ext cx="1512" cy="1155"/>
                <a:chOff x="2460" y="3572"/>
                <a:chExt cx="2198" cy="1680"/>
              </a:xfrm>
            </p:grpSpPr>
            <p:sp>
              <p:nvSpPr>
                <p:cNvPr id="4177" name="Shape 4177"/>
                <p:cNvSpPr/>
                <p:nvPr/>
              </p:nvSpPr>
              <p:spPr>
                <a:xfrm>
                  <a:off x="2460" y="4897"/>
                  <a:ext cx="143" cy="143"/>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78" name="Shape 4178"/>
                <p:cNvSpPr/>
                <p:nvPr/>
              </p:nvSpPr>
              <p:spPr>
                <a:xfrm>
                  <a:off x="2978" y="3572"/>
                  <a:ext cx="1680" cy="1680"/>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79" name="Shape 4179"/>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180" name="Shape 4180"/>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181" name="Shape 4181"/>
              <p:cNvGrpSpPr/>
              <p:nvPr/>
            </p:nvGrpSpPr>
            <p:grpSpPr>
              <a:xfrm rot="2597919">
                <a:off x="4769" y="6314"/>
                <a:ext cx="390" cy="285"/>
                <a:chOff x="3734" y="802"/>
                <a:chExt cx="248" cy="187"/>
              </a:xfrm>
            </p:grpSpPr>
            <p:sp>
              <p:nvSpPr>
                <p:cNvPr id="4182" name="Shape 4182"/>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83" name="Shape 4183"/>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84" name="Shape 4184"/>
              <p:cNvGrpSpPr/>
              <p:nvPr/>
            </p:nvGrpSpPr>
            <p:grpSpPr>
              <a:xfrm rot="-6832876">
                <a:off x="4499" y="6502"/>
                <a:ext cx="390" cy="285"/>
                <a:chOff x="3734" y="802"/>
                <a:chExt cx="248" cy="187"/>
              </a:xfrm>
            </p:grpSpPr>
            <p:sp>
              <p:nvSpPr>
                <p:cNvPr id="4185" name="Shape 4185"/>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86" name="Shape 4186"/>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87" name="Shape 4187"/>
              <p:cNvGrpSpPr/>
              <p:nvPr/>
            </p:nvGrpSpPr>
            <p:grpSpPr>
              <a:xfrm rot="-969870">
                <a:off x="5039" y="6629"/>
                <a:ext cx="390" cy="285"/>
                <a:chOff x="3734" y="802"/>
                <a:chExt cx="248" cy="187"/>
              </a:xfrm>
            </p:grpSpPr>
            <p:sp>
              <p:nvSpPr>
                <p:cNvPr id="4188" name="Shape 4188"/>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89" name="Shape 4189"/>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190" name="Shape 4190"/>
              <p:cNvGrpSpPr/>
              <p:nvPr/>
            </p:nvGrpSpPr>
            <p:grpSpPr>
              <a:xfrm rot="4172264">
                <a:off x="4701" y="6907"/>
                <a:ext cx="390" cy="285"/>
                <a:chOff x="3734" y="802"/>
                <a:chExt cx="248" cy="187"/>
              </a:xfrm>
            </p:grpSpPr>
            <p:sp>
              <p:nvSpPr>
                <p:cNvPr id="4191" name="Shape 4191"/>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92" name="Shape 4192"/>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grpSp>
        <p:nvGrpSpPr>
          <p:cNvPr id="4193" name="Shape 4193"/>
          <p:cNvGrpSpPr/>
          <p:nvPr/>
        </p:nvGrpSpPr>
        <p:grpSpPr>
          <a:xfrm>
            <a:off x="5751513" y="2698749"/>
            <a:ext cx="1250950" cy="927100"/>
            <a:chOff x="2987" y="1699"/>
            <a:chExt cx="788" cy="584"/>
          </a:xfrm>
        </p:grpSpPr>
        <p:pic>
          <p:nvPicPr>
            <p:cNvPr id="4194" name="Shape 4194" descr="http://science.csustan.edu/JTB/LABWARE/labware-map.gif"/>
            <p:cNvPicPr preferRelativeResize="0"/>
            <p:nvPr/>
          </p:nvPicPr>
          <p:blipFill rotWithShape="1">
            <a:blip r:embed="rId3">
              <a:alphaModFix/>
            </a:blip>
            <a:srcRect l="19167" t="66206" r="71426"/>
            <a:stretch/>
          </p:blipFill>
          <p:spPr>
            <a:xfrm>
              <a:off x="2987" y="1975"/>
              <a:ext cx="135" cy="308"/>
            </a:xfrm>
            <a:prstGeom prst="rect">
              <a:avLst/>
            </a:prstGeom>
            <a:noFill/>
            <a:ln>
              <a:noFill/>
            </a:ln>
          </p:spPr>
        </p:pic>
        <p:grpSp>
          <p:nvGrpSpPr>
            <p:cNvPr id="4195" name="Shape 4195"/>
            <p:cNvGrpSpPr/>
            <p:nvPr/>
          </p:nvGrpSpPr>
          <p:grpSpPr>
            <a:xfrm>
              <a:off x="3043" y="1699"/>
              <a:ext cx="732" cy="559"/>
              <a:chOff x="6214" y="3626"/>
              <a:chExt cx="1512" cy="1155"/>
            </a:xfrm>
          </p:grpSpPr>
          <p:grpSp>
            <p:nvGrpSpPr>
              <p:cNvPr id="4196" name="Shape 4196"/>
              <p:cNvGrpSpPr/>
              <p:nvPr/>
            </p:nvGrpSpPr>
            <p:grpSpPr>
              <a:xfrm>
                <a:off x="6214" y="3626"/>
                <a:ext cx="1512" cy="1155"/>
                <a:chOff x="2460" y="3572"/>
                <a:chExt cx="2198" cy="1680"/>
              </a:xfrm>
            </p:grpSpPr>
            <p:sp>
              <p:nvSpPr>
                <p:cNvPr id="4197" name="Shape 4197"/>
                <p:cNvSpPr/>
                <p:nvPr/>
              </p:nvSpPr>
              <p:spPr>
                <a:xfrm>
                  <a:off x="2460" y="4897"/>
                  <a:ext cx="143" cy="143"/>
                </a:xfrm>
                <a:prstGeom prst="ellipse">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98" name="Shape 4198"/>
                <p:cNvSpPr/>
                <p:nvPr/>
              </p:nvSpPr>
              <p:spPr>
                <a:xfrm>
                  <a:off x="2978" y="3572"/>
                  <a:ext cx="1680" cy="1680"/>
                </a:xfrm>
                <a:prstGeom prst="ellipse">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99" name="Shape 4199"/>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200" name="Shape 4200"/>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201" name="Shape 4201"/>
              <p:cNvGrpSpPr/>
              <p:nvPr/>
            </p:nvGrpSpPr>
            <p:grpSpPr>
              <a:xfrm>
                <a:off x="7031" y="3639"/>
                <a:ext cx="391" cy="361"/>
                <a:chOff x="7031" y="3639"/>
                <a:chExt cx="391" cy="361"/>
              </a:xfrm>
            </p:grpSpPr>
            <p:sp>
              <p:nvSpPr>
                <p:cNvPr id="4202" name="Shape 4202"/>
                <p:cNvSpPr/>
                <p:nvPr/>
              </p:nvSpPr>
              <p:spPr>
                <a:xfrm rot="2416321">
                  <a:off x="7103" y="3668"/>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03" name="Shape 4203"/>
                <p:cNvSpPr/>
                <p:nvPr/>
              </p:nvSpPr>
              <p:spPr>
                <a:xfrm rot="7253678">
                  <a:off x="7070" y="3739"/>
                  <a:ext cx="224"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04" name="Shape 4204"/>
                <p:cNvSpPr/>
                <p:nvPr/>
              </p:nvSpPr>
              <p:spPr>
                <a:xfrm rot="2416321">
                  <a:off x="7249" y="3777"/>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05" name="Shape 4205"/>
              <p:cNvGrpSpPr/>
              <p:nvPr/>
            </p:nvGrpSpPr>
            <p:grpSpPr>
              <a:xfrm>
                <a:off x="7286" y="3921"/>
                <a:ext cx="336" cy="393"/>
                <a:chOff x="7286" y="3921"/>
                <a:chExt cx="336" cy="393"/>
              </a:xfrm>
            </p:grpSpPr>
            <p:sp>
              <p:nvSpPr>
                <p:cNvPr id="4206" name="Shape 4206"/>
                <p:cNvSpPr/>
                <p:nvPr/>
              </p:nvSpPr>
              <p:spPr>
                <a:xfrm rot="-1626487">
                  <a:off x="7404" y="4146"/>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07" name="Shape 4207"/>
                <p:cNvSpPr/>
                <p:nvPr/>
              </p:nvSpPr>
              <p:spPr>
                <a:xfrm rot="7253678">
                  <a:off x="7359" y="4007"/>
                  <a:ext cx="224"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08" name="Shape 4208"/>
                <p:cNvSpPr/>
                <p:nvPr/>
              </p:nvSpPr>
              <p:spPr>
                <a:xfrm rot="-1626487">
                  <a:off x="7311" y="3946"/>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09" name="Shape 4209"/>
              <p:cNvGrpSpPr/>
              <p:nvPr/>
            </p:nvGrpSpPr>
            <p:grpSpPr>
              <a:xfrm>
                <a:off x="6693" y="3815"/>
                <a:ext cx="318" cy="371"/>
                <a:chOff x="6693" y="3815"/>
                <a:chExt cx="318" cy="371"/>
              </a:xfrm>
            </p:grpSpPr>
            <p:sp>
              <p:nvSpPr>
                <p:cNvPr id="4210" name="Shape 4210"/>
                <p:cNvSpPr/>
                <p:nvPr/>
              </p:nvSpPr>
              <p:spPr>
                <a:xfrm rot="1757482">
                  <a:off x="6842" y="4018"/>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11" name="Shape 4211"/>
                <p:cNvSpPr/>
                <p:nvPr/>
              </p:nvSpPr>
              <p:spPr>
                <a:xfrm rot="4622130">
                  <a:off x="6712" y="3906"/>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12" name="Shape 4212"/>
                <p:cNvSpPr/>
                <p:nvPr/>
              </p:nvSpPr>
              <p:spPr>
                <a:xfrm rot="1757482">
                  <a:off x="6805" y="3841"/>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13" name="Shape 4213"/>
              <p:cNvGrpSpPr/>
              <p:nvPr/>
            </p:nvGrpSpPr>
            <p:grpSpPr>
              <a:xfrm>
                <a:off x="7281" y="4402"/>
                <a:ext cx="248" cy="315"/>
                <a:chOff x="7281" y="4402"/>
                <a:chExt cx="248" cy="315"/>
              </a:xfrm>
            </p:grpSpPr>
            <p:sp>
              <p:nvSpPr>
                <p:cNvPr id="4214" name="Shape 4214"/>
                <p:cNvSpPr/>
                <p:nvPr/>
              </p:nvSpPr>
              <p:spPr>
                <a:xfrm>
                  <a:off x="7387" y="440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15" name="Shape 4215"/>
                <p:cNvSpPr/>
                <p:nvPr/>
              </p:nvSpPr>
              <p:spPr>
                <a:xfrm>
                  <a:off x="7281" y="4431"/>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16" name="Shape 4216"/>
                <p:cNvSpPr/>
                <p:nvPr/>
              </p:nvSpPr>
              <p:spPr>
                <a:xfrm>
                  <a:off x="7281" y="4575"/>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17" name="Shape 4217"/>
              <p:cNvGrpSpPr/>
              <p:nvPr/>
            </p:nvGrpSpPr>
            <p:grpSpPr>
              <a:xfrm>
                <a:off x="6979" y="4116"/>
                <a:ext cx="379" cy="279"/>
                <a:chOff x="6979" y="4116"/>
                <a:chExt cx="379" cy="279"/>
              </a:xfrm>
            </p:grpSpPr>
            <p:sp>
              <p:nvSpPr>
                <p:cNvPr id="4218" name="Shape 4218"/>
                <p:cNvSpPr/>
                <p:nvPr/>
              </p:nvSpPr>
              <p:spPr>
                <a:xfrm rot="6447836">
                  <a:off x="6998" y="4210"/>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19" name="Shape 4219"/>
                <p:cNvSpPr/>
                <p:nvPr/>
              </p:nvSpPr>
              <p:spPr>
                <a:xfrm>
                  <a:off x="7065" y="4116"/>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20" name="Shape 4220"/>
                <p:cNvSpPr/>
                <p:nvPr/>
              </p:nvSpPr>
              <p:spPr>
                <a:xfrm rot="6447836">
                  <a:off x="7198" y="4235"/>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21" name="Shape 4221"/>
              <p:cNvGrpSpPr/>
              <p:nvPr/>
            </p:nvGrpSpPr>
            <p:grpSpPr>
              <a:xfrm>
                <a:off x="6704" y="4195"/>
                <a:ext cx="285" cy="403"/>
                <a:chOff x="6704" y="4195"/>
                <a:chExt cx="285" cy="403"/>
              </a:xfrm>
            </p:grpSpPr>
            <p:sp>
              <p:nvSpPr>
                <p:cNvPr id="4222" name="Shape 4222"/>
                <p:cNvSpPr/>
                <p:nvPr/>
              </p:nvSpPr>
              <p:spPr>
                <a:xfrm rot="-4017634">
                  <a:off x="6726" y="4434"/>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23" name="Shape 4223"/>
                <p:cNvSpPr/>
                <p:nvPr/>
              </p:nvSpPr>
              <p:spPr>
                <a:xfrm rot="4622130">
                  <a:off x="6724" y="4276"/>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24" name="Shape 4224"/>
                <p:cNvSpPr/>
                <p:nvPr/>
              </p:nvSpPr>
              <p:spPr>
                <a:xfrm rot="-4017634">
                  <a:off x="6825" y="4218"/>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grpSp>
        <p:nvGrpSpPr>
          <p:cNvPr id="4225" name="Shape 4225"/>
          <p:cNvGrpSpPr/>
          <p:nvPr/>
        </p:nvGrpSpPr>
        <p:grpSpPr>
          <a:xfrm>
            <a:off x="5762624" y="4305299"/>
            <a:ext cx="1241005" cy="923925"/>
            <a:chOff x="2994" y="2711"/>
            <a:chExt cx="781" cy="582"/>
          </a:xfrm>
        </p:grpSpPr>
        <p:pic>
          <p:nvPicPr>
            <p:cNvPr id="4226" name="Shape 4226" descr="http://science.csustan.edu/JTB/LABWARE/labware-map.gif"/>
            <p:cNvPicPr preferRelativeResize="0"/>
            <p:nvPr/>
          </p:nvPicPr>
          <p:blipFill rotWithShape="1">
            <a:blip r:embed="rId3">
              <a:alphaModFix/>
            </a:blip>
            <a:srcRect l="19167" t="66206" r="71426"/>
            <a:stretch/>
          </p:blipFill>
          <p:spPr>
            <a:xfrm>
              <a:off x="2994" y="2985"/>
              <a:ext cx="135" cy="308"/>
            </a:xfrm>
            <a:prstGeom prst="rect">
              <a:avLst/>
            </a:prstGeom>
            <a:noFill/>
            <a:ln>
              <a:noFill/>
            </a:ln>
          </p:spPr>
        </p:pic>
        <p:grpSp>
          <p:nvGrpSpPr>
            <p:cNvPr id="4227" name="Shape 4227"/>
            <p:cNvGrpSpPr/>
            <p:nvPr/>
          </p:nvGrpSpPr>
          <p:grpSpPr>
            <a:xfrm>
              <a:off x="3043" y="2711"/>
              <a:ext cx="732" cy="559"/>
              <a:chOff x="6214" y="6156"/>
              <a:chExt cx="1513" cy="1155"/>
            </a:xfrm>
          </p:grpSpPr>
          <p:grpSp>
            <p:nvGrpSpPr>
              <p:cNvPr id="4228" name="Shape 4228"/>
              <p:cNvGrpSpPr/>
              <p:nvPr/>
            </p:nvGrpSpPr>
            <p:grpSpPr>
              <a:xfrm>
                <a:off x="6214" y="6156"/>
                <a:ext cx="1512" cy="1155"/>
                <a:chOff x="2460" y="3572"/>
                <a:chExt cx="2198" cy="1680"/>
              </a:xfrm>
            </p:grpSpPr>
            <p:sp>
              <p:nvSpPr>
                <p:cNvPr id="4229" name="Shape 4229"/>
                <p:cNvSpPr/>
                <p:nvPr/>
              </p:nvSpPr>
              <p:spPr>
                <a:xfrm>
                  <a:off x="2460" y="4897"/>
                  <a:ext cx="143" cy="143"/>
                </a:xfrm>
                <a:prstGeom prst="ellipse">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30" name="Shape 4230"/>
                <p:cNvSpPr/>
                <p:nvPr/>
              </p:nvSpPr>
              <p:spPr>
                <a:xfrm>
                  <a:off x="2978" y="3572"/>
                  <a:ext cx="1680" cy="1680"/>
                </a:xfrm>
                <a:prstGeom prst="ellipse">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31" name="Shape 4231"/>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232" name="Shape 4232"/>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233" name="Shape 4233"/>
              <p:cNvGrpSpPr/>
              <p:nvPr/>
            </p:nvGrpSpPr>
            <p:grpSpPr>
              <a:xfrm>
                <a:off x="7004" y="6198"/>
                <a:ext cx="358" cy="344"/>
                <a:chOff x="7004" y="6198"/>
                <a:chExt cx="358" cy="344"/>
              </a:xfrm>
            </p:grpSpPr>
            <p:sp>
              <p:nvSpPr>
                <p:cNvPr id="4234" name="Shape 4234"/>
                <p:cNvSpPr/>
                <p:nvPr/>
              </p:nvSpPr>
              <p:spPr>
                <a:xfrm rot="-1382366">
                  <a:off x="7197" y="6304"/>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35" name="Shape 4235"/>
                <p:cNvSpPr/>
                <p:nvPr/>
              </p:nvSpPr>
              <p:spPr>
                <a:xfrm rot="2597919">
                  <a:off x="7049" y="6277"/>
                  <a:ext cx="224"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36" name="Shape 4236"/>
                <p:cNvSpPr/>
                <p:nvPr/>
              </p:nvSpPr>
              <p:spPr>
                <a:xfrm rot="-1382366">
                  <a:off x="7037" y="6220"/>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37" name="Shape 4237"/>
              <p:cNvGrpSpPr/>
              <p:nvPr/>
            </p:nvGrpSpPr>
            <p:grpSpPr>
              <a:xfrm>
                <a:off x="6675" y="6297"/>
                <a:ext cx="334" cy="364"/>
                <a:chOff x="6675" y="6297"/>
                <a:chExt cx="334" cy="364"/>
              </a:xfrm>
            </p:grpSpPr>
            <p:sp>
              <p:nvSpPr>
                <p:cNvPr id="4238" name="Shape 4238"/>
                <p:cNvSpPr/>
                <p:nvPr/>
              </p:nvSpPr>
              <p:spPr>
                <a:xfrm rot="-2132260">
                  <a:off x="6839" y="6325"/>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39" name="Shape 4239"/>
                <p:cNvSpPr/>
                <p:nvPr/>
              </p:nvSpPr>
              <p:spPr>
                <a:xfrm rot="-6832876">
                  <a:off x="6707" y="6367"/>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40" name="Shape 4240"/>
                <p:cNvSpPr/>
                <p:nvPr/>
              </p:nvSpPr>
              <p:spPr>
                <a:xfrm rot="-2132260">
                  <a:off x="6803" y="6490"/>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41" name="Shape 4241"/>
              <p:cNvGrpSpPr/>
              <p:nvPr/>
            </p:nvGrpSpPr>
            <p:grpSpPr>
              <a:xfrm>
                <a:off x="6629" y="6659"/>
                <a:ext cx="345" cy="297"/>
                <a:chOff x="6629" y="6659"/>
                <a:chExt cx="345" cy="297"/>
              </a:xfrm>
            </p:grpSpPr>
            <p:sp>
              <p:nvSpPr>
                <p:cNvPr id="4242" name="Shape 4242"/>
                <p:cNvSpPr/>
                <p:nvPr/>
              </p:nvSpPr>
              <p:spPr>
                <a:xfrm>
                  <a:off x="6831" y="671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43" name="Shape 4243"/>
                <p:cNvSpPr/>
                <p:nvPr/>
              </p:nvSpPr>
              <p:spPr>
                <a:xfrm rot="-6832876">
                  <a:off x="6671" y="6702"/>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44" name="Shape 4244"/>
                <p:cNvSpPr/>
                <p:nvPr/>
              </p:nvSpPr>
              <p:spPr>
                <a:xfrm>
                  <a:off x="6629" y="6659"/>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45" name="Shape 4245"/>
              <p:cNvGrpSpPr/>
              <p:nvPr/>
            </p:nvGrpSpPr>
            <p:grpSpPr>
              <a:xfrm>
                <a:off x="7348" y="6304"/>
                <a:ext cx="328" cy="366"/>
                <a:chOff x="7348" y="6304"/>
                <a:chExt cx="328" cy="366"/>
              </a:xfrm>
            </p:grpSpPr>
            <p:sp>
              <p:nvSpPr>
                <p:cNvPr id="4246" name="Shape 4246"/>
                <p:cNvSpPr/>
                <p:nvPr/>
              </p:nvSpPr>
              <p:spPr>
                <a:xfrm rot="3011666">
                  <a:off x="7411" y="6333"/>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47" name="Shape 4247"/>
                <p:cNvSpPr/>
                <p:nvPr/>
              </p:nvSpPr>
              <p:spPr>
                <a:xfrm rot="-969870">
                  <a:off x="7374" y="6396"/>
                  <a:ext cx="225"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48" name="Shape 4248"/>
                <p:cNvSpPr/>
                <p:nvPr/>
              </p:nvSpPr>
              <p:spPr>
                <a:xfrm rot="3011666">
                  <a:off x="7504" y="6499"/>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49" name="Shape 4249"/>
              <p:cNvGrpSpPr/>
              <p:nvPr/>
            </p:nvGrpSpPr>
            <p:grpSpPr>
              <a:xfrm>
                <a:off x="7411" y="6636"/>
                <a:ext cx="316" cy="345"/>
                <a:chOff x="7411" y="6636"/>
                <a:chExt cx="316" cy="345"/>
              </a:xfrm>
            </p:grpSpPr>
            <p:sp>
              <p:nvSpPr>
                <p:cNvPr id="4250" name="Shape 4250"/>
                <p:cNvSpPr/>
                <p:nvPr/>
              </p:nvSpPr>
              <p:spPr>
                <a:xfrm rot="3969675">
                  <a:off x="7486" y="6816"/>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51" name="Shape 4251"/>
                <p:cNvSpPr/>
                <p:nvPr/>
              </p:nvSpPr>
              <p:spPr>
                <a:xfrm rot="-969870">
                  <a:off x="7436" y="6695"/>
                  <a:ext cx="225"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52" name="Shape 4252"/>
                <p:cNvSpPr/>
                <p:nvPr/>
              </p:nvSpPr>
              <p:spPr>
                <a:xfrm rot="4085108">
                  <a:off x="7563" y="665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53" name="Shape 4253"/>
              <p:cNvGrpSpPr/>
              <p:nvPr/>
            </p:nvGrpSpPr>
            <p:grpSpPr>
              <a:xfrm>
                <a:off x="6850" y="6874"/>
                <a:ext cx="331" cy="344"/>
                <a:chOff x="6850" y="6874"/>
                <a:chExt cx="331" cy="344"/>
              </a:xfrm>
            </p:grpSpPr>
            <p:sp>
              <p:nvSpPr>
                <p:cNvPr id="4254" name="Shape 4254"/>
                <p:cNvSpPr/>
                <p:nvPr/>
              </p:nvSpPr>
              <p:spPr>
                <a:xfrm rot="4051234">
                  <a:off x="6871" y="7010"/>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55" name="Shape 4255"/>
                <p:cNvSpPr/>
                <p:nvPr/>
              </p:nvSpPr>
              <p:spPr>
                <a:xfrm rot="4172264">
                  <a:off x="6928" y="6966"/>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56" name="Shape 4256"/>
                <p:cNvSpPr/>
                <p:nvPr/>
              </p:nvSpPr>
              <p:spPr>
                <a:xfrm rot="4051234">
                  <a:off x="6992" y="6895"/>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57" name="Shape 4257"/>
              <p:cNvGrpSpPr/>
              <p:nvPr/>
            </p:nvGrpSpPr>
            <p:grpSpPr>
              <a:xfrm>
                <a:off x="7180" y="6868"/>
                <a:ext cx="347" cy="352"/>
                <a:chOff x="7180" y="6868"/>
                <a:chExt cx="347" cy="352"/>
              </a:xfrm>
            </p:grpSpPr>
            <p:sp>
              <p:nvSpPr>
                <p:cNvPr id="4258" name="Shape 4258"/>
                <p:cNvSpPr/>
                <p:nvPr/>
              </p:nvSpPr>
              <p:spPr>
                <a:xfrm rot="-2313916">
                  <a:off x="7344" y="689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59" name="Shape 4259"/>
                <p:cNvSpPr/>
                <p:nvPr/>
              </p:nvSpPr>
              <p:spPr>
                <a:xfrm rot="4172264">
                  <a:off x="7274" y="6967"/>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60" name="Shape 4260"/>
                <p:cNvSpPr/>
                <p:nvPr/>
              </p:nvSpPr>
              <p:spPr>
                <a:xfrm rot="3969675">
                  <a:off x="7202" y="6968"/>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61" name="Shape 4261"/>
              <p:cNvGrpSpPr/>
              <p:nvPr/>
            </p:nvGrpSpPr>
            <p:grpSpPr>
              <a:xfrm>
                <a:off x="7020" y="6505"/>
                <a:ext cx="346" cy="382"/>
                <a:chOff x="7020" y="6505"/>
                <a:chExt cx="346" cy="382"/>
              </a:xfrm>
            </p:grpSpPr>
            <p:sp>
              <p:nvSpPr>
                <p:cNvPr id="4262" name="Shape 4262"/>
                <p:cNvSpPr/>
                <p:nvPr/>
              </p:nvSpPr>
              <p:spPr>
                <a:xfrm rot="4085108">
                  <a:off x="7149" y="6723"/>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63" name="Shape 4263"/>
                <p:cNvSpPr/>
                <p:nvPr/>
              </p:nvSpPr>
              <p:spPr>
                <a:xfrm rot="2597919">
                  <a:off x="7064" y="6589"/>
                  <a:ext cx="224"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64" name="Shape 4264"/>
                <p:cNvSpPr/>
                <p:nvPr/>
              </p:nvSpPr>
              <p:spPr>
                <a:xfrm rot="-2313916">
                  <a:off x="7195" y="6534"/>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sp>
        <p:nvSpPr>
          <p:cNvPr id="4265" name="Shape 4265"/>
          <p:cNvSpPr txBox="1"/>
          <p:nvPr/>
        </p:nvSpPr>
        <p:spPr>
          <a:xfrm>
            <a:off x="8166100" y="254000"/>
            <a:ext cx="4905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rgbClr val="FF0000"/>
                </a:solidFill>
                <a:latin typeface="Arial"/>
                <a:ea typeface="Arial"/>
                <a:cs typeface="Arial"/>
                <a:sym typeface="Arial"/>
              </a:rPr>
              <a:t>Key</a:t>
            </a:r>
          </a:p>
        </p:txBody>
      </p:sp>
      <p:sp>
        <p:nvSpPr>
          <p:cNvPr id="4266" name="Shape 4266"/>
          <p:cNvSpPr/>
          <p:nvPr/>
        </p:nvSpPr>
        <p:spPr>
          <a:xfrm>
            <a:off x="2255838" y="3749675"/>
            <a:ext cx="4700587"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Arial"/>
                <a:ea typeface="Arial"/>
                <a:cs typeface="Arial"/>
                <a:sym typeface="Arial"/>
              </a:rPr>
              <a:t>6</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a:t>
            </a:r>
            <a:r>
              <a:rPr lang="en-US" sz="1200" b="1" i="0" u="none" strike="noStrike" cap="none">
                <a:solidFill>
                  <a:schemeClr val="dk1"/>
                </a:solidFill>
                <a:latin typeface="Arial"/>
                <a:ea typeface="Arial"/>
                <a:cs typeface="Arial"/>
                <a:sym typeface="Arial"/>
              </a:rPr>
              <a:t>3</a:t>
            </a:r>
            <a:r>
              <a:rPr lang="en-US" sz="1000" b="0" i="0" u="none" strike="noStrike" cap="none">
                <a:solidFill>
                  <a:schemeClr val="dk1"/>
                </a:solidFill>
                <a:latin typeface="Arial"/>
                <a:ea typeface="Arial"/>
                <a:cs typeface="Arial"/>
                <a:sym typeface="Arial"/>
              </a:rPr>
              <a:t>    mol O</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a:t>
            </a:r>
            <a:r>
              <a:rPr lang="en-US" sz="1200" b="1" i="0" u="none" strike="noStrike" cap="none">
                <a:solidFill>
                  <a:schemeClr val="dk1"/>
                </a:solidFill>
                <a:latin typeface="Arial"/>
                <a:ea typeface="Arial"/>
                <a:cs typeface="Arial"/>
                <a:sym typeface="Arial"/>
              </a:rPr>
              <a:t>6</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O(g)</a:t>
            </a:r>
          </a:p>
        </p:txBody>
      </p:sp>
      <p:sp>
        <p:nvSpPr>
          <p:cNvPr id="4267" name="Shape 4267"/>
          <p:cNvSpPr/>
          <p:nvPr/>
        </p:nvSpPr>
        <p:spPr>
          <a:xfrm>
            <a:off x="1243012" y="3563937"/>
            <a:ext cx="33178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a:t>
            </a:r>
          </a:p>
        </p:txBody>
      </p:sp>
      <p:sp>
        <p:nvSpPr>
          <p:cNvPr id="4268" name="Shape 4268"/>
          <p:cNvSpPr/>
          <p:nvPr/>
        </p:nvSpPr>
        <p:spPr>
          <a:xfrm>
            <a:off x="2282825" y="5453062"/>
            <a:ext cx="4700588"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Arial"/>
                <a:ea typeface="Arial"/>
                <a:cs typeface="Arial"/>
                <a:sym typeface="Arial"/>
              </a:rPr>
              <a:t>8</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a:t>
            </a:r>
            <a:r>
              <a:rPr lang="en-US" sz="1200" b="1" i="0" u="none" strike="noStrike" cap="none">
                <a:solidFill>
                  <a:schemeClr val="dk1"/>
                </a:solidFill>
                <a:latin typeface="Arial"/>
                <a:ea typeface="Arial"/>
                <a:cs typeface="Arial"/>
                <a:sym typeface="Arial"/>
              </a:rPr>
              <a:t>4</a:t>
            </a:r>
            <a:r>
              <a:rPr lang="en-US" sz="1000" b="0" i="0" u="none" strike="noStrike" cap="none">
                <a:solidFill>
                  <a:schemeClr val="dk1"/>
                </a:solidFill>
                <a:latin typeface="Arial"/>
                <a:ea typeface="Arial"/>
                <a:cs typeface="Arial"/>
                <a:sym typeface="Arial"/>
              </a:rPr>
              <a:t>    mol O</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a:t>
            </a:r>
            <a:r>
              <a:rPr lang="en-US" sz="1200" b="1" i="0" u="none" strike="noStrike" cap="none">
                <a:solidFill>
                  <a:schemeClr val="dk1"/>
                </a:solidFill>
                <a:latin typeface="Arial"/>
                <a:ea typeface="Arial"/>
                <a:cs typeface="Arial"/>
                <a:sym typeface="Arial"/>
              </a:rPr>
              <a:t>8</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O(g)</a:t>
            </a:r>
          </a:p>
        </p:txBody>
      </p:sp>
      <p:sp>
        <p:nvSpPr>
          <p:cNvPr id="4269" name="Shape 4269"/>
          <p:cNvSpPr/>
          <p:nvPr/>
        </p:nvSpPr>
        <p:spPr>
          <a:xfrm>
            <a:off x="1270000" y="5267325"/>
            <a:ext cx="33178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2.</a:t>
            </a:r>
          </a:p>
        </p:txBody>
      </p:sp>
      <p:sp>
        <p:nvSpPr>
          <p:cNvPr id="4270" name="Shape 4270"/>
          <p:cNvSpPr txBox="1"/>
          <p:nvPr/>
        </p:nvSpPr>
        <p:spPr>
          <a:xfrm>
            <a:off x="1223962" y="6038850"/>
            <a:ext cx="29638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rgbClr val="FF0000"/>
                </a:solidFill>
                <a:latin typeface="Arial"/>
                <a:ea typeface="Arial"/>
                <a:cs typeface="Arial"/>
                <a:sym typeface="Arial"/>
              </a:rPr>
              <a:t>Notice:</a:t>
            </a:r>
            <a:r>
              <a:rPr lang="en-US" sz="1400" b="0" i="0" u="none" strike="noStrike" cap="none">
                <a:solidFill>
                  <a:schemeClr val="dk1"/>
                </a:solidFill>
                <a:latin typeface="Arial"/>
                <a:ea typeface="Arial"/>
                <a:cs typeface="Arial"/>
                <a:sym typeface="Arial"/>
              </a:rPr>
              <a:t>  Ratio is the same in both…</a:t>
            </a:r>
          </a:p>
        </p:txBody>
      </p:sp>
      <p:grpSp>
        <p:nvGrpSpPr>
          <p:cNvPr id="4271" name="Shape 4271"/>
          <p:cNvGrpSpPr/>
          <p:nvPr/>
        </p:nvGrpSpPr>
        <p:grpSpPr>
          <a:xfrm>
            <a:off x="4089400" y="6046788"/>
            <a:ext cx="3675062" cy="274636"/>
            <a:chOff x="2945" y="3790"/>
            <a:chExt cx="2314" cy="173"/>
          </a:xfrm>
        </p:grpSpPr>
        <p:sp>
          <p:nvSpPr>
            <p:cNvPr id="4272" name="Shape 4272"/>
            <p:cNvSpPr/>
            <p:nvPr/>
          </p:nvSpPr>
          <p:spPr>
            <a:xfrm>
              <a:off x="2945" y="3790"/>
              <a:ext cx="2314" cy="17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    </a:t>
              </a:r>
              <a:r>
                <a:rPr lang="en-US" sz="1200" b="1" i="0" u="none" strike="noStrike" cap="none">
                  <a:solidFill>
                    <a:schemeClr val="dk1"/>
                  </a:solidFill>
                  <a:latin typeface="Arial"/>
                  <a:ea typeface="Arial"/>
                  <a:cs typeface="Arial"/>
                  <a:sym typeface="Arial"/>
                </a:rPr>
                <a:t>1</a:t>
              </a:r>
              <a:r>
                <a:rPr lang="en-US" sz="1000" b="0" i="0" u="none" strike="noStrike" cap="none">
                  <a:solidFill>
                    <a:schemeClr val="dk1"/>
                  </a:solidFill>
                  <a:latin typeface="Arial"/>
                  <a:ea typeface="Arial"/>
                  <a:cs typeface="Arial"/>
                  <a:sym typeface="Arial"/>
                </a:rPr>
                <a:t>    mol O</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a:t>
              </a:r>
              <a:r>
                <a:rPr lang="en-US" sz="1200" b="1" i="0" u="none" strike="noStrike" cap="none">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O(g)</a:t>
              </a:r>
            </a:p>
          </p:txBody>
        </p:sp>
        <p:cxnSp>
          <p:nvCxnSpPr>
            <p:cNvPr id="4273" name="Shape 4273"/>
            <p:cNvCxnSpPr/>
            <p:nvPr/>
          </p:nvCxnSpPr>
          <p:spPr>
            <a:xfrm>
              <a:off x="4225" y="3890"/>
              <a:ext cx="343" cy="0"/>
            </a:xfrm>
            <a:prstGeom prst="straightConnector1">
              <a:avLst/>
            </a:prstGeom>
            <a:noFill/>
            <a:ln w="9525" cap="flat" cmpd="sng">
              <a:solidFill>
                <a:schemeClr val="dk1"/>
              </a:solidFill>
              <a:prstDash val="solid"/>
              <a:round/>
              <a:headEnd type="none" w="med" len="med"/>
              <a:tailEnd type="triangle" w="lg" len="lg"/>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3"/>
                                        </p:tgtEl>
                                        <p:attrNameLst>
                                          <p:attrName>style.visibility</p:attrName>
                                        </p:attrNameLst>
                                      </p:cBhvr>
                                      <p:to>
                                        <p:strVal val="visible"/>
                                      </p:to>
                                    </p:set>
                                    <p:animEffect transition="in" filter="fade">
                                      <p:cBhvr>
                                        <p:cTn id="7" dur="1000"/>
                                        <p:tgtEl>
                                          <p:spTgt spid="41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66"/>
                                        </p:tgtEl>
                                        <p:attrNameLst>
                                          <p:attrName>style.visibility</p:attrName>
                                        </p:attrNameLst>
                                      </p:cBhvr>
                                      <p:to>
                                        <p:strVal val="visible"/>
                                      </p:to>
                                    </p:set>
                                    <p:animEffect transition="in" filter="fade">
                                      <p:cBhvr>
                                        <p:cTn id="12" dur="1000"/>
                                        <p:tgtEl>
                                          <p:spTgt spid="4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25"/>
                                        </p:tgtEl>
                                        <p:attrNameLst>
                                          <p:attrName>style.visibility</p:attrName>
                                        </p:attrNameLst>
                                      </p:cBhvr>
                                      <p:to>
                                        <p:strVal val="visible"/>
                                      </p:to>
                                    </p:set>
                                    <p:animEffect transition="in" filter="fade">
                                      <p:cBhvr>
                                        <p:cTn id="17" dur="1000"/>
                                        <p:tgtEl>
                                          <p:spTgt spid="42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68"/>
                                        </p:tgtEl>
                                        <p:attrNameLst>
                                          <p:attrName>style.visibility</p:attrName>
                                        </p:attrNameLst>
                                      </p:cBhvr>
                                      <p:to>
                                        <p:strVal val="visible"/>
                                      </p:to>
                                    </p:set>
                                    <p:animEffect transition="in" filter="fade">
                                      <p:cBhvr>
                                        <p:cTn id="22" dur="1000"/>
                                        <p:tgtEl>
                                          <p:spTgt spid="42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70"/>
                                        </p:tgtEl>
                                        <p:attrNameLst>
                                          <p:attrName>style.visibility</p:attrName>
                                        </p:attrNameLst>
                                      </p:cBhvr>
                                      <p:to>
                                        <p:strVal val="visible"/>
                                      </p:to>
                                    </p:set>
                                    <p:animEffect transition="in" filter="fade">
                                      <p:cBhvr>
                                        <p:cTn id="27" dur="1000"/>
                                        <p:tgtEl>
                                          <p:spTgt spid="42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71"/>
                                        </p:tgtEl>
                                        <p:attrNameLst>
                                          <p:attrName>style.visibility</p:attrName>
                                        </p:attrNameLst>
                                      </p:cBhvr>
                                      <p:to>
                                        <p:strVal val="visible"/>
                                      </p:to>
                                    </p:set>
                                    <p:animEffect transition="in" filter="fade">
                                      <p:cBhvr>
                                        <p:cTn id="32" dur="500"/>
                                        <p:tgtEl>
                                          <p:spTgt spid="4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278"/>
        <p:cNvGrpSpPr/>
        <p:nvPr/>
      </p:nvGrpSpPr>
      <p:grpSpPr>
        <a:xfrm>
          <a:off x="0" y="0"/>
          <a:ext cx="0" cy="0"/>
          <a:chOff x="0" y="0"/>
          <a:chExt cx="0" cy="0"/>
        </a:xfrm>
      </p:grpSpPr>
      <p:sp>
        <p:nvSpPr>
          <p:cNvPr id="4279" name="Shape 4279"/>
          <p:cNvSpPr/>
          <p:nvPr/>
        </p:nvSpPr>
        <p:spPr>
          <a:xfrm>
            <a:off x="622300" y="4144962"/>
            <a:ext cx="7866062" cy="14319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Times New Roman"/>
                <a:ea typeface="Times New Roman"/>
                <a:cs typeface="Times New Roman"/>
                <a:sym typeface="Times New Roman"/>
              </a:rPr>
              <a:t/>
            </a:r>
            <a:br>
              <a:rPr lang="en-US" sz="2400" b="0" i="0" u="none" strike="noStrike" cap="none">
                <a:solidFill>
                  <a:schemeClr val="dk1"/>
                </a:solidFill>
                <a:latin typeface="Times New Roman"/>
                <a:ea typeface="Times New Roman"/>
                <a:cs typeface="Times New Roman"/>
                <a:sym typeface="Times New Roman"/>
              </a:rPr>
            </a:br>
            <a:endParaRPr lang="en-US" sz="2400" b="0" i="0" u="none" strike="noStrike" cap="none">
              <a:solidFill>
                <a:schemeClr val="dk1"/>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a:solidFill>
                  <a:schemeClr val="dk1"/>
                </a:solidFill>
                <a:latin typeface="Arial"/>
                <a:ea typeface="Arial"/>
                <a:cs typeface="Arial"/>
                <a:sym typeface="Arial"/>
              </a:rPr>
              <a:t>limiting reactant  =   </a:t>
            </a:r>
            <a:r>
              <a:rPr lang="en-US" sz="1000" b="1" i="0" u="none" strike="noStrike" cap="none">
                <a:solidFill>
                  <a:srgbClr val="000080"/>
                </a:solidFill>
                <a:latin typeface="Arial"/>
                <a:ea typeface="Arial"/>
                <a:cs typeface="Arial"/>
                <a:sym typeface="Arial"/>
              </a:rPr>
              <a:t>H</a:t>
            </a:r>
            <a:r>
              <a:rPr lang="en-US" sz="1000" b="1" i="0" u="none" strike="noStrike" cap="none" baseline="-25000">
                <a:solidFill>
                  <a:srgbClr val="000080"/>
                </a:solidFill>
                <a:latin typeface="Arial"/>
                <a:ea typeface="Arial"/>
                <a:cs typeface="Arial"/>
                <a:sym typeface="Arial"/>
              </a:rPr>
              <a:t>2</a:t>
            </a:r>
          </a:p>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							excess reactant  =   </a:t>
            </a:r>
            <a:r>
              <a:rPr lang="en-US" sz="1000" b="1" i="0" u="none" strike="noStrike" cap="none">
                <a:solidFill>
                  <a:srgbClr val="000080"/>
                </a:solidFill>
                <a:latin typeface="Arial"/>
                <a:ea typeface="Arial"/>
                <a:cs typeface="Arial"/>
                <a:sym typeface="Arial"/>
              </a:rPr>
              <a:t>O</a:t>
            </a:r>
            <a:r>
              <a:rPr lang="en-US" sz="1000" b="1" i="0" u="none" strike="noStrike" cap="none" baseline="-25000">
                <a:solidFill>
                  <a:srgbClr val="000080"/>
                </a:solidFill>
                <a:latin typeface="Arial"/>
                <a:ea typeface="Arial"/>
                <a:cs typeface="Arial"/>
                <a:sym typeface="Arial"/>
              </a:rPr>
              <a:t>2</a:t>
            </a:r>
          </a:p>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	</a:t>
            </a:r>
            <a:r>
              <a:rPr lang="en-US" sz="1000" b="1" i="0" u="none" strike="noStrike" cap="none">
                <a:solidFill>
                  <a:srgbClr val="000080"/>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a:t>
            </a:r>
            <a:r>
              <a:rPr lang="en-US" sz="1000" b="1" i="0" u="none" strike="noStrike" cap="none">
                <a:solidFill>
                  <a:srgbClr val="000080"/>
                </a:solidFill>
                <a:latin typeface="Arial"/>
                <a:ea typeface="Arial"/>
                <a:cs typeface="Arial"/>
                <a:sym typeface="Arial"/>
              </a:rPr>
              <a:t>3</a:t>
            </a:r>
            <a:r>
              <a:rPr lang="en-US" sz="1000" b="0" i="0" u="none" strike="noStrike" cap="none">
                <a:solidFill>
                  <a:schemeClr val="dk1"/>
                </a:solidFill>
                <a:latin typeface="Arial"/>
                <a:ea typeface="Arial"/>
                <a:cs typeface="Arial"/>
                <a:sym typeface="Arial"/>
              </a:rPr>
              <a:t>   mol O</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a:t>
            </a:r>
            <a:r>
              <a:rPr lang="en-US" sz="1000" b="1" i="0" u="none" strike="noStrike" cap="none">
                <a:solidFill>
                  <a:srgbClr val="000080"/>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O(g)   +    </a:t>
            </a:r>
            <a:r>
              <a:rPr lang="en-US" sz="1000" b="1" i="0" u="none" strike="noStrike" cap="none">
                <a:solidFill>
                  <a:srgbClr val="000080"/>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     mol     </a:t>
            </a:r>
            <a:r>
              <a:rPr lang="en-US" sz="1000" b="1" i="0" u="none" strike="noStrike" cap="none">
                <a:solidFill>
                  <a:srgbClr val="000080"/>
                </a:solidFill>
                <a:latin typeface="Arial"/>
                <a:ea typeface="Arial"/>
                <a:cs typeface="Arial"/>
                <a:sym typeface="Arial"/>
              </a:rPr>
              <a:t>O</a:t>
            </a:r>
            <a:r>
              <a:rPr lang="en-US" sz="1000" b="1" i="0" u="none" strike="noStrike" cap="none" baseline="-25000">
                <a:solidFill>
                  <a:srgbClr val="000080"/>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  left over</a:t>
            </a:r>
          </a:p>
        </p:txBody>
      </p:sp>
      <p:sp>
        <p:nvSpPr>
          <p:cNvPr id="4280" name="Shape 4280"/>
          <p:cNvSpPr/>
          <p:nvPr/>
        </p:nvSpPr>
        <p:spPr>
          <a:xfrm>
            <a:off x="622300" y="2355850"/>
            <a:ext cx="7900988" cy="178117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Times New Roman"/>
                <a:ea typeface="Times New Roman"/>
                <a:cs typeface="Times New Roman"/>
                <a:sym typeface="Times New Roman"/>
              </a:rPr>
              <a:t/>
            </a:r>
            <a:br>
              <a:rPr lang="en-US" sz="2400" b="0" i="0" u="none" strike="noStrike" cap="none">
                <a:solidFill>
                  <a:schemeClr val="dk1"/>
                </a:solidFill>
                <a:latin typeface="Times New Roman"/>
                <a:ea typeface="Times New Roman"/>
                <a:cs typeface="Times New Roman"/>
                <a:sym typeface="Times New Roman"/>
              </a:rPr>
            </a:br>
            <a:endParaRPr lang="en-US" sz="2400" b="0" i="0" u="none" strike="noStrike" cap="none">
              <a:solidFill>
                <a:schemeClr val="dk1"/>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000" b="0" i="0" u="none" strike="noStrike" cap="none">
                <a:solidFill>
                  <a:schemeClr val="dk1"/>
                </a:solidFill>
                <a:latin typeface="Times New Roman"/>
                <a:ea typeface="Times New Roman"/>
                <a:cs typeface="Times New Roman"/>
                <a:sym typeface="Times New Roman"/>
              </a:rPr>
              <a:t>							</a:t>
            </a:r>
            <a:r>
              <a:rPr lang="en-US" sz="1000" b="0" i="0" u="none" strike="noStrike" cap="none">
                <a:solidFill>
                  <a:schemeClr val="dk1"/>
                </a:solidFill>
                <a:latin typeface="Arial"/>
                <a:ea typeface="Arial"/>
                <a:cs typeface="Arial"/>
                <a:sym typeface="Arial"/>
              </a:rPr>
              <a:t>limiting reactant  =    </a:t>
            </a:r>
            <a:r>
              <a:rPr lang="en-US" sz="1000" b="1" i="0" u="none" strike="noStrike" cap="none">
                <a:solidFill>
                  <a:srgbClr val="000080"/>
                </a:solidFill>
                <a:latin typeface="Arial"/>
                <a:ea typeface="Arial"/>
                <a:cs typeface="Arial"/>
                <a:sym typeface="Arial"/>
              </a:rPr>
              <a:t>H</a:t>
            </a:r>
            <a:r>
              <a:rPr lang="en-US" sz="1000" b="1" i="0" u="none" strike="noStrike" cap="none" baseline="-25000">
                <a:solidFill>
                  <a:srgbClr val="000080"/>
                </a:solidFill>
                <a:latin typeface="Arial"/>
                <a:ea typeface="Arial"/>
                <a:cs typeface="Arial"/>
                <a:sym typeface="Arial"/>
              </a:rPr>
              <a:t>2</a:t>
            </a:r>
          </a:p>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							excess reactant  =    </a:t>
            </a:r>
            <a:r>
              <a:rPr lang="en-US" sz="1000" b="1" i="0" u="none" strike="noStrike" cap="none">
                <a:solidFill>
                  <a:srgbClr val="000080"/>
                </a:solidFill>
                <a:latin typeface="Arial"/>
                <a:ea typeface="Arial"/>
                <a:cs typeface="Arial"/>
                <a:sym typeface="Arial"/>
              </a:rPr>
              <a:t>O</a:t>
            </a:r>
            <a:r>
              <a:rPr lang="en-US" sz="1000" b="1" i="0" u="none" strike="noStrike" cap="none" baseline="-25000">
                <a:solidFill>
                  <a:srgbClr val="000080"/>
                </a:solidFill>
                <a:latin typeface="Arial"/>
                <a:ea typeface="Arial"/>
                <a:cs typeface="Arial"/>
                <a:sym typeface="Arial"/>
              </a:rPr>
              <a:t>2</a:t>
            </a:r>
          </a:p>
          <a:p>
            <a:pPr marL="0" marR="0" lvl="0" indent="0" algn="l" rtl="0">
              <a:spcBef>
                <a:spcPts val="0"/>
              </a:spcBef>
              <a:spcAft>
                <a:spcPts val="0"/>
              </a:spcAft>
              <a:buNone/>
            </a:pPr>
            <a:endParaRPr sz="9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	</a:t>
            </a:r>
            <a:r>
              <a:rPr lang="en-US" sz="1000" b="1" i="0" u="none" strike="noStrike" cap="none">
                <a:solidFill>
                  <a:srgbClr val="000080"/>
                </a:solidFill>
                <a:latin typeface="Arial"/>
                <a:ea typeface="Arial"/>
                <a:cs typeface="Arial"/>
                <a:sym typeface="Arial"/>
              </a:rPr>
              <a:t>6</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a:t>
            </a:r>
            <a:r>
              <a:rPr lang="en-US" sz="1000" b="1" i="0" u="none" strike="noStrike" cap="none">
                <a:solidFill>
                  <a:srgbClr val="000080"/>
                </a:solidFill>
                <a:latin typeface="Arial"/>
                <a:ea typeface="Arial"/>
                <a:cs typeface="Arial"/>
                <a:sym typeface="Arial"/>
              </a:rPr>
              <a:t>4</a:t>
            </a:r>
            <a:r>
              <a:rPr lang="en-US" sz="1000" b="0" i="0" u="none" strike="noStrike" cap="none">
                <a:solidFill>
                  <a:schemeClr val="dk1"/>
                </a:solidFill>
                <a:latin typeface="Arial"/>
                <a:ea typeface="Arial"/>
                <a:cs typeface="Arial"/>
                <a:sym typeface="Arial"/>
              </a:rPr>
              <a:t>   mol O</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(g)		</a:t>
            </a:r>
            <a:r>
              <a:rPr lang="en-US" sz="1000" b="1" i="0" u="none" strike="noStrike" cap="none">
                <a:solidFill>
                  <a:srgbClr val="000080"/>
                </a:solidFill>
                <a:latin typeface="Arial"/>
                <a:ea typeface="Arial"/>
                <a:cs typeface="Arial"/>
                <a:sym typeface="Arial"/>
              </a:rPr>
              <a:t>6 </a:t>
            </a:r>
            <a:r>
              <a:rPr lang="en-US" sz="1000" b="0" i="0" u="none" strike="noStrike" cap="none">
                <a:solidFill>
                  <a:schemeClr val="dk1"/>
                </a:solidFill>
                <a:latin typeface="Arial"/>
                <a:ea typeface="Arial"/>
                <a:cs typeface="Arial"/>
                <a:sym typeface="Arial"/>
              </a:rPr>
              <a:t>  mol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O(g)    +      </a:t>
            </a:r>
            <a:r>
              <a:rPr lang="en-US" sz="1000" b="1" i="0" u="none" strike="noStrike" cap="none">
                <a:solidFill>
                  <a:srgbClr val="000080"/>
                </a:solidFill>
                <a:latin typeface="Arial"/>
                <a:ea typeface="Arial"/>
                <a:cs typeface="Arial"/>
                <a:sym typeface="Arial"/>
              </a:rPr>
              <a:t>1</a:t>
            </a:r>
            <a:r>
              <a:rPr lang="en-US" sz="1000" b="0" i="0" u="none" strike="noStrike" cap="none">
                <a:solidFill>
                  <a:schemeClr val="dk1"/>
                </a:solidFill>
                <a:latin typeface="Arial"/>
                <a:ea typeface="Arial"/>
                <a:cs typeface="Arial"/>
                <a:sym typeface="Arial"/>
              </a:rPr>
              <a:t>    mol    </a:t>
            </a:r>
            <a:r>
              <a:rPr lang="en-US" sz="1000" b="1" i="0" u="none" strike="noStrike" cap="none">
                <a:solidFill>
                  <a:srgbClr val="000080"/>
                </a:solidFill>
                <a:latin typeface="Arial"/>
                <a:ea typeface="Arial"/>
                <a:cs typeface="Arial"/>
                <a:sym typeface="Arial"/>
              </a:rPr>
              <a:t>O</a:t>
            </a:r>
            <a:r>
              <a:rPr lang="en-US" sz="1000" b="1" i="0" u="none" strike="noStrike" cap="none" baseline="-25000">
                <a:solidFill>
                  <a:srgbClr val="000080"/>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 left over</a:t>
            </a:r>
          </a:p>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pic>
        <p:nvPicPr>
          <p:cNvPr id="4281" name="Shape 4281" descr="http://science.csustan.edu/JTB/LABWARE/labware-map.gif"/>
          <p:cNvPicPr preferRelativeResize="0"/>
          <p:nvPr/>
        </p:nvPicPr>
        <p:blipFill rotWithShape="1">
          <a:blip r:embed="rId3">
            <a:alphaModFix/>
          </a:blip>
          <a:srcRect l="19167" t="66206" r="71426"/>
          <a:stretch/>
        </p:blipFill>
        <p:spPr>
          <a:xfrm>
            <a:off x="1250950" y="4695825"/>
            <a:ext cx="214312" cy="490537"/>
          </a:xfrm>
          <a:prstGeom prst="rect">
            <a:avLst/>
          </a:prstGeom>
          <a:noFill/>
          <a:ln>
            <a:noFill/>
          </a:ln>
        </p:spPr>
      </p:pic>
      <p:pic>
        <p:nvPicPr>
          <p:cNvPr id="4282" name="Shape 4282" descr="http://science.csustan.edu/JTB/LABWARE/labware-map.gif"/>
          <p:cNvPicPr preferRelativeResize="0"/>
          <p:nvPr/>
        </p:nvPicPr>
        <p:blipFill rotWithShape="1">
          <a:blip r:embed="rId3">
            <a:alphaModFix/>
          </a:blip>
          <a:srcRect l="19167" t="66206" r="71426"/>
          <a:stretch/>
        </p:blipFill>
        <p:spPr>
          <a:xfrm>
            <a:off x="1249362" y="2874963"/>
            <a:ext cx="214312" cy="492125"/>
          </a:xfrm>
          <a:prstGeom prst="rect">
            <a:avLst/>
          </a:prstGeom>
          <a:noFill/>
          <a:ln>
            <a:noFill/>
          </a:ln>
        </p:spPr>
      </p:pic>
      <p:grpSp>
        <p:nvGrpSpPr>
          <p:cNvPr id="4283" name="Shape 4283"/>
          <p:cNvGrpSpPr/>
          <p:nvPr/>
        </p:nvGrpSpPr>
        <p:grpSpPr>
          <a:xfrm>
            <a:off x="1339850" y="2436812"/>
            <a:ext cx="1162050" cy="889000"/>
            <a:chOff x="1876" y="10255"/>
            <a:chExt cx="1829" cy="1399"/>
          </a:xfrm>
        </p:grpSpPr>
        <p:grpSp>
          <p:nvGrpSpPr>
            <p:cNvPr id="4284" name="Shape 4284"/>
            <p:cNvGrpSpPr/>
            <p:nvPr/>
          </p:nvGrpSpPr>
          <p:grpSpPr>
            <a:xfrm>
              <a:off x="1876" y="10255"/>
              <a:ext cx="1829" cy="1399"/>
              <a:chOff x="2460" y="3572"/>
              <a:chExt cx="2198" cy="1680"/>
            </a:xfrm>
          </p:grpSpPr>
          <p:sp>
            <p:nvSpPr>
              <p:cNvPr id="4285" name="Shape 4285"/>
              <p:cNvSpPr/>
              <p:nvPr/>
            </p:nvSpPr>
            <p:spPr>
              <a:xfrm>
                <a:off x="2460" y="4897"/>
                <a:ext cx="143" cy="143"/>
              </a:xfrm>
              <a:prstGeom prst="ellipse">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86" name="Shape 4286"/>
              <p:cNvSpPr/>
              <p:nvPr/>
            </p:nvSpPr>
            <p:spPr>
              <a:xfrm>
                <a:off x="2978" y="3572"/>
                <a:ext cx="1680" cy="1680"/>
              </a:xfrm>
              <a:prstGeom prst="ellipse">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87" name="Shape 4287"/>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288" name="Shape 4288"/>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289" name="Shape 4289"/>
            <p:cNvGrpSpPr/>
            <p:nvPr/>
          </p:nvGrpSpPr>
          <p:grpSpPr>
            <a:xfrm>
              <a:off x="2664" y="10370"/>
              <a:ext cx="300" cy="226"/>
              <a:chOff x="3734" y="802"/>
              <a:chExt cx="248" cy="187"/>
            </a:xfrm>
          </p:grpSpPr>
          <p:sp>
            <p:nvSpPr>
              <p:cNvPr id="4290" name="Shape 4290"/>
              <p:cNvSpPr/>
              <p:nvPr/>
            </p:nvSpPr>
            <p:spPr>
              <a:xfrm>
                <a:off x="3734" y="847"/>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91" name="Shape 4291"/>
              <p:cNvSpPr/>
              <p:nvPr/>
            </p:nvSpPr>
            <p:spPr>
              <a:xfrm>
                <a:off x="3840" y="802"/>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92" name="Shape 4292"/>
            <p:cNvGrpSpPr/>
            <p:nvPr/>
          </p:nvGrpSpPr>
          <p:grpSpPr>
            <a:xfrm rot="2051736">
              <a:off x="2954" y="10660"/>
              <a:ext cx="300" cy="227"/>
              <a:chOff x="3734" y="802"/>
              <a:chExt cx="248" cy="187"/>
            </a:xfrm>
          </p:grpSpPr>
          <p:sp>
            <p:nvSpPr>
              <p:cNvPr id="4293" name="Shape 4293"/>
              <p:cNvSpPr/>
              <p:nvPr/>
            </p:nvSpPr>
            <p:spPr>
              <a:xfrm>
                <a:off x="3734" y="847"/>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94" name="Shape 4294"/>
              <p:cNvSpPr/>
              <p:nvPr/>
            </p:nvSpPr>
            <p:spPr>
              <a:xfrm>
                <a:off x="3840" y="802"/>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95" name="Shape 4295"/>
            <p:cNvGrpSpPr/>
            <p:nvPr/>
          </p:nvGrpSpPr>
          <p:grpSpPr>
            <a:xfrm>
              <a:off x="3145" y="11113"/>
              <a:ext cx="300" cy="227"/>
              <a:chOff x="3734" y="802"/>
              <a:chExt cx="248" cy="187"/>
            </a:xfrm>
          </p:grpSpPr>
          <p:sp>
            <p:nvSpPr>
              <p:cNvPr id="4296" name="Shape 4296"/>
              <p:cNvSpPr/>
              <p:nvPr/>
            </p:nvSpPr>
            <p:spPr>
              <a:xfrm>
                <a:off x="3734" y="847"/>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97" name="Shape 4297"/>
              <p:cNvSpPr/>
              <p:nvPr/>
            </p:nvSpPr>
            <p:spPr>
              <a:xfrm>
                <a:off x="3840" y="802"/>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298" name="Shape 4298"/>
            <p:cNvGrpSpPr/>
            <p:nvPr/>
          </p:nvGrpSpPr>
          <p:grpSpPr>
            <a:xfrm rot="-1577687">
              <a:off x="2519" y="10824"/>
              <a:ext cx="300" cy="226"/>
              <a:chOff x="3734" y="802"/>
              <a:chExt cx="248" cy="187"/>
            </a:xfrm>
          </p:grpSpPr>
          <p:sp>
            <p:nvSpPr>
              <p:cNvPr id="4299" name="Shape 4299"/>
              <p:cNvSpPr/>
              <p:nvPr/>
            </p:nvSpPr>
            <p:spPr>
              <a:xfrm>
                <a:off x="3734" y="847"/>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00" name="Shape 4300"/>
              <p:cNvSpPr/>
              <p:nvPr/>
            </p:nvSpPr>
            <p:spPr>
              <a:xfrm>
                <a:off x="3840" y="802"/>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01" name="Shape 4301"/>
            <p:cNvGrpSpPr/>
            <p:nvPr/>
          </p:nvGrpSpPr>
          <p:grpSpPr>
            <a:xfrm rot="2102516">
              <a:off x="2728" y="11251"/>
              <a:ext cx="300" cy="226"/>
              <a:chOff x="3734" y="802"/>
              <a:chExt cx="248" cy="187"/>
            </a:xfrm>
          </p:grpSpPr>
          <p:sp>
            <p:nvSpPr>
              <p:cNvPr id="4302" name="Shape 4302"/>
              <p:cNvSpPr/>
              <p:nvPr/>
            </p:nvSpPr>
            <p:spPr>
              <a:xfrm>
                <a:off x="3734" y="847"/>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03" name="Shape 4303"/>
              <p:cNvSpPr/>
              <p:nvPr/>
            </p:nvSpPr>
            <p:spPr>
              <a:xfrm>
                <a:off x="3840" y="802"/>
                <a:ext cx="143" cy="14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04" name="Shape 4304"/>
            <p:cNvGrpSpPr/>
            <p:nvPr/>
          </p:nvGrpSpPr>
          <p:grpSpPr>
            <a:xfrm>
              <a:off x="3268" y="10653"/>
              <a:ext cx="306" cy="366"/>
              <a:chOff x="3268" y="10653"/>
              <a:chExt cx="306" cy="366"/>
            </a:xfrm>
          </p:grpSpPr>
          <p:sp>
            <p:nvSpPr>
              <p:cNvPr id="4305" name="Shape 4305"/>
              <p:cNvSpPr/>
              <p:nvPr/>
            </p:nvSpPr>
            <p:spPr>
              <a:xfrm rot="-2365043">
                <a:off x="3304" y="10812"/>
                <a:ext cx="173" cy="17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06" name="Shape 4306"/>
              <p:cNvSpPr/>
              <p:nvPr/>
            </p:nvSpPr>
            <p:spPr>
              <a:xfrm rot="-2365043">
                <a:off x="3367" y="10688"/>
                <a:ext cx="173" cy="173"/>
              </a:xfrm>
              <a:prstGeom prst="ellipse">
                <a:avLst/>
              </a:prstGeom>
              <a:gradFill>
                <a:gsLst>
                  <a:gs pos="0">
                    <a:srgbClr val="FFFFFF"/>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nvGrpSpPr>
          <p:cNvPr id="4307" name="Shape 4307"/>
          <p:cNvGrpSpPr/>
          <p:nvPr/>
        </p:nvGrpSpPr>
        <p:grpSpPr>
          <a:xfrm>
            <a:off x="1339850" y="4260849"/>
            <a:ext cx="1162050" cy="888999"/>
            <a:chOff x="1876" y="12828"/>
            <a:chExt cx="1512" cy="1155"/>
          </a:xfrm>
        </p:grpSpPr>
        <p:grpSp>
          <p:nvGrpSpPr>
            <p:cNvPr id="4308" name="Shape 4308"/>
            <p:cNvGrpSpPr/>
            <p:nvPr/>
          </p:nvGrpSpPr>
          <p:grpSpPr>
            <a:xfrm>
              <a:off x="1876" y="12828"/>
              <a:ext cx="1512" cy="1155"/>
              <a:chOff x="2460" y="3572"/>
              <a:chExt cx="2198" cy="1680"/>
            </a:xfrm>
          </p:grpSpPr>
          <p:sp>
            <p:nvSpPr>
              <p:cNvPr id="4309" name="Shape 4309"/>
              <p:cNvSpPr/>
              <p:nvPr/>
            </p:nvSpPr>
            <p:spPr>
              <a:xfrm>
                <a:off x="2460" y="4897"/>
                <a:ext cx="143" cy="143"/>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10" name="Shape 4310"/>
              <p:cNvSpPr/>
              <p:nvPr/>
            </p:nvSpPr>
            <p:spPr>
              <a:xfrm>
                <a:off x="2978" y="3572"/>
                <a:ext cx="1680" cy="1680"/>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11" name="Shape 4311"/>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312" name="Shape 4312"/>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313" name="Shape 4313"/>
            <p:cNvGrpSpPr/>
            <p:nvPr/>
          </p:nvGrpSpPr>
          <p:grpSpPr>
            <a:xfrm rot="-1334941">
              <a:off x="2580" y="13088"/>
              <a:ext cx="248" cy="187"/>
              <a:chOff x="3734" y="802"/>
              <a:chExt cx="248" cy="187"/>
            </a:xfrm>
          </p:grpSpPr>
          <p:sp>
            <p:nvSpPr>
              <p:cNvPr id="4314" name="Shape 4314"/>
              <p:cNvSpPr/>
              <p:nvPr/>
            </p:nvSpPr>
            <p:spPr>
              <a:xfrm>
                <a:off x="3734" y="847"/>
                <a:ext cx="143" cy="143"/>
              </a:xfrm>
              <a:prstGeom prst="ellipse">
                <a:avLst/>
              </a:prstGeom>
              <a:gradFill>
                <a:gsLst>
                  <a:gs pos="0">
                    <a:srgbClr val="FFFFFF">
                      <a:alpha val="62745"/>
                    </a:srgbClr>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15" name="Shape 4315"/>
              <p:cNvSpPr/>
              <p:nvPr/>
            </p:nvSpPr>
            <p:spPr>
              <a:xfrm>
                <a:off x="3840" y="802"/>
                <a:ext cx="143" cy="143"/>
              </a:xfrm>
              <a:prstGeom prst="ellipse">
                <a:avLst/>
              </a:prstGeom>
              <a:gradFill>
                <a:gsLst>
                  <a:gs pos="0">
                    <a:srgbClr val="FFFFFF">
                      <a:alpha val="62745"/>
                    </a:srgbClr>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16" name="Shape 4316"/>
            <p:cNvGrpSpPr/>
            <p:nvPr/>
          </p:nvGrpSpPr>
          <p:grpSpPr>
            <a:xfrm rot="4003263">
              <a:off x="2826" y="13493"/>
              <a:ext cx="248" cy="187"/>
              <a:chOff x="3734" y="802"/>
              <a:chExt cx="248" cy="187"/>
            </a:xfrm>
          </p:grpSpPr>
          <p:sp>
            <p:nvSpPr>
              <p:cNvPr id="4317" name="Shape 4317"/>
              <p:cNvSpPr/>
              <p:nvPr/>
            </p:nvSpPr>
            <p:spPr>
              <a:xfrm>
                <a:off x="3734" y="847"/>
                <a:ext cx="143" cy="143"/>
              </a:xfrm>
              <a:prstGeom prst="ellipse">
                <a:avLst/>
              </a:prstGeom>
              <a:gradFill>
                <a:gsLst>
                  <a:gs pos="0">
                    <a:srgbClr val="FFFFFF">
                      <a:alpha val="62745"/>
                    </a:srgbClr>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18" name="Shape 4318"/>
              <p:cNvSpPr/>
              <p:nvPr/>
            </p:nvSpPr>
            <p:spPr>
              <a:xfrm>
                <a:off x="3840" y="802"/>
                <a:ext cx="143" cy="143"/>
              </a:xfrm>
              <a:prstGeom prst="ellipse">
                <a:avLst/>
              </a:prstGeom>
              <a:gradFill>
                <a:gsLst>
                  <a:gs pos="0">
                    <a:srgbClr val="FFFFFF">
                      <a:alpha val="62745"/>
                    </a:srgbClr>
                  </a:gs>
                  <a:gs pos="100000">
                    <a:srgbClr val="FFFFFF"/>
                  </a:gs>
                </a:gsLst>
                <a:path path="circle">
                  <a:fillToRect l="50000" t="50000" r="50000" b="50000"/>
                </a:path>
                <a:tileRect/>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nvGrpSpPr>
          <p:cNvPr id="4319" name="Shape 4319"/>
          <p:cNvGrpSpPr/>
          <p:nvPr/>
        </p:nvGrpSpPr>
        <p:grpSpPr>
          <a:xfrm>
            <a:off x="3209925" y="2438400"/>
            <a:ext cx="1252537" cy="928687"/>
            <a:chOff x="1644" y="1536"/>
            <a:chExt cx="788" cy="584"/>
          </a:xfrm>
        </p:grpSpPr>
        <p:pic>
          <p:nvPicPr>
            <p:cNvPr id="4320" name="Shape 4320" descr="http://science.csustan.edu/JTB/LABWARE/labware-map.gif"/>
            <p:cNvPicPr preferRelativeResize="0"/>
            <p:nvPr/>
          </p:nvPicPr>
          <p:blipFill rotWithShape="1">
            <a:blip r:embed="rId3">
              <a:alphaModFix/>
            </a:blip>
            <a:srcRect l="19167" t="66206" r="71426"/>
            <a:stretch/>
          </p:blipFill>
          <p:spPr>
            <a:xfrm>
              <a:off x="1644" y="1811"/>
              <a:ext cx="135" cy="309"/>
            </a:xfrm>
            <a:prstGeom prst="rect">
              <a:avLst/>
            </a:prstGeom>
            <a:noFill/>
            <a:ln>
              <a:noFill/>
            </a:ln>
          </p:spPr>
        </p:pic>
        <p:grpSp>
          <p:nvGrpSpPr>
            <p:cNvPr id="4321" name="Shape 4321"/>
            <p:cNvGrpSpPr/>
            <p:nvPr/>
          </p:nvGrpSpPr>
          <p:grpSpPr>
            <a:xfrm>
              <a:off x="1700" y="1536"/>
              <a:ext cx="732" cy="559"/>
              <a:chOff x="4019" y="10257"/>
              <a:chExt cx="1512" cy="1155"/>
            </a:xfrm>
          </p:grpSpPr>
          <p:grpSp>
            <p:nvGrpSpPr>
              <p:cNvPr id="4322" name="Shape 4322"/>
              <p:cNvGrpSpPr/>
              <p:nvPr/>
            </p:nvGrpSpPr>
            <p:grpSpPr>
              <a:xfrm>
                <a:off x="4019" y="10257"/>
                <a:ext cx="1512" cy="1155"/>
                <a:chOff x="2460" y="3572"/>
                <a:chExt cx="2198" cy="1680"/>
              </a:xfrm>
            </p:grpSpPr>
            <p:sp>
              <p:nvSpPr>
                <p:cNvPr id="4323" name="Shape 4323"/>
                <p:cNvSpPr/>
                <p:nvPr/>
              </p:nvSpPr>
              <p:spPr>
                <a:xfrm>
                  <a:off x="2460" y="4897"/>
                  <a:ext cx="143" cy="143"/>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24" name="Shape 4324"/>
                <p:cNvSpPr/>
                <p:nvPr/>
              </p:nvSpPr>
              <p:spPr>
                <a:xfrm>
                  <a:off x="2978" y="3572"/>
                  <a:ext cx="1680" cy="1680"/>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25" name="Shape 4325"/>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326" name="Shape 4326"/>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327" name="Shape 4327"/>
              <p:cNvGrpSpPr/>
              <p:nvPr/>
            </p:nvGrpSpPr>
            <p:grpSpPr>
              <a:xfrm rot="2903983">
                <a:off x="4641" y="10394"/>
                <a:ext cx="390" cy="285"/>
                <a:chOff x="3734" y="802"/>
                <a:chExt cx="248" cy="187"/>
              </a:xfrm>
            </p:grpSpPr>
            <p:sp>
              <p:nvSpPr>
                <p:cNvPr id="4328" name="Shape 4328"/>
                <p:cNvSpPr/>
                <p:nvPr/>
              </p:nvSpPr>
              <p:spPr>
                <a:xfrm>
                  <a:off x="3734" y="847"/>
                  <a:ext cx="143" cy="143"/>
                </a:xfrm>
                <a:prstGeom prst="ellipse">
                  <a:avLst/>
                </a:prstGeom>
                <a:gradFill>
                  <a:gsLst>
                    <a:gs pos="0">
                      <a:srgbClr val="FF0000">
                        <a:alpha val="27843"/>
                      </a:srgbClr>
                    </a:gs>
                    <a:gs pos="100000">
                      <a:srgbClr val="FFAFAF"/>
                    </a:gs>
                  </a:gsLst>
                  <a:lin ang="2700000" scaled="0"/>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29" name="Shape 4329"/>
                <p:cNvSpPr/>
                <p:nvPr/>
              </p:nvSpPr>
              <p:spPr>
                <a:xfrm>
                  <a:off x="3840" y="802"/>
                  <a:ext cx="143" cy="143"/>
                </a:xfrm>
                <a:prstGeom prst="ellipse">
                  <a:avLst/>
                </a:prstGeom>
                <a:gradFill>
                  <a:gsLst>
                    <a:gs pos="0">
                      <a:srgbClr val="FF0000">
                        <a:alpha val="27843"/>
                      </a:srgbClr>
                    </a:gs>
                    <a:gs pos="100000">
                      <a:srgbClr val="FFAFAF"/>
                    </a:gs>
                  </a:gsLst>
                  <a:lin ang="2700000" scaled="0"/>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30" name="Shape 4330"/>
              <p:cNvGrpSpPr/>
              <p:nvPr/>
            </p:nvGrpSpPr>
            <p:grpSpPr>
              <a:xfrm>
                <a:off x="5046" y="10583"/>
                <a:ext cx="390" cy="285"/>
                <a:chOff x="3734" y="802"/>
                <a:chExt cx="248" cy="187"/>
              </a:xfrm>
            </p:grpSpPr>
            <p:sp>
              <p:nvSpPr>
                <p:cNvPr id="4331" name="Shape 4331"/>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32" name="Shape 4332"/>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33" name="Shape 4333"/>
              <p:cNvGrpSpPr/>
              <p:nvPr/>
            </p:nvGrpSpPr>
            <p:grpSpPr>
              <a:xfrm rot="-1722357">
                <a:off x="4521" y="10761"/>
                <a:ext cx="390" cy="285"/>
                <a:chOff x="3734" y="802"/>
                <a:chExt cx="248" cy="187"/>
              </a:xfrm>
            </p:grpSpPr>
            <p:sp>
              <p:nvSpPr>
                <p:cNvPr id="4334" name="Shape 4334"/>
                <p:cNvSpPr/>
                <p:nvPr/>
              </p:nvSpPr>
              <p:spPr>
                <a:xfrm>
                  <a:off x="3734" y="847"/>
                  <a:ext cx="143" cy="143"/>
                </a:xfrm>
                <a:prstGeom prst="ellipse">
                  <a:avLst/>
                </a:prstGeom>
                <a:gradFill>
                  <a:gsLst>
                    <a:gs pos="0">
                      <a:srgbClr val="FF0000">
                        <a:alpha val="27843"/>
                      </a:srgbClr>
                    </a:gs>
                    <a:gs pos="100000">
                      <a:srgbClr val="FFAFAF"/>
                    </a:gs>
                  </a:gsLst>
                  <a:lin ang="2700000" scaled="0"/>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35" name="Shape 4335"/>
                <p:cNvSpPr/>
                <p:nvPr/>
              </p:nvSpPr>
              <p:spPr>
                <a:xfrm>
                  <a:off x="3840" y="802"/>
                  <a:ext cx="143" cy="143"/>
                </a:xfrm>
                <a:prstGeom prst="ellipse">
                  <a:avLst/>
                </a:prstGeom>
                <a:gradFill>
                  <a:gsLst>
                    <a:gs pos="0">
                      <a:srgbClr val="FF0000">
                        <a:alpha val="27843"/>
                      </a:srgbClr>
                    </a:gs>
                    <a:gs pos="100000">
                      <a:srgbClr val="FFAFAF"/>
                    </a:gs>
                  </a:gsLst>
                  <a:lin ang="2700000" scaled="0"/>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36" name="Shape 4336"/>
              <p:cNvGrpSpPr/>
              <p:nvPr/>
            </p:nvGrpSpPr>
            <p:grpSpPr>
              <a:xfrm rot="1754930">
                <a:off x="4873" y="10986"/>
                <a:ext cx="390" cy="285"/>
                <a:chOff x="3734" y="802"/>
                <a:chExt cx="248" cy="187"/>
              </a:xfrm>
            </p:grpSpPr>
            <p:sp>
              <p:nvSpPr>
                <p:cNvPr id="4337" name="Shape 4337"/>
                <p:cNvSpPr/>
                <p:nvPr/>
              </p:nvSpPr>
              <p:spPr>
                <a:xfrm>
                  <a:off x="3734" y="847"/>
                  <a:ext cx="143" cy="143"/>
                </a:xfrm>
                <a:prstGeom prst="ellipse">
                  <a:avLst/>
                </a:prstGeom>
                <a:gradFill>
                  <a:gsLst>
                    <a:gs pos="0">
                      <a:srgbClr val="FF0000">
                        <a:alpha val="27843"/>
                      </a:srgbClr>
                    </a:gs>
                    <a:gs pos="100000">
                      <a:srgbClr val="FFAFAF"/>
                    </a:gs>
                  </a:gsLst>
                  <a:lin ang="2700000" scaled="0"/>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38" name="Shape 4338"/>
                <p:cNvSpPr/>
                <p:nvPr/>
              </p:nvSpPr>
              <p:spPr>
                <a:xfrm>
                  <a:off x="3840" y="802"/>
                  <a:ext cx="143" cy="143"/>
                </a:xfrm>
                <a:prstGeom prst="ellipse">
                  <a:avLst/>
                </a:prstGeom>
                <a:gradFill>
                  <a:gsLst>
                    <a:gs pos="0">
                      <a:srgbClr val="FF0000">
                        <a:alpha val="27843"/>
                      </a:srgbClr>
                    </a:gs>
                    <a:gs pos="100000">
                      <a:srgbClr val="FFAFAF"/>
                    </a:gs>
                  </a:gsLst>
                  <a:lin ang="2700000" scaled="0"/>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grpSp>
        <p:nvGrpSpPr>
          <p:cNvPr id="4339" name="Shape 4339"/>
          <p:cNvGrpSpPr/>
          <p:nvPr/>
        </p:nvGrpSpPr>
        <p:grpSpPr>
          <a:xfrm>
            <a:off x="3211513" y="4262437"/>
            <a:ext cx="1250949" cy="923925"/>
            <a:chOff x="1645" y="2684"/>
            <a:chExt cx="787" cy="582"/>
          </a:xfrm>
        </p:grpSpPr>
        <p:pic>
          <p:nvPicPr>
            <p:cNvPr id="4340" name="Shape 4340" descr="http://science.csustan.edu/JTB/LABWARE/labware-map.gif"/>
            <p:cNvPicPr preferRelativeResize="0"/>
            <p:nvPr/>
          </p:nvPicPr>
          <p:blipFill rotWithShape="1">
            <a:blip r:embed="rId3">
              <a:alphaModFix/>
            </a:blip>
            <a:srcRect l="19167" t="66206" r="71426"/>
            <a:stretch/>
          </p:blipFill>
          <p:spPr>
            <a:xfrm>
              <a:off x="1645" y="2957"/>
              <a:ext cx="135" cy="308"/>
            </a:xfrm>
            <a:prstGeom prst="rect">
              <a:avLst/>
            </a:prstGeom>
            <a:noFill/>
            <a:ln>
              <a:noFill/>
            </a:ln>
          </p:spPr>
        </p:pic>
        <p:grpSp>
          <p:nvGrpSpPr>
            <p:cNvPr id="4341" name="Shape 4341"/>
            <p:cNvGrpSpPr/>
            <p:nvPr/>
          </p:nvGrpSpPr>
          <p:grpSpPr>
            <a:xfrm>
              <a:off x="1700" y="2684"/>
              <a:ext cx="732" cy="559"/>
              <a:chOff x="4019" y="12828"/>
              <a:chExt cx="1512" cy="1155"/>
            </a:xfrm>
          </p:grpSpPr>
          <p:grpSp>
            <p:nvGrpSpPr>
              <p:cNvPr id="4342" name="Shape 4342"/>
              <p:cNvGrpSpPr/>
              <p:nvPr/>
            </p:nvGrpSpPr>
            <p:grpSpPr>
              <a:xfrm>
                <a:off x="4019" y="12828"/>
                <a:ext cx="1512" cy="1155"/>
                <a:chOff x="2460" y="3572"/>
                <a:chExt cx="2198" cy="1680"/>
              </a:xfrm>
            </p:grpSpPr>
            <p:sp>
              <p:nvSpPr>
                <p:cNvPr id="4343" name="Shape 4343"/>
                <p:cNvSpPr/>
                <p:nvPr/>
              </p:nvSpPr>
              <p:spPr>
                <a:xfrm>
                  <a:off x="2460" y="4897"/>
                  <a:ext cx="143" cy="143"/>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44" name="Shape 4344"/>
                <p:cNvSpPr/>
                <p:nvPr/>
              </p:nvSpPr>
              <p:spPr>
                <a:xfrm>
                  <a:off x="2978" y="3572"/>
                  <a:ext cx="1680" cy="1680"/>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45" name="Shape 4345"/>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346" name="Shape 4346"/>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347" name="Shape 4347"/>
              <p:cNvGrpSpPr/>
              <p:nvPr/>
            </p:nvGrpSpPr>
            <p:grpSpPr>
              <a:xfrm rot="3331963">
                <a:off x="4851" y="12997"/>
                <a:ext cx="390" cy="285"/>
                <a:chOff x="3734" y="802"/>
                <a:chExt cx="248" cy="187"/>
              </a:xfrm>
            </p:grpSpPr>
            <p:sp>
              <p:nvSpPr>
                <p:cNvPr id="4348" name="Shape 4348"/>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49" name="Shape 4349"/>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50" name="Shape 4350"/>
              <p:cNvGrpSpPr/>
              <p:nvPr/>
            </p:nvGrpSpPr>
            <p:grpSpPr>
              <a:xfrm rot="-946845">
                <a:off x="4454" y="13304"/>
                <a:ext cx="390" cy="285"/>
                <a:chOff x="3734" y="802"/>
                <a:chExt cx="248" cy="187"/>
              </a:xfrm>
            </p:grpSpPr>
            <p:sp>
              <p:nvSpPr>
                <p:cNvPr id="4351" name="Shape 4351"/>
                <p:cNvSpPr/>
                <p:nvPr/>
              </p:nvSpPr>
              <p:spPr>
                <a:xfrm>
                  <a:off x="3734" y="847"/>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52" name="Shape 4352"/>
                <p:cNvSpPr/>
                <p:nvPr/>
              </p:nvSpPr>
              <p:spPr>
                <a:xfrm>
                  <a:off x="3840" y="802"/>
                  <a:ext cx="143" cy="143"/>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53" name="Shape 4353"/>
              <p:cNvGrpSpPr/>
              <p:nvPr/>
            </p:nvGrpSpPr>
            <p:grpSpPr>
              <a:xfrm rot="-4320793">
                <a:off x="4963" y="13476"/>
                <a:ext cx="390" cy="285"/>
                <a:chOff x="3734" y="802"/>
                <a:chExt cx="248" cy="187"/>
              </a:xfrm>
            </p:grpSpPr>
            <p:sp>
              <p:nvSpPr>
                <p:cNvPr id="4354" name="Shape 4354"/>
                <p:cNvSpPr/>
                <p:nvPr/>
              </p:nvSpPr>
              <p:spPr>
                <a:xfrm>
                  <a:off x="3734" y="847"/>
                  <a:ext cx="143" cy="143"/>
                </a:xfrm>
                <a:prstGeom prst="ellipse">
                  <a:avLst/>
                </a:prstGeom>
                <a:gradFill>
                  <a:gsLst>
                    <a:gs pos="0">
                      <a:srgbClr val="FF0000">
                        <a:alpha val="27843"/>
                      </a:srgbClr>
                    </a:gs>
                    <a:gs pos="100000">
                      <a:srgbClr val="FFAFAF"/>
                    </a:gs>
                  </a:gsLst>
                  <a:lin ang="2700000" scaled="0"/>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55" name="Shape 4355"/>
                <p:cNvSpPr/>
                <p:nvPr/>
              </p:nvSpPr>
              <p:spPr>
                <a:xfrm>
                  <a:off x="3840" y="802"/>
                  <a:ext cx="143" cy="143"/>
                </a:xfrm>
                <a:prstGeom prst="ellipse">
                  <a:avLst/>
                </a:prstGeom>
                <a:gradFill>
                  <a:gsLst>
                    <a:gs pos="0">
                      <a:srgbClr val="FF0000">
                        <a:alpha val="27843"/>
                      </a:srgbClr>
                    </a:gs>
                    <a:gs pos="100000">
                      <a:srgbClr val="FFAFAF"/>
                    </a:gs>
                  </a:gsLst>
                  <a:lin ang="2700000" scaled="0"/>
                </a:gradFill>
                <a:ln w="9525" cap="flat" cmpd="sng">
                  <a:solidFill>
                    <a:srgbClr val="80808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grpSp>
        <p:nvGrpSpPr>
          <p:cNvPr id="4356" name="Shape 4356"/>
          <p:cNvGrpSpPr/>
          <p:nvPr/>
        </p:nvGrpSpPr>
        <p:grpSpPr>
          <a:xfrm>
            <a:off x="5070474" y="2436812"/>
            <a:ext cx="1252538" cy="928687"/>
            <a:chOff x="2521" y="1534"/>
            <a:chExt cx="789" cy="585"/>
          </a:xfrm>
        </p:grpSpPr>
        <p:pic>
          <p:nvPicPr>
            <p:cNvPr id="4357" name="Shape 4357" descr="http://science.csustan.edu/JTB/LABWARE/labware-map.gif"/>
            <p:cNvPicPr preferRelativeResize="0"/>
            <p:nvPr/>
          </p:nvPicPr>
          <p:blipFill rotWithShape="1">
            <a:blip r:embed="rId3">
              <a:alphaModFix/>
            </a:blip>
            <a:srcRect l="19167" t="66206" r="71426"/>
            <a:stretch/>
          </p:blipFill>
          <p:spPr>
            <a:xfrm>
              <a:off x="2521" y="1811"/>
              <a:ext cx="135" cy="308"/>
            </a:xfrm>
            <a:prstGeom prst="rect">
              <a:avLst/>
            </a:prstGeom>
            <a:noFill/>
            <a:ln>
              <a:noFill/>
            </a:ln>
          </p:spPr>
        </p:pic>
        <p:grpSp>
          <p:nvGrpSpPr>
            <p:cNvPr id="4358" name="Shape 4358"/>
            <p:cNvGrpSpPr/>
            <p:nvPr/>
          </p:nvGrpSpPr>
          <p:grpSpPr>
            <a:xfrm>
              <a:off x="2579" y="1534"/>
              <a:ext cx="732" cy="559"/>
              <a:chOff x="6214" y="10253"/>
              <a:chExt cx="1512" cy="1155"/>
            </a:xfrm>
          </p:grpSpPr>
          <p:grpSp>
            <p:nvGrpSpPr>
              <p:cNvPr id="4359" name="Shape 4359"/>
              <p:cNvGrpSpPr/>
              <p:nvPr/>
            </p:nvGrpSpPr>
            <p:grpSpPr>
              <a:xfrm>
                <a:off x="6214" y="10253"/>
                <a:ext cx="1512" cy="1155"/>
                <a:chOff x="2460" y="3572"/>
                <a:chExt cx="2198" cy="1680"/>
              </a:xfrm>
            </p:grpSpPr>
            <p:sp>
              <p:nvSpPr>
                <p:cNvPr id="4360" name="Shape 4360"/>
                <p:cNvSpPr/>
                <p:nvPr/>
              </p:nvSpPr>
              <p:spPr>
                <a:xfrm>
                  <a:off x="2460" y="4897"/>
                  <a:ext cx="143" cy="143"/>
                </a:xfrm>
                <a:prstGeom prst="ellipse">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61" name="Shape 4361"/>
                <p:cNvSpPr/>
                <p:nvPr/>
              </p:nvSpPr>
              <p:spPr>
                <a:xfrm>
                  <a:off x="2978" y="3572"/>
                  <a:ext cx="1680" cy="1680"/>
                </a:xfrm>
                <a:prstGeom prst="ellipse">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62" name="Shape 4362"/>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363" name="Shape 4363"/>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364" name="Shape 4364"/>
              <p:cNvGrpSpPr/>
              <p:nvPr/>
            </p:nvGrpSpPr>
            <p:grpSpPr>
              <a:xfrm>
                <a:off x="6826" y="10320"/>
                <a:ext cx="321" cy="318"/>
                <a:chOff x="6826" y="10320"/>
                <a:chExt cx="321" cy="318"/>
              </a:xfrm>
            </p:grpSpPr>
            <p:sp>
              <p:nvSpPr>
                <p:cNvPr id="4365" name="Shape 4365"/>
                <p:cNvSpPr/>
                <p:nvPr/>
              </p:nvSpPr>
              <p:spPr>
                <a:xfrm>
                  <a:off x="6959" y="10320"/>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66" name="Shape 4366"/>
                <p:cNvSpPr/>
                <p:nvPr/>
              </p:nvSpPr>
              <p:spPr>
                <a:xfrm rot="2903983">
                  <a:off x="6879" y="10373"/>
                  <a:ext cx="224"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67" name="Shape 4367"/>
                <p:cNvSpPr/>
                <p:nvPr/>
              </p:nvSpPr>
              <p:spPr>
                <a:xfrm>
                  <a:off x="6826" y="10462"/>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68" name="Shape 4368"/>
              <p:cNvGrpSpPr/>
              <p:nvPr/>
            </p:nvGrpSpPr>
            <p:grpSpPr>
              <a:xfrm>
                <a:off x="7176" y="10319"/>
                <a:ext cx="370" cy="362"/>
                <a:chOff x="7176" y="10319"/>
                <a:chExt cx="370" cy="362"/>
              </a:xfrm>
            </p:grpSpPr>
            <p:sp>
              <p:nvSpPr>
                <p:cNvPr id="4369" name="Shape 4369"/>
                <p:cNvSpPr/>
                <p:nvPr/>
              </p:nvSpPr>
              <p:spPr>
                <a:xfrm rot="2051736">
                  <a:off x="7376" y="10511"/>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70" name="Shape 4370"/>
                <p:cNvSpPr/>
                <p:nvPr/>
              </p:nvSpPr>
              <p:spPr>
                <a:xfrm rot="2903983">
                  <a:off x="7233" y="10415"/>
                  <a:ext cx="224"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71" name="Shape 4371"/>
                <p:cNvSpPr/>
                <p:nvPr/>
              </p:nvSpPr>
              <p:spPr>
                <a:xfrm rot="2051736">
                  <a:off x="7204" y="10347"/>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72" name="Shape 4372"/>
              <p:cNvGrpSpPr/>
              <p:nvPr/>
            </p:nvGrpSpPr>
            <p:grpSpPr>
              <a:xfrm>
                <a:off x="7380" y="10715"/>
                <a:ext cx="320" cy="371"/>
                <a:chOff x="7380" y="10715"/>
                <a:chExt cx="320" cy="371"/>
              </a:xfrm>
            </p:grpSpPr>
            <p:sp>
              <p:nvSpPr>
                <p:cNvPr id="4373" name="Shape 4373"/>
                <p:cNvSpPr/>
                <p:nvPr/>
              </p:nvSpPr>
              <p:spPr>
                <a:xfrm rot="-2365043">
                  <a:off x="7420" y="10745"/>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74" name="Shape 4374"/>
                <p:cNvSpPr/>
                <p:nvPr/>
              </p:nvSpPr>
              <p:spPr>
                <a:xfrm rot="1754930">
                  <a:off x="7437" y="10828"/>
                  <a:ext cx="225"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75" name="Shape 4375"/>
                <p:cNvSpPr/>
                <p:nvPr/>
              </p:nvSpPr>
              <p:spPr>
                <a:xfrm>
                  <a:off x="7380" y="10934"/>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76" name="Shape 4376"/>
              <p:cNvGrpSpPr/>
              <p:nvPr/>
            </p:nvGrpSpPr>
            <p:grpSpPr>
              <a:xfrm>
                <a:off x="7008" y="10953"/>
                <a:ext cx="357" cy="312"/>
                <a:chOff x="7008" y="10953"/>
                <a:chExt cx="357" cy="312"/>
              </a:xfrm>
            </p:grpSpPr>
            <p:sp>
              <p:nvSpPr>
                <p:cNvPr id="4377" name="Shape 4377"/>
                <p:cNvSpPr/>
                <p:nvPr/>
              </p:nvSpPr>
              <p:spPr>
                <a:xfrm rot="-2365043">
                  <a:off x="7037" y="11093"/>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78" name="Shape 4378"/>
                <p:cNvSpPr/>
                <p:nvPr/>
              </p:nvSpPr>
              <p:spPr>
                <a:xfrm rot="1754930">
                  <a:off x="7101" y="10995"/>
                  <a:ext cx="225"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79" name="Shape 4379"/>
                <p:cNvSpPr/>
                <p:nvPr/>
              </p:nvSpPr>
              <p:spPr>
                <a:xfrm>
                  <a:off x="7223" y="11116"/>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80" name="Shape 4380"/>
              <p:cNvGrpSpPr/>
              <p:nvPr/>
            </p:nvGrpSpPr>
            <p:grpSpPr>
              <a:xfrm>
                <a:off x="6988" y="10608"/>
                <a:ext cx="341" cy="343"/>
                <a:chOff x="6988" y="10608"/>
                <a:chExt cx="341" cy="343"/>
              </a:xfrm>
            </p:grpSpPr>
            <p:sp>
              <p:nvSpPr>
                <p:cNvPr id="4381" name="Shape 4381"/>
                <p:cNvSpPr/>
                <p:nvPr/>
              </p:nvSpPr>
              <p:spPr>
                <a:xfrm rot="2102516">
                  <a:off x="7158" y="10780"/>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82" name="Shape 4382"/>
                <p:cNvSpPr/>
                <p:nvPr/>
              </p:nvSpPr>
              <p:spPr>
                <a:xfrm rot="-1722357">
                  <a:off x="7045" y="10666"/>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83" name="Shape 4383"/>
                <p:cNvSpPr/>
                <p:nvPr/>
              </p:nvSpPr>
              <p:spPr>
                <a:xfrm rot="-1577687">
                  <a:off x="7012" y="10632"/>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384" name="Shape 4384"/>
              <p:cNvGrpSpPr/>
              <p:nvPr/>
            </p:nvGrpSpPr>
            <p:grpSpPr>
              <a:xfrm>
                <a:off x="6702" y="10746"/>
                <a:ext cx="343" cy="361"/>
                <a:chOff x="6702" y="10746"/>
                <a:chExt cx="343" cy="361"/>
              </a:xfrm>
            </p:grpSpPr>
            <p:sp>
              <p:nvSpPr>
                <p:cNvPr id="4385" name="Shape 4385"/>
                <p:cNvSpPr/>
                <p:nvPr/>
              </p:nvSpPr>
              <p:spPr>
                <a:xfrm rot="2102516">
                  <a:off x="6783" y="10774"/>
                  <a:ext cx="143" cy="143"/>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86" name="Shape 4386"/>
                <p:cNvSpPr/>
                <p:nvPr/>
              </p:nvSpPr>
              <p:spPr>
                <a:xfrm rot="-1722357">
                  <a:off x="6783" y="10849"/>
                  <a:ext cx="225" cy="218"/>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87" name="Shape 4387"/>
                <p:cNvSpPr/>
                <p:nvPr/>
              </p:nvSpPr>
              <p:spPr>
                <a:xfrm rot="-1577687">
                  <a:off x="6726" y="10928"/>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grpSp>
        <p:nvGrpSpPr>
          <p:cNvPr id="4388" name="Shape 4388"/>
          <p:cNvGrpSpPr/>
          <p:nvPr/>
        </p:nvGrpSpPr>
        <p:grpSpPr>
          <a:xfrm>
            <a:off x="5072062" y="4259262"/>
            <a:ext cx="1250950" cy="927100"/>
            <a:chOff x="2522" y="2682"/>
            <a:chExt cx="788" cy="584"/>
          </a:xfrm>
        </p:grpSpPr>
        <p:pic>
          <p:nvPicPr>
            <p:cNvPr id="4389" name="Shape 4389" descr="http://science.csustan.edu/JTB/LABWARE/labware-map.gif"/>
            <p:cNvPicPr preferRelativeResize="0"/>
            <p:nvPr/>
          </p:nvPicPr>
          <p:blipFill rotWithShape="1">
            <a:blip r:embed="rId3">
              <a:alphaModFix/>
            </a:blip>
            <a:srcRect l="19167" t="66206" r="71426"/>
            <a:stretch/>
          </p:blipFill>
          <p:spPr>
            <a:xfrm>
              <a:off x="2522" y="2956"/>
              <a:ext cx="135" cy="309"/>
            </a:xfrm>
            <a:prstGeom prst="rect">
              <a:avLst/>
            </a:prstGeom>
            <a:noFill/>
            <a:ln>
              <a:noFill/>
            </a:ln>
          </p:spPr>
        </p:pic>
        <p:grpSp>
          <p:nvGrpSpPr>
            <p:cNvPr id="4390" name="Shape 4390"/>
            <p:cNvGrpSpPr/>
            <p:nvPr/>
          </p:nvGrpSpPr>
          <p:grpSpPr>
            <a:xfrm>
              <a:off x="2579" y="2682"/>
              <a:ext cx="732" cy="559"/>
              <a:chOff x="6214" y="12825"/>
              <a:chExt cx="1512" cy="1155"/>
            </a:xfrm>
          </p:grpSpPr>
          <p:grpSp>
            <p:nvGrpSpPr>
              <p:cNvPr id="4391" name="Shape 4391"/>
              <p:cNvGrpSpPr/>
              <p:nvPr/>
            </p:nvGrpSpPr>
            <p:grpSpPr>
              <a:xfrm>
                <a:off x="6214" y="12825"/>
                <a:ext cx="1512" cy="1155"/>
                <a:chOff x="2460" y="3572"/>
                <a:chExt cx="2198" cy="1680"/>
              </a:xfrm>
            </p:grpSpPr>
            <p:sp>
              <p:nvSpPr>
                <p:cNvPr id="4392" name="Shape 4392"/>
                <p:cNvSpPr/>
                <p:nvPr/>
              </p:nvSpPr>
              <p:spPr>
                <a:xfrm>
                  <a:off x="2460" y="4897"/>
                  <a:ext cx="143" cy="143"/>
                </a:xfrm>
                <a:prstGeom prst="ellipse">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93" name="Shape 4393"/>
                <p:cNvSpPr/>
                <p:nvPr/>
              </p:nvSpPr>
              <p:spPr>
                <a:xfrm>
                  <a:off x="2978" y="3572"/>
                  <a:ext cx="1680" cy="1680"/>
                </a:xfrm>
                <a:prstGeom prst="ellipse">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94" name="Shape 4394"/>
                <p:cNvSpPr/>
                <p:nvPr/>
              </p:nvSpPr>
              <p:spPr>
                <a:xfrm>
                  <a:off x="2489" y="3884"/>
                  <a:ext cx="668" cy="1019"/>
                </a:xfrm>
                <a:custGeom>
                  <a:avLst/>
                  <a:gdLst/>
                  <a:ahLst/>
                  <a:cxnLst/>
                  <a:rect l="0" t="0" r="0" b="0"/>
                  <a:pathLst>
                    <a:path w="669" h="1020" extrusionOk="0">
                      <a:moveTo>
                        <a:pt x="669" y="0"/>
                      </a:moveTo>
                      <a:lnTo>
                        <a:pt x="0" y="1020"/>
                      </a:lnTo>
                    </a:path>
                  </a:pathLst>
                </a:cu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395" name="Shape 4395"/>
                <p:cNvCxnSpPr/>
                <p:nvPr/>
              </p:nvCxnSpPr>
              <p:spPr>
                <a:xfrm>
                  <a:off x="2543" y="5040"/>
                  <a:ext cx="1154" cy="203"/>
                </a:xfrm>
                <a:prstGeom prst="straightConnector1">
                  <a:avLst/>
                </a:prstGeom>
                <a:noFill/>
                <a:ln w="9525" cap="flat" cmpd="sng">
                  <a:solidFill>
                    <a:srgbClr val="000000"/>
                  </a:solidFill>
                  <a:prstDash val="solid"/>
                  <a:round/>
                  <a:headEnd type="none" w="med" len="med"/>
                  <a:tailEnd type="none" w="med" len="med"/>
                </a:ln>
              </p:spPr>
            </p:cxnSp>
          </p:grpSp>
          <p:grpSp>
            <p:nvGrpSpPr>
              <p:cNvPr id="4396" name="Shape 4396"/>
              <p:cNvGrpSpPr/>
              <p:nvPr/>
            </p:nvGrpSpPr>
            <p:grpSpPr>
              <a:xfrm>
                <a:off x="6880" y="12952"/>
                <a:ext cx="382" cy="308"/>
                <a:chOff x="6880" y="12952"/>
                <a:chExt cx="382" cy="308"/>
              </a:xfrm>
            </p:grpSpPr>
            <p:sp>
              <p:nvSpPr>
                <p:cNvPr id="4397" name="Shape 4397"/>
                <p:cNvSpPr/>
                <p:nvPr/>
              </p:nvSpPr>
              <p:spPr>
                <a:xfrm rot="4003263">
                  <a:off x="7098" y="12995"/>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98" name="Shape 4398"/>
                <p:cNvSpPr/>
                <p:nvPr/>
              </p:nvSpPr>
              <p:spPr>
                <a:xfrm rot="4003263">
                  <a:off x="6902" y="12975"/>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99" name="Shape 4399"/>
                <p:cNvSpPr/>
                <p:nvPr/>
              </p:nvSpPr>
              <p:spPr>
                <a:xfrm rot="3331963">
                  <a:off x="6952" y="12997"/>
                  <a:ext cx="225"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4400" name="Shape 4400"/>
              <p:cNvGrpSpPr/>
              <p:nvPr/>
            </p:nvGrpSpPr>
            <p:grpSpPr>
              <a:xfrm>
                <a:off x="7076" y="13526"/>
                <a:ext cx="346" cy="337"/>
                <a:chOff x="7076" y="13526"/>
                <a:chExt cx="346" cy="337"/>
              </a:xfrm>
            </p:grpSpPr>
            <p:sp>
              <p:nvSpPr>
                <p:cNvPr id="4401" name="Shape 4401"/>
                <p:cNvSpPr/>
                <p:nvPr/>
              </p:nvSpPr>
              <p:spPr>
                <a:xfrm rot="-1334941">
                  <a:off x="7257" y="13547"/>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02" name="Shape 4402"/>
                <p:cNvSpPr/>
                <p:nvPr/>
              </p:nvSpPr>
              <p:spPr>
                <a:xfrm rot="-4320793">
                  <a:off x="7146" y="13613"/>
                  <a:ext cx="224" cy="217"/>
                </a:xfrm>
                <a:prstGeom prst="ellipse">
                  <a:avLst/>
                </a:prstGeom>
                <a:gradFill>
                  <a:gsLst>
                    <a:gs pos="0">
                      <a:srgbClr val="FF0000"/>
                    </a:gs>
                    <a:gs pos="100000">
                      <a:srgbClr val="FFAFAF"/>
                    </a:gs>
                  </a:gsLst>
                  <a:lin ang="2700000" scaled="0"/>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03" name="Shape 4403"/>
                <p:cNvSpPr/>
                <p:nvPr/>
              </p:nvSpPr>
              <p:spPr>
                <a:xfrm rot="-1334941">
                  <a:off x="7098" y="13669"/>
                  <a:ext cx="142" cy="142"/>
                </a:xfrm>
                <a:prstGeom prst="ellipse">
                  <a:avLst/>
                </a:prstGeom>
                <a:gradFill>
                  <a:gsLst>
                    <a:gs pos="0">
                      <a:srgbClr val="FFFFFF"/>
                    </a:gs>
                    <a:gs pos="100000">
                      <a:srgbClr val="767676"/>
                    </a:gs>
                  </a:gsLst>
                  <a:path path="circle">
                    <a:fillToRect l="50000" t="50000" r="50000" b="50000"/>
                  </a:path>
                  <a:tileRect/>
                </a:gra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grpSp>
      <p:sp>
        <p:nvSpPr>
          <p:cNvPr id="4404" name="Shape 4404"/>
          <p:cNvSpPr/>
          <p:nvPr/>
        </p:nvSpPr>
        <p:spPr>
          <a:xfrm>
            <a:off x="879475" y="1060450"/>
            <a:ext cx="6859587" cy="15081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In the questions above, all the H</a:t>
            </a:r>
            <a:r>
              <a:rPr lang="en-US" sz="1000" b="0" i="1" u="none" strike="noStrike" cap="none" baseline="-25000">
                <a:solidFill>
                  <a:schemeClr val="dk1"/>
                </a:solidFill>
                <a:latin typeface="Arial"/>
                <a:ea typeface="Arial"/>
                <a:cs typeface="Arial"/>
                <a:sym typeface="Arial"/>
              </a:rPr>
              <a:t>2</a:t>
            </a:r>
            <a:r>
              <a:rPr lang="en-US" sz="1000" b="0" i="1" u="none" strike="noStrike" cap="none">
                <a:solidFill>
                  <a:schemeClr val="dk1"/>
                </a:solidFill>
                <a:latin typeface="Arial"/>
                <a:ea typeface="Arial"/>
                <a:cs typeface="Arial"/>
                <a:sym typeface="Arial"/>
              </a:rPr>
              <a:t> and O</a:t>
            </a:r>
            <a:r>
              <a:rPr lang="en-US" sz="1000" b="0" i="1" u="none" strike="noStrike" cap="none" baseline="-25000">
                <a:solidFill>
                  <a:schemeClr val="dk1"/>
                </a:solidFill>
                <a:latin typeface="Arial"/>
                <a:ea typeface="Arial"/>
                <a:cs typeface="Arial"/>
                <a:sym typeface="Arial"/>
              </a:rPr>
              <a:t>2</a:t>
            </a:r>
            <a:r>
              <a:rPr lang="en-US" sz="1000" b="0" i="1" u="none" strike="noStrike" cap="none">
                <a:solidFill>
                  <a:schemeClr val="dk1"/>
                </a:solidFill>
                <a:latin typeface="Arial"/>
                <a:ea typeface="Arial"/>
                <a:cs typeface="Arial"/>
                <a:sym typeface="Arial"/>
              </a:rPr>
              <a:t> reacted.  In most reactions, though, the reactants DO NOT combine perfectly; </a:t>
            </a:r>
          </a:p>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one reactant will be used up before the other; there is too much of one and not enough of the other.  The reactant used </a:t>
            </a:r>
          </a:p>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up first is called the </a:t>
            </a:r>
            <a:r>
              <a:rPr lang="en-US" sz="1000" b="1" i="1" u="none" strike="noStrike" cap="none">
                <a:solidFill>
                  <a:schemeClr val="dk1"/>
                </a:solidFill>
                <a:latin typeface="Arial"/>
                <a:ea typeface="Arial"/>
                <a:cs typeface="Arial"/>
                <a:sym typeface="Arial"/>
              </a:rPr>
              <a:t>limiting reactant</a:t>
            </a:r>
            <a:r>
              <a:rPr lang="en-US" sz="1000" b="0" i="1" u="none" strike="noStrike" cap="none">
                <a:solidFill>
                  <a:schemeClr val="dk1"/>
                </a:solidFill>
                <a:latin typeface="Arial"/>
                <a:ea typeface="Arial"/>
                <a:cs typeface="Arial"/>
                <a:sym typeface="Arial"/>
              </a:rPr>
              <a:t>,</a:t>
            </a:r>
            <a:r>
              <a:rPr lang="en-US" sz="1000" b="1" i="1" u="none" strike="noStrike" cap="none">
                <a:solidFill>
                  <a:schemeClr val="dk1"/>
                </a:solidFill>
                <a:latin typeface="Arial"/>
                <a:ea typeface="Arial"/>
                <a:cs typeface="Arial"/>
                <a:sym typeface="Arial"/>
              </a:rPr>
              <a:t> </a:t>
            </a:r>
            <a:r>
              <a:rPr lang="en-US" sz="1000" b="0" i="1" u="none" strike="noStrike" cap="none">
                <a:solidFill>
                  <a:schemeClr val="dk1"/>
                </a:solidFill>
                <a:latin typeface="Arial"/>
                <a:ea typeface="Arial"/>
                <a:cs typeface="Arial"/>
                <a:sym typeface="Arial"/>
              </a:rPr>
              <a:t>the other(s) is/are called the</a:t>
            </a:r>
            <a:r>
              <a:rPr lang="en-US" sz="1000" b="1" i="1" u="none" strike="noStrike" cap="none">
                <a:solidFill>
                  <a:schemeClr val="dk1"/>
                </a:solidFill>
                <a:latin typeface="Arial"/>
                <a:ea typeface="Arial"/>
                <a:cs typeface="Arial"/>
                <a:sym typeface="Arial"/>
              </a:rPr>
              <a:t> excess reactant(s)</a:t>
            </a:r>
            <a:r>
              <a:rPr lang="en-US" sz="1000" b="0" i="1" u="none" strike="noStrike" cap="none">
                <a:solidFill>
                  <a:schemeClr val="dk1"/>
                </a:solidFill>
                <a:latin typeface="Arial"/>
                <a:ea typeface="Arial"/>
                <a:cs typeface="Arial"/>
                <a:sym typeface="Arial"/>
              </a:rPr>
              <a:t>.</a:t>
            </a:r>
          </a:p>
          <a:p>
            <a:pPr marL="0" marR="0" lvl="0" indent="0" algn="l" rtl="0">
              <a:spcBef>
                <a:spcPts val="0"/>
              </a:spcBef>
              <a:spcAft>
                <a:spcPts val="0"/>
              </a:spcAft>
              <a:buNone/>
            </a:pPr>
            <a:endParaRPr sz="9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000" b="0" i="0" u="sng" strike="noStrike" cap="none">
                <a:solidFill>
                  <a:schemeClr val="dk1"/>
                </a:solidFill>
                <a:latin typeface="Arial"/>
                <a:ea typeface="Arial"/>
                <a:cs typeface="Arial"/>
                <a:sym typeface="Arial"/>
              </a:rPr>
              <a:t>Directions cont:</a:t>
            </a:r>
            <a:r>
              <a:rPr lang="en-US" sz="1000" b="0" i="1" u="none" strike="noStrike" cap="none">
                <a:solidFill>
                  <a:schemeClr val="dk1"/>
                </a:solidFill>
                <a:latin typeface="Arial"/>
                <a:ea typeface="Arial"/>
                <a:cs typeface="Arial"/>
                <a:sym typeface="Arial"/>
              </a:rPr>
              <a:t>  For each question below, write the number of moles of substances beneath the corresponding</a:t>
            </a:r>
          </a:p>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containers.  In the third container, draw in the correct number of moles of water produced </a:t>
            </a:r>
            <a:r>
              <a:rPr lang="en-US" sz="1000" b="1" i="1" u="none" strike="noStrike" cap="none">
                <a:solidFill>
                  <a:schemeClr val="dk1"/>
                </a:solidFill>
                <a:latin typeface="Arial"/>
                <a:ea typeface="Arial"/>
                <a:cs typeface="Arial"/>
                <a:sym typeface="Arial"/>
              </a:rPr>
              <a:t>and</a:t>
            </a:r>
            <a:r>
              <a:rPr lang="en-US" sz="1000" b="0" i="1" u="none" strike="noStrike" cap="none">
                <a:solidFill>
                  <a:schemeClr val="dk1"/>
                </a:solidFill>
                <a:latin typeface="Arial"/>
                <a:ea typeface="Arial"/>
                <a:cs typeface="Arial"/>
                <a:sym typeface="Arial"/>
              </a:rPr>
              <a:t> any unreacted,</a:t>
            </a:r>
          </a:p>
          <a:p>
            <a:pPr marL="0" marR="0" lvl="0" indent="0" algn="l" rtl="0">
              <a:spcBef>
                <a:spcPts val="0"/>
              </a:spcBef>
              <a:spcAft>
                <a:spcPts val="0"/>
              </a:spcAft>
              <a:buSzPct val="25000"/>
              <a:buNone/>
            </a:pPr>
            <a:r>
              <a:rPr lang="en-US" sz="1000" b="0" i="1" u="none" strike="noStrike" cap="none">
                <a:solidFill>
                  <a:schemeClr val="dk1"/>
                </a:solidFill>
                <a:latin typeface="Arial"/>
                <a:ea typeface="Arial"/>
                <a:cs typeface="Arial"/>
                <a:sym typeface="Arial"/>
              </a:rPr>
              <a:t>excess reactant that is left over.  To the right of each question, write the limiting and excess reactant.</a:t>
            </a:r>
          </a:p>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4405" name="Shape 4405"/>
          <p:cNvSpPr txBox="1"/>
          <p:nvPr/>
        </p:nvSpPr>
        <p:spPr>
          <a:xfrm>
            <a:off x="8166100" y="254000"/>
            <a:ext cx="4905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rgbClr val="FF0000"/>
                </a:solidFill>
                <a:latin typeface="Arial"/>
                <a:ea typeface="Arial"/>
                <a:cs typeface="Arial"/>
                <a:sym typeface="Arial"/>
              </a:rPr>
              <a:t>Key</a:t>
            </a:r>
          </a:p>
        </p:txBody>
      </p:sp>
      <p:sp>
        <p:nvSpPr>
          <p:cNvPr id="4406" name="Shape 4406"/>
          <p:cNvSpPr/>
          <p:nvPr/>
        </p:nvSpPr>
        <p:spPr>
          <a:xfrm>
            <a:off x="604837" y="3344862"/>
            <a:ext cx="33178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3.</a:t>
            </a:r>
          </a:p>
        </p:txBody>
      </p:sp>
      <p:sp>
        <p:nvSpPr>
          <p:cNvPr id="4407" name="Shape 4407"/>
          <p:cNvSpPr/>
          <p:nvPr/>
        </p:nvSpPr>
        <p:spPr>
          <a:xfrm>
            <a:off x="631825" y="5133975"/>
            <a:ext cx="33178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6"/>
                                        </p:tgtEl>
                                        <p:attrNameLst>
                                          <p:attrName>style.visibility</p:attrName>
                                        </p:attrNameLst>
                                      </p:cBhvr>
                                      <p:to>
                                        <p:strVal val="visible"/>
                                      </p:to>
                                    </p:set>
                                    <p:animEffect transition="in" filter="fade">
                                      <p:cBhvr>
                                        <p:cTn id="7" dur="1000"/>
                                        <p:tgtEl>
                                          <p:spTgt spid="4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0"/>
                                        </p:tgtEl>
                                        <p:attrNameLst>
                                          <p:attrName>style.visibility</p:attrName>
                                        </p:attrNameLst>
                                      </p:cBhvr>
                                      <p:to>
                                        <p:strVal val="visible"/>
                                      </p:to>
                                    </p:set>
                                    <p:animEffect transition="in" filter="fade">
                                      <p:cBhvr>
                                        <p:cTn id="12" dur="2000"/>
                                        <p:tgtEl>
                                          <p:spTgt spid="42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7"/>
                                        </p:tgtEl>
                                        <p:attrNameLst>
                                          <p:attrName>style.visibility</p:attrName>
                                        </p:attrNameLst>
                                      </p:cBhvr>
                                      <p:to>
                                        <p:strVal val="visible"/>
                                      </p:to>
                                    </p:set>
                                    <p:animEffect transition="in" filter="fade">
                                      <p:cBhvr>
                                        <p:cTn id="17" dur="500"/>
                                        <p:tgtEl>
                                          <p:spTgt spid="4407"/>
                                        </p:tgtEl>
                                      </p:cBhvr>
                                    </p:animEffect>
                                  </p:childTnLst>
                                </p:cTn>
                              </p:par>
                              <p:par>
                                <p:cTn id="18" presetID="10" presetClass="entr" presetSubtype="0" fill="hold" nodeType="withEffect">
                                  <p:stCondLst>
                                    <p:cond delay="0"/>
                                  </p:stCondLst>
                                  <p:childTnLst>
                                    <p:set>
                                      <p:cBhvr>
                                        <p:cTn id="19" dur="1" fill="hold">
                                          <p:stCondLst>
                                            <p:cond delay="0"/>
                                          </p:stCondLst>
                                        </p:cTn>
                                        <p:tgtEl>
                                          <p:spTgt spid="4307"/>
                                        </p:tgtEl>
                                        <p:attrNameLst>
                                          <p:attrName>style.visibility</p:attrName>
                                        </p:attrNameLst>
                                      </p:cBhvr>
                                      <p:to>
                                        <p:strVal val="visible"/>
                                      </p:to>
                                    </p:set>
                                    <p:animEffect transition="in" filter="fade">
                                      <p:cBhvr>
                                        <p:cTn id="20" dur="500"/>
                                        <p:tgtEl>
                                          <p:spTgt spid="4307"/>
                                        </p:tgtEl>
                                      </p:cBhvr>
                                    </p:animEffect>
                                  </p:childTnLst>
                                </p:cTn>
                              </p:par>
                              <p:par>
                                <p:cTn id="21" presetID="10" presetClass="entr" presetSubtype="0" fill="hold" nodeType="withEffect">
                                  <p:stCondLst>
                                    <p:cond delay="0"/>
                                  </p:stCondLst>
                                  <p:childTnLst>
                                    <p:set>
                                      <p:cBhvr>
                                        <p:cTn id="22" dur="1" fill="hold">
                                          <p:stCondLst>
                                            <p:cond delay="0"/>
                                          </p:stCondLst>
                                        </p:cTn>
                                        <p:tgtEl>
                                          <p:spTgt spid="4339"/>
                                        </p:tgtEl>
                                        <p:attrNameLst>
                                          <p:attrName>style.visibility</p:attrName>
                                        </p:attrNameLst>
                                      </p:cBhvr>
                                      <p:to>
                                        <p:strVal val="visible"/>
                                      </p:to>
                                    </p:set>
                                    <p:animEffect transition="in" filter="fade">
                                      <p:cBhvr>
                                        <p:cTn id="23" dur="500"/>
                                        <p:tgtEl>
                                          <p:spTgt spid="43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388"/>
                                        </p:tgtEl>
                                        <p:attrNameLst>
                                          <p:attrName>style.visibility</p:attrName>
                                        </p:attrNameLst>
                                      </p:cBhvr>
                                      <p:to>
                                        <p:strVal val="visible"/>
                                      </p:to>
                                    </p:set>
                                    <p:animEffect transition="in" filter="fade">
                                      <p:cBhvr>
                                        <p:cTn id="28" dur="1000"/>
                                        <p:tgtEl>
                                          <p:spTgt spid="4388"/>
                                        </p:tgtEl>
                                      </p:cBhvr>
                                    </p:animEffect>
                                  </p:childTnLst>
                                </p:cTn>
                              </p:par>
                              <p:par>
                                <p:cTn id="29" presetID="10" presetClass="entr" presetSubtype="0" fill="hold" nodeType="withEffect">
                                  <p:stCondLst>
                                    <p:cond delay="0"/>
                                  </p:stCondLst>
                                  <p:childTnLst>
                                    <p:set>
                                      <p:cBhvr>
                                        <p:cTn id="30" dur="1" fill="hold">
                                          <p:stCondLst>
                                            <p:cond delay="0"/>
                                          </p:stCondLst>
                                        </p:cTn>
                                        <p:tgtEl>
                                          <p:spTgt spid="4281"/>
                                        </p:tgtEl>
                                        <p:attrNameLst>
                                          <p:attrName>style.visibility</p:attrName>
                                        </p:attrNameLst>
                                      </p:cBhvr>
                                      <p:to>
                                        <p:strVal val="visible"/>
                                      </p:to>
                                    </p:set>
                                    <p:animEffect transition="in" filter="fade">
                                      <p:cBhvr>
                                        <p:cTn id="31" dur="500"/>
                                        <p:tgtEl>
                                          <p:spTgt spid="428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279"/>
                                        </p:tgtEl>
                                        <p:attrNameLst>
                                          <p:attrName>style.visibility</p:attrName>
                                        </p:attrNameLst>
                                      </p:cBhvr>
                                      <p:to>
                                        <p:strVal val="visible"/>
                                      </p:to>
                                    </p:set>
                                    <p:animEffect transition="in" filter="fade">
                                      <p:cBhvr>
                                        <p:cTn id="36" dur="2000"/>
                                        <p:tgtEl>
                                          <p:spTgt spid="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412"/>
        <p:cNvGrpSpPr/>
        <p:nvPr/>
      </p:nvGrpSpPr>
      <p:grpSpPr>
        <a:xfrm>
          <a:off x="0" y="0"/>
          <a:ext cx="0" cy="0"/>
          <a:chOff x="0" y="0"/>
          <a:chExt cx="0" cy="0"/>
        </a:xfrm>
      </p:grpSpPr>
      <p:sp>
        <p:nvSpPr>
          <p:cNvPr id="4413" name="Shape 4413"/>
          <p:cNvSpPr/>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Excess Reactant</a:t>
            </a:r>
          </a:p>
        </p:txBody>
      </p:sp>
      <p:sp>
        <p:nvSpPr>
          <p:cNvPr id="4414" name="Shape 4414"/>
          <p:cNvSpPr txBox="1"/>
          <p:nvPr/>
        </p:nvSpPr>
        <p:spPr>
          <a:xfrm>
            <a:off x="1201737" y="1905000"/>
            <a:ext cx="6116636"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rgbClr val="FF0000"/>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Na       +      Cl</a:t>
            </a:r>
            <a:r>
              <a:rPr lang="en-US" sz="3200" b="0" i="0" u="none" strike="noStrike" cap="none" baseline="-25000">
                <a:solidFill>
                  <a:schemeClr val="dk1"/>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  →      </a:t>
            </a:r>
            <a:r>
              <a:rPr lang="en-US" sz="3200" b="0" i="0" u="none" strike="noStrike" cap="none">
                <a:solidFill>
                  <a:srgbClr val="FF0000"/>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NaCl</a:t>
            </a:r>
          </a:p>
        </p:txBody>
      </p:sp>
      <p:sp>
        <p:nvSpPr>
          <p:cNvPr id="4415" name="Shape 4415"/>
          <p:cNvSpPr txBox="1"/>
          <p:nvPr/>
        </p:nvSpPr>
        <p:spPr>
          <a:xfrm>
            <a:off x="1524000" y="2449513"/>
            <a:ext cx="53514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50 g                          50 g                             x g</a:t>
            </a:r>
          </a:p>
        </p:txBody>
      </p:sp>
      <p:cxnSp>
        <p:nvCxnSpPr>
          <p:cNvPr id="4416" name="Shape 4416"/>
          <p:cNvCxnSpPr/>
          <p:nvPr/>
        </p:nvCxnSpPr>
        <p:spPr>
          <a:xfrm>
            <a:off x="1752600" y="2895600"/>
            <a:ext cx="0" cy="1066799"/>
          </a:xfrm>
          <a:prstGeom prst="straightConnector1">
            <a:avLst/>
          </a:prstGeom>
          <a:noFill/>
          <a:ln w="9525" cap="flat" cmpd="sng">
            <a:solidFill>
              <a:schemeClr val="dk1"/>
            </a:solidFill>
            <a:prstDash val="solid"/>
            <a:round/>
            <a:headEnd type="none" w="med" len="med"/>
            <a:tailEnd type="triangle" w="lg" len="lg"/>
          </a:ln>
        </p:spPr>
      </p:cxnSp>
      <p:cxnSp>
        <p:nvCxnSpPr>
          <p:cNvPr id="4417" name="Shape 4417"/>
          <p:cNvCxnSpPr/>
          <p:nvPr/>
        </p:nvCxnSpPr>
        <p:spPr>
          <a:xfrm>
            <a:off x="4114800" y="2895600"/>
            <a:ext cx="0" cy="1066799"/>
          </a:xfrm>
          <a:prstGeom prst="straightConnector1">
            <a:avLst/>
          </a:prstGeom>
          <a:noFill/>
          <a:ln w="9525" cap="flat" cmpd="sng">
            <a:solidFill>
              <a:schemeClr val="dk1"/>
            </a:solidFill>
            <a:prstDash val="solid"/>
            <a:round/>
            <a:headEnd type="none" w="med" len="med"/>
            <a:tailEnd type="triangle" w="lg" len="lg"/>
          </a:ln>
        </p:spPr>
      </p:cxnSp>
      <p:cxnSp>
        <p:nvCxnSpPr>
          <p:cNvPr id="4418" name="Shape 4418"/>
          <p:cNvCxnSpPr/>
          <p:nvPr/>
        </p:nvCxnSpPr>
        <p:spPr>
          <a:xfrm>
            <a:off x="6629400" y="2895600"/>
            <a:ext cx="0" cy="1066799"/>
          </a:xfrm>
          <a:prstGeom prst="straightConnector1">
            <a:avLst/>
          </a:prstGeom>
          <a:noFill/>
          <a:ln w="9525" cap="flat" cmpd="sng">
            <a:solidFill>
              <a:schemeClr val="dk1"/>
            </a:solidFill>
            <a:prstDash val="solid"/>
            <a:round/>
            <a:headEnd type="triangle" w="lg" len="lg"/>
            <a:tailEnd type="none" w="med" len="med"/>
          </a:ln>
        </p:spPr>
      </p:cxnSp>
      <p:sp>
        <p:nvSpPr>
          <p:cNvPr id="4419" name="Shape 4419"/>
          <p:cNvSpPr txBox="1"/>
          <p:nvPr/>
        </p:nvSpPr>
        <p:spPr>
          <a:xfrm>
            <a:off x="212725" y="4049712"/>
            <a:ext cx="946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“Have”</a:t>
            </a:r>
          </a:p>
        </p:txBody>
      </p:sp>
      <p:sp>
        <p:nvSpPr>
          <p:cNvPr id="4420" name="Shape 4420"/>
          <p:cNvSpPr txBox="1"/>
          <p:nvPr/>
        </p:nvSpPr>
        <p:spPr>
          <a:xfrm>
            <a:off x="1889125" y="3059113"/>
            <a:ext cx="12969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23 g/mol</a:t>
            </a:r>
          </a:p>
        </p:txBody>
      </p:sp>
      <p:sp>
        <p:nvSpPr>
          <p:cNvPr id="4421" name="Shape 4421"/>
          <p:cNvSpPr txBox="1"/>
          <p:nvPr/>
        </p:nvSpPr>
        <p:spPr>
          <a:xfrm>
            <a:off x="4251325" y="3059113"/>
            <a:ext cx="12969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71 g/mol</a:t>
            </a:r>
          </a:p>
        </p:txBody>
      </p:sp>
      <p:sp>
        <p:nvSpPr>
          <p:cNvPr id="4422" name="Shape 4422"/>
          <p:cNvSpPr txBox="1"/>
          <p:nvPr/>
        </p:nvSpPr>
        <p:spPr>
          <a:xfrm>
            <a:off x="1219200" y="4022725"/>
            <a:ext cx="1157287" cy="396874"/>
          </a:xfrm>
          <a:prstGeom prst="rect">
            <a:avLst/>
          </a:prstGeom>
          <a:solidFill>
            <a:srgbClr val="99CCFF"/>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2.17 mol</a:t>
            </a:r>
          </a:p>
        </p:txBody>
      </p:sp>
      <p:sp>
        <p:nvSpPr>
          <p:cNvPr id="4423" name="Shape 4423"/>
          <p:cNvSpPr txBox="1"/>
          <p:nvPr/>
        </p:nvSpPr>
        <p:spPr>
          <a:xfrm>
            <a:off x="212725" y="4659312"/>
            <a:ext cx="96043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“Need”</a:t>
            </a:r>
          </a:p>
        </p:txBody>
      </p:sp>
      <p:cxnSp>
        <p:nvCxnSpPr>
          <p:cNvPr id="4424" name="Shape 4424"/>
          <p:cNvCxnSpPr/>
          <p:nvPr/>
        </p:nvCxnSpPr>
        <p:spPr>
          <a:xfrm flipH="1">
            <a:off x="2362199" y="4343400"/>
            <a:ext cx="1143000" cy="381000"/>
          </a:xfrm>
          <a:prstGeom prst="straightConnector1">
            <a:avLst/>
          </a:prstGeom>
          <a:noFill/>
          <a:ln w="9525" cap="flat" cmpd="sng">
            <a:solidFill>
              <a:schemeClr val="dk1"/>
            </a:solidFill>
            <a:prstDash val="solid"/>
            <a:round/>
            <a:headEnd type="none" w="med" len="med"/>
            <a:tailEnd type="triangle" w="lg" len="lg"/>
          </a:ln>
        </p:spPr>
      </p:cxnSp>
      <p:sp>
        <p:nvSpPr>
          <p:cNvPr id="4425" name="Shape 4425"/>
          <p:cNvSpPr txBox="1"/>
          <p:nvPr/>
        </p:nvSpPr>
        <p:spPr>
          <a:xfrm>
            <a:off x="1219200" y="4648200"/>
            <a:ext cx="1157287" cy="396874"/>
          </a:xfrm>
          <a:prstGeom prst="rect">
            <a:avLst/>
          </a:prstGeom>
          <a:solidFill>
            <a:srgbClr val="FFA3A3"/>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1.40 mol</a:t>
            </a:r>
          </a:p>
        </p:txBody>
      </p:sp>
      <p:sp>
        <p:nvSpPr>
          <p:cNvPr id="4426" name="Shape 4426"/>
          <p:cNvSpPr txBox="1"/>
          <p:nvPr/>
        </p:nvSpPr>
        <p:spPr>
          <a:xfrm>
            <a:off x="1203325" y="5421312"/>
            <a:ext cx="121761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EXCESS</a:t>
            </a:r>
          </a:p>
        </p:txBody>
      </p:sp>
      <p:sp>
        <p:nvSpPr>
          <p:cNvPr id="4427" name="Shape 4427"/>
          <p:cNvSpPr txBox="1"/>
          <p:nvPr/>
        </p:nvSpPr>
        <p:spPr>
          <a:xfrm>
            <a:off x="3549650" y="5410200"/>
            <a:ext cx="11747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LIMITING</a:t>
            </a:r>
          </a:p>
        </p:txBody>
      </p:sp>
      <p:sp>
        <p:nvSpPr>
          <p:cNvPr id="4428" name="Shape 4428"/>
          <p:cNvSpPr/>
          <p:nvPr/>
        </p:nvSpPr>
        <p:spPr>
          <a:xfrm>
            <a:off x="6019800" y="3962400"/>
            <a:ext cx="1157287" cy="396874"/>
          </a:xfrm>
          <a:prstGeom prst="rect">
            <a:avLst/>
          </a:prstGeom>
          <a:solidFill>
            <a:srgbClr val="DDDDDD"/>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1.40 mol</a:t>
            </a:r>
          </a:p>
        </p:txBody>
      </p:sp>
      <p:sp>
        <p:nvSpPr>
          <p:cNvPr id="4429" name="Shape 4429"/>
          <p:cNvSpPr txBox="1"/>
          <p:nvPr/>
        </p:nvSpPr>
        <p:spPr>
          <a:xfrm>
            <a:off x="6689725" y="3135313"/>
            <a:ext cx="156527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58.5 g/mol</a:t>
            </a:r>
          </a:p>
        </p:txBody>
      </p:sp>
      <p:sp>
        <p:nvSpPr>
          <p:cNvPr id="4430" name="Shape 4430"/>
          <p:cNvSpPr txBox="1"/>
          <p:nvPr/>
        </p:nvSpPr>
        <p:spPr>
          <a:xfrm>
            <a:off x="5865812" y="2438400"/>
            <a:ext cx="1525587" cy="396874"/>
          </a:xfrm>
          <a:prstGeom prst="rect">
            <a:avLst/>
          </a:prstGeom>
          <a:solidFill>
            <a:srgbClr val="DDDDDD"/>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81.9 g NaCl</a:t>
            </a:r>
          </a:p>
        </p:txBody>
      </p:sp>
      <p:cxnSp>
        <p:nvCxnSpPr>
          <p:cNvPr id="4431" name="Shape 4431"/>
          <p:cNvCxnSpPr/>
          <p:nvPr/>
        </p:nvCxnSpPr>
        <p:spPr>
          <a:xfrm>
            <a:off x="4648200" y="4191000"/>
            <a:ext cx="1371599" cy="0"/>
          </a:xfrm>
          <a:prstGeom prst="straightConnector1">
            <a:avLst/>
          </a:prstGeom>
          <a:noFill/>
          <a:ln w="9525" cap="flat" cmpd="sng">
            <a:solidFill>
              <a:schemeClr val="dk1"/>
            </a:solidFill>
            <a:prstDash val="solid"/>
            <a:round/>
            <a:headEnd type="none" w="med" len="med"/>
            <a:tailEnd type="triangle" w="lg" len="lg"/>
          </a:ln>
        </p:spPr>
      </p:cxnSp>
      <p:sp>
        <p:nvSpPr>
          <p:cNvPr id="4432" name="Shape 4432"/>
          <p:cNvSpPr txBox="1"/>
          <p:nvPr/>
        </p:nvSpPr>
        <p:spPr>
          <a:xfrm>
            <a:off x="4876800" y="3832225"/>
            <a:ext cx="74612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1 : </a:t>
            </a:r>
            <a:r>
              <a:rPr lang="en-US" sz="2000" b="0" i="0" u="none" strike="noStrike" cap="none">
                <a:solidFill>
                  <a:srgbClr val="FF0000"/>
                </a:solidFill>
                <a:latin typeface="Arial"/>
                <a:ea typeface="Arial"/>
                <a:cs typeface="Arial"/>
                <a:sym typeface="Arial"/>
              </a:rPr>
              <a:t>2</a:t>
            </a:r>
          </a:p>
        </p:txBody>
      </p:sp>
      <p:sp>
        <p:nvSpPr>
          <p:cNvPr id="4433" name="Shape 4433"/>
          <p:cNvSpPr txBox="1"/>
          <p:nvPr/>
        </p:nvSpPr>
        <p:spPr>
          <a:xfrm>
            <a:off x="4876800" y="4224337"/>
            <a:ext cx="944562"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coefficients</a:t>
            </a:r>
          </a:p>
        </p:txBody>
      </p:sp>
      <p:sp>
        <p:nvSpPr>
          <p:cNvPr id="4434" name="Shape 4434">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35" name="Shape 4435"/>
          <p:cNvSpPr txBox="1"/>
          <p:nvPr/>
        </p:nvSpPr>
        <p:spPr>
          <a:xfrm>
            <a:off x="3489325" y="3973512"/>
            <a:ext cx="1157287" cy="396874"/>
          </a:xfrm>
          <a:prstGeom prst="rect">
            <a:avLst/>
          </a:prstGeom>
          <a:solidFill>
            <a:srgbClr val="99CCFF"/>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lt1"/>
                </a:solidFill>
                <a:latin typeface="Arial"/>
                <a:ea typeface="Arial"/>
                <a:cs typeface="Arial"/>
                <a:sym typeface="Arial"/>
              </a:rPr>
              <a:t>0.70 mol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6"/>
                                        </p:tgtEl>
                                        <p:attrNameLst>
                                          <p:attrName>style.visibility</p:attrName>
                                        </p:attrNameLst>
                                      </p:cBhvr>
                                      <p:to>
                                        <p:strVal val="visible"/>
                                      </p:to>
                                    </p:set>
                                    <p:animEffect transition="in" filter="fade">
                                      <p:cBhvr>
                                        <p:cTn id="7" dur="500"/>
                                        <p:tgtEl>
                                          <p:spTgt spid="4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20"/>
                                        </p:tgtEl>
                                        <p:attrNameLst>
                                          <p:attrName>style.visibility</p:attrName>
                                        </p:attrNameLst>
                                      </p:cBhvr>
                                      <p:to>
                                        <p:strVal val="visible"/>
                                      </p:to>
                                    </p:set>
                                    <p:animEffect transition="in" filter="fade">
                                      <p:cBhvr>
                                        <p:cTn id="12" dur="1000"/>
                                        <p:tgtEl>
                                          <p:spTgt spid="44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22"/>
                                        </p:tgtEl>
                                        <p:attrNameLst>
                                          <p:attrName>style.visibility</p:attrName>
                                        </p:attrNameLst>
                                      </p:cBhvr>
                                      <p:to>
                                        <p:strVal val="visible"/>
                                      </p:to>
                                    </p:set>
                                    <p:animEffect transition="in" filter="fade">
                                      <p:cBhvr>
                                        <p:cTn id="17" dur="500"/>
                                        <p:tgtEl>
                                          <p:spTgt spid="44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17"/>
                                        </p:tgtEl>
                                        <p:attrNameLst>
                                          <p:attrName>style.visibility</p:attrName>
                                        </p:attrNameLst>
                                      </p:cBhvr>
                                      <p:to>
                                        <p:strVal val="visible"/>
                                      </p:to>
                                    </p:set>
                                    <p:animEffect transition="in" filter="fade">
                                      <p:cBhvr>
                                        <p:cTn id="22" dur="500"/>
                                        <p:tgtEl>
                                          <p:spTgt spid="44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21"/>
                                        </p:tgtEl>
                                        <p:attrNameLst>
                                          <p:attrName>style.visibility</p:attrName>
                                        </p:attrNameLst>
                                      </p:cBhvr>
                                      <p:to>
                                        <p:strVal val="visible"/>
                                      </p:to>
                                    </p:set>
                                    <p:animEffect transition="in" filter="fade">
                                      <p:cBhvr>
                                        <p:cTn id="27" dur="1000"/>
                                        <p:tgtEl>
                                          <p:spTgt spid="44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35"/>
                                        </p:tgtEl>
                                        <p:attrNameLst>
                                          <p:attrName>style.visibility</p:attrName>
                                        </p:attrNameLst>
                                      </p:cBhvr>
                                      <p:to>
                                        <p:strVal val="visible"/>
                                      </p:to>
                                    </p:set>
                                    <p:animEffect transition="in" filter="fade">
                                      <p:cBhvr>
                                        <p:cTn id="32" dur="500"/>
                                        <p:tgtEl>
                                          <p:spTgt spid="44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24"/>
                                        </p:tgtEl>
                                        <p:attrNameLst>
                                          <p:attrName>style.visibility</p:attrName>
                                        </p:attrNameLst>
                                      </p:cBhvr>
                                      <p:to>
                                        <p:strVal val="visible"/>
                                      </p:to>
                                    </p:set>
                                    <p:animEffect transition="in" filter="fade">
                                      <p:cBhvr>
                                        <p:cTn id="37" dur="500"/>
                                        <p:tgtEl>
                                          <p:spTgt spid="44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25"/>
                                        </p:tgtEl>
                                        <p:attrNameLst>
                                          <p:attrName>style.visibility</p:attrName>
                                        </p:attrNameLst>
                                      </p:cBhvr>
                                      <p:to>
                                        <p:strVal val="visible"/>
                                      </p:to>
                                    </p:set>
                                    <p:animEffect transition="in" filter="fade">
                                      <p:cBhvr>
                                        <p:cTn id="42" dur="500"/>
                                        <p:tgtEl>
                                          <p:spTgt spid="4425"/>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426"/>
                                        </p:tgtEl>
                                        <p:attrNameLst>
                                          <p:attrName>style.visibility</p:attrName>
                                        </p:attrNameLst>
                                      </p:cBhvr>
                                      <p:to>
                                        <p:strVal val="visible"/>
                                      </p:to>
                                    </p:set>
                                    <p:anim calcmode="lin" valueType="num">
                                      <p:cBhvr additive="base">
                                        <p:cTn id="47" dur="500"/>
                                        <p:tgtEl>
                                          <p:spTgt spid="4426"/>
                                        </p:tgtEl>
                                        <p:attrNameLst>
                                          <p:attrName>ppt_w</p:attrName>
                                        </p:attrNameLst>
                                      </p:cBhvr>
                                      <p:tavLst>
                                        <p:tav tm="0">
                                          <p:val>
                                            <p:strVal val="0"/>
                                          </p:val>
                                        </p:tav>
                                        <p:tav tm="100000">
                                          <p:val>
                                            <p:strVal val="#ppt_w"/>
                                          </p:val>
                                        </p:tav>
                                      </p:tavLst>
                                    </p:anim>
                                    <p:anim calcmode="lin" valueType="num">
                                      <p:cBhvr additive="base">
                                        <p:cTn id="48" dur="500"/>
                                        <p:tgtEl>
                                          <p:spTgt spid="4426"/>
                                        </p:tgtEl>
                                        <p:attrNameLst>
                                          <p:attrName>ppt_h</p:attrName>
                                        </p:attrNameLst>
                                      </p:cBhvr>
                                      <p:tavLst>
                                        <p:tav tm="0">
                                          <p:val>
                                            <p:str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4427"/>
                                        </p:tgtEl>
                                        <p:attrNameLst>
                                          <p:attrName>style.visibility</p:attrName>
                                        </p:attrNameLst>
                                      </p:cBhvr>
                                      <p:to>
                                        <p:strVal val="visible"/>
                                      </p:to>
                                    </p:set>
                                    <p:anim calcmode="lin" valueType="num">
                                      <p:cBhvr additive="base">
                                        <p:cTn id="53" dur="500"/>
                                        <p:tgtEl>
                                          <p:spTgt spid="4427"/>
                                        </p:tgtEl>
                                        <p:attrNameLst>
                                          <p:attrName>ppt_w</p:attrName>
                                        </p:attrNameLst>
                                      </p:cBhvr>
                                      <p:tavLst>
                                        <p:tav tm="0">
                                          <p:val>
                                            <p:strVal val="0"/>
                                          </p:val>
                                        </p:tav>
                                        <p:tav tm="100000">
                                          <p:val>
                                            <p:strVal val="#ppt_w"/>
                                          </p:val>
                                        </p:tav>
                                      </p:tavLst>
                                    </p:anim>
                                    <p:anim calcmode="lin" valueType="num">
                                      <p:cBhvr additive="base">
                                        <p:cTn id="54" dur="500"/>
                                        <p:tgtEl>
                                          <p:spTgt spid="4427"/>
                                        </p:tgtEl>
                                        <p:attrNameLst>
                                          <p:attrName>ppt_h</p:attrName>
                                        </p:attrNameLst>
                                      </p:cBhvr>
                                      <p:tavLst>
                                        <p:tav tm="0">
                                          <p:val>
                                            <p:str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432"/>
                                        </p:tgtEl>
                                        <p:attrNameLst>
                                          <p:attrName>style.visibility</p:attrName>
                                        </p:attrNameLst>
                                      </p:cBhvr>
                                      <p:to>
                                        <p:strVal val="visible"/>
                                      </p:to>
                                    </p:set>
                                    <p:animEffect transition="in" filter="fade">
                                      <p:cBhvr>
                                        <p:cTn id="59" dur="1000"/>
                                        <p:tgtEl>
                                          <p:spTgt spid="443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428"/>
                                        </p:tgtEl>
                                        <p:attrNameLst>
                                          <p:attrName>style.visibility</p:attrName>
                                        </p:attrNameLst>
                                      </p:cBhvr>
                                      <p:to>
                                        <p:strVal val="visible"/>
                                      </p:to>
                                    </p:set>
                                    <p:animEffect transition="in" filter="fade">
                                      <p:cBhvr>
                                        <p:cTn id="64" dur="500"/>
                                        <p:tgtEl>
                                          <p:spTgt spid="44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418"/>
                                        </p:tgtEl>
                                        <p:attrNameLst>
                                          <p:attrName>style.visibility</p:attrName>
                                        </p:attrNameLst>
                                      </p:cBhvr>
                                      <p:to>
                                        <p:strVal val="visible"/>
                                      </p:to>
                                    </p:set>
                                    <p:animEffect transition="in" filter="fade">
                                      <p:cBhvr>
                                        <p:cTn id="69" dur="500"/>
                                        <p:tgtEl>
                                          <p:spTgt spid="44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429"/>
                                        </p:tgtEl>
                                        <p:attrNameLst>
                                          <p:attrName>style.visibility</p:attrName>
                                        </p:attrNameLst>
                                      </p:cBhvr>
                                      <p:to>
                                        <p:strVal val="visible"/>
                                      </p:to>
                                    </p:set>
                                    <p:animEffect transition="in" filter="fade">
                                      <p:cBhvr>
                                        <p:cTn id="74" dur="1000"/>
                                        <p:tgtEl>
                                          <p:spTgt spid="442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430"/>
                                        </p:tgtEl>
                                        <p:attrNameLst>
                                          <p:attrName>style.visibility</p:attrName>
                                        </p:attrNameLst>
                                      </p:cBhvr>
                                      <p:to>
                                        <p:strVal val="visible"/>
                                      </p:to>
                                    </p:set>
                                    <p:animEffect transition="in" filter="fade">
                                      <p:cBhvr>
                                        <p:cTn id="79" dur="1000"/>
                                        <p:tgtEl>
                                          <p:spTgt spid="4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4440"/>
        <p:cNvGrpSpPr/>
        <p:nvPr/>
      </p:nvGrpSpPr>
      <p:grpSpPr>
        <a:xfrm>
          <a:off x="0" y="0"/>
          <a:ext cx="0" cy="0"/>
          <a:chOff x="0" y="0"/>
          <a:chExt cx="0" cy="0"/>
        </a:xfrm>
      </p:grpSpPr>
      <p:sp>
        <p:nvSpPr>
          <p:cNvPr id="4441" name="Shape 444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Excess Reactant (continued)</a:t>
            </a:r>
          </a:p>
        </p:txBody>
      </p:sp>
      <p:sp>
        <p:nvSpPr>
          <p:cNvPr id="4442" name="Shape 4442"/>
          <p:cNvSpPr txBox="1"/>
          <p:nvPr/>
        </p:nvSpPr>
        <p:spPr>
          <a:xfrm>
            <a:off x="1201737" y="1905000"/>
            <a:ext cx="6116636"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2</a:t>
            </a:r>
            <a:r>
              <a:rPr lang="en-US" sz="3200" b="0" i="0" u="none" strike="noStrike" cap="none">
                <a:solidFill>
                  <a:srgbClr val="FF0000"/>
                </a:solidFill>
                <a:latin typeface="Arial"/>
                <a:ea typeface="Arial"/>
                <a:cs typeface="Arial"/>
                <a:sym typeface="Arial"/>
              </a:rPr>
              <a:t> </a:t>
            </a:r>
            <a:r>
              <a:rPr lang="en-US" sz="3200" b="0" i="0" u="none" strike="noStrike" cap="none">
                <a:solidFill>
                  <a:schemeClr val="dk1"/>
                </a:solidFill>
                <a:latin typeface="Arial"/>
                <a:ea typeface="Arial"/>
                <a:cs typeface="Arial"/>
                <a:sym typeface="Arial"/>
              </a:rPr>
              <a:t>Na       +      Cl</a:t>
            </a:r>
            <a:r>
              <a:rPr lang="en-US" sz="3200" b="0" i="0" u="none" strike="noStrike" cap="none" baseline="-25000">
                <a:solidFill>
                  <a:schemeClr val="dk1"/>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  →      2</a:t>
            </a:r>
            <a:r>
              <a:rPr lang="en-US" sz="3200" b="0" i="0" u="none" strike="noStrike" cap="none">
                <a:solidFill>
                  <a:srgbClr val="FF0000"/>
                </a:solidFill>
                <a:latin typeface="Arial"/>
                <a:ea typeface="Arial"/>
                <a:cs typeface="Arial"/>
                <a:sym typeface="Arial"/>
              </a:rPr>
              <a:t> </a:t>
            </a:r>
            <a:r>
              <a:rPr lang="en-US" sz="3200" b="0" i="0" u="none" strike="noStrike" cap="none">
                <a:solidFill>
                  <a:schemeClr val="dk1"/>
                </a:solidFill>
                <a:latin typeface="Arial"/>
                <a:ea typeface="Arial"/>
                <a:cs typeface="Arial"/>
                <a:sym typeface="Arial"/>
              </a:rPr>
              <a:t>NaCl</a:t>
            </a:r>
          </a:p>
        </p:txBody>
      </p:sp>
      <p:sp>
        <p:nvSpPr>
          <p:cNvPr id="4443" name="Shape 4443"/>
          <p:cNvSpPr txBox="1"/>
          <p:nvPr/>
        </p:nvSpPr>
        <p:spPr>
          <a:xfrm>
            <a:off x="1524000" y="2449513"/>
            <a:ext cx="53514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50 g                          50 g                             x g</a:t>
            </a:r>
          </a:p>
        </p:txBody>
      </p:sp>
      <p:sp>
        <p:nvSpPr>
          <p:cNvPr id="4444" name="Shape 4444"/>
          <p:cNvSpPr txBox="1"/>
          <p:nvPr/>
        </p:nvSpPr>
        <p:spPr>
          <a:xfrm>
            <a:off x="5865812" y="2438400"/>
            <a:ext cx="1525587" cy="396874"/>
          </a:xfrm>
          <a:prstGeom prst="rect">
            <a:avLst/>
          </a:prstGeom>
          <a:solidFill>
            <a:srgbClr val="E6DDD8"/>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81.9 g NaCl</a:t>
            </a:r>
          </a:p>
        </p:txBody>
      </p:sp>
      <p:sp>
        <p:nvSpPr>
          <p:cNvPr id="4445" name="Shape 4445"/>
          <p:cNvSpPr txBox="1"/>
          <p:nvPr/>
        </p:nvSpPr>
        <p:spPr>
          <a:xfrm>
            <a:off x="669925" y="3211513"/>
            <a:ext cx="33321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All the chlorine is used up…</a:t>
            </a:r>
          </a:p>
        </p:txBody>
      </p:sp>
      <p:grpSp>
        <p:nvGrpSpPr>
          <p:cNvPr id="4446" name="Shape 4446"/>
          <p:cNvGrpSpPr/>
          <p:nvPr/>
        </p:nvGrpSpPr>
        <p:grpSpPr>
          <a:xfrm>
            <a:off x="1981199" y="3744912"/>
            <a:ext cx="1904999" cy="750886"/>
            <a:chOff x="1247" y="2359"/>
            <a:chExt cx="1199" cy="472"/>
          </a:xfrm>
        </p:grpSpPr>
        <p:sp>
          <p:nvSpPr>
            <p:cNvPr id="4447" name="Shape 4447"/>
            <p:cNvSpPr txBox="1"/>
            <p:nvPr/>
          </p:nvSpPr>
          <p:spPr>
            <a:xfrm>
              <a:off x="1381" y="2359"/>
              <a:ext cx="1004" cy="44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81.9 g NaCl</a:t>
              </a:r>
            </a:p>
            <a:p>
              <a:pPr marL="0" marR="0" lvl="0" indent="0" algn="l" rtl="0">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50.0 g Cl</a:t>
              </a:r>
              <a:r>
                <a:rPr lang="en-US" sz="2000" b="0" i="0" u="none" strike="noStrike" cap="none" baseline="-25000">
                  <a:solidFill>
                    <a:schemeClr val="dk1"/>
                  </a:solidFill>
                  <a:latin typeface="Arial"/>
                  <a:ea typeface="Arial"/>
                  <a:cs typeface="Arial"/>
                  <a:sym typeface="Arial"/>
                </a:rPr>
                <a:t>2</a:t>
              </a:r>
            </a:p>
          </p:txBody>
        </p:sp>
        <p:cxnSp>
          <p:nvCxnSpPr>
            <p:cNvPr id="4448" name="Shape 4448"/>
            <p:cNvCxnSpPr/>
            <p:nvPr/>
          </p:nvCxnSpPr>
          <p:spPr>
            <a:xfrm>
              <a:off x="1247" y="2831"/>
              <a:ext cx="1199" cy="0"/>
            </a:xfrm>
            <a:prstGeom prst="straightConnector1">
              <a:avLst/>
            </a:prstGeom>
            <a:noFill/>
            <a:ln w="9525" cap="flat" cmpd="sng">
              <a:solidFill>
                <a:schemeClr val="dk1"/>
              </a:solidFill>
              <a:prstDash val="solid"/>
              <a:round/>
              <a:headEnd type="none" w="med" len="med"/>
              <a:tailEnd type="none" w="med" len="med"/>
            </a:ln>
          </p:spPr>
        </p:cxnSp>
      </p:grpSp>
      <p:sp>
        <p:nvSpPr>
          <p:cNvPr id="4449" name="Shape 4449"/>
          <p:cNvSpPr txBox="1"/>
          <p:nvPr/>
        </p:nvSpPr>
        <p:spPr>
          <a:xfrm>
            <a:off x="2193925" y="4506912"/>
            <a:ext cx="9588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31.9 g</a:t>
            </a:r>
          </a:p>
        </p:txBody>
      </p:sp>
      <p:sp>
        <p:nvSpPr>
          <p:cNvPr id="4450" name="Shape 4450"/>
          <p:cNvSpPr txBox="1"/>
          <p:nvPr/>
        </p:nvSpPr>
        <p:spPr>
          <a:xfrm>
            <a:off x="3048000" y="4495800"/>
            <a:ext cx="34559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Na   is consumed in reaction.</a:t>
            </a:r>
          </a:p>
        </p:txBody>
      </p:sp>
      <p:sp>
        <p:nvSpPr>
          <p:cNvPr id="4451" name="Shape 4451"/>
          <p:cNvSpPr txBox="1"/>
          <p:nvPr/>
        </p:nvSpPr>
        <p:spPr>
          <a:xfrm>
            <a:off x="822325" y="4964112"/>
            <a:ext cx="34432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How much Na is unreacted? </a:t>
            </a:r>
          </a:p>
        </p:txBody>
      </p:sp>
      <p:sp>
        <p:nvSpPr>
          <p:cNvPr id="4452" name="Shape 4452"/>
          <p:cNvSpPr txBox="1"/>
          <p:nvPr/>
        </p:nvSpPr>
        <p:spPr>
          <a:xfrm>
            <a:off x="2270125" y="5421312"/>
            <a:ext cx="23145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50.0 g  -  31.9 g  = </a:t>
            </a:r>
          </a:p>
        </p:txBody>
      </p:sp>
      <p:sp>
        <p:nvSpPr>
          <p:cNvPr id="4453" name="Shape 4453"/>
          <p:cNvSpPr txBox="1"/>
          <p:nvPr/>
        </p:nvSpPr>
        <p:spPr>
          <a:xfrm>
            <a:off x="4556125" y="5421312"/>
            <a:ext cx="12842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18.1 g Na</a:t>
            </a:r>
          </a:p>
        </p:txBody>
      </p:sp>
      <p:sp>
        <p:nvSpPr>
          <p:cNvPr id="4454" name="Shape 4454"/>
          <p:cNvSpPr txBox="1"/>
          <p:nvPr/>
        </p:nvSpPr>
        <p:spPr>
          <a:xfrm>
            <a:off x="2362200" y="5726112"/>
            <a:ext cx="34305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total         used         “excess”</a:t>
            </a:r>
          </a:p>
        </p:txBody>
      </p:sp>
      <p:sp>
        <p:nvSpPr>
          <p:cNvPr id="4455" name="Shape 4455">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56" name="Shape 4456"/>
          <p:cNvSpPr txBox="1"/>
          <p:nvPr/>
        </p:nvSpPr>
        <p:spPr>
          <a:xfrm>
            <a:off x="3746500" y="1582737"/>
            <a:ext cx="7365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1" u="none" strike="noStrike" cap="none">
                <a:solidFill>
                  <a:srgbClr val="FF0000"/>
                </a:solidFill>
                <a:latin typeface="Arial"/>
                <a:ea typeface="Arial"/>
                <a:cs typeface="Arial"/>
                <a:sym typeface="Arial"/>
              </a:rPr>
              <a:t>limiting</a:t>
            </a:r>
          </a:p>
        </p:txBody>
      </p:sp>
      <p:sp>
        <p:nvSpPr>
          <p:cNvPr id="4457" name="Shape 4457"/>
          <p:cNvSpPr txBox="1"/>
          <p:nvPr/>
        </p:nvSpPr>
        <p:spPr>
          <a:xfrm>
            <a:off x="1508125" y="1582737"/>
            <a:ext cx="7365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1" u="none" strike="noStrike" cap="none">
                <a:solidFill>
                  <a:srgbClr val="FF0000"/>
                </a:solidFill>
                <a:latin typeface="Arial"/>
                <a:ea typeface="Arial"/>
                <a:cs typeface="Arial"/>
                <a:sym typeface="Arial"/>
              </a:rPr>
              <a:t>excess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5"/>
                                        </p:tgtEl>
                                        <p:attrNameLst>
                                          <p:attrName>style.visibility</p:attrName>
                                        </p:attrNameLst>
                                      </p:cBhvr>
                                      <p:to>
                                        <p:strVal val="visible"/>
                                      </p:to>
                                    </p:set>
                                    <p:animEffect transition="in" filter="fade">
                                      <p:cBhvr>
                                        <p:cTn id="7" dur="1000"/>
                                        <p:tgtEl>
                                          <p:spTgt spid="4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56"/>
                                        </p:tgtEl>
                                        <p:attrNameLst>
                                          <p:attrName>style.visibility</p:attrName>
                                        </p:attrNameLst>
                                      </p:cBhvr>
                                      <p:to>
                                        <p:strVal val="visible"/>
                                      </p:to>
                                    </p:set>
                                    <p:animEffect transition="in" filter="fade">
                                      <p:cBhvr>
                                        <p:cTn id="12" dur="1000"/>
                                        <p:tgtEl>
                                          <p:spTgt spid="445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457"/>
                                        </p:tgtEl>
                                        <p:attrNameLst>
                                          <p:attrName>style.visibility</p:attrName>
                                        </p:attrNameLst>
                                      </p:cBhvr>
                                      <p:to>
                                        <p:strVal val="visible"/>
                                      </p:to>
                                    </p:set>
                                    <p:animEffect transition="in" filter="fade">
                                      <p:cBhvr>
                                        <p:cTn id="16" dur="1000"/>
                                        <p:tgtEl>
                                          <p:spTgt spid="445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446"/>
                                        </p:tgtEl>
                                        <p:attrNameLst>
                                          <p:attrName>style.visibility</p:attrName>
                                        </p:attrNameLst>
                                      </p:cBhvr>
                                      <p:to>
                                        <p:strVal val="visible"/>
                                      </p:to>
                                    </p:set>
                                    <p:anim calcmode="lin" valueType="num">
                                      <p:cBhvr additive="base">
                                        <p:cTn id="21" dur="500"/>
                                        <p:tgtEl>
                                          <p:spTgt spid="4446"/>
                                        </p:tgtEl>
                                        <p:attrNameLst>
                                          <p:attrName>ppt_w</p:attrName>
                                        </p:attrNameLst>
                                      </p:cBhvr>
                                      <p:tavLst>
                                        <p:tav tm="0">
                                          <p:val>
                                            <p:strVal val="0"/>
                                          </p:val>
                                        </p:tav>
                                        <p:tav tm="100000">
                                          <p:val>
                                            <p:strVal val="#ppt_w"/>
                                          </p:val>
                                        </p:tav>
                                      </p:tavLst>
                                    </p:anim>
                                    <p:anim calcmode="lin" valueType="num">
                                      <p:cBhvr additive="base">
                                        <p:cTn id="22" dur="500"/>
                                        <p:tgtEl>
                                          <p:spTgt spid="4446"/>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49"/>
                                        </p:tgtEl>
                                        <p:attrNameLst>
                                          <p:attrName>style.visibility</p:attrName>
                                        </p:attrNameLst>
                                      </p:cBhvr>
                                      <p:to>
                                        <p:strVal val="visible"/>
                                      </p:to>
                                    </p:set>
                                    <p:animEffect transition="in" filter="fade">
                                      <p:cBhvr>
                                        <p:cTn id="27" dur="500"/>
                                        <p:tgtEl>
                                          <p:spTgt spid="44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50"/>
                                        </p:tgtEl>
                                        <p:attrNameLst>
                                          <p:attrName>style.visibility</p:attrName>
                                        </p:attrNameLst>
                                      </p:cBhvr>
                                      <p:to>
                                        <p:strVal val="visible"/>
                                      </p:to>
                                    </p:set>
                                    <p:animEffect transition="in" filter="fade">
                                      <p:cBhvr>
                                        <p:cTn id="32" dur="500"/>
                                        <p:tgtEl>
                                          <p:spTgt spid="44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51"/>
                                        </p:tgtEl>
                                        <p:attrNameLst>
                                          <p:attrName>style.visibility</p:attrName>
                                        </p:attrNameLst>
                                      </p:cBhvr>
                                      <p:to>
                                        <p:strVal val="visible"/>
                                      </p:to>
                                    </p:set>
                                    <p:animEffect transition="in" filter="fade">
                                      <p:cBhvr>
                                        <p:cTn id="37" dur="1000"/>
                                        <p:tgtEl>
                                          <p:spTgt spid="44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52"/>
                                        </p:tgtEl>
                                        <p:attrNameLst>
                                          <p:attrName>style.visibility</p:attrName>
                                        </p:attrNameLst>
                                      </p:cBhvr>
                                      <p:to>
                                        <p:strVal val="visible"/>
                                      </p:to>
                                    </p:set>
                                    <p:animEffect transition="in" filter="fade">
                                      <p:cBhvr>
                                        <p:cTn id="42" dur="1000"/>
                                        <p:tgtEl>
                                          <p:spTgt spid="44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53"/>
                                        </p:tgtEl>
                                        <p:attrNameLst>
                                          <p:attrName>style.visibility</p:attrName>
                                        </p:attrNameLst>
                                      </p:cBhvr>
                                      <p:to>
                                        <p:strVal val="visible"/>
                                      </p:to>
                                    </p:set>
                                    <p:animEffect transition="in" filter="fade">
                                      <p:cBhvr>
                                        <p:cTn id="47" dur="500"/>
                                        <p:tgtEl>
                                          <p:spTgt spid="4453"/>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454"/>
                                        </p:tgtEl>
                                        <p:attrNameLst>
                                          <p:attrName>style.visibility</p:attrName>
                                        </p:attrNameLst>
                                      </p:cBhvr>
                                      <p:to>
                                        <p:strVal val="visible"/>
                                      </p:to>
                                    </p:set>
                                    <p:animEffect transition="in" filter="fade">
                                      <p:cBhvr>
                                        <p:cTn id="51" dur="1000"/>
                                        <p:tgtEl>
                                          <p:spTgt spid="4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4462"/>
        <p:cNvGrpSpPr/>
        <p:nvPr/>
      </p:nvGrpSpPr>
      <p:grpSpPr>
        <a:xfrm>
          <a:off x="0" y="0"/>
          <a:ext cx="0" cy="0"/>
          <a:chOff x="0" y="0"/>
          <a:chExt cx="0" cy="0"/>
        </a:xfrm>
      </p:grpSpPr>
      <p:sp>
        <p:nvSpPr>
          <p:cNvPr id="4463" name="Shape 4463"/>
          <p:cNvSpPr/>
          <p:nvPr/>
        </p:nvSpPr>
        <p:spPr>
          <a:xfrm>
            <a:off x="609600" y="4572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Conservation of Mass is Obeyed</a:t>
            </a:r>
          </a:p>
        </p:txBody>
      </p:sp>
      <p:sp>
        <p:nvSpPr>
          <p:cNvPr id="4464" name="Shape 4464"/>
          <p:cNvSpPr txBox="1"/>
          <p:nvPr/>
        </p:nvSpPr>
        <p:spPr>
          <a:xfrm>
            <a:off x="896937" y="1905000"/>
            <a:ext cx="6116636"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rgbClr val="FF0000"/>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Na       +      Cl</a:t>
            </a:r>
            <a:r>
              <a:rPr lang="en-US" sz="3200" b="0" i="0" u="none" strike="noStrike" cap="none" baseline="-25000">
                <a:solidFill>
                  <a:schemeClr val="dk1"/>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  →      </a:t>
            </a:r>
            <a:r>
              <a:rPr lang="en-US" sz="3200" b="0" i="0" u="none" strike="noStrike" cap="none">
                <a:solidFill>
                  <a:srgbClr val="FF0000"/>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NaCl</a:t>
            </a:r>
          </a:p>
        </p:txBody>
      </p:sp>
      <p:sp>
        <p:nvSpPr>
          <p:cNvPr id="4465" name="Shape 4465"/>
          <p:cNvSpPr txBox="1"/>
          <p:nvPr/>
        </p:nvSpPr>
        <p:spPr>
          <a:xfrm>
            <a:off x="1219200" y="2449513"/>
            <a:ext cx="53514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50 g                          50 g                             x g</a:t>
            </a:r>
          </a:p>
        </p:txBody>
      </p:sp>
      <p:sp>
        <p:nvSpPr>
          <p:cNvPr id="4466" name="Shape 4466"/>
          <p:cNvSpPr txBox="1"/>
          <p:nvPr/>
        </p:nvSpPr>
        <p:spPr>
          <a:xfrm>
            <a:off x="5561012" y="2438400"/>
            <a:ext cx="1525587" cy="396874"/>
          </a:xfrm>
          <a:prstGeom prst="rect">
            <a:avLst/>
          </a:prstGeom>
          <a:solidFill>
            <a:srgbClr val="E6DDD8"/>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81.9 g NaCl</a:t>
            </a:r>
          </a:p>
        </p:txBody>
      </p:sp>
      <p:sp>
        <p:nvSpPr>
          <p:cNvPr id="4467" name="Shape 4467"/>
          <p:cNvSpPr txBox="1"/>
          <p:nvPr/>
        </p:nvSpPr>
        <p:spPr>
          <a:xfrm>
            <a:off x="896937" y="3249613"/>
            <a:ext cx="6116636"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rgbClr val="FF0000"/>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Na       +      Cl</a:t>
            </a:r>
            <a:r>
              <a:rPr lang="en-US" sz="3200" b="0" i="0" u="none" strike="noStrike" cap="none" baseline="-25000">
                <a:solidFill>
                  <a:schemeClr val="dk1"/>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  →      </a:t>
            </a:r>
            <a:r>
              <a:rPr lang="en-US" sz="3200" b="0" i="0" u="none" strike="noStrike" cap="none">
                <a:solidFill>
                  <a:srgbClr val="FF0000"/>
                </a:solidFill>
                <a:latin typeface="Arial"/>
                <a:ea typeface="Arial"/>
                <a:cs typeface="Arial"/>
                <a:sym typeface="Arial"/>
              </a:rPr>
              <a:t>2 </a:t>
            </a:r>
            <a:r>
              <a:rPr lang="en-US" sz="3200" b="0" i="0" u="none" strike="noStrike" cap="none">
                <a:solidFill>
                  <a:schemeClr val="dk1"/>
                </a:solidFill>
                <a:latin typeface="Arial"/>
                <a:ea typeface="Arial"/>
                <a:cs typeface="Arial"/>
                <a:sym typeface="Arial"/>
              </a:rPr>
              <a:t>NaCl</a:t>
            </a:r>
          </a:p>
        </p:txBody>
      </p:sp>
      <p:sp>
        <p:nvSpPr>
          <p:cNvPr id="4468" name="Shape 4468"/>
          <p:cNvSpPr txBox="1"/>
          <p:nvPr/>
        </p:nvSpPr>
        <p:spPr>
          <a:xfrm>
            <a:off x="1219200" y="3794125"/>
            <a:ext cx="53467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50 g                             x g</a:t>
            </a:r>
          </a:p>
        </p:txBody>
      </p:sp>
      <p:sp>
        <p:nvSpPr>
          <p:cNvPr id="4469" name="Shape 4469"/>
          <p:cNvSpPr txBox="1"/>
          <p:nvPr/>
        </p:nvSpPr>
        <p:spPr>
          <a:xfrm>
            <a:off x="5561012" y="3783012"/>
            <a:ext cx="1525587" cy="396874"/>
          </a:xfrm>
          <a:prstGeom prst="rect">
            <a:avLst/>
          </a:prstGeom>
          <a:solidFill>
            <a:srgbClr val="E6DDD8"/>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81.9 g NaCl</a:t>
            </a:r>
          </a:p>
        </p:txBody>
      </p:sp>
      <p:sp>
        <p:nvSpPr>
          <p:cNvPr id="4470" name="Shape 4470"/>
          <p:cNvSpPr/>
          <p:nvPr/>
        </p:nvSpPr>
        <p:spPr>
          <a:xfrm rot="-5400000">
            <a:off x="1257299" y="3314700"/>
            <a:ext cx="457200" cy="2209799"/>
          </a:xfrm>
          <a:prstGeom prst="rightBrace">
            <a:avLst>
              <a:gd name="adj1" fmla="val 40278"/>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71" name="Shape 4471"/>
          <p:cNvSpPr txBox="1"/>
          <p:nvPr/>
        </p:nvSpPr>
        <p:spPr>
          <a:xfrm>
            <a:off x="381000" y="4583112"/>
            <a:ext cx="12461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31.9 g  + </a:t>
            </a:r>
          </a:p>
        </p:txBody>
      </p:sp>
      <p:sp>
        <p:nvSpPr>
          <p:cNvPr id="4472" name="Shape 4472"/>
          <p:cNvSpPr txBox="1"/>
          <p:nvPr/>
        </p:nvSpPr>
        <p:spPr>
          <a:xfrm>
            <a:off x="1600200" y="4583112"/>
            <a:ext cx="889000" cy="396874"/>
          </a:xfrm>
          <a:prstGeom prst="rect">
            <a:avLst/>
          </a:prstGeom>
          <a:solidFill>
            <a:srgbClr val="99CCFF">
              <a:alpha val="49803"/>
            </a:srgb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18.1 g</a:t>
            </a:r>
          </a:p>
        </p:txBody>
      </p:sp>
      <p:sp>
        <p:nvSpPr>
          <p:cNvPr id="4473" name="Shape 4473"/>
          <p:cNvSpPr txBox="1"/>
          <p:nvPr/>
        </p:nvSpPr>
        <p:spPr>
          <a:xfrm>
            <a:off x="7721600" y="3794125"/>
            <a:ext cx="889000" cy="396874"/>
          </a:xfrm>
          <a:prstGeom prst="rect">
            <a:avLst/>
          </a:prstGeom>
          <a:solidFill>
            <a:srgbClr val="99CCFF">
              <a:alpha val="49803"/>
            </a:srgb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18.1 g</a:t>
            </a:r>
          </a:p>
        </p:txBody>
      </p:sp>
      <p:sp>
        <p:nvSpPr>
          <p:cNvPr id="4474" name="Shape 4474"/>
          <p:cNvSpPr txBox="1"/>
          <p:nvPr/>
        </p:nvSpPr>
        <p:spPr>
          <a:xfrm>
            <a:off x="7239000" y="3276600"/>
            <a:ext cx="1279525"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   Na</a:t>
            </a:r>
          </a:p>
        </p:txBody>
      </p:sp>
      <p:sp>
        <p:nvSpPr>
          <p:cNvPr id="4475" name="Shape 4475"/>
          <p:cNvSpPr/>
          <p:nvPr/>
        </p:nvSpPr>
        <p:spPr>
          <a:xfrm rot="5400000">
            <a:off x="2095499" y="3238499"/>
            <a:ext cx="304799" cy="3733800"/>
          </a:xfrm>
          <a:prstGeom prst="rightBracket">
            <a:avLst>
              <a:gd name="adj" fmla="val 102083"/>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76" name="Shape 4476"/>
          <p:cNvSpPr/>
          <p:nvPr/>
        </p:nvSpPr>
        <p:spPr>
          <a:xfrm rot="5400000">
            <a:off x="6858000" y="3048000"/>
            <a:ext cx="304799" cy="3200399"/>
          </a:xfrm>
          <a:prstGeom prst="rightBracket">
            <a:avLst>
              <a:gd name="adj" fmla="val 875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77" name="Shape 4477"/>
          <p:cNvSpPr txBox="1"/>
          <p:nvPr/>
        </p:nvSpPr>
        <p:spPr>
          <a:xfrm>
            <a:off x="1508125" y="5334000"/>
            <a:ext cx="18049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100 g reactant</a:t>
            </a:r>
          </a:p>
        </p:txBody>
      </p:sp>
      <p:sp>
        <p:nvSpPr>
          <p:cNvPr id="4478" name="Shape 4478"/>
          <p:cNvSpPr txBox="1"/>
          <p:nvPr/>
        </p:nvSpPr>
        <p:spPr>
          <a:xfrm>
            <a:off x="6232525" y="4876800"/>
            <a:ext cx="173513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100 g product</a:t>
            </a:r>
          </a:p>
        </p:txBody>
      </p:sp>
      <p:sp>
        <p:nvSpPr>
          <p:cNvPr id="4479" name="Shape 4479">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80" name="Shape 4480"/>
          <p:cNvSpPr txBox="1"/>
          <p:nvPr/>
        </p:nvSpPr>
        <p:spPr>
          <a:xfrm>
            <a:off x="1441450" y="5335587"/>
            <a:ext cx="187483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81.9 g reactant</a:t>
            </a:r>
          </a:p>
        </p:txBody>
      </p:sp>
      <p:sp>
        <p:nvSpPr>
          <p:cNvPr id="4481" name="Shape 4481"/>
          <p:cNvSpPr txBox="1"/>
          <p:nvPr/>
        </p:nvSpPr>
        <p:spPr>
          <a:xfrm>
            <a:off x="6165850" y="4878387"/>
            <a:ext cx="18049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81.9 g product</a:t>
            </a:r>
          </a:p>
        </p:txBody>
      </p:sp>
      <p:sp>
        <p:nvSpPr>
          <p:cNvPr id="4482" name="Shape 4482"/>
          <p:cNvSpPr/>
          <p:nvPr/>
        </p:nvSpPr>
        <p:spPr>
          <a:xfrm>
            <a:off x="1223962" y="3792537"/>
            <a:ext cx="67786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50 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6"/>
                                        </p:tgtEl>
                                        <p:attrNameLst>
                                          <p:attrName>style.visibility</p:attrName>
                                        </p:attrNameLst>
                                      </p:cBhvr>
                                      <p:to>
                                        <p:strVal val="visible"/>
                                      </p:to>
                                    </p:set>
                                    <p:animEffect transition="in" filter="fade">
                                      <p:cBhvr>
                                        <p:cTn id="7" dur="500"/>
                                        <p:tgtEl>
                                          <p:spTgt spid="44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67"/>
                                        </p:tgtEl>
                                        <p:attrNameLst>
                                          <p:attrName>style.visibility</p:attrName>
                                        </p:attrNameLst>
                                      </p:cBhvr>
                                      <p:to>
                                        <p:strVal val="visible"/>
                                      </p:to>
                                    </p:set>
                                    <p:animEffect transition="in" filter="fade">
                                      <p:cBhvr>
                                        <p:cTn id="12" dur="1000"/>
                                        <p:tgtEl>
                                          <p:spTgt spid="4467"/>
                                        </p:tgtEl>
                                      </p:cBhvr>
                                    </p:animEffect>
                                  </p:childTnLst>
                                </p:cTn>
                              </p:par>
                              <p:par>
                                <p:cTn id="13" presetID="10" presetClass="entr" presetSubtype="0" fill="hold" nodeType="withEffect">
                                  <p:stCondLst>
                                    <p:cond delay="0"/>
                                  </p:stCondLst>
                                  <p:childTnLst>
                                    <p:set>
                                      <p:cBhvr>
                                        <p:cTn id="14" dur="1" fill="hold">
                                          <p:stCondLst>
                                            <p:cond delay="0"/>
                                          </p:stCondLst>
                                        </p:cTn>
                                        <p:tgtEl>
                                          <p:spTgt spid="4482"/>
                                        </p:tgtEl>
                                        <p:attrNameLst>
                                          <p:attrName>style.visibility</p:attrName>
                                        </p:attrNameLst>
                                      </p:cBhvr>
                                      <p:to>
                                        <p:strVal val="visible"/>
                                      </p:to>
                                    </p:set>
                                    <p:animEffect transition="in" filter="fade">
                                      <p:cBhvr>
                                        <p:cTn id="15" dur="500"/>
                                        <p:tgtEl>
                                          <p:spTgt spid="448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469"/>
                                        </p:tgtEl>
                                        <p:attrNameLst>
                                          <p:attrName>style.visibility</p:attrName>
                                        </p:attrNameLst>
                                      </p:cBhvr>
                                      <p:to>
                                        <p:strVal val="visible"/>
                                      </p:to>
                                    </p:set>
                                    <p:animEffect transition="in" filter="fade">
                                      <p:cBhvr>
                                        <p:cTn id="19" dur="500"/>
                                        <p:tgtEl>
                                          <p:spTgt spid="4469"/>
                                        </p:tgtEl>
                                      </p:cBhvr>
                                    </p:animEffect>
                                  </p:childTnLst>
                                </p:cTn>
                              </p:par>
                            </p:childTnLst>
                          </p:cTn>
                        </p:par>
                        <p:par>
                          <p:cTn id="20" fill="hold">
                            <p:stCondLst>
                              <p:cond delay="1500"/>
                            </p:stCondLst>
                            <p:childTnLst>
                              <p:par>
                                <p:cTn id="21" presetID="23" presetClass="entr" presetSubtype="16" fill="hold" nodeType="afterEffect">
                                  <p:stCondLst>
                                    <p:cond delay="0"/>
                                  </p:stCondLst>
                                  <p:childTnLst>
                                    <p:set>
                                      <p:cBhvr>
                                        <p:cTn id="22" dur="1" fill="hold">
                                          <p:stCondLst>
                                            <p:cond delay="0"/>
                                          </p:stCondLst>
                                        </p:cTn>
                                        <p:tgtEl>
                                          <p:spTgt spid="4477"/>
                                        </p:tgtEl>
                                        <p:attrNameLst>
                                          <p:attrName>style.visibility</p:attrName>
                                        </p:attrNameLst>
                                      </p:cBhvr>
                                      <p:to>
                                        <p:strVal val="visible"/>
                                      </p:to>
                                    </p:set>
                                    <p:anim calcmode="lin" valueType="num">
                                      <p:cBhvr additive="base">
                                        <p:cTn id="23" dur="500"/>
                                        <p:tgtEl>
                                          <p:spTgt spid="4477"/>
                                        </p:tgtEl>
                                        <p:attrNameLst>
                                          <p:attrName>ppt_w</p:attrName>
                                        </p:attrNameLst>
                                      </p:cBhvr>
                                      <p:tavLst>
                                        <p:tav tm="0">
                                          <p:val>
                                            <p:strVal val="0"/>
                                          </p:val>
                                        </p:tav>
                                        <p:tav tm="100000">
                                          <p:val>
                                            <p:strVal val="#ppt_w"/>
                                          </p:val>
                                        </p:tav>
                                      </p:tavLst>
                                    </p:anim>
                                    <p:anim calcmode="lin" valueType="num">
                                      <p:cBhvr additive="base">
                                        <p:cTn id="24" dur="500"/>
                                        <p:tgtEl>
                                          <p:spTgt spid="4477"/>
                                        </p:tgtEl>
                                        <p:attrNameLst>
                                          <p:attrName>ppt_h</p:attrName>
                                        </p:attrNameLst>
                                      </p:cBhvr>
                                      <p:tavLst>
                                        <p:tav tm="0">
                                          <p:val>
                                            <p:strVal val="0"/>
                                          </p:val>
                                        </p:tav>
                                        <p:tav tm="100000">
                                          <p:val>
                                            <p:strVal val="#ppt_h"/>
                                          </p:val>
                                        </p:tav>
                                      </p:tavLst>
                                    </p:anim>
                                  </p:childTnLst>
                                </p:cTn>
                              </p:par>
                            </p:childTnLst>
                          </p:cTn>
                        </p:par>
                        <p:par>
                          <p:cTn id="25" fill="hold">
                            <p:stCondLst>
                              <p:cond delay="2000"/>
                            </p:stCondLst>
                            <p:childTnLst>
                              <p:par>
                                <p:cTn id="26" presetID="23" presetClass="entr" presetSubtype="16" fill="hold" nodeType="afterEffect">
                                  <p:stCondLst>
                                    <p:cond delay="0"/>
                                  </p:stCondLst>
                                  <p:childTnLst>
                                    <p:set>
                                      <p:cBhvr>
                                        <p:cTn id="27" dur="1" fill="hold">
                                          <p:stCondLst>
                                            <p:cond delay="0"/>
                                          </p:stCondLst>
                                        </p:cTn>
                                        <p:tgtEl>
                                          <p:spTgt spid="4478"/>
                                        </p:tgtEl>
                                        <p:attrNameLst>
                                          <p:attrName>style.visibility</p:attrName>
                                        </p:attrNameLst>
                                      </p:cBhvr>
                                      <p:to>
                                        <p:strVal val="visible"/>
                                      </p:to>
                                    </p:set>
                                    <p:anim calcmode="lin" valueType="num">
                                      <p:cBhvr additive="base">
                                        <p:cTn id="28" dur="500"/>
                                        <p:tgtEl>
                                          <p:spTgt spid="4478"/>
                                        </p:tgtEl>
                                        <p:attrNameLst>
                                          <p:attrName>ppt_w</p:attrName>
                                        </p:attrNameLst>
                                      </p:cBhvr>
                                      <p:tavLst>
                                        <p:tav tm="0">
                                          <p:val>
                                            <p:strVal val="0"/>
                                          </p:val>
                                        </p:tav>
                                        <p:tav tm="100000">
                                          <p:val>
                                            <p:strVal val="#ppt_w"/>
                                          </p:val>
                                        </p:tav>
                                      </p:tavLst>
                                    </p:anim>
                                    <p:anim calcmode="lin" valueType="num">
                                      <p:cBhvr additive="base">
                                        <p:cTn id="29" dur="500"/>
                                        <p:tgtEl>
                                          <p:spTgt spid="4478"/>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4480"/>
                                        </p:tgtEl>
                                        <p:attrNameLst>
                                          <p:attrName>style.visibility</p:attrName>
                                        </p:attrNameLst>
                                      </p:cBhvr>
                                      <p:to>
                                        <p:strVal val="visible"/>
                                      </p:to>
                                    </p:set>
                                    <p:animEffect transition="in" filter="fade">
                                      <p:cBhvr>
                                        <p:cTn id="32" dur="500"/>
                                        <p:tgtEl>
                                          <p:spTgt spid="4480"/>
                                        </p:tgtEl>
                                      </p:cBhvr>
                                    </p:animEffect>
                                  </p:childTnLst>
                                </p:cTn>
                              </p:par>
                              <p:par>
                                <p:cTn id="33" presetID="10" presetClass="entr" presetSubtype="0" fill="hold" nodeType="withEffect">
                                  <p:stCondLst>
                                    <p:cond delay="0"/>
                                  </p:stCondLst>
                                  <p:childTnLst>
                                    <p:set>
                                      <p:cBhvr>
                                        <p:cTn id="34" dur="1" fill="hold">
                                          <p:stCondLst>
                                            <p:cond delay="0"/>
                                          </p:stCondLst>
                                        </p:cTn>
                                        <p:tgtEl>
                                          <p:spTgt spid="4481"/>
                                        </p:tgtEl>
                                        <p:attrNameLst>
                                          <p:attrName>style.visibility</p:attrName>
                                        </p:attrNameLst>
                                      </p:cBhvr>
                                      <p:to>
                                        <p:strVal val="visible"/>
                                      </p:to>
                                    </p:set>
                                    <p:animEffect transition="in" filter="fade">
                                      <p:cBhvr>
                                        <p:cTn id="35" dur="500"/>
                                        <p:tgtEl>
                                          <p:spTgt spid="4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4487"/>
        <p:cNvGrpSpPr/>
        <p:nvPr/>
      </p:nvGrpSpPr>
      <p:grpSpPr>
        <a:xfrm>
          <a:off x="0" y="0"/>
          <a:ext cx="0" cy="0"/>
          <a:chOff x="0" y="0"/>
          <a:chExt cx="0" cy="0"/>
        </a:xfrm>
      </p:grpSpPr>
      <p:sp>
        <p:nvSpPr>
          <p:cNvPr id="4488" name="Shape 4488"/>
          <p:cNvSpPr txBox="1"/>
          <p:nvPr/>
        </p:nvSpPr>
        <p:spPr>
          <a:xfrm>
            <a:off x="1820863" y="1514475"/>
            <a:ext cx="7365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excess</a:t>
            </a:r>
          </a:p>
        </p:txBody>
      </p:sp>
      <p:sp>
        <p:nvSpPr>
          <p:cNvPr id="4489" name="Shape 4489"/>
          <p:cNvSpPr txBox="1"/>
          <p:nvPr/>
        </p:nvSpPr>
        <p:spPr>
          <a:xfrm>
            <a:off x="3708400" y="1511300"/>
            <a:ext cx="7365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excess</a:t>
            </a:r>
          </a:p>
        </p:txBody>
      </p:sp>
      <p:sp>
        <p:nvSpPr>
          <p:cNvPr id="4490" name="Shape 4490"/>
          <p:cNvSpPr txBox="1"/>
          <p:nvPr/>
        </p:nvSpPr>
        <p:spPr>
          <a:xfrm>
            <a:off x="3762375" y="1536700"/>
            <a:ext cx="62706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125 g</a:t>
            </a:r>
          </a:p>
        </p:txBody>
      </p:sp>
      <p:sp>
        <p:nvSpPr>
          <p:cNvPr id="4491" name="Shape 4491"/>
          <p:cNvSpPr txBox="1"/>
          <p:nvPr/>
        </p:nvSpPr>
        <p:spPr>
          <a:xfrm>
            <a:off x="1847850" y="1536700"/>
            <a:ext cx="62706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125 g</a:t>
            </a:r>
          </a:p>
        </p:txBody>
      </p:sp>
      <p:sp>
        <p:nvSpPr>
          <p:cNvPr id="4492" name="Shape 4492"/>
          <p:cNvSpPr txBox="1"/>
          <p:nvPr/>
        </p:nvSpPr>
        <p:spPr>
          <a:xfrm>
            <a:off x="849312" y="525462"/>
            <a:ext cx="73850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Solid aluminum react with chlorine gas to yield solid aluminum chloride.</a:t>
            </a:r>
          </a:p>
        </p:txBody>
      </p:sp>
      <p:sp>
        <p:nvSpPr>
          <p:cNvPr id="4493" name="Shape 4493"/>
          <p:cNvSpPr txBox="1"/>
          <p:nvPr/>
        </p:nvSpPr>
        <p:spPr>
          <a:xfrm>
            <a:off x="1865313" y="1117600"/>
            <a:ext cx="54848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Al(</a:t>
            </a:r>
            <a:r>
              <a:rPr lang="en-US" sz="2400" b="0" i="1" u="none" strike="noStrike" cap="none">
                <a:solidFill>
                  <a:schemeClr val="dk1"/>
                </a:solidFill>
                <a:latin typeface="Arial"/>
                <a:ea typeface="Arial"/>
                <a:cs typeface="Arial"/>
                <a:sym typeface="Arial"/>
              </a:rPr>
              <a:t>s</a:t>
            </a:r>
            <a:r>
              <a:rPr lang="en-US" sz="2400" b="0" i="0" u="none" strike="noStrike" cap="none">
                <a:solidFill>
                  <a:schemeClr val="dk1"/>
                </a:solidFill>
                <a:latin typeface="Arial"/>
                <a:ea typeface="Arial"/>
                <a:cs typeface="Arial"/>
                <a:sym typeface="Arial"/>
              </a:rPr>
              <a:t>)     +        Cl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g</a:t>
            </a:r>
            <a:r>
              <a:rPr lang="en-US" sz="2400" b="0" i="0" u="none" strike="noStrike" cap="none">
                <a:solidFill>
                  <a:schemeClr val="dk1"/>
                </a:solidFill>
                <a:latin typeface="Arial"/>
                <a:ea typeface="Arial"/>
                <a:cs typeface="Arial"/>
                <a:sym typeface="Arial"/>
              </a:rPr>
              <a:t>)                   AlCl</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s</a:t>
            </a:r>
            <a:r>
              <a:rPr lang="en-US" sz="2400" b="0" i="0" u="none" strike="noStrike" cap="none">
                <a:solidFill>
                  <a:schemeClr val="dk1"/>
                </a:solidFill>
                <a:latin typeface="Arial"/>
                <a:ea typeface="Arial"/>
                <a:cs typeface="Arial"/>
                <a:sym typeface="Arial"/>
              </a:rPr>
              <a:t>)</a:t>
            </a:r>
          </a:p>
        </p:txBody>
      </p:sp>
      <p:cxnSp>
        <p:nvCxnSpPr>
          <p:cNvPr id="4494" name="Shape 4494"/>
          <p:cNvCxnSpPr/>
          <p:nvPr/>
        </p:nvCxnSpPr>
        <p:spPr>
          <a:xfrm>
            <a:off x="4957762" y="1357312"/>
            <a:ext cx="766762" cy="0"/>
          </a:xfrm>
          <a:prstGeom prst="straightConnector1">
            <a:avLst/>
          </a:prstGeom>
          <a:noFill/>
          <a:ln w="22225" cap="flat" cmpd="sng">
            <a:solidFill>
              <a:schemeClr val="dk1"/>
            </a:solidFill>
            <a:prstDash val="solid"/>
            <a:round/>
            <a:headEnd type="none" w="med" len="med"/>
            <a:tailEnd type="triangle" w="lg" len="lg"/>
          </a:ln>
        </p:spPr>
      </p:cxnSp>
      <p:sp>
        <p:nvSpPr>
          <p:cNvPr id="4495" name="Shape 4495"/>
          <p:cNvSpPr txBox="1"/>
          <p:nvPr/>
        </p:nvSpPr>
        <p:spPr>
          <a:xfrm>
            <a:off x="3500437" y="111918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3</a:t>
            </a:r>
          </a:p>
        </p:txBody>
      </p:sp>
      <p:sp>
        <p:nvSpPr>
          <p:cNvPr id="4496" name="Shape 4496"/>
          <p:cNvSpPr txBox="1"/>
          <p:nvPr/>
        </p:nvSpPr>
        <p:spPr>
          <a:xfrm>
            <a:off x="1614487" y="111918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2</a:t>
            </a:r>
          </a:p>
        </p:txBody>
      </p:sp>
      <p:sp>
        <p:nvSpPr>
          <p:cNvPr id="4497" name="Shape 4497"/>
          <p:cNvSpPr txBox="1"/>
          <p:nvPr/>
        </p:nvSpPr>
        <p:spPr>
          <a:xfrm>
            <a:off x="5910262" y="111918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2</a:t>
            </a:r>
          </a:p>
        </p:txBody>
      </p:sp>
      <p:grpSp>
        <p:nvGrpSpPr>
          <p:cNvPr id="4498" name="Shape 4498"/>
          <p:cNvGrpSpPr/>
          <p:nvPr/>
        </p:nvGrpSpPr>
        <p:grpSpPr>
          <a:xfrm>
            <a:off x="406400" y="2589212"/>
            <a:ext cx="1219199" cy="481011"/>
            <a:chOff x="186" y="1092"/>
            <a:chExt cx="767" cy="302"/>
          </a:xfrm>
        </p:grpSpPr>
        <p:cxnSp>
          <p:nvCxnSpPr>
            <p:cNvPr id="4499" name="Shape 4499"/>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4500" name="Shape 4500"/>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4501" name="Shape 4501"/>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4502" name="Shape 4502"/>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4503" name="Shape 4503"/>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4504" name="Shape 4504"/>
          <p:cNvSpPr/>
          <p:nvPr/>
        </p:nvSpPr>
        <p:spPr>
          <a:xfrm>
            <a:off x="430212" y="253682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05" name="Shape 4505"/>
          <p:cNvSpPr txBox="1"/>
          <p:nvPr/>
        </p:nvSpPr>
        <p:spPr>
          <a:xfrm>
            <a:off x="452437" y="3094038"/>
            <a:ext cx="3428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a:t>
            </a:r>
          </a:p>
        </p:txBody>
      </p:sp>
      <p:sp>
        <p:nvSpPr>
          <p:cNvPr id="4506" name="Shape 4506"/>
          <p:cNvSpPr txBox="1"/>
          <p:nvPr/>
        </p:nvSpPr>
        <p:spPr>
          <a:xfrm>
            <a:off x="1198562" y="3094038"/>
            <a:ext cx="5746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AlCl</a:t>
            </a:r>
            <a:r>
              <a:rPr lang="en-US" sz="1400" b="0" i="0" u="none" strike="noStrike" cap="none" baseline="-25000">
                <a:solidFill>
                  <a:schemeClr val="dk1"/>
                </a:solidFill>
                <a:latin typeface="Arial"/>
                <a:ea typeface="Arial"/>
                <a:cs typeface="Arial"/>
                <a:sym typeface="Arial"/>
              </a:rPr>
              <a:t>3</a:t>
            </a:r>
          </a:p>
        </p:txBody>
      </p:sp>
      <p:cxnSp>
        <p:nvCxnSpPr>
          <p:cNvPr id="4507" name="Shape 4507"/>
          <p:cNvCxnSpPr/>
          <p:nvPr/>
        </p:nvCxnSpPr>
        <p:spPr>
          <a:xfrm>
            <a:off x="739775" y="2822575"/>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4508" name="Shape 4508"/>
          <p:cNvCxnSpPr/>
          <p:nvPr/>
        </p:nvCxnSpPr>
        <p:spPr>
          <a:xfrm rot="10800000" flipH="1">
            <a:off x="1265237" y="2609849"/>
            <a:ext cx="231775" cy="222250"/>
          </a:xfrm>
          <a:prstGeom prst="straightConnector1">
            <a:avLst/>
          </a:prstGeom>
          <a:noFill/>
          <a:ln w="31750" cap="flat" cmpd="sng">
            <a:solidFill>
              <a:srgbClr val="800000"/>
            </a:solidFill>
            <a:prstDash val="solid"/>
            <a:round/>
            <a:headEnd type="none" w="med" len="med"/>
            <a:tailEnd type="none" w="med" len="med"/>
          </a:ln>
        </p:spPr>
      </p:cxnSp>
      <p:grpSp>
        <p:nvGrpSpPr>
          <p:cNvPr id="4509" name="Shape 4509"/>
          <p:cNvGrpSpPr/>
          <p:nvPr/>
        </p:nvGrpSpPr>
        <p:grpSpPr>
          <a:xfrm>
            <a:off x="1485900" y="2538413"/>
            <a:ext cx="88900" cy="88900"/>
            <a:chOff x="925" y="1217"/>
            <a:chExt cx="56" cy="56"/>
          </a:xfrm>
        </p:grpSpPr>
        <p:sp>
          <p:nvSpPr>
            <p:cNvPr id="4510" name="Shape 4510"/>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511" name="Shape 4511"/>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4512" name="Shape 4512"/>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4513" name="Shape 4513"/>
          <p:cNvSpPr txBox="1"/>
          <p:nvPr/>
        </p:nvSpPr>
        <p:spPr>
          <a:xfrm>
            <a:off x="1936750" y="2686050"/>
            <a:ext cx="20526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AlCl</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  =  125 g Al</a:t>
            </a:r>
          </a:p>
        </p:txBody>
      </p:sp>
      <p:sp>
        <p:nvSpPr>
          <p:cNvPr id="4514" name="Shape 4514"/>
          <p:cNvSpPr txBox="1"/>
          <p:nvPr/>
        </p:nvSpPr>
        <p:spPr>
          <a:xfrm>
            <a:off x="4049712" y="2824163"/>
            <a:ext cx="8159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27 g Al</a:t>
            </a:r>
          </a:p>
        </p:txBody>
      </p:sp>
      <p:sp>
        <p:nvSpPr>
          <p:cNvPr id="4515" name="Shape 4515"/>
          <p:cNvSpPr txBox="1"/>
          <p:nvPr/>
        </p:nvSpPr>
        <p:spPr>
          <a:xfrm>
            <a:off x="7418388" y="2697163"/>
            <a:ext cx="14303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618 g AlCl</a:t>
            </a:r>
            <a:r>
              <a:rPr lang="en-US" sz="1600" b="0" i="0" u="none" strike="noStrike" cap="none" baseline="-25000">
                <a:solidFill>
                  <a:schemeClr val="dk1"/>
                </a:solidFill>
                <a:latin typeface="Arial"/>
                <a:ea typeface="Arial"/>
                <a:cs typeface="Arial"/>
                <a:sym typeface="Arial"/>
              </a:rPr>
              <a:t>3</a:t>
            </a:r>
          </a:p>
        </p:txBody>
      </p:sp>
      <p:sp>
        <p:nvSpPr>
          <p:cNvPr id="4516" name="Shape 4516"/>
          <p:cNvSpPr/>
          <p:nvPr/>
        </p:nvSpPr>
        <p:spPr>
          <a:xfrm>
            <a:off x="3987800" y="2559050"/>
            <a:ext cx="9175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a:t>
            </a:r>
          </a:p>
        </p:txBody>
      </p:sp>
      <p:sp>
        <p:nvSpPr>
          <p:cNvPr id="4517" name="Shape 4517"/>
          <p:cNvSpPr/>
          <p:nvPr/>
        </p:nvSpPr>
        <p:spPr>
          <a:xfrm>
            <a:off x="4910137" y="2552700"/>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AlCl</a:t>
            </a:r>
            <a:r>
              <a:rPr lang="en-US" sz="1600" b="0" i="0" u="none" strike="noStrike" cap="none" baseline="-25000">
                <a:solidFill>
                  <a:schemeClr val="dk1"/>
                </a:solidFill>
                <a:latin typeface="Arial"/>
                <a:ea typeface="Arial"/>
                <a:cs typeface="Arial"/>
                <a:sym typeface="Arial"/>
              </a:rPr>
              <a:t>3</a:t>
            </a:r>
          </a:p>
        </p:txBody>
      </p:sp>
      <p:grpSp>
        <p:nvGrpSpPr>
          <p:cNvPr id="4518" name="Shape 4518"/>
          <p:cNvGrpSpPr/>
          <p:nvPr/>
        </p:nvGrpSpPr>
        <p:grpSpPr>
          <a:xfrm>
            <a:off x="4037013" y="2597150"/>
            <a:ext cx="847724" cy="542925"/>
            <a:chOff x="2353" y="2935"/>
            <a:chExt cx="1505" cy="342"/>
          </a:xfrm>
        </p:grpSpPr>
        <p:sp>
          <p:nvSpPr>
            <p:cNvPr id="4519" name="Shape 4519"/>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520" name="Shape 4520"/>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4521" name="Shape 4521"/>
          <p:cNvSpPr/>
          <p:nvPr/>
        </p:nvSpPr>
        <p:spPr>
          <a:xfrm>
            <a:off x="5035550" y="2822575"/>
            <a:ext cx="9175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Al</a:t>
            </a:r>
          </a:p>
        </p:txBody>
      </p:sp>
      <p:cxnSp>
        <p:nvCxnSpPr>
          <p:cNvPr id="4522" name="Shape 4522"/>
          <p:cNvCxnSpPr/>
          <p:nvPr/>
        </p:nvCxnSpPr>
        <p:spPr>
          <a:xfrm rot="10800000" flipH="1">
            <a:off x="3559175" y="2819399"/>
            <a:ext cx="319087" cy="98425"/>
          </a:xfrm>
          <a:prstGeom prst="straightConnector1">
            <a:avLst/>
          </a:prstGeom>
          <a:noFill/>
          <a:ln w="9525" cap="flat" cmpd="sng">
            <a:solidFill>
              <a:srgbClr val="FF0000"/>
            </a:solidFill>
            <a:prstDash val="solid"/>
            <a:round/>
            <a:headEnd type="none" w="med" len="med"/>
            <a:tailEnd type="none" w="med" len="med"/>
          </a:ln>
        </p:spPr>
      </p:cxnSp>
      <p:cxnSp>
        <p:nvCxnSpPr>
          <p:cNvPr id="4523" name="Shape 4523"/>
          <p:cNvCxnSpPr/>
          <p:nvPr/>
        </p:nvCxnSpPr>
        <p:spPr>
          <a:xfrm rot="10800000" flipH="1">
            <a:off x="4438650" y="2949575"/>
            <a:ext cx="379412" cy="106362"/>
          </a:xfrm>
          <a:prstGeom prst="straightConnector1">
            <a:avLst/>
          </a:prstGeom>
          <a:noFill/>
          <a:ln w="9525" cap="flat" cmpd="sng">
            <a:solidFill>
              <a:srgbClr val="FF0000"/>
            </a:solidFill>
            <a:prstDash val="solid"/>
            <a:round/>
            <a:headEnd type="none" w="med" len="med"/>
            <a:tailEnd type="none" w="med" len="med"/>
          </a:ln>
        </p:spPr>
      </p:cxnSp>
      <p:grpSp>
        <p:nvGrpSpPr>
          <p:cNvPr id="4524" name="Shape 4524"/>
          <p:cNvGrpSpPr/>
          <p:nvPr/>
        </p:nvGrpSpPr>
        <p:grpSpPr>
          <a:xfrm>
            <a:off x="4935537" y="2590799"/>
            <a:ext cx="1108075" cy="542925"/>
            <a:chOff x="3884" y="2930"/>
            <a:chExt cx="542" cy="342"/>
          </a:xfrm>
        </p:grpSpPr>
        <p:sp>
          <p:nvSpPr>
            <p:cNvPr id="4525" name="Shape 4525"/>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526" name="Shape 4526"/>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4527" name="Shape 4527"/>
          <p:cNvCxnSpPr/>
          <p:nvPr/>
        </p:nvCxnSpPr>
        <p:spPr>
          <a:xfrm rot="10800000" flipH="1">
            <a:off x="4287837" y="2676525"/>
            <a:ext cx="517524" cy="112713"/>
          </a:xfrm>
          <a:prstGeom prst="straightConnector1">
            <a:avLst/>
          </a:prstGeom>
          <a:noFill/>
          <a:ln w="9525" cap="flat" cmpd="sng">
            <a:solidFill>
              <a:srgbClr val="FF0000"/>
            </a:solidFill>
            <a:prstDash val="solid"/>
            <a:round/>
            <a:headEnd type="none" w="med" len="med"/>
            <a:tailEnd type="none" w="med" len="med"/>
          </a:ln>
        </p:spPr>
      </p:cxnSp>
      <p:cxnSp>
        <p:nvCxnSpPr>
          <p:cNvPr id="4528" name="Shape 4528"/>
          <p:cNvCxnSpPr/>
          <p:nvPr/>
        </p:nvCxnSpPr>
        <p:spPr>
          <a:xfrm rot="10800000" flipH="1">
            <a:off x="5330825" y="2936875"/>
            <a:ext cx="517524" cy="112713"/>
          </a:xfrm>
          <a:prstGeom prst="straightConnector1">
            <a:avLst/>
          </a:prstGeom>
          <a:noFill/>
          <a:ln w="9525" cap="flat" cmpd="sng">
            <a:solidFill>
              <a:srgbClr val="FF0000"/>
            </a:solidFill>
            <a:prstDash val="solid"/>
            <a:round/>
            <a:headEnd type="none" w="med" len="med"/>
            <a:tailEnd type="none" w="med" len="med"/>
          </a:ln>
        </p:spPr>
      </p:cxnSp>
      <p:sp>
        <p:nvSpPr>
          <p:cNvPr id="4529" name="Shape 4529"/>
          <p:cNvSpPr txBox="1"/>
          <p:nvPr/>
        </p:nvSpPr>
        <p:spPr>
          <a:xfrm>
            <a:off x="6400800" y="1490662"/>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g</a:t>
            </a:r>
          </a:p>
        </p:txBody>
      </p:sp>
      <p:cxnSp>
        <p:nvCxnSpPr>
          <p:cNvPr id="4530" name="Shape 4530"/>
          <p:cNvCxnSpPr/>
          <p:nvPr/>
        </p:nvCxnSpPr>
        <p:spPr>
          <a:xfrm>
            <a:off x="482600" y="2611438"/>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4531" name="Shape 4531"/>
          <p:cNvSpPr/>
          <p:nvPr/>
        </p:nvSpPr>
        <p:spPr>
          <a:xfrm>
            <a:off x="6062662" y="2552700"/>
            <a:ext cx="13668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133.5 g AlCl</a:t>
            </a:r>
            <a:r>
              <a:rPr lang="en-US" sz="1600" b="0" i="0" u="none" strike="noStrike" cap="none" baseline="-25000">
                <a:solidFill>
                  <a:schemeClr val="dk1"/>
                </a:solidFill>
                <a:latin typeface="Arial"/>
                <a:ea typeface="Arial"/>
                <a:cs typeface="Arial"/>
                <a:sym typeface="Arial"/>
              </a:rPr>
              <a:t>3</a:t>
            </a:r>
          </a:p>
        </p:txBody>
      </p:sp>
      <p:sp>
        <p:nvSpPr>
          <p:cNvPr id="4532" name="Shape 4532"/>
          <p:cNvSpPr/>
          <p:nvPr/>
        </p:nvSpPr>
        <p:spPr>
          <a:xfrm>
            <a:off x="6121400" y="2822575"/>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AlCl</a:t>
            </a:r>
            <a:r>
              <a:rPr lang="en-US" sz="1600" b="0" i="0" u="none" strike="noStrike" cap="none" baseline="-25000">
                <a:solidFill>
                  <a:schemeClr val="dk1"/>
                </a:solidFill>
                <a:latin typeface="Arial"/>
                <a:ea typeface="Arial"/>
                <a:cs typeface="Arial"/>
                <a:sym typeface="Arial"/>
              </a:rPr>
              <a:t>3</a:t>
            </a:r>
          </a:p>
        </p:txBody>
      </p:sp>
      <p:grpSp>
        <p:nvGrpSpPr>
          <p:cNvPr id="4533" name="Shape 4533"/>
          <p:cNvGrpSpPr/>
          <p:nvPr/>
        </p:nvGrpSpPr>
        <p:grpSpPr>
          <a:xfrm>
            <a:off x="6088062" y="2590799"/>
            <a:ext cx="1312862" cy="542925"/>
            <a:chOff x="3884" y="2930"/>
            <a:chExt cx="542" cy="342"/>
          </a:xfrm>
        </p:grpSpPr>
        <p:sp>
          <p:nvSpPr>
            <p:cNvPr id="4534" name="Shape 4534"/>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535" name="Shape 4535"/>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4536" name="Shape 4536"/>
          <p:cNvCxnSpPr/>
          <p:nvPr/>
        </p:nvCxnSpPr>
        <p:spPr>
          <a:xfrm rot="10800000" flipH="1">
            <a:off x="5191125" y="2686050"/>
            <a:ext cx="781049" cy="100013"/>
          </a:xfrm>
          <a:prstGeom prst="straightConnector1">
            <a:avLst/>
          </a:prstGeom>
          <a:noFill/>
          <a:ln w="9525" cap="flat" cmpd="sng">
            <a:solidFill>
              <a:srgbClr val="FF0000"/>
            </a:solidFill>
            <a:prstDash val="solid"/>
            <a:round/>
            <a:headEnd type="none" w="med" len="med"/>
            <a:tailEnd type="none" w="med" len="med"/>
          </a:ln>
        </p:spPr>
      </p:cxnSp>
      <p:cxnSp>
        <p:nvCxnSpPr>
          <p:cNvPr id="4537" name="Shape 4537"/>
          <p:cNvCxnSpPr/>
          <p:nvPr/>
        </p:nvCxnSpPr>
        <p:spPr>
          <a:xfrm rot="10800000" flipH="1">
            <a:off x="6405562" y="2957513"/>
            <a:ext cx="781049" cy="100011"/>
          </a:xfrm>
          <a:prstGeom prst="straightConnector1">
            <a:avLst/>
          </a:prstGeom>
          <a:noFill/>
          <a:ln w="9525" cap="flat" cmpd="sng">
            <a:solidFill>
              <a:srgbClr val="FF0000"/>
            </a:solidFill>
            <a:prstDash val="solid"/>
            <a:round/>
            <a:headEnd type="none" w="med" len="med"/>
            <a:tailEnd type="none" w="med" len="med"/>
          </a:ln>
        </p:spPr>
      </p:cxnSp>
      <p:grpSp>
        <p:nvGrpSpPr>
          <p:cNvPr id="4538" name="Shape 4538"/>
          <p:cNvGrpSpPr/>
          <p:nvPr/>
        </p:nvGrpSpPr>
        <p:grpSpPr>
          <a:xfrm>
            <a:off x="407988" y="4233862"/>
            <a:ext cx="1219199" cy="481011"/>
            <a:chOff x="186" y="1092"/>
            <a:chExt cx="767" cy="302"/>
          </a:xfrm>
        </p:grpSpPr>
        <p:cxnSp>
          <p:nvCxnSpPr>
            <p:cNvPr id="4539" name="Shape 4539"/>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4540" name="Shape 4540"/>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4541" name="Shape 4541"/>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4542" name="Shape 4542"/>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4543" name="Shape 4543"/>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4544" name="Shape 4544"/>
          <p:cNvSpPr/>
          <p:nvPr/>
        </p:nvSpPr>
        <p:spPr>
          <a:xfrm>
            <a:off x="431800" y="418147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45" name="Shape 4545"/>
          <p:cNvSpPr txBox="1"/>
          <p:nvPr/>
        </p:nvSpPr>
        <p:spPr>
          <a:xfrm>
            <a:off x="454025" y="4738687"/>
            <a:ext cx="4159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Cl</a:t>
            </a:r>
            <a:r>
              <a:rPr lang="en-US" sz="1400" b="0" i="0" u="none" strike="noStrike" cap="none" baseline="-25000">
                <a:solidFill>
                  <a:schemeClr val="dk1"/>
                </a:solidFill>
                <a:latin typeface="Arial"/>
                <a:ea typeface="Arial"/>
                <a:cs typeface="Arial"/>
                <a:sym typeface="Arial"/>
              </a:rPr>
              <a:t>2</a:t>
            </a:r>
          </a:p>
        </p:txBody>
      </p:sp>
      <p:sp>
        <p:nvSpPr>
          <p:cNvPr id="4546" name="Shape 4546"/>
          <p:cNvSpPr txBox="1"/>
          <p:nvPr/>
        </p:nvSpPr>
        <p:spPr>
          <a:xfrm>
            <a:off x="1200150" y="4738687"/>
            <a:ext cx="5746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AlCl</a:t>
            </a:r>
            <a:r>
              <a:rPr lang="en-US" sz="1400" b="0" i="0" u="none" strike="noStrike" cap="none" baseline="-25000">
                <a:solidFill>
                  <a:schemeClr val="dk1"/>
                </a:solidFill>
                <a:latin typeface="Arial"/>
                <a:ea typeface="Arial"/>
                <a:cs typeface="Arial"/>
                <a:sym typeface="Arial"/>
              </a:rPr>
              <a:t>3</a:t>
            </a:r>
          </a:p>
        </p:txBody>
      </p:sp>
      <p:cxnSp>
        <p:nvCxnSpPr>
          <p:cNvPr id="4547" name="Shape 4547"/>
          <p:cNvCxnSpPr/>
          <p:nvPr/>
        </p:nvCxnSpPr>
        <p:spPr>
          <a:xfrm>
            <a:off x="741362" y="4467225"/>
            <a:ext cx="534987" cy="0"/>
          </a:xfrm>
          <a:prstGeom prst="straightConnector1">
            <a:avLst/>
          </a:prstGeom>
          <a:noFill/>
          <a:ln w="31750" cap="flat" cmpd="sng">
            <a:solidFill>
              <a:srgbClr val="800000"/>
            </a:solidFill>
            <a:prstDash val="solid"/>
            <a:round/>
            <a:headEnd type="none" w="med" len="med"/>
            <a:tailEnd type="none" w="med" len="med"/>
          </a:ln>
        </p:spPr>
      </p:cxnSp>
      <p:cxnSp>
        <p:nvCxnSpPr>
          <p:cNvPr id="4548" name="Shape 4548"/>
          <p:cNvCxnSpPr/>
          <p:nvPr/>
        </p:nvCxnSpPr>
        <p:spPr>
          <a:xfrm rot="10800000" flipH="1">
            <a:off x="1266825" y="4254499"/>
            <a:ext cx="231775" cy="222250"/>
          </a:xfrm>
          <a:prstGeom prst="straightConnector1">
            <a:avLst/>
          </a:prstGeom>
          <a:noFill/>
          <a:ln w="31750" cap="flat" cmpd="sng">
            <a:solidFill>
              <a:srgbClr val="800000"/>
            </a:solidFill>
            <a:prstDash val="solid"/>
            <a:round/>
            <a:headEnd type="none" w="med" len="med"/>
            <a:tailEnd type="none" w="med" len="med"/>
          </a:ln>
        </p:spPr>
      </p:cxnSp>
      <p:grpSp>
        <p:nvGrpSpPr>
          <p:cNvPr id="4549" name="Shape 4549"/>
          <p:cNvGrpSpPr/>
          <p:nvPr/>
        </p:nvGrpSpPr>
        <p:grpSpPr>
          <a:xfrm>
            <a:off x="1487488" y="4183063"/>
            <a:ext cx="88900" cy="88900"/>
            <a:chOff x="925" y="1217"/>
            <a:chExt cx="56" cy="56"/>
          </a:xfrm>
        </p:grpSpPr>
        <p:sp>
          <p:nvSpPr>
            <p:cNvPr id="4550" name="Shape 4550"/>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551" name="Shape 4551"/>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4552" name="Shape 4552"/>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4553" name="Shape 4553"/>
          <p:cNvSpPr txBox="1"/>
          <p:nvPr/>
        </p:nvSpPr>
        <p:spPr>
          <a:xfrm>
            <a:off x="1938338" y="4330700"/>
            <a:ext cx="21415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AlCl</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  =  125 g Cl</a:t>
            </a:r>
            <a:r>
              <a:rPr lang="en-US" sz="1600" b="0" i="0" u="none" strike="noStrike" cap="none" baseline="-25000">
                <a:solidFill>
                  <a:schemeClr val="dk1"/>
                </a:solidFill>
                <a:latin typeface="Arial"/>
                <a:ea typeface="Arial"/>
                <a:cs typeface="Arial"/>
                <a:sym typeface="Arial"/>
              </a:rPr>
              <a:t>2</a:t>
            </a:r>
          </a:p>
        </p:txBody>
      </p:sp>
      <p:sp>
        <p:nvSpPr>
          <p:cNvPr id="4554" name="Shape 4554"/>
          <p:cNvSpPr txBox="1"/>
          <p:nvPr/>
        </p:nvSpPr>
        <p:spPr>
          <a:xfrm>
            <a:off x="4011612" y="4468812"/>
            <a:ext cx="9048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71 g Cl</a:t>
            </a:r>
            <a:r>
              <a:rPr lang="en-US" sz="1600" b="0" i="0" u="none" strike="noStrike" cap="none" baseline="-25000">
                <a:solidFill>
                  <a:schemeClr val="dk1"/>
                </a:solidFill>
                <a:latin typeface="Arial"/>
                <a:ea typeface="Arial"/>
                <a:cs typeface="Arial"/>
                <a:sym typeface="Arial"/>
              </a:rPr>
              <a:t>2</a:t>
            </a:r>
          </a:p>
        </p:txBody>
      </p:sp>
      <p:sp>
        <p:nvSpPr>
          <p:cNvPr id="4555" name="Shape 4555"/>
          <p:cNvSpPr txBox="1"/>
          <p:nvPr/>
        </p:nvSpPr>
        <p:spPr>
          <a:xfrm>
            <a:off x="7499350" y="4341812"/>
            <a:ext cx="14303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157 g AlCl</a:t>
            </a:r>
            <a:r>
              <a:rPr lang="en-US" sz="1600" b="0" i="0" u="none" strike="noStrike" cap="none" baseline="-25000">
                <a:solidFill>
                  <a:schemeClr val="dk1"/>
                </a:solidFill>
                <a:latin typeface="Arial"/>
                <a:ea typeface="Arial"/>
                <a:cs typeface="Arial"/>
                <a:sym typeface="Arial"/>
              </a:rPr>
              <a:t>3</a:t>
            </a:r>
          </a:p>
        </p:txBody>
      </p:sp>
      <p:sp>
        <p:nvSpPr>
          <p:cNvPr id="4556" name="Shape 4556"/>
          <p:cNvSpPr/>
          <p:nvPr/>
        </p:nvSpPr>
        <p:spPr>
          <a:xfrm>
            <a:off x="3973512" y="4203700"/>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Cl</a:t>
            </a:r>
            <a:r>
              <a:rPr lang="en-US" sz="1600" b="0" i="0" u="none" strike="noStrike" cap="none" baseline="-25000">
                <a:solidFill>
                  <a:schemeClr val="dk1"/>
                </a:solidFill>
                <a:latin typeface="Arial"/>
                <a:ea typeface="Arial"/>
                <a:cs typeface="Arial"/>
                <a:sym typeface="Arial"/>
              </a:rPr>
              <a:t>2</a:t>
            </a:r>
          </a:p>
        </p:txBody>
      </p:sp>
      <p:sp>
        <p:nvSpPr>
          <p:cNvPr id="4557" name="Shape 4557"/>
          <p:cNvSpPr/>
          <p:nvPr/>
        </p:nvSpPr>
        <p:spPr>
          <a:xfrm>
            <a:off x="4991100" y="4197350"/>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AlCl</a:t>
            </a:r>
            <a:r>
              <a:rPr lang="en-US" sz="1600" b="0" i="0" u="none" strike="noStrike" cap="none" baseline="-25000">
                <a:solidFill>
                  <a:schemeClr val="dk1"/>
                </a:solidFill>
                <a:latin typeface="Arial"/>
                <a:ea typeface="Arial"/>
                <a:cs typeface="Arial"/>
                <a:sym typeface="Arial"/>
              </a:rPr>
              <a:t>3</a:t>
            </a:r>
          </a:p>
        </p:txBody>
      </p:sp>
      <p:grpSp>
        <p:nvGrpSpPr>
          <p:cNvPr id="4558" name="Shape 4558"/>
          <p:cNvGrpSpPr/>
          <p:nvPr/>
        </p:nvGrpSpPr>
        <p:grpSpPr>
          <a:xfrm>
            <a:off x="4038599" y="4241800"/>
            <a:ext cx="908050" cy="542925"/>
            <a:chOff x="2353" y="2935"/>
            <a:chExt cx="1505" cy="342"/>
          </a:xfrm>
        </p:grpSpPr>
        <p:sp>
          <p:nvSpPr>
            <p:cNvPr id="4559" name="Shape 4559"/>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560" name="Shape 4560"/>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4561" name="Shape 4561"/>
          <p:cNvSpPr/>
          <p:nvPr/>
        </p:nvSpPr>
        <p:spPr>
          <a:xfrm>
            <a:off x="5053012" y="4467225"/>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Cl</a:t>
            </a:r>
            <a:r>
              <a:rPr lang="en-US" sz="1600" b="0" i="0" u="none" strike="noStrike" cap="none" baseline="-25000">
                <a:solidFill>
                  <a:schemeClr val="dk1"/>
                </a:solidFill>
                <a:latin typeface="Arial"/>
                <a:ea typeface="Arial"/>
                <a:cs typeface="Arial"/>
                <a:sym typeface="Arial"/>
              </a:rPr>
              <a:t>2</a:t>
            </a:r>
          </a:p>
        </p:txBody>
      </p:sp>
      <p:cxnSp>
        <p:nvCxnSpPr>
          <p:cNvPr id="4562" name="Shape 4562"/>
          <p:cNvCxnSpPr/>
          <p:nvPr/>
        </p:nvCxnSpPr>
        <p:spPr>
          <a:xfrm rot="10800000" flipH="1">
            <a:off x="3560762" y="4464049"/>
            <a:ext cx="319087" cy="98425"/>
          </a:xfrm>
          <a:prstGeom prst="straightConnector1">
            <a:avLst/>
          </a:prstGeom>
          <a:noFill/>
          <a:ln w="9525" cap="flat" cmpd="sng">
            <a:solidFill>
              <a:srgbClr val="FF0000"/>
            </a:solidFill>
            <a:prstDash val="solid"/>
            <a:round/>
            <a:headEnd type="none" w="med" len="med"/>
            <a:tailEnd type="none" w="med" len="med"/>
          </a:ln>
        </p:spPr>
      </p:cxnSp>
      <p:cxnSp>
        <p:nvCxnSpPr>
          <p:cNvPr id="4563" name="Shape 4563"/>
          <p:cNvCxnSpPr/>
          <p:nvPr/>
        </p:nvCxnSpPr>
        <p:spPr>
          <a:xfrm rot="10800000" flipH="1">
            <a:off x="4440237" y="4594224"/>
            <a:ext cx="379412" cy="106362"/>
          </a:xfrm>
          <a:prstGeom prst="straightConnector1">
            <a:avLst/>
          </a:prstGeom>
          <a:noFill/>
          <a:ln w="9525" cap="flat" cmpd="sng">
            <a:solidFill>
              <a:srgbClr val="FF0000"/>
            </a:solidFill>
            <a:prstDash val="solid"/>
            <a:round/>
            <a:headEnd type="none" w="med" len="med"/>
            <a:tailEnd type="none" w="med" len="med"/>
          </a:ln>
        </p:spPr>
      </p:cxnSp>
      <p:grpSp>
        <p:nvGrpSpPr>
          <p:cNvPr id="4564" name="Shape 4564"/>
          <p:cNvGrpSpPr/>
          <p:nvPr/>
        </p:nvGrpSpPr>
        <p:grpSpPr>
          <a:xfrm>
            <a:off x="5016499" y="4235449"/>
            <a:ext cx="1108075" cy="542925"/>
            <a:chOff x="3884" y="2930"/>
            <a:chExt cx="542" cy="342"/>
          </a:xfrm>
        </p:grpSpPr>
        <p:sp>
          <p:nvSpPr>
            <p:cNvPr id="4565" name="Shape 4565"/>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566" name="Shape 4566"/>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4567" name="Shape 4567"/>
          <p:cNvCxnSpPr/>
          <p:nvPr/>
        </p:nvCxnSpPr>
        <p:spPr>
          <a:xfrm rot="10800000" flipH="1">
            <a:off x="4289425" y="4321174"/>
            <a:ext cx="517524" cy="112713"/>
          </a:xfrm>
          <a:prstGeom prst="straightConnector1">
            <a:avLst/>
          </a:prstGeom>
          <a:noFill/>
          <a:ln w="9525" cap="flat" cmpd="sng">
            <a:solidFill>
              <a:srgbClr val="FF0000"/>
            </a:solidFill>
            <a:prstDash val="solid"/>
            <a:round/>
            <a:headEnd type="none" w="med" len="med"/>
            <a:tailEnd type="none" w="med" len="med"/>
          </a:ln>
        </p:spPr>
      </p:cxnSp>
      <p:cxnSp>
        <p:nvCxnSpPr>
          <p:cNvPr id="4568" name="Shape 4568"/>
          <p:cNvCxnSpPr/>
          <p:nvPr/>
        </p:nvCxnSpPr>
        <p:spPr>
          <a:xfrm rot="10800000" flipH="1">
            <a:off x="5411787" y="4581524"/>
            <a:ext cx="517524" cy="112713"/>
          </a:xfrm>
          <a:prstGeom prst="straightConnector1">
            <a:avLst/>
          </a:prstGeom>
          <a:noFill/>
          <a:ln w="9525" cap="flat" cmpd="sng">
            <a:solidFill>
              <a:srgbClr val="FF0000"/>
            </a:solidFill>
            <a:prstDash val="solid"/>
            <a:round/>
            <a:headEnd type="none" w="med" len="med"/>
            <a:tailEnd type="none" w="med" len="med"/>
          </a:ln>
        </p:spPr>
      </p:cxnSp>
      <p:cxnSp>
        <p:nvCxnSpPr>
          <p:cNvPr id="4569" name="Shape 4569"/>
          <p:cNvCxnSpPr/>
          <p:nvPr/>
        </p:nvCxnSpPr>
        <p:spPr>
          <a:xfrm>
            <a:off x="484187" y="4256087"/>
            <a:ext cx="258762" cy="219075"/>
          </a:xfrm>
          <a:prstGeom prst="straightConnector1">
            <a:avLst/>
          </a:prstGeom>
          <a:noFill/>
          <a:ln w="31750" cap="flat" cmpd="sng">
            <a:solidFill>
              <a:srgbClr val="800000"/>
            </a:solidFill>
            <a:prstDash val="solid"/>
            <a:round/>
            <a:headEnd type="none" w="med" len="med"/>
            <a:tailEnd type="none" w="med" len="med"/>
          </a:ln>
        </p:spPr>
      </p:cxnSp>
      <p:sp>
        <p:nvSpPr>
          <p:cNvPr id="4570" name="Shape 4570"/>
          <p:cNvSpPr/>
          <p:nvPr/>
        </p:nvSpPr>
        <p:spPr>
          <a:xfrm>
            <a:off x="6143625" y="4197350"/>
            <a:ext cx="13668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133.5 g AlCl</a:t>
            </a:r>
            <a:r>
              <a:rPr lang="en-US" sz="1600" b="0" i="0" u="none" strike="noStrike" cap="none" baseline="-25000">
                <a:solidFill>
                  <a:schemeClr val="dk1"/>
                </a:solidFill>
                <a:latin typeface="Arial"/>
                <a:ea typeface="Arial"/>
                <a:cs typeface="Arial"/>
                <a:sym typeface="Arial"/>
              </a:rPr>
              <a:t>3</a:t>
            </a:r>
          </a:p>
        </p:txBody>
      </p:sp>
      <p:sp>
        <p:nvSpPr>
          <p:cNvPr id="4571" name="Shape 4571"/>
          <p:cNvSpPr/>
          <p:nvPr/>
        </p:nvSpPr>
        <p:spPr>
          <a:xfrm>
            <a:off x="6154737" y="4467225"/>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AlCl</a:t>
            </a:r>
            <a:r>
              <a:rPr lang="en-US" sz="1600" b="0" i="0" u="none" strike="noStrike" cap="none" baseline="-25000">
                <a:solidFill>
                  <a:schemeClr val="dk1"/>
                </a:solidFill>
                <a:latin typeface="Arial"/>
                <a:ea typeface="Arial"/>
                <a:cs typeface="Arial"/>
                <a:sym typeface="Arial"/>
              </a:rPr>
              <a:t>3</a:t>
            </a:r>
          </a:p>
        </p:txBody>
      </p:sp>
      <p:grpSp>
        <p:nvGrpSpPr>
          <p:cNvPr id="4572" name="Shape 4572"/>
          <p:cNvGrpSpPr/>
          <p:nvPr/>
        </p:nvGrpSpPr>
        <p:grpSpPr>
          <a:xfrm>
            <a:off x="6169024" y="4235449"/>
            <a:ext cx="1312862" cy="542925"/>
            <a:chOff x="3884" y="2930"/>
            <a:chExt cx="542" cy="342"/>
          </a:xfrm>
        </p:grpSpPr>
        <p:sp>
          <p:nvSpPr>
            <p:cNvPr id="4573" name="Shape 4573"/>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574" name="Shape 4574"/>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4575" name="Shape 4575"/>
          <p:cNvCxnSpPr/>
          <p:nvPr/>
        </p:nvCxnSpPr>
        <p:spPr>
          <a:xfrm rot="10800000" flipH="1">
            <a:off x="5272087" y="4330699"/>
            <a:ext cx="781049" cy="100013"/>
          </a:xfrm>
          <a:prstGeom prst="straightConnector1">
            <a:avLst/>
          </a:prstGeom>
          <a:noFill/>
          <a:ln w="9525" cap="flat" cmpd="sng">
            <a:solidFill>
              <a:srgbClr val="FF0000"/>
            </a:solidFill>
            <a:prstDash val="solid"/>
            <a:round/>
            <a:headEnd type="none" w="med" len="med"/>
            <a:tailEnd type="none" w="med" len="med"/>
          </a:ln>
        </p:spPr>
      </p:cxnSp>
      <p:cxnSp>
        <p:nvCxnSpPr>
          <p:cNvPr id="4576" name="Shape 4576"/>
          <p:cNvCxnSpPr/>
          <p:nvPr/>
        </p:nvCxnSpPr>
        <p:spPr>
          <a:xfrm rot="10800000" flipH="1">
            <a:off x="6438900" y="4602163"/>
            <a:ext cx="781049" cy="100011"/>
          </a:xfrm>
          <a:prstGeom prst="straightConnector1">
            <a:avLst/>
          </a:prstGeom>
          <a:noFill/>
          <a:ln w="9525" cap="flat" cmpd="sng">
            <a:solidFill>
              <a:srgbClr val="FF0000"/>
            </a:solidFill>
            <a:prstDash val="solid"/>
            <a:round/>
            <a:headEnd type="none" w="med" len="med"/>
            <a:tailEnd type="none" w="med" len="med"/>
          </a:ln>
        </p:spPr>
      </p:cxnSp>
      <p:sp>
        <p:nvSpPr>
          <p:cNvPr id="4577" name="Shape 4577"/>
          <p:cNvSpPr txBox="1"/>
          <p:nvPr/>
        </p:nvSpPr>
        <p:spPr>
          <a:xfrm>
            <a:off x="785812" y="1965325"/>
            <a:ext cx="76993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If 125 g aluminum react with excess chlorine, how many grams of aluminum chloride are made?</a:t>
            </a:r>
          </a:p>
        </p:txBody>
      </p:sp>
      <p:sp>
        <p:nvSpPr>
          <p:cNvPr id="4578" name="Shape 4578"/>
          <p:cNvSpPr txBox="1"/>
          <p:nvPr/>
        </p:nvSpPr>
        <p:spPr>
          <a:xfrm>
            <a:off x="787400" y="3641725"/>
            <a:ext cx="76993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If 125 g chlorine react with excess aluminum, how many grams of aluminum chloride are made?</a:t>
            </a:r>
          </a:p>
        </p:txBody>
      </p:sp>
      <p:sp>
        <p:nvSpPr>
          <p:cNvPr id="4579" name="Shape 4579"/>
          <p:cNvSpPr txBox="1"/>
          <p:nvPr/>
        </p:nvSpPr>
        <p:spPr>
          <a:xfrm>
            <a:off x="766762" y="5268912"/>
            <a:ext cx="758983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If 125 g aluminum react with 125 g chlorine, how many grams of aluminum chloride are made?</a:t>
            </a:r>
          </a:p>
        </p:txBody>
      </p:sp>
      <p:sp>
        <p:nvSpPr>
          <p:cNvPr id="4580" name="Shape 4580"/>
          <p:cNvSpPr txBox="1"/>
          <p:nvPr/>
        </p:nvSpPr>
        <p:spPr>
          <a:xfrm>
            <a:off x="2176463" y="5715000"/>
            <a:ext cx="17049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157 g AlCl</a:t>
            </a:r>
            <a:r>
              <a:rPr lang="en-US" sz="2400" b="0" i="0" u="none" strike="noStrike" cap="none" baseline="-25000">
                <a:solidFill>
                  <a:schemeClr val="dk1"/>
                </a:solidFill>
                <a:latin typeface="Arial"/>
                <a:ea typeface="Arial"/>
                <a:cs typeface="Arial"/>
                <a:sym typeface="Arial"/>
              </a:rPr>
              <a:t>3</a:t>
            </a:r>
          </a:p>
        </p:txBody>
      </p:sp>
      <p:sp>
        <p:nvSpPr>
          <p:cNvPr id="4581" name="Shape 4581"/>
          <p:cNvSpPr txBox="1"/>
          <p:nvPr/>
        </p:nvSpPr>
        <p:spPr>
          <a:xfrm>
            <a:off x="4178300" y="5786437"/>
            <a:ext cx="142081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We’re out of Cl</a:t>
            </a:r>
            <a:r>
              <a:rPr lang="en-US" sz="1400" b="0" i="0" u="none" strike="noStrike" cap="none" baseline="-25000">
                <a:solidFill>
                  <a:schemeClr val="dk1"/>
                </a:solidFill>
                <a:latin typeface="Arial"/>
                <a:ea typeface="Arial"/>
                <a:cs typeface="Arial"/>
                <a:sym typeface="Aria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94"/>
                                        </p:tgtEl>
                                        <p:attrNameLst>
                                          <p:attrName>style.visibility</p:attrName>
                                        </p:attrNameLst>
                                      </p:cBhvr>
                                      <p:to>
                                        <p:strVal val="visible"/>
                                      </p:to>
                                    </p:set>
                                    <p:animEffect transition="in" filter="fade">
                                      <p:cBhvr>
                                        <p:cTn id="7" dur="2000"/>
                                        <p:tgtEl>
                                          <p:spTgt spid="4494"/>
                                        </p:tgtEl>
                                      </p:cBhvr>
                                    </p:animEffect>
                                  </p:childTnLst>
                                </p:cTn>
                              </p:par>
                              <p:par>
                                <p:cTn id="8" presetID="10" presetClass="entr" presetSubtype="0" fill="hold" nodeType="withEffect">
                                  <p:stCondLst>
                                    <p:cond delay="0"/>
                                  </p:stCondLst>
                                  <p:childTnLst>
                                    <p:set>
                                      <p:cBhvr>
                                        <p:cTn id="9" dur="1" fill="hold">
                                          <p:stCondLst>
                                            <p:cond delay="0"/>
                                          </p:stCondLst>
                                        </p:cTn>
                                        <p:tgtEl>
                                          <p:spTgt spid="4493"/>
                                        </p:tgtEl>
                                        <p:attrNameLst>
                                          <p:attrName>style.visibility</p:attrName>
                                        </p:attrNameLst>
                                      </p:cBhvr>
                                      <p:to>
                                        <p:strVal val="visible"/>
                                      </p:to>
                                    </p:set>
                                    <p:animEffect transition="in" filter="fade">
                                      <p:cBhvr>
                                        <p:cTn id="10" dur="2000"/>
                                        <p:tgtEl>
                                          <p:spTgt spid="449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95"/>
                                        </p:tgtEl>
                                        <p:attrNameLst>
                                          <p:attrName>style.visibility</p:attrName>
                                        </p:attrNameLst>
                                      </p:cBhvr>
                                      <p:to>
                                        <p:strVal val="visible"/>
                                      </p:to>
                                    </p:set>
                                    <p:animEffect transition="in" filter="fade">
                                      <p:cBhvr>
                                        <p:cTn id="15" dur="500"/>
                                        <p:tgtEl>
                                          <p:spTgt spid="44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97"/>
                                        </p:tgtEl>
                                        <p:attrNameLst>
                                          <p:attrName>style.visibility</p:attrName>
                                        </p:attrNameLst>
                                      </p:cBhvr>
                                      <p:to>
                                        <p:strVal val="visible"/>
                                      </p:to>
                                    </p:set>
                                    <p:animEffect transition="in" filter="fade">
                                      <p:cBhvr>
                                        <p:cTn id="20" dur="500"/>
                                        <p:tgtEl>
                                          <p:spTgt spid="449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96"/>
                                        </p:tgtEl>
                                        <p:attrNameLst>
                                          <p:attrName>style.visibility</p:attrName>
                                        </p:attrNameLst>
                                      </p:cBhvr>
                                      <p:to>
                                        <p:strVal val="visible"/>
                                      </p:to>
                                    </p:set>
                                    <p:animEffect transition="in" filter="fade">
                                      <p:cBhvr>
                                        <p:cTn id="25" dur="500"/>
                                        <p:tgtEl>
                                          <p:spTgt spid="449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577"/>
                                        </p:tgtEl>
                                        <p:attrNameLst>
                                          <p:attrName>style.visibility</p:attrName>
                                        </p:attrNameLst>
                                      </p:cBhvr>
                                      <p:to>
                                        <p:strVal val="visible"/>
                                      </p:to>
                                    </p:set>
                                    <p:animEffect transition="in" filter="fade">
                                      <p:cBhvr>
                                        <p:cTn id="30" dur="1000"/>
                                        <p:tgtEl>
                                          <p:spTgt spid="457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491"/>
                                        </p:tgtEl>
                                        <p:attrNameLst>
                                          <p:attrName>style.visibility</p:attrName>
                                        </p:attrNameLst>
                                      </p:cBhvr>
                                      <p:to>
                                        <p:strVal val="visible"/>
                                      </p:to>
                                    </p:set>
                                    <p:animEffect transition="in" filter="fade">
                                      <p:cBhvr>
                                        <p:cTn id="35" dur="1000"/>
                                        <p:tgtEl>
                                          <p:spTgt spid="449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489"/>
                                        </p:tgtEl>
                                        <p:attrNameLst>
                                          <p:attrName>style.visibility</p:attrName>
                                        </p:attrNameLst>
                                      </p:cBhvr>
                                      <p:to>
                                        <p:strVal val="visible"/>
                                      </p:to>
                                    </p:set>
                                    <p:animEffect transition="in" filter="fade">
                                      <p:cBhvr>
                                        <p:cTn id="40" dur="1000"/>
                                        <p:tgtEl>
                                          <p:spTgt spid="448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29"/>
                                        </p:tgtEl>
                                        <p:attrNameLst>
                                          <p:attrName>style.visibility</p:attrName>
                                        </p:attrNameLst>
                                      </p:cBhvr>
                                      <p:to>
                                        <p:strVal val="visible"/>
                                      </p:to>
                                    </p:set>
                                    <p:animEffect transition="in" filter="fade">
                                      <p:cBhvr>
                                        <p:cTn id="45" dur="1000"/>
                                        <p:tgtEl>
                                          <p:spTgt spid="45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498"/>
                                        </p:tgtEl>
                                        <p:attrNameLst>
                                          <p:attrName>style.visibility</p:attrName>
                                        </p:attrNameLst>
                                      </p:cBhvr>
                                      <p:to>
                                        <p:strVal val="visible"/>
                                      </p:to>
                                    </p:set>
                                    <p:animEffect transition="in" filter="fade">
                                      <p:cBhvr>
                                        <p:cTn id="50" dur="500"/>
                                        <p:tgtEl>
                                          <p:spTgt spid="449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505"/>
                                        </p:tgtEl>
                                        <p:attrNameLst>
                                          <p:attrName>style.visibility</p:attrName>
                                        </p:attrNameLst>
                                      </p:cBhvr>
                                      <p:to>
                                        <p:strVal val="visible"/>
                                      </p:to>
                                    </p:set>
                                    <p:animEffect transition="in" filter="fade">
                                      <p:cBhvr>
                                        <p:cTn id="55" dur="1000"/>
                                        <p:tgtEl>
                                          <p:spTgt spid="450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506"/>
                                        </p:tgtEl>
                                        <p:attrNameLst>
                                          <p:attrName>style.visibility</p:attrName>
                                        </p:attrNameLst>
                                      </p:cBhvr>
                                      <p:to>
                                        <p:strVal val="visible"/>
                                      </p:to>
                                    </p:set>
                                    <p:animEffect transition="in" filter="fade">
                                      <p:cBhvr>
                                        <p:cTn id="60" dur="1000"/>
                                        <p:tgtEl>
                                          <p:spTgt spid="4506"/>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4504"/>
                                        </p:tgtEl>
                                        <p:attrNameLst>
                                          <p:attrName>style.visibility</p:attrName>
                                        </p:attrNameLst>
                                      </p:cBhvr>
                                      <p:to>
                                        <p:strVal val="visible"/>
                                      </p:to>
                                    </p:set>
                                    <p:anim calcmode="lin" valueType="num">
                                      <p:cBhvr additive="base">
                                        <p:cTn id="65" dur="500"/>
                                        <p:tgtEl>
                                          <p:spTgt spid="4504"/>
                                        </p:tgtEl>
                                        <p:attrNameLst>
                                          <p:attrName>ppt_w</p:attrName>
                                        </p:attrNameLst>
                                      </p:cBhvr>
                                      <p:tavLst>
                                        <p:tav tm="0">
                                          <p:val>
                                            <p:strVal val="0"/>
                                          </p:val>
                                        </p:tav>
                                        <p:tav tm="100000">
                                          <p:val>
                                            <p:strVal val="#ppt_w"/>
                                          </p:val>
                                        </p:tav>
                                      </p:tavLst>
                                    </p:anim>
                                    <p:anim calcmode="lin" valueType="num">
                                      <p:cBhvr additive="base">
                                        <p:cTn id="66" dur="500"/>
                                        <p:tgtEl>
                                          <p:spTgt spid="4504"/>
                                        </p:tgtEl>
                                        <p:attrNameLst>
                                          <p:attrName>ppt_h</p:attrName>
                                        </p:attrNameLst>
                                      </p:cBhvr>
                                      <p:tavLst>
                                        <p:tav tm="0">
                                          <p:val>
                                            <p:str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4509"/>
                                        </p:tgtEl>
                                        <p:attrNameLst>
                                          <p:attrName>style.visibility</p:attrName>
                                        </p:attrNameLst>
                                      </p:cBhvr>
                                      <p:to>
                                        <p:strVal val="visible"/>
                                      </p:to>
                                    </p:set>
                                    <p:anim calcmode="lin" valueType="num">
                                      <p:cBhvr additive="base">
                                        <p:cTn id="71" dur="500"/>
                                        <p:tgtEl>
                                          <p:spTgt spid="4509"/>
                                        </p:tgtEl>
                                        <p:attrNameLst>
                                          <p:attrName>ppt_w</p:attrName>
                                        </p:attrNameLst>
                                      </p:cBhvr>
                                      <p:tavLst>
                                        <p:tav tm="0">
                                          <p:val>
                                            <p:strVal val="0"/>
                                          </p:val>
                                        </p:tav>
                                        <p:tav tm="100000">
                                          <p:val>
                                            <p:strVal val="#ppt_w"/>
                                          </p:val>
                                        </p:tav>
                                      </p:tavLst>
                                    </p:anim>
                                    <p:anim calcmode="lin" valueType="num">
                                      <p:cBhvr additive="base">
                                        <p:cTn id="72" dur="500"/>
                                        <p:tgtEl>
                                          <p:spTgt spid="4509"/>
                                        </p:tgtEl>
                                        <p:attrNameLst>
                                          <p:attrName>ppt_h</p:attrName>
                                        </p:attrNameLst>
                                      </p:cBhvr>
                                      <p:tavLst>
                                        <p:tav tm="0">
                                          <p:val>
                                            <p:str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530"/>
                                        </p:tgtEl>
                                        <p:attrNameLst>
                                          <p:attrName>style.visibility</p:attrName>
                                        </p:attrNameLst>
                                      </p:cBhvr>
                                      <p:to>
                                        <p:strVal val="visible"/>
                                      </p:to>
                                    </p:set>
                                    <p:animEffect transition="in" filter="fade">
                                      <p:cBhvr>
                                        <p:cTn id="77" dur="2000"/>
                                        <p:tgtEl>
                                          <p:spTgt spid="453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507"/>
                                        </p:tgtEl>
                                        <p:attrNameLst>
                                          <p:attrName>style.visibility</p:attrName>
                                        </p:attrNameLst>
                                      </p:cBhvr>
                                      <p:to>
                                        <p:strVal val="visible"/>
                                      </p:to>
                                    </p:set>
                                    <p:animEffect transition="in" filter="fade">
                                      <p:cBhvr>
                                        <p:cTn id="82" dur="5000"/>
                                        <p:tgtEl>
                                          <p:spTgt spid="450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508"/>
                                        </p:tgtEl>
                                        <p:attrNameLst>
                                          <p:attrName>style.visibility</p:attrName>
                                        </p:attrNameLst>
                                      </p:cBhvr>
                                      <p:to>
                                        <p:strVal val="visible"/>
                                      </p:to>
                                    </p:set>
                                    <p:animEffect transition="in" filter="fade">
                                      <p:cBhvr>
                                        <p:cTn id="87" dur="2000"/>
                                        <p:tgtEl>
                                          <p:spTgt spid="450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513"/>
                                        </p:tgtEl>
                                        <p:attrNameLst>
                                          <p:attrName>style.visibility</p:attrName>
                                        </p:attrNameLst>
                                      </p:cBhvr>
                                      <p:to>
                                        <p:strVal val="visible"/>
                                      </p:to>
                                    </p:set>
                                    <p:animEffect transition="in" filter="fade">
                                      <p:cBhvr>
                                        <p:cTn id="92" dur="1000"/>
                                        <p:tgtEl>
                                          <p:spTgt spid="451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518"/>
                                        </p:tgtEl>
                                        <p:attrNameLst>
                                          <p:attrName>style.visibility</p:attrName>
                                        </p:attrNameLst>
                                      </p:cBhvr>
                                      <p:to>
                                        <p:strVal val="visible"/>
                                      </p:to>
                                    </p:set>
                                    <p:animEffect transition="in" filter="fade">
                                      <p:cBhvr>
                                        <p:cTn id="97" dur="2000"/>
                                        <p:tgtEl>
                                          <p:spTgt spid="451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514"/>
                                        </p:tgtEl>
                                        <p:attrNameLst>
                                          <p:attrName>style.visibility</p:attrName>
                                        </p:attrNameLst>
                                      </p:cBhvr>
                                      <p:to>
                                        <p:strVal val="visible"/>
                                      </p:to>
                                    </p:set>
                                    <p:animEffect transition="in" filter="fade">
                                      <p:cBhvr>
                                        <p:cTn id="102" dur="500"/>
                                        <p:tgtEl>
                                          <p:spTgt spid="451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516"/>
                                        </p:tgtEl>
                                        <p:attrNameLst>
                                          <p:attrName>style.visibility</p:attrName>
                                        </p:attrNameLst>
                                      </p:cBhvr>
                                      <p:to>
                                        <p:strVal val="visible"/>
                                      </p:to>
                                    </p:set>
                                    <p:animEffect transition="in" filter="fade">
                                      <p:cBhvr>
                                        <p:cTn id="107" dur="500"/>
                                        <p:tgtEl>
                                          <p:spTgt spid="451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522"/>
                                        </p:tgtEl>
                                        <p:attrNameLst>
                                          <p:attrName>style.visibility</p:attrName>
                                        </p:attrNameLst>
                                      </p:cBhvr>
                                      <p:to>
                                        <p:strVal val="visible"/>
                                      </p:to>
                                    </p:set>
                                    <p:animEffect transition="in" filter="fade">
                                      <p:cBhvr>
                                        <p:cTn id="112" dur="500"/>
                                        <p:tgtEl>
                                          <p:spTgt spid="4522"/>
                                        </p:tgtEl>
                                      </p:cBhvr>
                                    </p:animEffect>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4523"/>
                                        </p:tgtEl>
                                        <p:attrNameLst>
                                          <p:attrName>style.visibility</p:attrName>
                                        </p:attrNameLst>
                                      </p:cBhvr>
                                      <p:to>
                                        <p:strVal val="visible"/>
                                      </p:to>
                                    </p:set>
                                    <p:animEffect transition="in" filter="fade">
                                      <p:cBhvr>
                                        <p:cTn id="116" dur="500"/>
                                        <p:tgtEl>
                                          <p:spTgt spid="4523"/>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4524"/>
                                        </p:tgtEl>
                                        <p:attrNameLst>
                                          <p:attrName>style.visibility</p:attrName>
                                        </p:attrNameLst>
                                      </p:cBhvr>
                                      <p:to>
                                        <p:strVal val="visible"/>
                                      </p:to>
                                    </p:set>
                                    <p:animEffect transition="in" filter="fade">
                                      <p:cBhvr>
                                        <p:cTn id="121" dur="2000"/>
                                        <p:tgtEl>
                                          <p:spTgt spid="4524"/>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4521"/>
                                        </p:tgtEl>
                                        <p:attrNameLst>
                                          <p:attrName>style.visibility</p:attrName>
                                        </p:attrNameLst>
                                      </p:cBhvr>
                                      <p:to>
                                        <p:strVal val="visible"/>
                                      </p:to>
                                    </p:set>
                                    <p:animEffect transition="in" filter="fade">
                                      <p:cBhvr>
                                        <p:cTn id="126" dur="500"/>
                                        <p:tgtEl>
                                          <p:spTgt spid="452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4517"/>
                                        </p:tgtEl>
                                        <p:attrNameLst>
                                          <p:attrName>style.visibility</p:attrName>
                                        </p:attrNameLst>
                                      </p:cBhvr>
                                      <p:to>
                                        <p:strVal val="visible"/>
                                      </p:to>
                                    </p:set>
                                    <p:animEffect transition="in" filter="fade">
                                      <p:cBhvr>
                                        <p:cTn id="131" dur="500"/>
                                        <p:tgtEl>
                                          <p:spTgt spid="451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4527"/>
                                        </p:tgtEl>
                                        <p:attrNameLst>
                                          <p:attrName>style.visibility</p:attrName>
                                        </p:attrNameLst>
                                      </p:cBhvr>
                                      <p:to>
                                        <p:strVal val="visible"/>
                                      </p:to>
                                    </p:set>
                                    <p:animEffect transition="in" filter="fade">
                                      <p:cBhvr>
                                        <p:cTn id="136" dur="500"/>
                                        <p:tgtEl>
                                          <p:spTgt spid="4527"/>
                                        </p:tgtEl>
                                      </p:cBhvr>
                                    </p:animEffect>
                                  </p:childTnLst>
                                </p:cTn>
                              </p:par>
                            </p:childTnLst>
                          </p:cTn>
                        </p:par>
                        <p:par>
                          <p:cTn id="137" fill="hold">
                            <p:stCondLst>
                              <p:cond delay="500"/>
                            </p:stCondLst>
                            <p:childTnLst>
                              <p:par>
                                <p:cTn id="138" presetID="10" presetClass="entr" presetSubtype="0" fill="hold" nodeType="afterEffect">
                                  <p:stCondLst>
                                    <p:cond delay="0"/>
                                  </p:stCondLst>
                                  <p:childTnLst>
                                    <p:set>
                                      <p:cBhvr>
                                        <p:cTn id="139" dur="1" fill="hold">
                                          <p:stCondLst>
                                            <p:cond delay="0"/>
                                          </p:stCondLst>
                                        </p:cTn>
                                        <p:tgtEl>
                                          <p:spTgt spid="4528"/>
                                        </p:tgtEl>
                                        <p:attrNameLst>
                                          <p:attrName>style.visibility</p:attrName>
                                        </p:attrNameLst>
                                      </p:cBhvr>
                                      <p:to>
                                        <p:strVal val="visible"/>
                                      </p:to>
                                    </p:set>
                                    <p:animEffect transition="in" filter="fade">
                                      <p:cBhvr>
                                        <p:cTn id="140" dur="500"/>
                                        <p:tgtEl>
                                          <p:spTgt spid="4528"/>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4533"/>
                                        </p:tgtEl>
                                        <p:attrNameLst>
                                          <p:attrName>style.visibility</p:attrName>
                                        </p:attrNameLst>
                                      </p:cBhvr>
                                      <p:to>
                                        <p:strVal val="visible"/>
                                      </p:to>
                                    </p:set>
                                    <p:animEffect transition="in" filter="fade">
                                      <p:cBhvr>
                                        <p:cTn id="145" dur="2000"/>
                                        <p:tgtEl>
                                          <p:spTgt spid="4533"/>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4532"/>
                                        </p:tgtEl>
                                        <p:attrNameLst>
                                          <p:attrName>style.visibility</p:attrName>
                                        </p:attrNameLst>
                                      </p:cBhvr>
                                      <p:to>
                                        <p:strVal val="visible"/>
                                      </p:to>
                                    </p:set>
                                    <p:animEffect transition="in" filter="fade">
                                      <p:cBhvr>
                                        <p:cTn id="150" dur="500"/>
                                        <p:tgtEl>
                                          <p:spTgt spid="4532"/>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4531"/>
                                        </p:tgtEl>
                                        <p:attrNameLst>
                                          <p:attrName>style.visibility</p:attrName>
                                        </p:attrNameLst>
                                      </p:cBhvr>
                                      <p:to>
                                        <p:strVal val="visible"/>
                                      </p:to>
                                    </p:set>
                                    <p:animEffect transition="in" filter="fade">
                                      <p:cBhvr>
                                        <p:cTn id="155" dur="500"/>
                                        <p:tgtEl>
                                          <p:spTgt spid="4531"/>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4536"/>
                                        </p:tgtEl>
                                        <p:attrNameLst>
                                          <p:attrName>style.visibility</p:attrName>
                                        </p:attrNameLst>
                                      </p:cBhvr>
                                      <p:to>
                                        <p:strVal val="visible"/>
                                      </p:to>
                                    </p:set>
                                    <p:animEffect transition="in" filter="fade">
                                      <p:cBhvr>
                                        <p:cTn id="160" dur="500"/>
                                        <p:tgtEl>
                                          <p:spTgt spid="4536"/>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4537"/>
                                        </p:tgtEl>
                                        <p:attrNameLst>
                                          <p:attrName>style.visibility</p:attrName>
                                        </p:attrNameLst>
                                      </p:cBhvr>
                                      <p:to>
                                        <p:strVal val="visible"/>
                                      </p:to>
                                    </p:set>
                                    <p:animEffect transition="in" filter="fade">
                                      <p:cBhvr>
                                        <p:cTn id="164" dur="500"/>
                                        <p:tgtEl>
                                          <p:spTgt spid="4537"/>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4515"/>
                                        </p:tgtEl>
                                        <p:attrNameLst>
                                          <p:attrName>style.visibility</p:attrName>
                                        </p:attrNameLst>
                                      </p:cBhvr>
                                      <p:to>
                                        <p:strVal val="visible"/>
                                      </p:to>
                                    </p:set>
                                    <p:animEffect transition="in" filter="fade">
                                      <p:cBhvr>
                                        <p:cTn id="169" dur="500"/>
                                        <p:tgtEl>
                                          <p:spTgt spid="4515"/>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4578"/>
                                        </p:tgtEl>
                                        <p:attrNameLst>
                                          <p:attrName>style.visibility</p:attrName>
                                        </p:attrNameLst>
                                      </p:cBhvr>
                                      <p:to>
                                        <p:strVal val="visible"/>
                                      </p:to>
                                    </p:set>
                                    <p:animEffect transition="in" filter="fade">
                                      <p:cBhvr>
                                        <p:cTn id="174" dur="1000"/>
                                        <p:tgtEl>
                                          <p:spTgt spid="4578"/>
                                        </p:tgtEl>
                                      </p:cBhvr>
                                    </p:animEffect>
                                  </p:childTnLst>
                                </p:cTn>
                              </p:par>
                              <p:par>
                                <p:cTn id="175" presetID="10" presetClass="entr" presetSubtype="0" fill="hold" nodeType="withEffect">
                                  <p:stCondLst>
                                    <p:cond delay="0"/>
                                  </p:stCondLst>
                                  <p:childTnLst>
                                    <p:set>
                                      <p:cBhvr>
                                        <p:cTn id="176" dur="1" fill="hold">
                                          <p:stCondLst>
                                            <p:cond delay="0"/>
                                          </p:stCondLst>
                                        </p:cTn>
                                        <p:tgtEl>
                                          <p:spTgt spid="4490"/>
                                        </p:tgtEl>
                                        <p:attrNameLst>
                                          <p:attrName>style.visibility</p:attrName>
                                        </p:attrNameLst>
                                      </p:cBhvr>
                                      <p:to>
                                        <p:strVal val="visible"/>
                                      </p:to>
                                    </p:set>
                                    <p:animEffect transition="in" filter="fade">
                                      <p:cBhvr>
                                        <p:cTn id="177" dur="500"/>
                                        <p:tgtEl>
                                          <p:spTgt spid="4490"/>
                                        </p:tgtEl>
                                      </p:cBhvr>
                                    </p:animEffect>
                                  </p:childTnLst>
                                </p:cTn>
                              </p:par>
                              <p:par>
                                <p:cTn id="178" presetID="10" presetClass="entr" presetSubtype="0" fill="hold" nodeType="withEffect">
                                  <p:stCondLst>
                                    <p:cond delay="0"/>
                                  </p:stCondLst>
                                  <p:childTnLst>
                                    <p:set>
                                      <p:cBhvr>
                                        <p:cTn id="179" dur="1" fill="hold">
                                          <p:stCondLst>
                                            <p:cond delay="0"/>
                                          </p:stCondLst>
                                        </p:cTn>
                                        <p:tgtEl>
                                          <p:spTgt spid="4488"/>
                                        </p:tgtEl>
                                        <p:attrNameLst>
                                          <p:attrName>style.visibility</p:attrName>
                                        </p:attrNameLst>
                                      </p:cBhvr>
                                      <p:to>
                                        <p:strVal val="visible"/>
                                      </p:to>
                                    </p:set>
                                    <p:animEffect transition="in" filter="fade">
                                      <p:cBhvr>
                                        <p:cTn id="180" dur="500"/>
                                        <p:tgtEl>
                                          <p:spTgt spid="4488"/>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4538"/>
                                        </p:tgtEl>
                                        <p:attrNameLst>
                                          <p:attrName>style.visibility</p:attrName>
                                        </p:attrNameLst>
                                      </p:cBhvr>
                                      <p:to>
                                        <p:strVal val="visible"/>
                                      </p:to>
                                    </p:set>
                                    <p:animEffect transition="in" filter="fade">
                                      <p:cBhvr>
                                        <p:cTn id="185" dur="500"/>
                                        <p:tgtEl>
                                          <p:spTgt spid="4538"/>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nodeType="clickEffect">
                                  <p:stCondLst>
                                    <p:cond delay="0"/>
                                  </p:stCondLst>
                                  <p:childTnLst>
                                    <p:set>
                                      <p:cBhvr>
                                        <p:cTn id="189" dur="1" fill="hold">
                                          <p:stCondLst>
                                            <p:cond delay="0"/>
                                          </p:stCondLst>
                                        </p:cTn>
                                        <p:tgtEl>
                                          <p:spTgt spid="4545"/>
                                        </p:tgtEl>
                                        <p:attrNameLst>
                                          <p:attrName>style.visibility</p:attrName>
                                        </p:attrNameLst>
                                      </p:cBhvr>
                                      <p:to>
                                        <p:strVal val="visible"/>
                                      </p:to>
                                    </p:set>
                                    <p:animEffect transition="in" filter="fade">
                                      <p:cBhvr>
                                        <p:cTn id="190" dur="1000"/>
                                        <p:tgtEl>
                                          <p:spTgt spid="4545"/>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nodeType="clickEffect">
                                  <p:stCondLst>
                                    <p:cond delay="0"/>
                                  </p:stCondLst>
                                  <p:childTnLst>
                                    <p:set>
                                      <p:cBhvr>
                                        <p:cTn id="194" dur="1" fill="hold">
                                          <p:stCondLst>
                                            <p:cond delay="0"/>
                                          </p:stCondLst>
                                        </p:cTn>
                                        <p:tgtEl>
                                          <p:spTgt spid="4546"/>
                                        </p:tgtEl>
                                        <p:attrNameLst>
                                          <p:attrName>style.visibility</p:attrName>
                                        </p:attrNameLst>
                                      </p:cBhvr>
                                      <p:to>
                                        <p:strVal val="visible"/>
                                      </p:to>
                                    </p:set>
                                    <p:animEffect transition="in" filter="fade">
                                      <p:cBhvr>
                                        <p:cTn id="195" dur="1000"/>
                                        <p:tgtEl>
                                          <p:spTgt spid="4546"/>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16" fill="hold" nodeType="clickEffect">
                                  <p:stCondLst>
                                    <p:cond delay="0"/>
                                  </p:stCondLst>
                                  <p:childTnLst>
                                    <p:set>
                                      <p:cBhvr>
                                        <p:cTn id="199" dur="1" fill="hold">
                                          <p:stCondLst>
                                            <p:cond delay="0"/>
                                          </p:stCondLst>
                                        </p:cTn>
                                        <p:tgtEl>
                                          <p:spTgt spid="4544"/>
                                        </p:tgtEl>
                                        <p:attrNameLst>
                                          <p:attrName>style.visibility</p:attrName>
                                        </p:attrNameLst>
                                      </p:cBhvr>
                                      <p:to>
                                        <p:strVal val="visible"/>
                                      </p:to>
                                    </p:set>
                                    <p:anim calcmode="lin" valueType="num">
                                      <p:cBhvr additive="base">
                                        <p:cTn id="200" dur="500"/>
                                        <p:tgtEl>
                                          <p:spTgt spid="4544"/>
                                        </p:tgtEl>
                                        <p:attrNameLst>
                                          <p:attrName>ppt_w</p:attrName>
                                        </p:attrNameLst>
                                      </p:cBhvr>
                                      <p:tavLst>
                                        <p:tav tm="0">
                                          <p:val>
                                            <p:strVal val="0"/>
                                          </p:val>
                                        </p:tav>
                                        <p:tav tm="100000">
                                          <p:val>
                                            <p:strVal val="#ppt_w"/>
                                          </p:val>
                                        </p:tav>
                                      </p:tavLst>
                                    </p:anim>
                                    <p:anim calcmode="lin" valueType="num">
                                      <p:cBhvr additive="base">
                                        <p:cTn id="201" dur="500"/>
                                        <p:tgtEl>
                                          <p:spTgt spid="4544"/>
                                        </p:tgtEl>
                                        <p:attrNameLst>
                                          <p:attrName>ppt_h</p:attrName>
                                        </p:attrNameLst>
                                      </p:cBhvr>
                                      <p:tavLst>
                                        <p:tav tm="0">
                                          <p:val>
                                            <p:strVal val="0"/>
                                          </p:val>
                                        </p:tav>
                                        <p:tav tm="100000">
                                          <p:val>
                                            <p:strVal val="#ppt_h"/>
                                          </p:val>
                                        </p:tav>
                                      </p:tavLst>
                                    </p:anim>
                                  </p:childTnLst>
                                </p:cTn>
                              </p:par>
                            </p:childTnLst>
                          </p:cTn>
                        </p:par>
                      </p:childTnLst>
                    </p:cTn>
                  </p:par>
                  <p:par>
                    <p:cTn id="202" fill="hold">
                      <p:stCondLst>
                        <p:cond delay="indefinite"/>
                      </p:stCondLst>
                      <p:childTnLst>
                        <p:par>
                          <p:cTn id="203" fill="hold">
                            <p:stCondLst>
                              <p:cond delay="0"/>
                            </p:stCondLst>
                            <p:childTnLst>
                              <p:par>
                                <p:cTn id="204" presetID="23" presetClass="entr" presetSubtype="16" fill="hold" nodeType="clickEffect">
                                  <p:stCondLst>
                                    <p:cond delay="0"/>
                                  </p:stCondLst>
                                  <p:childTnLst>
                                    <p:set>
                                      <p:cBhvr>
                                        <p:cTn id="205" dur="1" fill="hold">
                                          <p:stCondLst>
                                            <p:cond delay="0"/>
                                          </p:stCondLst>
                                        </p:cTn>
                                        <p:tgtEl>
                                          <p:spTgt spid="4549"/>
                                        </p:tgtEl>
                                        <p:attrNameLst>
                                          <p:attrName>style.visibility</p:attrName>
                                        </p:attrNameLst>
                                      </p:cBhvr>
                                      <p:to>
                                        <p:strVal val="visible"/>
                                      </p:to>
                                    </p:set>
                                    <p:anim calcmode="lin" valueType="num">
                                      <p:cBhvr additive="base">
                                        <p:cTn id="206" dur="500"/>
                                        <p:tgtEl>
                                          <p:spTgt spid="4549"/>
                                        </p:tgtEl>
                                        <p:attrNameLst>
                                          <p:attrName>ppt_w</p:attrName>
                                        </p:attrNameLst>
                                      </p:cBhvr>
                                      <p:tavLst>
                                        <p:tav tm="0">
                                          <p:val>
                                            <p:strVal val="0"/>
                                          </p:val>
                                        </p:tav>
                                        <p:tav tm="100000">
                                          <p:val>
                                            <p:strVal val="#ppt_w"/>
                                          </p:val>
                                        </p:tav>
                                      </p:tavLst>
                                    </p:anim>
                                    <p:anim calcmode="lin" valueType="num">
                                      <p:cBhvr additive="base">
                                        <p:cTn id="207" dur="500"/>
                                        <p:tgtEl>
                                          <p:spTgt spid="4549"/>
                                        </p:tgtEl>
                                        <p:attrNameLst>
                                          <p:attrName>ppt_h</p:attrName>
                                        </p:attrNameLst>
                                      </p:cBhvr>
                                      <p:tavLst>
                                        <p:tav tm="0">
                                          <p:val>
                                            <p:strVal val="0"/>
                                          </p:val>
                                        </p:tav>
                                        <p:tav tm="100000">
                                          <p:val>
                                            <p:strVal val="#ppt_h"/>
                                          </p:val>
                                        </p:tav>
                                      </p:tavLst>
                                    </p:anim>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69"/>
                                        </p:tgtEl>
                                        <p:attrNameLst>
                                          <p:attrName>style.visibility</p:attrName>
                                        </p:attrNameLst>
                                      </p:cBhvr>
                                      <p:to>
                                        <p:strVal val="visible"/>
                                      </p:to>
                                    </p:set>
                                    <p:animEffect transition="in" filter="fade">
                                      <p:cBhvr>
                                        <p:cTn id="212" dur="2000"/>
                                        <p:tgtEl>
                                          <p:spTgt spid="4569"/>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nodeType="clickEffect">
                                  <p:stCondLst>
                                    <p:cond delay="0"/>
                                  </p:stCondLst>
                                  <p:childTnLst>
                                    <p:set>
                                      <p:cBhvr>
                                        <p:cTn id="216" dur="1" fill="hold">
                                          <p:stCondLst>
                                            <p:cond delay="0"/>
                                          </p:stCondLst>
                                        </p:cTn>
                                        <p:tgtEl>
                                          <p:spTgt spid="4547"/>
                                        </p:tgtEl>
                                        <p:attrNameLst>
                                          <p:attrName>style.visibility</p:attrName>
                                        </p:attrNameLst>
                                      </p:cBhvr>
                                      <p:to>
                                        <p:strVal val="visible"/>
                                      </p:to>
                                    </p:set>
                                    <p:animEffect transition="in" filter="fade">
                                      <p:cBhvr>
                                        <p:cTn id="217" dur="5000"/>
                                        <p:tgtEl>
                                          <p:spTgt spid="4547"/>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nodeType="clickEffect">
                                  <p:stCondLst>
                                    <p:cond delay="0"/>
                                  </p:stCondLst>
                                  <p:childTnLst>
                                    <p:set>
                                      <p:cBhvr>
                                        <p:cTn id="221" dur="1" fill="hold">
                                          <p:stCondLst>
                                            <p:cond delay="0"/>
                                          </p:stCondLst>
                                        </p:cTn>
                                        <p:tgtEl>
                                          <p:spTgt spid="4548"/>
                                        </p:tgtEl>
                                        <p:attrNameLst>
                                          <p:attrName>style.visibility</p:attrName>
                                        </p:attrNameLst>
                                      </p:cBhvr>
                                      <p:to>
                                        <p:strVal val="visible"/>
                                      </p:to>
                                    </p:set>
                                    <p:animEffect transition="in" filter="fade">
                                      <p:cBhvr>
                                        <p:cTn id="222" dur="2000"/>
                                        <p:tgtEl>
                                          <p:spTgt spid="45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553"/>
                                        </p:tgtEl>
                                        <p:attrNameLst>
                                          <p:attrName>style.visibility</p:attrName>
                                        </p:attrNameLst>
                                      </p:cBhvr>
                                      <p:to>
                                        <p:strVal val="visible"/>
                                      </p:to>
                                    </p:set>
                                    <p:animEffect transition="in" filter="fade">
                                      <p:cBhvr>
                                        <p:cTn id="227" dur="1000"/>
                                        <p:tgtEl>
                                          <p:spTgt spid="4553"/>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nodeType="clickEffect">
                                  <p:stCondLst>
                                    <p:cond delay="0"/>
                                  </p:stCondLst>
                                  <p:childTnLst>
                                    <p:set>
                                      <p:cBhvr>
                                        <p:cTn id="231" dur="1" fill="hold">
                                          <p:stCondLst>
                                            <p:cond delay="0"/>
                                          </p:stCondLst>
                                        </p:cTn>
                                        <p:tgtEl>
                                          <p:spTgt spid="4558"/>
                                        </p:tgtEl>
                                        <p:attrNameLst>
                                          <p:attrName>style.visibility</p:attrName>
                                        </p:attrNameLst>
                                      </p:cBhvr>
                                      <p:to>
                                        <p:strVal val="visible"/>
                                      </p:to>
                                    </p:set>
                                    <p:animEffect transition="in" filter="fade">
                                      <p:cBhvr>
                                        <p:cTn id="232" dur="2000"/>
                                        <p:tgtEl>
                                          <p:spTgt spid="455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nodeType="clickEffect">
                                  <p:stCondLst>
                                    <p:cond delay="0"/>
                                  </p:stCondLst>
                                  <p:childTnLst>
                                    <p:set>
                                      <p:cBhvr>
                                        <p:cTn id="236" dur="1" fill="hold">
                                          <p:stCondLst>
                                            <p:cond delay="0"/>
                                          </p:stCondLst>
                                        </p:cTn>
                                        <p:tgtEl>
                                          <p:spTgt spid="4554"/>
                                        </p:tgtEl>
                                        <p:attrNameLst>
                                          <p:attrName>style.visibility</p:attrName>
                                        </p:attrNameLst>
                                      </p:cBhvr>
                                      <p:to>
                                        <p:strVal val="visible"/>
                                      </p:to>
                                    </p:set>
                                    <p:animEffect transition="in" filter="fade">
                                      <p:cBhvr>
                                        <p:cTn id="237" dur="500"/>
                                        <p:tgtEl>
                                          <p:spTgt spid="4554"/>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556"/>
                                        </p:tgtEl>
                                        <p:attrNameLst>
                                          <p:attrName>style.visibility</p:attrName>
                                        </p:attrNameLst>
                                      </p:cBhvr>
                                      <p:to>
                                        <p:strVal val="visible"/>
                                      </p:to>
                                    </p:set>
                                    <p:animEffect transition="in" filter="fade">
                                      <p:cBhvr>
                                        <p:cTn id="242" dur="500"/>
                                        <p:tgtEl>
                                          <p:spTgt spid="4556"/>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nodeType="clickEffect">
                                  <p:stCondLst>
                                    <p:cond delay="0"/>
                                  </p:stCondLst>
                                  <p:childTnLst>
                                    <p:set>
                                      <p:cBhvr>
                                        <p:cTn id="246" dur="1" fill="hold">
                                          <p:stCondLst>
                                            <p:cond delay="0"/>
                                          </p:stCondLst>
                                        </p:cTn>
                                        <p:tgtEl>
                                          <p:spTgt spid="4562"/>
                                        </p:tgtEl>
                                        <p:attrNameLst>
                                          <p:attrName>style.visibility</p:attrName>
                                        </p:attrNameLst>
                                      </p:cBhvr>
                                      <p:to>
                                        <p:strVal val="visible"/>
                                      </p:to>
                                    </p:set>
                                    <p:animEffect transition="in" filter="fade">
                                      <p:cBhvr>
                                        <p:cTn id="247" dur="500"/>
                                        <p:tgtEl>
                                          <p:spTgt spid="4562"/>
                                        </p:tgtEl>
                                      </p:cBhvr>
                                    </p:animEffect>
                                  </p:childTnLst>
                                </p:cTn>
                              </p:par>
                            </p:childTnLst>
                          </p:cTn>
                        </p:par>
                        <p:par>
                          <p:cTn id="248" fill="hold">
                            <p:stCondLst>
                              <p:cond delay="500"/>
                            </p:stCondLst>
                            <p:childTnLst>
                              <p:par>
                                <p:cTn id="249" presetID="10" presetClass="entr" presetSubtype="0" fill="hold" nodeType="afterEffect">
                                  <p:stCondLst>
                                    <p:cond delay="0"/>
                                  </p:stCondLst>
                                  <p:childTnLst>
                                    <p:set>
                                      <p:cBhvr>
                                        <p:cTn id="250" dur="1" fill="hold">
                                          <p:stCondLst>
                                            <p:cond delay="0"/>
                                          </p:stCondLst>
                                        </p:cTn>
                                        <p:tgtEl>
                                          <p:spTgt spid="4563"/>
                                        </p:tgtEl>
                                        <p:attrNameLst>
                                          <p:attrName>style.visibility</p:attrName>
                                        </p:attrNameLst>
                                      </p:cBhvr>
                                      <p:to>
                                        <p:strVal val="visible"/>
                                      </p:to>
                                    </p:set>
                                    <p:animEffect transition="in" filter="fade">
                                      <p:cBhvr>
                                        <p:cTn id="251" dur="500"/>
                                        <p:tgtEl>
                                          <p:spTgt spid="4563"/>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ntr" presetSubtype="0" fill="hold" nodeType="clickEffect">
                                  <p:stCondLst>
                                    <p:cond delay="0"/>
                                  </p:stCondLst>
                                  <p:childTnLst>
                                    <p:set>
                                      <p:cBhvr>
                                        <p:cTn id="255" dur="1" fill="hold">
                                          <p:stCondLst>
                                            <p:cond delay="0"/>
                                          </p:stCondLst>
                                        </p:cTn>
                                        <p:tgtEl>
                                          <p:spTgt spid="4564"/>
                                        </p:tgtEl>
                                        <p:attrNameLst>
                                          <p:attrName>style.visibility</p:attrName>
                                        </p:attrNameLst>
                                      </p:cBhvr>
                                      <p:to>
                                        <p:strVal val="visible"/>
                                      </p:to>
                                    </p:set>
                                    <p:animEffect transition="in" filter="fade">
                                      <p:cBhvr>
                                        <p:cTn id="256" dur="2000"/>
                                        <p:tgtEl>
                                          <p:spTgt spid="4564"/>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nodeType="clickEffect">
                                  <p:stCondLst>
                                    <p:cond delay="0"/>
                                  </p:stCondLst>
                                  <p:childTnLst>
                                    <p:set>
                                      <p:cBhvr>
                                        <p:cTn id="260" dur="1" fill="hold">
                                          <p:stCondLst>
                                            <p:cond delay="0"/>
                                          </p:stCondLst>
                                        </p:cTn>
                                        <p:tgtEl>
                                          <p:spTgt spid="4561"/>
                                        </p:tgtEl>
                                        <p:attrNameLst>
                                          <p:attrName>style.visibility</p:attrName>
                                        </p:attrNameLst>
                                      </p:cBhvr>
                                      <p:to>
                                        <p:strVal val="visible"/>
                                      </p:to>
                                    </p:set>
                                    <p:animEffect transition="in" filter="fade">
                                      <p:cBhvr>
                                        <p:cTn id="261" dur="500"/>
                                        <p:tgtEl>
                                          <p:spTgt spid="4561"/>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nodeType="clickEffect">
                                  <p:stCondLst>
                                    <p:cond delay="0"/>
                                  </p:stCondLst>
                                  <p:childTnLst>
                                    <p:set>
                                      <p:cBhvr>
                                        <p:cTn id="265" dur="1" fill="hold">
                                          <p:stCondLst>
                                            <p:cond delay="0"/>
                                          </p:stCondLst>
                                        </p:cTn>
                                        <p:tgtEl>
                                          <p:spTgt spid="4557"/>
                                        </p:tgtEl>
                                        <p:attrNameLst>
                                          <p:attrName>style.visibility</p:attrName>
                                        </p:attrNameLst>
                                      </p:cBhvr>
                                      <p:to>
                                        <p:strVal val="visible"/>
                                      </p:to>
                                    </p:set>
                                    <p:animEffect transition="in" filter="fade">
                                      <p:cBhvr>
                                        <p:cTn id="266" dur="500"/>
                                        <p:tgtEl>
                                          <p:spTgt spid="4557"/>
                                        </p:tgtEl>
                                      </p:cBhvr>
                                    </p:animEffec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nodeType="clickEffect">
                                  <p:stCondLst>
                                    <p:cond delay="0"/>
                                  </p:stCondLst>
                                  <p:childTnLst>
                                    <p:set>
                                      <p:cBhvr>
                                        <p:cTn id="270" dur="1" fill="hold">
                                          <p:stCondLst>
                                            <p:cond delay="0"/>
                                          </p:stCondLst>
                                        </p:cTn>
                                        <p:tgtEl>
                                          <p:spTgt spid="4567"/>
                                        </p:tgtEl>
                                        <p:attrNameLst>
                                          <p:attrName>style.visibility</p:attrName>
                                        </p:attrNameLst>
                                      </p:cBhvr>
                                      <p:to>
                                        <p:strVal val="visible"/>
                                      </p:to>
                                    </p:set>
                                    <p:animEffect transition="in" filter="fade">
                                      <p:cBhvr>
                                        <p:cTn id="271" dur="500"/>
                                        <p:tgtEl>
                                          <p:spTgt spid="4567"/>
                                        </p:tgtEl>
                                      </p:cBhvr>
                                    </p:animEffect>
                                  </p:childTnLst>
                                </p:cTn>
                              </p:par>
                            </p:childTnLst>
                          </p:cTn>
                        </p:par>
                        <p:par>
                          <p:cTn id="272" fill="hold">
                            <p:stCondLst>
                              <p:cond delay="500"/>
                            </p:stCondLst>
                            <p:childTnLst>
                              <p:par>
                                <p:cTn id="273" presetID="10" presetClass="entr" presetSubtype="0" fill="hold" nodeType="afterEffect">
                                  <p:stCondLst>
                                    <p:cond delay="0"/>
                                  </p:stCondLst>
                                  <p:childTnLst>
                                    <p:set>
                                      <p:cBhvr>
                                        <p:cTn id="274" dur="1" fill="hold">
                                          <p:stCondLst>
                                            <p:cond delay="0"/>
                                          </p:stCondLst>
                                        </p:cTn>
                                        <p:tgtEl>
                                          <p:spTgt spid="4568"/>
                                        </p:tgtEl>
                                        <p:attrNameLst>
                                          <p:attrName>style.visibility</p:attrName>
                                        </p:attrNameLst>
                                      </p:cBhvr>
                                      <p:to>
                                        <p:strVal val="visible"/>
                                      </p:to>
                                    </p:set>
                                    <p:animEffect transition="in" filter="fade">
                                      <p:cBhvr>
                                        <p:cTn id="275" dur="500"/>
                                        <p:tgtEl>
                                          <p:spTgt spid="4568"/>
                                        </p:tgtEl>
                                      </p:cBhvr>
                                    </p:animEffec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nodeType="clickEffect">
                                  <p:stCondLst>
                                    <p:cond delay="0"/>
                                  </p:stCondLst>
                                  <p:childTnLst>
                                    <p:set>
                                      <p:cBhvr>
                                        <p:cTn id="279" dur="1" fill="hold">
                                          <p:stCondLst>
                                            <p:cond delay="0"/>
                                          </p:stCondLst>
                                        </p:cTn>
                                        <p:tgtEl>
                                          <p:spTgt spid="4572"/>
                                        </p:tgtEl>
                                        <p:attrNameLst>
                                          <p:attrName>style.visibility</p:attrName>
                                        </p:attrNameLst>
                                      </p:cBhvr>
                                      <p:to>
                                        <p:strVal val="visible"/>
                                      </p:to>
                                    </p:set>
                                    <p:animEffect transition="in" filter="fade">
                                      <p:cBhvr>
                                        <p:cTn id="280" dur="2000"/>
                                        <p:tgtEl>
                                          <p:spTgt spid="4572"/>
                                        </p:tgtEl>
                                      </p:cBhvr>
                                    </p:animEffect>
                                  </p:child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nodeType="clickEffect">
                                  <p:stCondLst>
                                    <p:cond delay="0"/>
                                  </p:stCondLst>
                                  <p:childTnLst>
                                    <p:set>
                                      <p:cBhvr>
                                        <p:cTn id="284" dur="1" fill="hold">
                                          <p:stCondLst>
                                            <p:cond delay="0"/>
                                          </p:stCondLst>
                                        </p:cTn>
                                        <p:tgtEl>
                                          <p:spTgt spid="4571"/>
                                        </p:tgtEl>
                                        <p:attrNameLst>
                                          <p:attrName>style.visibility</p:attrName>
                                        </p:attrNameLst>
                                      </p:cBhvr>
                                      <p:to>
                                        <p:strVal val="visible"/>
                                      </p:to>
                                    </p:set>
                                    <p:animEffect transition="in" filter="fade">
                                      <p:cBhvr>
                                        <p:cTn id="285" dur="500"/>
                                        <p:tgtEl>
                                          <p:spTgt spid="4571"/>
                                        </p:tgtEl>
                                      </p:cBhvr>
                                    </p:animEffect>
                                  </p:childTnLst>
                                </p:cTn>
                              </p:par>
                            </p:childTnLst>
                          </p:cTn>
                        </p:par>
                      </p:childTnLst>
                    </p:cTn>
                  </p:par>
                  <p:par>
                    <p:cTn id="286" fill="hold">
                      <p:stCondLst>
                        <p:cond delay="indefinite"/>
                      </p:stCondLst>
                      <p:childTnLst>
                        <p:par>
                          <p:cTn id="287" fill="hold">
                            <p:stCondLst>
                              <p:cond delay="0"/>
                            </p:stCondLst>
                            <p:childTnLst>
                              <p:par>
                                <p:cTn id="288" presetID="10" presetClass="entr" presetSubtype="0" fill="hold" nodeType="clickEffect">
                                  <p:stCondLst>
                                    <p:cond delay="0"/>
                                  </p:stCondLst>
                                  <p:childTnLst>
                                    <p:set>
                                      <p:cBhvr>
                                        <p:cTn id="289" dur="1" fill="hold">
                                          <p:stCondLst>
                                            <p:cond delay="0"/>
                                          </p:stCondLst>
                                        </p:cTn>
                                        <p:tgtEl>
                                          <p:spTgt spid="4570"/>
                                        </p:tgtEl>
                                        <p:attrNameLst>
                                          <p:attrName>style.visibility</p:attrName>
                                        </p:attrNameLst>
                                      </p:cBhvr>
                                      <p:to>
                                        <p:strVal val="visible"/>
                                      </p:to>
                                    </p:set>
                                    <p:animEffect transition="in" filter="fade">
                                      <p:cBhvr>
                                        <p:cTn id="290" dur="500"/>
                                        <p:tgtEl>
                                          <p:spTgt spid="4570"/>
                                        </p:tgtEl>
                                      </p:cBhvr>
                                    </p:animEffect>
                                  </p:childTnLst>
                                </p:cTn>
                              </p:par>
                            </p:childTnLst>
                          </p:cTn>
                        </p:par>
                      </p:childTnLst>
                    </p:cTn>
                  </p:par>
                  <p:par>
                    <p:cTn id="291" fill="hold">
                      <p:stCondLst>
                        <p:cond delay="indefinite"/>
                      </p:stCondLst>
                      <p:childTnLst>
                        <p:par>
                          <p:cTn id="292" fill="hold">
                            <p:stCondLst>
                              <p:cond delay="0"/>
                            </p:stCondLst>
                            <p:childTnLst>
                              <p:par>
                                <p:cTn id="293" presetID="10" presetClass="entr" presetSubtype="0" fill="hold" nodeType="clickEffect">
                                  <p:stCondLst>
                                    <p:cond delay="0"/>
                                  </p:stCondLst>
                                  <p:childTnLst>
                                    <p:set>
                                      <p:cBhvr>
                                        <p:cTn id="294" dur="1" fill="hold">
                                          <p:stCondLst>
                                            <p:cond delay="0"/>
                                          </p:stCondLst>
                                        </p:cTn>
                                        <p:tgtEl>
                                          <p:spTgt spid="4575"/>
                                        </p:tgtEl>
                                        <p:attrNameLst>
                                          <p:attrName>style.visibility</p:attrName>
                                        </p:attrNameLst>
                                      </p:cBhvr>
                                      <p:to>
                                        <p:strVal val="visible"/>
                                      </p:to>
                                    </p:set>
                                    <p:animEffect transition="in" filter="fade">
                                      <p:cBhvr>
                                        <p:cTn id="295" dur="500"/>
                                        <p:tgtEl>
                                          <p:spTgt spid="4575"/>
                                        </p:tgtEl>
                                      </p:cBhvr>
                                    </p:animEffect>
                                  </p:childTnLst>
                                </p:cTn>
                              </p:par>
                            </p:childTnLst>
                          </p:cTn>
                        </p:par>
                        <p:par>
                          <p:cTn id="296" fill="hold">
                            <p:stCondLst>
                              <p:cond delay="500"/>
                            </p:stCondLst>
                            <p:childTnLst>
                              <p:par>
                                <p:cTn id="297" presetID="10" presetClass="entr" presetSubtype="0" fill="hold" nodeType="afterEffect">
                                  <p:stCondLst>
                                    <p:cond delay="0"/>
                                  </p:stCondLst>
                                  <p:childTnLst>
                                    <p:set>
                                      <p:cBhvr>
                                        <p:cTn id="298" dur="1" fill="hold">
                                          <p:stCondLst>
                                            <p:cond delay="0"/>
                                          </p:stCondLst>
                                        </p:cTn>
                                        <p:tgtEl>
                                          <p:spTgt spid="4576"/>
                                        </p:tgtEl>
                                        <p:attrNameLst>
                                          <p:attrName>style.visibility</p:attrName>
                                        </p:attrNameLst>
                                      </p:cBhvr>
                                      <p:to>
                                        <p:strVal val="visible"/>
                                      </p:to>
                                    </p:set>
                                    <p:animEffect transition="in" filter="fade">
                                      <p:cBhvr>
                                        <p:cTn id="299" dur="500"/>
                                        <p:tgtEl>
                                          <p:spTgt spid="4576"/>
                                        </p:tgtEl>
                                      </p:cBhvr>
                                    </p:animEffect>
                                  </p:childTnLst>
                                </p:cTn>
                              </p:par>
                            </p:childTnLst>
                          </p:cTn>
                        </p:par>
                      </p:childTnLst>
                    </p:cTn>
                  </p:par>
                  <p:par>
                    <p:cTn id="300" fill="hold">
                      <p:stCondLst>
                        <p:cond delay="indefinite"/>
                      </p:stCondLst>
                      <p:childTnLst>
                        <p:par>
                          <p:cTn id="301" fill="hold">
                            <p:stCondLst>
                              <p:cond delay="0"/>
                            </p:stCondLst>
                            <p:childTnLst>
                              <p:par>
                                <p:cTn id="302" presetID="10" presetClass="entr" presetSubtype="0" fill="hold" nodeType="clickEffect">
                                  <p:stCondLst>
                                    <p:cond delay="0"/>
                                  </p:stCondLst>
                                  <p:childTnLst>
                                    <p:set>
                                      <p:cBhvr>
                                        <p:cTn id="303" dur="1" fill="hold">
                                          <p:stCondLst>
                                            <p:cond delay="0"/>
                                          </p:stCondLst>
                                        </p:cTn>
                                        <p:tgtEl>
                                          <p:spTgt spid="4555"/>
                                        </p:tgtEl>
                                        <p:attrNameLst>
                                          <p:attrName>style.visibility</p:attrName>
                                        </p:attrNameLst>
                                      </p:cBhvr>
                                      <p:to>
                                        <p:strVal val="visible"/>
                                      </p:to>
                                    </p:set>
                                    <p:animEffect transition="in" filter="fade">
                                      <p:cBhvr>
                                        <p:cTn id="304" dur="500"/>
                                        <p:tgtEl>
                                          <p:spTgt spid="4555"/>
                                        </p:tgtEl>
                                      </p:cBhvr>
                                    </p:animEffect>
                                  </p:childTnLst>
                                </p:cTn>
                              </p:par>
                            </p:childTnLst>
                          </p:cTn>
                        </p:par>
                      </p:childTnLst>
                    </p:cTn>
                  </p:par>
                  <p:par>
                    <p:cTn id="305" fill="hold">
                      <p:stCondLst>
                        <p:cond delay="indefinite"/>
                      </p:stCondLst>
                      <p:childTnLst>
                        <p:par>
                          <p:cTn id="306" fill="hold">
                            <p:stCondLst>
                              <p:cond delay="0"/>
                            </p:stCondLst>
                            <p:childTnLst>
                              <p:par>
                                <p:cTn id="307" presetID="10" presetClass="entr" presetSubtype="0" fill="hold" nodeType="clickEffect">
                                  <p:stCondLst>
                                    <p:cond delay="0"/>
                                  </p:stCondLst>
                                  <p:childTnLst>
                                    <p:set>
                                      <p:cBhvr>
                                        <p:cTn id="308" dur="1" fill="hold">
                                          <p:stCondLst>
                                            <p:cond delay="0"/>
                                          </p:stCondLst>
                                        </p:cTn>
                                        <p:tgtEl>
                                          <p:spTgt spid="4579"/>
                                        </p:tgtEl>
                                        <p:attrNameLst>
                                          <p:attrName>style.visibility</p:attrName>
                                        </p:attrNameLst>
                                      </p:cBhvr>
                                      <p:to>
                                        <p:strVal val="visible"/>
                                      </p:to>
                                    </p:set>
                                    <p:animEffect transition="in" filter="fade">
                                      <p:cBhvr>
                                        <p:cTn id="309" dur="1000"/>
                                        <p:tgtEl>
                                          <p:spTgt spid="4579"/>
                                        </p:tgtEl>
                                      </p:cBhvr>
                                    </p:animEffect>
                                  </p:childTnLst>
                                </p:cTn>
                              </p:par>
                              <p:par>
                                <p:cTn id="310" presetID="10" presetClass="entr" presetSubtype="0" fill="hold" nodeType="withEffect">
                                  <p:stCondLst>
                                    <p:cond delay="0"/>
                                  </p:stCondLst>
                                  <p:childTnLst>
                                    <p:set>
                                      <p:cBhvr>
                                        <p:cTn id="311" dur="1" fill="hold">
                                          <p:stCondLst>
                                            <p:cond delay="0"/>
                                          </p:stCondLst>
                                        </p:cTn>
                                        <p:tgtEl>
                                          <p:spTgt spid="4491"/>
                                        </p:tgtEl>
                                        <p:attrNameLst>
                                          <p:attrName>style.visibility</p:attrName>
                                        </p:attrNameLst>
                                      </p:cBhvr>
                                      <p:to>
                                        <p:strVal val="visible"/>
                                      </p:to>
                                    </p:set>
                                    <p:animEffect transition="in" filter="fade">
                                      <p:cBhvr>
                                        <p:cTn id="312" dur="500"/>
                                        <p:tgtEl>
                                          <p:spTgt spid="4491"/>
                                        </p:tgtEl>
                                      </p:cBhvr>
                                    </p:animEffect>
                                  </p:childTnLst>
                                </p:cTn>
                              </p:par>
                            </p:childTnLst>
                          </p:cTn>
                        </p:par>
                      </p:childTnLst>
                    </p:cTn>
                  </p:par>
                  <p:par>
                    <p:cTn id="313" fill="hold">
                      <p:stCondLst>
                        <p:cond delay="indefinite"/>
                      </p:stCondLst>
                      <p:childTnLst>
                        <p:par>
                          <p:cTn id="314" fill="hold">
                            <p:stCondLst>
                              <p:cond delay="0"/>
                            </p:stCondLst>
                            <p:childTnLst>
                              <p:par>
                                <p:cTn id="315" presetID="10" presetClass="entr" presetSubtype="0" fill="hold" nodeType="clickEffect">
                                  <p:stCondLst>
                                    <p:cond delay="0"/>
                                  </p:stCondLst>
                                  <p:childTnLst>
                                    <p:set>
                                      <p:cBhvr>
                                        <p:cTn id="316" dur="1" fill="hold">
                                          <p:stCondLst>
                                            <p:cond delay="0"/>
                                          </p:stCondLst>
                                        </p:cTn>
                                        <p:tgtEl>
                                          <p:spTgt spid="4580"/>
                                        </p:tgtEl>
                                        <p:attrNameLst>
                                          <p:attrName>style.visibility</p:attrName>
                                        </p:attrNameLst>
                                      </p:cBhvr>
                                      <p:to>
                                        <p:strVal val="visible"/>
                                      </p:to>
                                    </p:set>
                                    <p:animEffect transition="in" filter="fade">
                                      <p:cBhvr>
                                        <p:cTn id="317" dur="1000"/>
                                        <p:tgtEl>
                                          <p:spTgt spid="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4586"/>
        <p:cNvGrpSpPr/>
        <p:nvPr/>
      </p:nvGrpSpPr>
      <p:grpSpPr>
        <a:xfrm>
          <a:off x="0" y="0"/>
          <a:ext cx="0" cy="0"/>
          <a:chOff x="0" y="0"/>
          <a:chExt cx="0" cy="0"/>
        </a:xfrm>
      </p:grpSpPr>
      <p:sp>
        <p:nvSpPr>
          <p:cNvPr id="4587" name="Shape 4587"/>
          <p:cNvSpPr txBox="1"/>
          <p:nvPr/>
        </p:nvSpPr>
        <p:spPr>
          <a:xfrm>
            <a:off x="3708400" y="1947863"/>
            <a:ext cx="7365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excess</a:t>
            </a:r>
          </a:p>
        </p:txBody>
      </p:sp>
      <p:sp>
        <p:nvSpPr>
          <p:cNvPr id="4588" name="Shape 4588"/>
          <p:cNvSpPr txBox="1"/>
          <p:nvPr/>
        </p:nvSpPr>
        <p:spPr>
          <a:xfrm>
            <a:off x="1847850" y="1973263"/>
            <a:ext cx="62706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125 g</a:t>
            </a:r>
          </a:p>
        </p:txBody>
      </p:sp>
      <p:sp>
        <p:nvSpPr>
          <p:cNvPr id="4589" name="Shape 4589"/>
          <p:cNvSpPr txBox="1"/>
          <p:nvPr/>
        </p:nvSpPr>
        <p:spPr>
          <a:xfrm>
            <a:off x="849312" y="525462"/>
            <a:ext cx="73850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Solid aluminum react with chlorine gas to yield solid aluminum chloride.</a:t>
            </a:r>
          </a:p>
        </p:txBody>
      </p:sp>
      <p:sp>
        <p:nvSpPr>
          <p:cNvPr id="4590" name="Shape 4590"/>
          <p:cNvSpPr txBox="1"/>
          <p:nvPr/>
        </p:nvSpPr>
        <p:spPr>
          <a:xfrm>
            <a:off x="1865313" y="1554162"/>
            <a:ext cx="54848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Al(</a:t>
            </a:r>
            <a:r>
              <a:rPr lang="en-US" sz="2400" b="0" i="1" u="none" strike="noStrike" cap="none">
                <a:solidFill>
                  <a:schemeClr val="dk1"/>
                </a:solidFill>
                <a:latin typeface="Arial"/>
                <a:ea typeface="Arial"/>
                <a:cs typeface="Arial"/>
                <a:sym typeface="Arial"/>
              </a:rPr>
              <a:t>s</a:t>
            </a:r>
            <a:r>
              <a:rPr lang="en-US" sz="2400" b="0" i="0" u="none" strike="noStrike" cap="none">
                <a:solidFill>
                  <a:schemeClr val="dk1"/>
                </a:solidFill>
                <a:latin typeface="Arial"/>
                <a:ea typeface="Arial"/>
                <a:cs typeface="Arial"/>
                <a:sym typeface="Arial"/>
              </a:rPr>
              <a:t>)     +        Cl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g</a:t>
            </a:r>
            <a:r>
              <a:rPr lang="en-US" sz="2400" b="0" i="0" u="none" strike="noStrike" cap="none">
                <a:solidFill>
                  <a:schemeClr val="dk1"/>
                </a:solidFill>
                <a:latin typeface="Arial"/>
                <a:ea typeface="Arial"/>
                <a:cs typeface="Arial"/>
                <a:sym typeface="Arial"/>
              </a:rPr>
              <a:t>)                   AlCl</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s</a:t>
            </a:r>
            <a:r>
              <a:rPr lang="en-US" sz="2400" b="0" i="0" u="none" strike="noStrike" cap="none">
                <a:solidFill>
                  <a:schemeClr val="dk1"/>
                </a:solidFill>
                <a:latin typeface="Arial"/>
                <a:ea typeface="Arial"/>
                <a:cs typeface="Arial"/>
                <a:sym typeface="Arial"/>
              </a:rPr>
              <a:t>)</a:t>
            </a:r>
          </a:p>
        </p:txBody>
      </p:sp>
      <p:cxnSp>
        <p:nvCxnSpPr>
          <p:cNvPr id="4591" name="Shape 4591"/>
          <p:cNvCxnSpPr/>
          <p:nvPr/>
        </p:nvCxnSpPr>
        <p:spPr>
          <a:xfrm>
            <a:off x="4957762" y="1793875"/>
            <a:ext cx="766762" cy="0"/>
          </a:xfrm>
          <a:prstGeom prst="straightConnector1">
            <a:avLst/>
          </a:prstGeom>
          <a:noFill/>
          <a:ln w="22225" cap="flat" cmpd="sng">
            <a:solidFill>
              <a:schemeClr val="dk1"/>
            </a:solidFill>
            <a:prstDash val="solid"/>
            <a:round/>
            <a:headEnd type="none" w="med" len="med"/>
            <a:tailEnd type="triangle" w="lg" len="lg"/>
          </a:ln>
        </p:spPr>
      </p:cxnSp>
      <p:sp>
        <p:nvSpPr>
          <p:cNvPr id="4592" name="Shape 4592"/>
          <p:cNvSpPr txBox="1"/>
          <p:nvPr/>
        </p:nvSpPr>
        <p:spPr>
          <a:xfrm>
            <a:off x="3500437" y="155575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3</a:t>
            </a:r>
          </a:p>
        </p:txBody>
      </p:sp>
      <p:sp>
        <p:nvSpPr>
          <p:cNvPr id="4593" name="Shape 4593"/>
          <p:cNvSpPr txBox="1"/>
          <p:nvPr/>
        </p:nvSpPr>
        <p:spPr>
          <a:xfrm>
            <a:off x="1614487" y="155575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2</a:t>
            </a:r>
          </a:p>
        </p:txBody>
      </p:sp>
      <p:sp>
        <p:nvSpPr>
          <p:cNvPr id="4594" name="Shape 4594"/>
          <p:cNvSpPr txBox="1"/>
          <p:nvPr/>
        </p:nvSpPr>
        <p:spPr>
          <a:xfrm>
            <a:off x="5910262" y="155575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2</a:t>
            </a:r>
          </a:p>
        </p:txBody>
      </p:sp>
      <p:grpSp>
        <p:nvGrpSpPr>
          <p:cNvPr id="4595" name="Shape 4595"/>
          <p:cNvGrpSpPr/>
          <p:nvPr/>
        </p:nvGrpSpPr>
        <p:grpSpPr>
          <a:xfrm>
            <a:off x="406400" y="5256212"/>
            <a:ext cx="1219199" cy="481011"/>
            <a:chOff x="186" y="1092"/>
            <a:chExt cx="767" cy="302"/>
          </a:xfrm>
        </p:grpSpPr>
        <p:cxnSp>
          <p:nvCxnSpPr>
            <p:cNvPr id="4596" name="Shape 4596"/>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4597" name="Shape 4597"/>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4598" name="Shape 4598"/>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4599" name="Shape 4599"/>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4600" name="Shape 4600"/>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4601" name="Shape 4601"/>
          <p:cNvSpPr/>
          <p:nvPr/>
        </p:nvSpPr>
        <p:spPr>
          <a:xfrm>
            <a:off x="430212" y="520382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02" name="Shape 4602"/>
          <p:cNvSpPr txBox="1"/>
          <p:nvPr/>
        </p:nvSpPr>
        <p:spPr>
          <a:xfrm>
            <a:off x="452437" y="5761037"/>
            <a:ext cx="3428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a:t>
            </a:r>
          </a:p>
        </p:txBody>
      </p:sp>
      <p:sp>
        <p:nvSpPr>
          <p:cNvPr id="4603" name="Shape 4603"/>
          <p:cNvSpPr txBox="1"/>
          <p:nvPr/>
        </p:nvSpPr>
        <p:spPr>
          <a:xfrm>
            <a:off x="1198562" y="5761037"/>
            <a:ext cx="5746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AlCl</a:t>
            </a:r>
            <a:r>
              <a:rPr lang="en-US" sz="1400" b="0" i="0" u="none" strike="noStrike" cap="none" baseline="-25000">
                <a:solidFill>
                  <a:schemeClr val="dk1"/>
                </a:solidFill>
                <a:latin typeface="Arial"/>
                <a:ea typeface="Arial"/>
                <a:cs typeface="Arial"/>
                <a:sym typeface="Arial"/>
              </a:rPr>
              <a:t>3</a:t>
            </a:r>
          </a:p>
        </p:txBody>
      </p:sp>
      <p:cxnSp>
        <p:nvCxnSpPr>
          <p:cNvPr id="4604" name="Shape 4604"/>
          <p:cNvCxnSpPr/>
          <p:nvPr/>
        </p:nvCxnSpPr>
        <p:spPr>
          <a:xfrm>
            <a:off x="739775" y="5489575"/>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4605" name="Shape 4605"/>
          <p:cNvCxnSpPr/>
          <p:nvPr/>
        </p:nvCxnSpPr>
        <p:spPr>
          <a:xfrm rot="10800000" flipH="1">
            <a:off x="1265237" y="5276849"/>
            <a:ext cx="231775" cy="222250"/>
          </a:xfrm>
          <a:prstGeom prst="straightConnector1">
            <a:avLst/>
          </a:prstGeom>
          <a:noFill/>
          <a:ln w="31750" cap="flat" cmpd="sng">
            <a:solidFill>
              <a:srgbClr val="800000"/>
            </a:solidFill>
            <a:prstDash val="solid"/>
            <a:round/>
            <a:headEnd type="none" w="med" len="med"/>
            <a:tailEnd type="none" w="med" len="med"/>
          </a:ln>
        </p:spPr>
      </p:cxnSp>
      <p:grpSp>
        <p:nvGrpSpPr>
          <p:cNvPr id="4606" name="Shape 4606"/>
          <p:cNvGrpSpPr/>
          <p:nvPr/>
        </p:nvGrpSpPr>
        <p:grpSpPr>
          <a:xfrm>
            <a:off x="1485900" y="5205413"/>
            <a:ext cx="88900" cy="88900"/>
            <a:chOff x="925" y="1217"/>
            <a:chExt cx="56" cy="56"/>
          </a:xfrm>
        </p:grpSpPr>
        <p:sp>
          <p:nvSpPr>
            <p:cNvPr id="4607" name="Shape 4607"/>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08" name="Shape 4608"/>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4609" name="Shape 4609"/>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4610" name="Shape 4610"/>
          <p:cNvSpPr txBox="1"/>
          <p:nvPr/>
        </p:nvSpPr>
        <p:spPr>
          <a:xfrm>
            <a:off x="1936750" y="5353050"/>
            <a:ext cx="20526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AlCl</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  =  125 g Al</a:t>
            </a:r>
          </a:p>
        </p:txBody>
      </p:sp>
      <p:sp>
        <p:nvSpPr>
          <p:cNvPr id="4611" name="Shape 4611"/>
          <p:cNvSpPr txBox="1"/>
          <p:nvPr/>
        </p:nvSpPr>
        <p:spPr>
          <a:xfrm>
            <a:off x="4049712" y="5491162"/>
            <a:ext cx="8159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27 g Al</a:t>
            </a:r>
          </a:p>
        </p:txBody>
      </p:sp>
      <p:sp>
        <p:nvSpPr>
          <p:cNvPr id="4612" name="Shape 4612"/>
          <p:cNvSpPr txBox="1"/>
          <p:nvPr/>
        </p:nvSpPr>
        <p:spPr>
          <a:xfrm>
            <a:off x="7418388" y="5364162"/>
            <a:ext cx="14303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618 g AlCl</a:t>
            </a:r>
            <a:r>
              <a:rPr lang="en-US" sz="1600" b="0" i="0" u="none" strike="noStrike" cap="none" baseline="-25000">
                <a:solidFill>
                  <a:schemeClr val="dk1"/>
                </a:solidFill>
                <a:latin typeface="Arial"/>
                <a:ea typeface="Arial"/>
                <a:cs typeface="Arial"/>
                <a:sym typeface="Arial"/>
              </a:rPr>
              <a:t>3</a:t>
            </a:r>
          </a:p>
        </p:txBody>
      </p:sp>
      <p:sp>
        <p:nvSpPr>
          <p:cNvPr id="4613" name="Shape 4613"/>
          <p:cNvSpPr/>
          <p:nvPr/>
        </p:nvSpPr>
        <p:spPr>
          <a:xfrm>
            <a:off x="3987800" y="5226050"/>
            <a:ext cx="9175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a:t>
            </a:r>
          </a:p>
        </p:txBody>
      </p:sp>
      <p:sp>
        <p:nvSpPr>
          <p:cNvPr id="4614" name="Shape 4614"/>
          <p:cNvSpPr/>
          <p:nvPr/>
        </p:nvSpPr>
        <p:spPr>
          <a:xfrm>
            <a:off x="4910137" y="5219700"/>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AlCl</a:t>
            </a:r>
            <a:r>
              <a:rPr lang="en-US" sz="1600" b="0" i="0" u="none" strike="noStrike" cap="none" baseline="-25000">
                <a:solidFill>
                  <a:schemeClr val="dk1"/>
                </a:solidFill>
                <a:latin typeface="Arial"/>
                <a:ea typeface="Arial"/>
                <a:cs typeface="Arial"/>
                <a:sym typeface="Arial"/>
              </a:rPr>
              <a:t>3</a:t>
            </a:r>
          </a:p>
        </p:txBody>
      </p:sp>
      <p:grpSp>
        <p:nvGrpSpPr>
          <p:cNvPr id="4615" name="Shape 4615"/>
          <p:cNvGrpSpPr/>
          <p:nvPr/>
        </p:nvGrpSpPr>
        <p:grpSpPr>
          <a:xfrm>
            <a:off x="4037013" y="5264150"/>
            <a:ext cx="847724" cy="542925"/>
            <a:chOff x="2353" y="2935"/>
            <a:chExt cx="1505" cy="342"/>
          </a:xfrm>
        </p:grpSpPr>
        <p:sp>
          <p:nvSpPr>
            <p:cNvPr id="4616" name="Shape 4616"/>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17" name="Shape 4617"/>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4618" name="Shape 4618"/>
          <p:cNvSpPr/>
          <p:nvPr/>
        </p:nvSpPr>
        <p:spPr>
          <a:xfrm>
            <a:off x="5035550" y="5489575"/>
            <a:ext cx="9175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Al</a:t>
            </a:r>
          </a:p>
        </p:txBody>
      </p:sp>
      <p:cxnSp>
        <p:nvCxnSpPr>
          <p:cNvPr id="4619" name="Shape 4619"/>
          <p:cNvCxnSpPr/>
          <p:nvPr/>
        </p:nvCxnSpPr>
        <p:spPr>
          <a:xfrm rot="10800000" flipH="1">
            <a:off x="3559175" y="5486399"/>
            <a:ext cx="319087" cy="98425"/>
          </a:xfrm>
          <a:prstGeom prst="straightConnector1">
            <a:avLst/>
          </a:prstGeom>
          <a:noFill/>
          <a:ln w="9525" cap="flat" cmpd="sng">
            <a:solidFill>
              <a:srgbClr val="FF0000"/>
            </a:solidFill>
            <a:prstDash val="solid"/>
            <a:round/>
            <a:headEnd type="none" w="med" len="med"/>
            <a:tailEnd type="none" w="med" len="med"/>
          </a:ln>
        </p:spPr>
      </p:cxnSp>
      <p:cxnSp>
        <p:nvCxnSpPr>
          <p:cNvPr id="4620" name="Shape 4620"/>
          <p:cNvCxnSpPr/>
          <p:nvPr/>
        </p:nvCxnSpPr>
        <p:spPr>
          <a:xfrm rot="10800000" flipH="1">
            <a:off x="4438650" y="5616574"/>
            <a:ext cx="379412" cy="106362"/>
          </a:xfrm>
          <a:prstGeom prst="straightConnector1">
            <a:avLst/>
          </a:prstGeom>
          <a:noFill/>
          <a:ln w="9525" cap="flat" cmpd="sng">
            <a:solidFill>
              <a:srgbClr val="FF0000"/>
            </a:solidFill>
            <a:prstDash val="solid"/>
            <a:round/>
            <a:headEnd type="none" w="med" len="med"/>
            <a:tailEnd type="none" w="med" len="med"/>
          </a:ln>
        </p:spPr>
      </p:cxnSp>
      <p:grpSp>
        <p:nvGrpSpPr>
          <p:cNvPr id="4621" name="Shape 4621"/>
          <p:cNvGrpSpPr/>
          <p:nvPr/>
        </p:nvGrpSpPr>
        <p:grpSpPr>
          <a:xfrm>
            <a:off x="4935537" y="5257799"/>
            <a:ext cx="1108075" cy="542925"/>
            <a:chOff x="3884" y="2930"/>
            <a:chExt cx="542" cy="342"/>
          </a:xfrm>
        </p:grpSpPr>
        <p:sp>
          <p:nvSpPr>
            <p:cNvPr id="4622" name="Shape 4622"/>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23" name="Shape 4623"/>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4624" name="Shape 4624"/>
          <p:cNvCxnSpPr/>
          <p:nvPr/>
        </p:nvCxnSpPr>
        <p:spPr>
          <a:xfrm rot="10800000" flipH="1">
            <a:off x="4287837" y="5343524"/>
            <a:ext cx="517524" cy="112713"/>
          </a:xfrm>
          <a:prstGeom prst="straightConnector1">
            <a:avLst/>
          </a:prstGeom>
          <a:noFill/>
          <a:ln w="9525" cap="flat" cmpd="sng">
            <a:solidFill>
              <a:srgbClr val="FF0000"/>
            </a:solidFill>
            <a:prstDash val="solid"/>
            <a:round/>
            <a:headEnd type="none" w="med" len="med"/>
            <a:tailEnd type="none" w="med" len="med"/>
          </a:ln>
        </p:spPr>
      </p:cxnSp>
      <p:cxnSp>
        <p:nvCxnSpPr>
          <p:cNvPr id="4625" name="Shape 4625"/>
          <p:cNvCxnSpPr/>
          <p:nvPr/>
        </p:nvCxnSpPr>
        <p:spPr>
          <a:xfrm rot="10800000" flipH="1">
            <a:off x="5330825" y="5603874"/>
            <a:ext cx="517524" cy="112713"/>
          </a:xfrm>
          <a:prstGeom prst="straightConnector1">
            <a:avLst/>
          </a:prstGeom>
          <a:noFill/>
          <a:ln w="9525" cap="flat" cmpd="sng">
            <a:solidFill>
              <a:srgbClr val="FF0000"/>
            </a:solidFill>
            <a:prstDash val="solid"/>
            <a:round/>
            <a:headEnd type="none" w="med" len="med"/>
            <a:tailEnd type="none" w="med" len="med"/>
          </a:ln>
        </p:spPr>
      </p:cxnSp>
      <p:sp>
        <p:nvSpPr>
          <p:cNvPr id="4626" name="Shape 4626"/>
          <p:cNvSpPr txBox="1"/>
          <p:nvPr/>
        </p:nvSpPr>
        <p:spPr>
          <a:xfrm>
            <a:off x="6400800" y="1927225"/>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g</a:t>
            </a:r>
          </a:p>
        </p:txBody>
      </p:sp>
      <p:cxnSp>
        <p:nvCxnSpPr>
          <p:cNvPr id="4627" name="Shape 4627"/>
          <p:cNvCxnSpPr/>
          <p:nvPr/>
        </p:nvCxnSpPr>
        <p:spPr>
          <a:xfrm>
            <a:off x="482600" y="5278437"/>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4628" name="Shape 4628"/>
          <p:cNvSpPr/>
          <p:nvPr/>
        </p:nvSpPr>
        <p:spPr>
          <a:xfrm>
            <a:off x="6062662" y="5219700"/>
            <a:ext cx="13668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133.5 g AlCl</a:t>
            </a:r>
            <a:r>
              <a:rPr lang="en-US" sz="1600" b="0" i="0" u="none" strike="noStrike" cap="none" baseline="-25000">
                <a:solidFill>
                  <a:schemeClr val="dk1"/>
                </a:solidFill>
                <a:latin typeface="Arial"/>
                <a:ea typeface="Arial"/>
                <a:cs typeface="Arial"/>
                <a:sym typeface="Arial"/>
              </a:rPr>
              <a:t>3</a:t>
            </a:r>
          </a:p>
        </p:txBody>
      </p:sp>
      <p:sp>
        <p:nvSpPr>
          <p:cNvPr id="4629" name="Shape 4629"/>
          <p:cNvSpPr/>
          <p:nvPr/>
        </p:nvSpPr>
        <p:spPr>
          <a:xfrm>
            <a:off x="6121400" y="5489575"/>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AlCl</a:t>
            </a:r>
            <a:r>
              <a:rPr lang="en-US" sz="1600" b="0" i="0" u="none" strike="noStrike" cap="none" baseline="-25000">
                <a:solidFill>
                  <a:schemeClr val="dk1"/>
                </a:solidFill>
                <a:latin typeface="Arial"/>
                <a:ea typeface="Arial"/>
                <a:cs typeface="Arial"/>
                <a:sym typeface="Arial"/>
              </a:rPr>
              <a:t>3</a:t>
            </a:r>
          </a:p>
        </p:txBody>
      </p:sp>
      <p:grpSp>
        <p:nvGrpSpPr>
          <p:cNvPr id="4630" name="Shape 4630"/>
          <p:cNvGrpSpPr/>
          <p:nvPr/>
        </p:nvGrpSpPr>
        <p:grpSpPr>
          <a:xfrm>
            <a:off x="6088062" y="5257799"/>
            <a:ext cx="1312862" cy="542925"/>
            <a:chOff x="3884" y="2930"/>
            <a:chExt cx="542" cy="342"/>
          </a:xfrm>
        </p:grpSpPr>
        <p:sp>
          <p:nvSpPr>
            <p:cNvPr id="4631" name="Shape 4631"/>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32" name="Shape 4632"/>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4633" name="Shape 4633"/>
          <p:cNvCxnSpPr/>
          <p:nvPr/>
        </p:nvCxnSpPr>
        <p:spPr>
          <a:xfrm rot="10800000" flipH="1">
            <a:off x="5191125" y="5353049"/>
            <a:ext cx="781049" cy="100013"/>
          </a:xfrm>
          <a:prstGeom prst="straightConnector1">
            <a:avLst/>
          </a:prstGeom>
          <a:noFill/>
          <a:ln w="9525" cap="flat" cmpd="sng">
            <a:solidFill>
              <a:srgbClr val="FF0000"/>
            </a:solidFill>
            <a:prstDash val="solid"/>
            <a:round/>
            <a:headEnd type="none" w="med" len="med"/>
            <a:tailEnd type="none" w="med" len="med"/>
          </a:ln>
        </p:spPr>
      </p:cxnSp>
      <p:cxnSp>
        <p:nvCxnSpPr>
          <p:cNvPr id="4634" name="Shape 4634"/>
          <p:cNvCxnSpPr/>
          <p:nvPr/>
        </p:nvCxnSpPr>
        <p:spPr>
          <a:xfrm rot="10800000" flipH="1">
            <a:off x="6405562" y="5624513"/>
            <a:ext cx="781049" cy="100011"/>
          </a:xfrm>
          <a:prstGeom prst="straightConnector1">
            <a:avLst/>
          </a:prstGeom>
          <a:noFill/>
          <a:ln w="9525" cap="flat" cmpd="sng">
            <a:solidFill>
              <a:srgbClr val="FF0000"/>
            </a:solidFill>
            <a:prstDash val="solid"/>
            <a:round/>
            <a:headEnd type="none" w="med" len="med"/>
            <a:tailEnd type="none" w="med" len="med"/>
          </a:ln>
        </p:spPr>
      </p:cxnSp>
      <p:sp>
        <p:nvSpPr>
          <p:cNvPr id="4635" name="Shape 4635"/>
          <p:cNvSpPr txBox="1"/>
          <p:nvPr/>
        </p:nvSpPr>
        <p:spPr>
          <a:xfrm>
            <a:off x="785812" y="1163637"/>
            <a:ext cx="76993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If 125 g aluminum react with excess chlorine, how many grams of aluminum chloride are made?</a:t>
            </a:r>
          </a:p>
        </p:txBody>
      </p:sp>
      <p:cxnSp>
        <p:nvCxnSpPr>
          <p:cNvPr id="4636" name="Shape 4636"/>
          <p:cNvCxnSpPr/>
          <p:nvPr/>
        </p:nvCxnSpPr>
        <p:spPr>
          <a:xfrm>
            <a:off x="2122488" y="2278063"/>
            <a:ext cx="0" cy="854074"/>
          </a:xfrm>
          <a:prstGeom prst="straightConnector1">
            <a:avLst/>
          </a:prstGeom>
          <a:noFill/>
          <a:ln w="9525" cap="flat" cmpd="sng">
            <a:solidFill>
              <a:schemeClr val="dk1"/>
            </a:solidFill>
            <a:prstDash val="solid"/>
            <a:round/>
            <a:headEnd type="none" w="med" len="med"/>
            <a:tailEnd type="triangle" w="lg" len="lg"/>
          </a:ln>
        </p:spPr>
      </p:cxnSp>
      <p:sp>
        <p:nvSpPr>
          <p:cNvPr id="4637" name="Shape 4637"/>
          <p:cNvSpPr txBox="1"/>
          <p:nvPr/>
        </p:nvSpPr>
        <p:spPr>
          <a:xfrm>
            <a:off x="2163763" y="2554288"/>
            <a:ext cx="96202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27 g/mol</a:t>
            </a:r>
          </a:p>
        </p:txBody>
      </p:sp>
      <p:sp>
        <p:nvSpPr>
          <p:cNvPr id="4638" name="Shape 4638"/>
          <p:cNvSpPr txBox="1"/>
          <p:nvPr/>
        </p:nvSpPr>
        <p:spPr>
          <a:xfrm>
            <a:off x="1633537" y="3206750"/>
            <a:ext cx="982661" cy="314324"/>
          </a:xfrm>
          <a:prstGeom prst="rect">
            <a:avLst/>
          </a:prstGeom>
          <a:solidFill>
            <a:schemeClr val="accent2"/>
          </a:solidFill>
          <a:ln w="9525" cap="flat" cmpd="sng">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lt1"/>
                </a:solidFill>
                <a:latin typeface="Arial"/>
                <a:ea typeface="Arial"/>
                <a:cs typeface="Arial"/>
                <a:sym typeface="Arial"/>
              </a:rPr>
              <a:t>4.6 mol Al</a:t>
            </a:r>
          </a:p>
        </p:txBody>
      </p:sp>
      <p:sp>
        <p:nvSpPr>
          <p:cNvPr id="4639" name="Shape 4639"/>
          <p:cNvSpPr/>
          <p:nvPr/>
        </p:nvSpPr>
        <p:spPr>
          <a:xfrm>
            <a:off x="3992562" y="4851400"/>
            <a:ext cx="915986" cy="1035049"/>
          </a:xfrm>
          <a:prstGeom prst="rect">
            <a:avLst/>
          </a:prstGeom>
          <a:solidFill>
            <a:schemeClr val="accent2">
              <a:alpha val="10588"/>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Step 1</a:t>
            </a:r>
          </a:p>
          <a:p>
            <a:pPr marL="0" marR="0" lvl="0" indent="0" algn="ctr" rtl="0">
              <a:spcBef>
                <a:spcPts val="0"/>
              </a:spcBef>
              <a:spcAft>
                <a:spcPts val="0"/>
              </a:spcAft>
              <a:buNone/>
            </a:pPr>
            <a:endParaRPr sz="9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40" name="Shape 4640"/>
          <p:cNvCxnSpPr/>
          <p:nvPr/>
        </p:nvCxnSpPr>
        <p:spPr>
          <a:xfrm>
            <a:off x="2622550" y="3373437"/>
            <a:ext cx="3433762" cy="0"/>
          </a:xfrm>
          <a:prstGeom prst="straightConnector1">
            <a:avLst/>
          </a:prstGeom>
          <a:noFill/>
          <a:ln w="9525" cap="flat" cmpd="sng">
            <a:solidFill>
              <a:schemeClr val="dk1"/>
            </a:solidFill>
            <a:prstDash val="solid"/>
            <a:round/>
            <a:headEnd type="none" w="med" len="med"/>
            <a:tailEnd type="triangle" w="lg" len="lg"/>
          </a:ln>
        </p:spPr>
      </p:cxnSp>
      <p:sp>
        <p:nvSpPr>
          <p:cNvPr id="4641" name="Shape 4641"/>
          <p:cNvSpPr txBox="1"/>
          <p:nvPr/>
        </p:nvSpPr>
        <p:spPr>
          <a:xfrm>
            <a:off x="6088062" y="3208338"/>
            <a:ext cx="1214437" cy="314324"/>
          </a:xfrm>
          <a:prstGeom prst="rect">
            <a:avLst/>
          </a:prstGeom>
          <a:solidFill>
            <a:srgbClr val="800080"/>
          </a:solidFill>
          <a:ln w="9525" cap="flat" cmpd="sng">
            <a:solidFill>
              <a:srgbClr val="80008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lt1"/>
                </a:solidFill>
                <a:latin typeface="Arial"/>
                <a:ea typeface="Arial"/>
                <a:cs typeface="Arial"/>
                <a:sym typeface="Arial"/>
              </a:rPr>
              <a:t>4.6 mol AlCl</a:t>
            </a:r>
            <a:r>
              <a:rPr lang="en-US" sz="1400" b="0" i="0" u="none" strike="noStrike" cap="none" baseline="-25000">
                <a:solidFill>
                  <a:schemeClr val="lt1"/>
                </a:solidFill>
                <a:latin typeface="Arial"/>
                <a:ea typeface="Arial"/>
                <a:cs typeface="Arial"/>
                <a:sym typeface="Arial"/>
              </a:rPr>
              <a:t>3</a:t>
            </a:r>
          </a:p>
        </p:txBody>
      </p:sp>
      <p:sp>
        <p:nvSpPr>
          <p:cNvPr id="4642" name="Shape 4642"/>
          <p:cNvSpPr/>
          <p:nvPr/>
        </p:nvSpPr>
        <p:spPr>
          <a:xfrm>
            <a:off x="4930775" y="4852987"/>
            <a:ext cx="1122363" cy="1035049"/>
          </a:xfrm>
          <a:prstGeom prst="rect">
            <a:avLst/>
          </a:prstGeom>
          <a:solidFill>
            <a:srgbClr val="800080">
              <a:alpha val="10588"/>
            </a:srgb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Step 2</a:t>
            </a:r>
          </a:p>
          <a:p>
            <a:pPr marL="0" marR="0" lvl="0" indent="0" algn="ctr" rtl="0">
              <a:spcBef>
                <a:spcPts val="0"/>
              </a:spcBef>
              <a:spcAft>
                <a:spcPts val="0"/>
              </a:spcAft>
              <a:buNone/>
            </a:pPr>
            <a:endParaRPr sz="9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43" name="Shape 4643"/>
          <p:cNvCxnSpPr/>
          <p:nvPr/>
        </p:nvCxnSpPr>
        <p:spPr>
          <a:xfrm rot="10800000">
            <a:off x="6556375" y="2354263"/>
            <a:ext cx="0" cy="828675"/>
          </a:xfrm>
          <a:prstGeom prst="straightConnector1">
            <a:avLst/>
          </a:prstGeom>
          <a:noFill/>
          <a:ln w="9525" cap="flat" cmpd="sng">
            <a:solidFill>
              <a:schemeClr val="dk1"/>
            </a:solidFill>
            <a:prstDash val="solid"/>
            <a:round/>
            <a:headEnd type="none" w="med" len="med"/>
            <a:tailEnd type="triangle" w="lg" len="lg"/>
          </a:ln>
        </p:spPr>
      </p:cxnSp>
      <p:sp>
        <p:nvSpPr>
          <p:cNvPr id="4644" name="Shape 4644"/>
          <p:cNvSpPr txBox="1"/>
          <p:nvPr/>
        </p:nvSpPr>
        <p:spPr>
          <a:xfrm>
            <a:off x="6602413" y="2563813"/>
            <a:ext cx="12477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133.5 g/mol</a:t>
            </a:r>
          </a:p>
        </p:txBody>
      </p:sp>
      <p:sp>
        <p:nvSpPr>
          <p:cNvPr id="4645" name="Shape 4645"/>
          <p:cNvSpPr txBox="1"/>
          <p:nvPr/>
        </p:nvSpPr>
        <p:spPr>
          <a:xfrm>
            <a:off x="6107112" y="2001838"/>
            <a:ext cx="1076324" cy="314324"/>
          </a:xfrm>
          <a:prstGeom prst="rect">
            <a:avLst/>
          </a:prstGeom>
          <a:solidFill>
            <a:srgbClr val="FF6600"/>
          </a:solidFill>
          <a:ln w="9525" cap="flat" cmpd="sng">
            <a:solidFill>
              <a:srgbClr val="FF66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lt1"/>
                </a:solidFill>
                <a:latin typeface="Arial"/>
                <a:ea typeface="Arial"/>
                <a:cs typeface="Arial"/>
                <a:sym typeface="Arial"/>
              </a:rPr>
              <a:t>618 g AlCl</a:t>
            </a:r>
            <a:r>
              <a:rPr lang="en-US" sz="1400" b="0" i="0" u="none" strike="noStrike" cap="none" baseline="-25000">
                <a:solidFill>
                  <a:schemeClr val="lt1"/>
                </a:solidFill>
                <a:latin typeface="Arial"/>
                <a:ea typeface="Arial"/>
                <a:cs typeface="Arial"/>
                <a:sym typeface="Arial"/>
              </a:rPr>
              <a:t>3</a:t>
            </a:r>
          </a:p>
        </p:txBody>
      </p:sp>
      <p:sp>
        <p:nvSpPr>
          <p:cNvPr id="4646" name="Shape 4646"/>
          <p:cNvSpPr/>
          <p:nvPr/>
        </p:nvSpPr>
        <p:spPr>
          <a:xfrm>
            <a:off x="6086475" y="4856162"/>
            <a:ext cx="1355724" cy="1035049"/>
          </a:xfrm>
          <a:prstGeom prst="rect">
            <a:avLst/>
          </a:prstGeom>
          <a:solidFill>
            <a:srgbClr val="FF6600">
              <a:alpha val="10588"/>
            </a:srgb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Step 3</a:t>
            </a:r>
          </a:p>
          <a:p>
            <a:pPr marL="0" marR="0" lvl="0" indent="0" algn="ctr" rtl="0">
              <a:spcBef>
                <a:spcPts val="0"/>
              </a:spcBef>
              <a:spcAft>
                <a:spcPts val="0"/>
              </a:spcAft>
              <a:buNone/>
            </a:pPr>
            <a:endParaRPr sz="9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47" name="Shape 4647"/>
          <p:cNvSpPr txBox="1"/>
          <p:nvPr/>
        </p:nvSpPr>
        <p:spPr>
          <a:xfrm>
            <a:off x="4037012" y="3014663"/>
            <a:ext cx="466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accent2"/>
                </a:solidFill>
                <a:latin typeface="Arial"/>
                <a:ea typeface="Arial"/>
                <a:cs typeface="Arial"/>
                <a:sym typeface="Arial"/>
              </a:rPr>
              <a:t>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95"/>
                                        </p:tgtEl>
                                        <p:attrNameLst>
                                          <p:attrName>style.visibility</p:attrName>
                                        </p:attrNameLst>
                                      </p:cBhvr>
                                      <p:to>
                                        <p:strVal val="visible"/>
                                      </p:to>
                                    </p:set>
                                    <p:animEffect transition="in" filter="fade">
                                      <p:cBhvr>
                                        <p:cTn id="7" dur="500"/>
                                        <p:tgtEl>
                                          <p:spTgt spid="45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2"/>
                                        </p:tgtEl>
                                        <p:attrNameLst>
                                          <p:attrName>style.visibility</p:attrName>
                                        </p:attrNameLst>
                                      </p:cBhvr>
                                      <p:to>
                                        <p:strVal val="visible"/>
                                      </p:to>
                                    </p:set>
                                    <p:animEffect transition="in" filter="fade">
                                      <p:cBhvr>
                                        <p:cTn id="12" dur="1000"/>
                                        <p:tgtEl>
                                          <p:spTgt spid="46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3"/>
                                        </p:tgtEl>
                                        <p:attrNameLst>
                                          <p:attrName>style.visibility</p:attrName>
                                        </p:attrNameLst>
                                      </p:cBhvr>
                                      <p:to>
                                        <p:strVal val="visible"/>
                                      </p:to>
                                    </p:set>
                                    <p:animEffect transition="in" filter="fade">
                                      <p:cBhvr>
                                        <p:cTn id="17" dur="1000"/>
                                        <p:tgtEl>
                                          <p:spTgt spid="4603"/>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4601"/>
                                        </p:tgtEl>
                                        <p:attrNameLst>
                                          <p:attrName>style.visibility</p:attrName>
                                        </p:attrNameLst>
                                      </p:cBhvr>
                                      <p:to>
                                        <p:strVal val="visible"/>
                                      </p:to>
                                    </p:set>
                                    <p:anim calcmode="lin" valueType="num">
                                      <p:cBhvr additive="base">
                                        <p:cTn id="22" dur="500"/>
                                        <p:tgtEl>
                                          <p:spTgt spid="4601"/>
                                        </p:tgtEl>
                                        <p:attrNameLst>
                                          <p:attrName>ppt_w</p:attrName>
                                        </p:attrNameLst>
                                      </p:cBhvr>
                                      <p:tavLst>
                                        <p:tav tm="0">
                                          <p:val>
                                            <p:strVal val="0"/>
                                          </p:val>
                                        </p:tav>
                                        <p:tav tm="100000">
                                          <p:val>
                                            <p:strVal val="#ppt_w"/>
                                          </p:val>
                                        </p:tav>
                                      </p:tavLst>
                                    </p:anim>
                                    <p:anim calcmode="lin" valueType="num">
                                      <p:cBhvr additive="base">
                                        <p:cTn id="23" dur="500"/>
                                        <p:tgtEl>
                                          <p:spTgt spid="4601"/>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606"/>
                                        </p:tgtEl>
                                        <p:attrNameLst>
                                          <p:attrName>style.visibility</p:attrName>
                                        </p:attrNameLst>
                                      </p:cBhvr>
                                      <p:to>
                                        <p:strVal val="visible"/>
                                      </p:to>
                                    </p:set>
                                    <p:anim calcmode="lin" valueType="num">
                                      <p:cBhvr additive="base">
                                        <p:cTn id="28" dur="500"/>
                                        <p:tgtEl>
                                          <p:spTgt spid="4606"/>
                                        </p:tgtEl>
                                        <p:attrNameLst>
                                          <p:attrName>ppt_w</p:attrName>
                                        </p:attrNameLst>
                                      </p:cBhvr>
                                      <p:tavLst>
                                        <p:tav tm="0">
                                          <p:val>
                                            <p:strVal val="0"/>
                                          </p:val>
                                        </p:tav>
                                        <p:tav tm="100000">
                                          <p:val>
                                            <p:strVal val="#ppt_w"/>
                                          </p:val>
                                        </p:tav>
                                      </p:tavLst>
                                    </p:anim>
                                    <p:anim calcmode="lin" valueType="num">
                                      <p:cBhvr additive="base">
                                        <p:cTn id="29" dur="500"/>
                                        <p:tgtEl>
                                          <p:spTgt spid="4606"/>
                                        </p:tgtEl>
                                        <p:attrNameLst>
                                          <p:attrName>ppt_h</p:attrName>
                                        </p:attrNameLst>
                                      </p:cBhvr>
                                      <p:tavLst>
                                        <p:tav tm="0">
                                          <p:val>
                                            <p:str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627"/>
                                        </p:tgtEl>
                                        <p:attrNameLst>
                                          <p:attrName>style.visibility</p:attrName>
                                        </p:attrNameLst>
                                      </p:cBhvr>
                                      <p:to>
                                        <p:strVal val="visible"/>
                                      </p:to>
                                    </p:set>
                                    <p:animEffect transition="in" filter="fade">
                                      <p:cBhvr>
                                        <p:cTn id="34" dur="2000"/>
                                        <p:tgtEl>
                                          <p:spTgt spid="46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604"/>
                                        </p:tgtEl>
                                        <p:attrNameLst>
                                          <p:attrName>style.visibility</p:attrName>
                                        </p:attrNameLst>
                                      </p:cBhvr>
                                      <p:to>
                                        <p:strVal val="visible"/>
                                      </p:to>
                                    </p:set>
                                    <p:animEffect transition="in" filter="fade">
                                      <p:cBhvr>
                                        <p:cTn id="39" dur="5000"/>
                                        <p:tgtEl>
                                          <p:spTgt spid="460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05"/>
                                        </p:tgtEl>
                                        <p:attrNameLst>
                                          <p:attrName>style.visibility</p:attrName>
                                        </p:attrNameLst>
                                      </p:cBhvr>
                                      <p:to>
                                        <p:strVal val="visible"/>
                                      </p:to>
                                    </p:set>
                                    <p:animEffect transition="in" filter="fade">
                                      <p:cBhvr>
                                        <p:cTn id="44" dur="2000"/>
                                        <p:tgtEl>
                                          <p:spTgt spid="460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610"/>
                                        </p:tgtEl>
                                        <p:attrNameLst>
                                          <p:attrName>style.visibility</p:attrName>
                                        </p:attrNameLst>
                                      </p:cBhvr>
                                      <p:to>
                                        <p:strVal val="visible"/>
                                      </p:to>
                                    </p:set>
                                    <p:animEffect transition="in" filter="fade">
                                      <p:cBhvr>
                                        <p:cTn id="49" dur="1000"/>
                                        <p:tgtEl>
                                          <p:spTgt spid="46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615"/>
                                        </p:tgtEl>
                                        <p:attrNameLst>
                                          <p:attrName>style.visibility</p:attrName>
                                        </p:attrNameLst>
                                      </p:cBhvr>
                                      <p:to>
                                        <p:strVal val="visible"/>
                                      </p:to>
                                    </p:set>
                                    <p:animEffect transition="in" filter="fade">
                                      <p:cBhvr>
                                        <p:cTn id="54" dur="2000"/>
                                        <p:tgtEl>
                                          <p:spTgt spid="4615"/>
                                        </p:tgtEl>
                                      </p:cBhvr>
                                    </p:animEffect>
                                  </p:childTnLst>
                                </p:cTn>
                              </p:par>
                              <p:par>
                                <p:cTn id="55" presetID="10" presetClass="entr" presetSubtype="0" fill="hold" nodeType="withEffect">
                                  <p:stCondLst>
                                    <p:cond delay="0"/>
                                  </p:stCondLst>
                                  <p:childTnLst>
                                    <p:set>
                                      <p:cBhvr>
                                        <p:cTn id="56" dur="1" fill="hold">
                                          <p:stCondLst>
                                            <p:cond delay="0"/>
                                          </p:stCondLst>
                                        </p:cTn>
                                        <p:tgtEl>
                                          <p:spTgt spid="4639"/>
                                        </p:tgtEl>
                                        <p:attrNameLst>
                                          <p:attrName>style.visibility</p:attrName>
                                        </p:attrNameLst>
                                      </p:cBhvr>
                                      <p:to>
                                        <p:strVal val="visible"/>
                                      </p:to>
                                    </p:set>
                                    <p:animEffect transition="in" filter="fade">
                                      <p:cBhvr>
                                        <p:cTn id="57" dur="2000"/>
                                        <p:tgtEl>
                                          <p:spTgt spid="46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611"/>
                                        </p:tgtEl>
                                        <p:attrNameLst>
                                          <p:attrName>style.visibility</p:attrName>
                                        </p:attrNameLst>
                                      </p:cBhvr>
                                      <p:to>
                                        <p:strVal val="visible"/>
                                      </p:to>
                                    </p:set>
                                    <p:animEffect transition="in" filter="fade">
                                      <p:cBhvr>
                                        <p:cTn id="62" dur="500"/>
                                        <p:tgtEl>
                                          <p:spTgt spid="46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613"/>
                                        </p:tgtEl>
                                        <p:attrNameLst>
                                          <p:attrName>style.visibility</p:attrName>
                                        </p:attrNameLst>
                                      </p:cBhvr>
                                      <p:to>
                                        <p:strVal val="visible"/>
                                      </p:to>
                                    </p:set>
                                    <p:animEffect transition="in" filter="fade">
                                      <p:cBhvr>
                                        <p:cTn id="67" dur="500"/>
                                        <p:tgtEl>
                                          <p:spTgt spid="4613"/>
                                        </p:tgtEl>
                                      </p:cBhvr>
                                    </p:animEffect>
                                  </p:childTnLst>
                                </p:cTn>
                              </p:par>
                              <p:par>
                                <p:cTn id="68" presetID="10" presetClass="entr" presetSubtype="0" fill="hold" nodeType="withEffect">
                                  <p:stCondLst>
                                    <p:cond delay="0"/>
                                  </p:stCondLst>
                                  <p:childTnLst>
                                    <p:set>
                                      <p:cBhvr>
                                        <p:cTn id="69" dur="1" fill="hold">
                                          <p:stCondLst>
                                            <p:cond delay="0"/>
                                          </p:stCondLst>
                                        </p:cTn>
                                        <p:tgtEl>
                                          <p:spTgt spid="4636"/>
                                        </p:tgtEl>
                                        <p:attrNameLst>
                                          <p:attrName>style.visibility</p:attrName>
                                        </p:attrNameLst>
                                      </p:cBhvr>
                                      <p:to>
                                        <p:strVal val="visible"/>
                                      </p:to>
                                    </p:set>
                                    <p:animEffect transition="in" filter="fade">
                                      <p:cBhvr>
                                        <p:cTn id="70" dur="500"/>
                                        <p:tgtEl>
                                          <p:spTgt spid="4636"/>
                                        </p:tgtEl>
                                      </p:cBhvr>
                                    </p:animEffect>
                                  </p:childTnLst>
                                </p:cTn>
                              </p:par>
                              <p:par>
                                <p:cTn id="71" presetID="10" presetClass="entr" presetSubtype="0" fill="hold" nodeType="withEffect">
                                  <p:stCondLst>
                                    <p:cond delay="0"/>
                                  </p:stCondLst>
                                  <p:childTnLst>
                                    <p:set>
                                      <p:cBhvr>
                                        <p:cTn id="72" dur="1" fill="hold">
                                          <p:stCondLst>
                                            <p:cond delay="0"/>
                                          </p:stCondLst>
                                        </p:cTn>
                                        <p:tgtEl>
                                          <p:spTgt spid="4637"/>
                                        </p:tgtEl>
                                        <p:attrNameLst>
                                          <p:attrName>style.visibility</p:attrName>
                                        </p:attrNameLst>
                                      </p:cBhvr>
                                      <p:to>
                                        <p:strVal val="visible"/>
                                      </p:to>
                                    </p:set>
                                    <p:animEffect transition="in" filter="fade">
                                      <p:cBhvr>
                                        <p:cTn id="73" dur="1000"/>
                                        <p:tgtEl>
                                          <p:spTgt spid="463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619"/>
                                        </p:tgtEl>
                                        <p:attrNameLst>
                                          <p:attrName>style.visibility</p:attrName>
                                        </p:attrNameLst>
                                      </p:cBhvr>
                                      <p:to>
                                        <p:strVal val="visible"/>
                                      </p:to>
                                    </p:set>
                                    <p:animEffect transition="in" filter="fade">
                                      <p:cBhvr>
                                        <p:cTn id="78" dur="500"/>
                                        <p:tgtEl>
                                          <p:spTgt spid="4619"/>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620"/>
                                        </p:tgtEl>
                                        <p:attrNameLst>
                                          <p:attrName>style.visibility</p:attrName>
                                        </p:attrNameLst>
                                      </p:cBhvr>
                                      <p:to>
                                        <p:strVal val="visible"/>
                                      </p:to>
                                    </p:set>
                                    <p:animEffect transition="in" filter="fade">
                                      <p:cBhvr>
                                        <p:cTn id="82" dur="500"/>
                                        <p:tgtEl>
                                          <p:spTgt spid="4620"/>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4638"/>
                                        </p:tgtEl>
                                        <p:attrNameLst>
                                          <p:attrName>style.visibility</p:attrName>
                                        </p:attrNameLst>
                                      </p:cBhvr>
                                      <p:to>
                                        <p:strVal val="visible"/>
                                      </p:to>
                                    </p:set>
                                    <p:anim calcmode="lin" valueType="num">
                                      <p:cBhvr additive="base">
                                        <p:cTn id="87" dur="500"/>
                                        <p:tgtEl>
                                          <p:spTgt spid="4638"/>
                                        </p:tgtEl>
                                        <p:attrNameLst>
                                          <p:attrName>ppt_w</p:attrName>
                                        </p:attrNameLst>
                                      </p:cBhvr>
                                      <p:tavLst>
                                        <p:tav tm="0">
                                          <p:val>
                                            <p:strVal val="0"/>
                                          </p:val>
                                        </p:tav>
                                        <p:tav tm="100000">
                                          <p:val>
                                            <p:strVal val="#ppt_w"/>
                                          </p:val>
                                        </p:tav>
                                      </p:tavLst>
                                    </p:anim>
                                    <p:anim calcmode="lin" valueType="num">
                                      <p:cBhvr additive="base">
                                        <p:cTn id="88" dur="500"/>
                                        <p:tgtEl>
                                          <p:spTgt spid="4638"/>
                                        </p:tgtEl>
                                        <p:attrNameLst>
                                          <p:attrName>ppt_h</p:attrName>
                                        </p:attrNameLst>
                                      </p:cBhvr>
                                      <p:tavLst>
                                        <p:tav tm="0">
                                          <p:val>
                                            <p:str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4642"/>
                                        </p:tgtEl>
                                        <p:attrNameLst>
                                          <p:attrName>style.visibility</p:attrName>
                                        </p:attrNameLst>
                                      </p:cBhvr>
                                      <p:to>
                                        <p:strVal val="visible"/>
                                      </p:to>
                                    </p:set>
                                    <p:animEffect transition="in" filter="fade">
                                      <p:cBhvr>
                                        <p:cTn id="93" dur="2000"/>
                                        <p:tgtEl>
                                          <p:spTgt spid="4642"/>
                                        </p:tgtEl>
                                      </p:cBhvr>
                                    </p:animEffect>
                                  </p:childTnLst>
                                </p:cTn>
                              </p:par>
                            </p:childTnLst>
                          </p:cTn>
                        </p:par>
                        <p:par>
                          <p:cTn id="94" fill="hold">
                            <p:stCondLst>
                              <p:cond delay="2000"/>
                            </p:stCondLst>
                            <p:childTnLst>
                              <p:par>
                                <p:cTn id="95" presetID="10" presetClass="entr" presetSubtype="0" fill="hold" nodeType="afterEffect">
                                  <p:stCondLst>
                                    <p:cond delay="0"/>
                                  </p:stCondLst>
                                  <p:childTnLst>
                                    <p:set>
                                      <p:cBhvr>
                                        <p:cTn id="96" dur="1" fill="hold">
                                          <p:stCondLst>
                                            <p:cond delay="0"/>
                                          </p:stCondLst>
                                        </p:cTn>
                                        <p:tgtEl>
                                          <p:spTgt spid="4640"/>
                                        </p:tgtEl>
                                        <p:attrNameLst>
                                          <p:attrName>style.visibility</p:attrName>
                                        </p:attrNameLst>
                                      </p:cBhvr>
                                      <p:to>
                                        <p:strVal val="visible"/>
                                      </p:to>
                                    </p:set>
                                    <p:animEffect transition="in" filter="fade">
                                      <p:cBhvr>
                                        <p:cTn id="97" dur="500"/>
                                        <p:tgtEl>
                                          <p:spTgt spid="4640"/>
                                        </p:tgtEl>
                                      </p:cBhvr>
                                    </p:animEffect>
                                  </p:childTnLst>
                                </p:cTn>
                              </p:par>
                            </p:childTnLst>
                          </p:cTn>
                        </p:par>
                        <p:par>
                          <p:cTn id="98" fill="hold">
                            <p:stCondLst>
                              <p:cond delay="2500"/>
                            </p:stCondLst>
                            <p:childTnLst>
                              <p:par>
                                <p:cTn id="99" presetID="10" presetClass="entr" presetSubtype="0" fill="hold" nodeType="afterEffect">
                                  <p:stCondLst>
                                    <p:cond delay="0"/>
                                  </p:stCondLst>
                                  <p:childTnLst>
                                    <p:set>
                                      <p:cBhvr>
                                        <p:cTn id="100" dur="1" fill="hold">
                                          <p:stCondLst>
                                            <p:cond delay="0"/>
                                          </p:stCondLst>
                                        </p:cTn>
                                        <p:tgtEl>
                                          <p:spTgt spid="4647"/>
                                        </p:tgtEl>
                                        <p:attrNameLst>
                                          <p:attrName>style.visibility</p:attrName>
                                        </p:attrNameLst>
                                      </p:cBhvr>
                                      <p:to>
                                        <p:strVal val="visible"/>
                                      </p:to>
                                    </p:set>
                                    <p:animEffect transition="in" filter="fade">
                                      <p:cBhvr>
                                        <p:cTn id="101" dur="500"/>
                                        <p:tgtEl>
                                          <p:spTgt spid="4647"/>
                                        </p:tgtEl>
                                      </p:cBhvr>
                                    </p:animEffect>
                                  </p:childTnLst>
                                </p:cTn>
                              </p:par>
                            </p:childTnLst>
                          </p:cTn>
                        </p:par>
                        <p:par>
                          <p:cTn id="102" fill="hold">
                            <p:stCondLst>
                              <p:cond delay="3000"/>
                            </p:stCondLst>
                            <p:childTnLst>
                              <p:par>
                                <p:cTn id="103" presetID="10" presetClass="entr" presetSubtype="0" fill="hold" nodeType="afterEffect">
                                  <p:stCondLst>
                                    <p:cond delay="0"/>
                                  </p:stCondLst>
                                  <p:childTnLst>
                                    <p:set>
                                      <p:cBhvr>
                                        <p:cTn id="104" dur="1" fill="hold">
                                          <p:stCondLst>
                                            <p:cond delay="0"/>
                                          </p:stCondLst>
                                        </p:cTn>
                                        <p:tgtEl>
                                          <p:spTgt spid="4621"/>
                                        </p:tgtEl>
                                        <p:attrNameLst>
                                          <p:attrName>style.visibility</p:attrName>
                                        </p:attrNameLst>
                                      </p:cBhvr>
                                      <p:to>
                                        <p:strVal val="visible"/>
                                      </p:to>
                                    </p:set>
                                    <p:animEffect transition="in" filter="fade">
                                      <p:cBhvr>
                                        <p:cTn id="105" dur="2000"/>
                                        <p:tgtEl>
                                          <p:spTgt spid="462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4618"/>
                                        </p:tgtEl>
                                        <p:attrNameLst>
                                          <p:attrName>style.visibility</p:attrName>
                                        </p:attrNameLst>
                                      </p:cBhvr>
                                      <p:to>
                                        <p:strVal val="visible"/>
                                      </p:to>
                                    </p:set>
                                    <p:animEffect transition="in" filter="fade">
                                      <p:cBhvr>
                                        <p:cTn id="110" dur="500"/>
                                        <p:tgtEl>
                                          <p:spTgt spid="4618"/>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4614"/>
                                        </p:tgtEl>
                                        <p:attrNameLst>
                                          <p:attrName>style.visibility</p:attrName>
                                        </p:attrNameLst>
                                      </p:cBhvr>
                                      <p:to>
                                        <p:strVal val="visible"/>
                                      </p:to>
                                    </p:set>
                                    <p:animEffect transition="in" filter="fade">
                                      <p:cBhvr>
                                        <p:cTn id="115" dur="500"/>
                                        <p:tgtEl>
                                          <p:spTgt spid="461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4624"/>
                                        </p:tgtEl>
                                        <p:attrNameLst>
                                          <p:attrName>style.visibility</p:attrName>
                                        </p:attrNameLst>
                                      </p:cBhvr>
                                      <p:to>
                                        <p:strVal val="visible"/>
                                      </p:to>
                                    </p:set>
                                    <p:animEffect transition="in" filter="fade">
                                      <p:cBhvr>
                                        <p:cTn id="120" dur="500"/>
                                        <p:tgtEl>
                                          <p:spTgt spid="4624"/>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4625"/>
                                        </p:tgtEl>
                                        <p:attrNameLst>
                                          <p:attrName>style.visibility</p:attrName>
                                        </p:attrNameLst>
                                      </p:cBhvr>
                                      <p:to>
                                        <p:strVal val="visible"/>
                                      </p:to>
                                    </p:set>
                                    <p:animEffect transition="in" filter="fade">
                                      <p:cBhvr>
                                        <p:cTn id="124" dur="500"/>
                                        <p:tgtEl>
                                          <p:spTgt spid="4625"/>
                                        </p:tgtEl>
                                      </p:cBhvr>
                                    </p:animEffect>
                                  </p:childTnLst>
                                </p:cTn>
                              </p:par>
                            </p:childTnLst>
                          </p:cTn>
                        </p:par>
                      </p:childTnLst>
                    </p:cTn>
                  </p:par>
                  <p:par>
                    <p:cTn id="125" fill="hold">
                      <p:stCondLst>
                        <p:cond delay="indefinite"/>
                      </p:stCondLst>
                      <p:childTnLst>
                        <p:par>
                          <p:cTn id="126" fill="hold">
                            <p:stCondLst>
                              <p:cond delay="0"/>
                            </p:stCondLst>
                            <p:childTnLst>
                              <p:par>
                                <p:cTn id="127" presetID="23" presetClass="entr" presetSubtype="16" fill="hold" nodeType="clickEffect">
                                  <p:stCondLst>
                                    <p:cond delay="0"/>
                                  </p:stCondLst>
                                  <p:childTnLst>
                                    <p:set>
                                      <p:cBhvr>
                                        <p:cTn id="128" dur="1" fill="hold">
                                          <p:stCondLst>
                                            <p:cond delay="0"/>
                                          </p:stCondLst>
                                        </p:cTn>
                                        <p:tgtEl>
                                          <p:spTgt spid="4641"/>
                                        </p:tgtEl>
                                        <p:attrNameLst>
                                          <p:attrName>style.visibility</p:attrName>
                                        </p:attrNameLst>
                                      </p:cBhvr>
                                      <p:to>
                                        <p:strVal val="visible"/>
                                      </p:to>
                                    </p:set>
                                    <p:anim calcmode="lin" valueType="num">
                                      <p:cBhvr additive="base">
                                        <p:cTn id="129" dur="500"/>
                                        <p:tgtEl>
                                          <p:spTgt spid="4641"/>
                                        </p:tgtEl>
                                        <p:attrNameLst>
                                          <p:attrName>ppt_w</p:attrName>
                                        </p:attrNameLst>
                                      </p:cBhvr>
                                      <p:tavLst>
                                        <p:tav tm="0">
                                          <p:val>
                                            <p:strVal val="0"/>
                                          </p:val>
                                        </p:tav>
                                        <p:tav tm="100000">
                                          <p:val>
                                            <p:strVal val="#ppt_w"/>
                                          </p:val>
                                        </p:tav>
                                      </p:tavLst>
                                    </p:anim>
                                    <p:anim calcmode="lin" valueType="num">
                                      <p:cBhvr additive="base">
                                        <p:cTn id="130" dur="500"/>
                                        <p:tgtEl>
                                          <p:spTgt spid="4641"/>
                                        </p:tgtEl>
                                        <p:attrNameLst>
                                          <p:attrName>ppt_h</p:attrName>
                                        </p:attrNameLst>
                                      </p:cBhvr>
                                      <p:tavLst>
                                        <p:tav tm="0">
                                          <p:val>
                                            <p:strVal val="0"/>
                                          </p:val>
                                        </p:tav>
                                        <p:tav tm="100000">
                                          <p:val>
                                            <p:strVal val="#ppt_h"/>
                                          </p:val>
                                        </p:tav>
                                      </p:tavLst>
                                    </p:anim>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4646"/>
                                        </p:tgtEl>
                                        <p:attrNameLst>
                                          <p:attrName>style.visibility</p:attrName>
                                        </p:attrNameLst>
                                      </p:cBhvr>
                                      <p:to>
                                        <p:strVal val="visible"/>
                                      </p:to>
                                    </p:set>
                                    <p:animEffect transition="in" filter="fade">
                                      <p:cBhvr>
                                        <p:cTn id="135" dur="2000"/>
                                        <p:tgtEl>
                                          <p:spTgt spid="4646"/>
                                        </p:tgtEl>
                                      </p:cBhvr>
                                    </p:animEffect>
                                  </p:childTnLst>
                                </p:cTn>
                              </p:par>
                            </p:childTnLst>
                          </p:cTn>
                        </p:par>
                        <p:par>
                          <p:cTn id="136" fill="hold">
                            <p:stCondLst>
                              <p:cond delay="2000"/>
                            </p:stCondLst>
                            <p:childTnLst>
                              <p:par>
                                <p:cTn id="137" presetID="10" presetClass="entr" presetSubtype="0" fill="hold" nodeType="afterEffect">
                                  <p:stCondLst>
                                    <p:cond delay="0"/>
                                  </p:stCondLst>
                                  <p:childTnLst>
                                    <p:set>
                                      <p:cBhvr>
                                        <p:cTn id="138" dur="1" fill="hold">
                                          <p:stCondLst>
                                            <p:cond delay="0"/>
                                          </p:stCondLst>
                                        </p:cTn>
                                        <p:tgtEl>
                                          <p:spTgt spid="4630"/>
                                        </p:tgtEl>
                                        <p:attrNameLst>
                                          <p:attrName>style.visibility</p:attrName>
                                        </p:attrNameLst>
                                      </p:cBhvr>
                                      <p:to>
                                        <p:strVal val="visible"/>
                                      </p:to>
                                    </p:set>
                                    <p:animEffect transition="in" filter="fade">
                                      <p:cBhvr>
                                        <p:cTn id="139" dur="2000"/>
                                        <p:tgtEl>
                                          <p:spTgt spid="463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4643"/>
                                        </p:tgtEl>
                                        <p:attrNameLst>
                                          <p:attrName>style.visibility</p:attrName>
                                        </p:attrNameLst>
                                      </p:cBhvr>
                                      <p:to>
                                        <p:strVal val="visible"/>
                                      </p:to>
                                    </p:set>
                                    <p:animEffect transition="in" filter="fade">
                                      <p:cBhvr>
                                        <p:cTn id="144" dur="500"/>
                                        <p:tgtEl>
                                          <p:spTgt spid="4643"/>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4629"/>
                                        </p:tgtEl>
                                        <p:attrNameLst>
                                          <p:attrName>style.visibility</p:attrName>
                                        </p:attrNameLst>
                                      </p:cBhvr>
                                      <p:to>
                                        <p:strVal val="visible"/>
                                      </p:to>
                                    </p:set>
                                    <p:animEffect transition="in" filter="fade">
                                      <p:cBhvr>
                                        <p:cTn id="149" dur="500"/>
                                        <p:tgtEl>
                                          <p:spTgt spid="4629"/>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628"/>
                                        </p:tgtEl>
                                        <p:attrNameLst>
                                          <p:attrName>style.visibility</p:attrName>
                                        </p:attrNameLst>
                                      </p:cBhvr>
                                      <p:to>
                                        <p:strVal val="visible"/>
                                      </p:to>
                                    </p:set>
                                    <p:animEffect transition="in" filter="fade">
                                      <p:cBhvr>
                                        <p:cTn id="154" dur="500"/>
                                        <p:tgtEl>
                                          <p:spTgt spid="4628"/>
                                        </p:tgtEl>
                                      </p:cBhvr>
                                    </p:animEffect>
                                  </p:childTnLst>
                                </p:cTn>
                              </p:par>
                            </p:childTnLst>
                          </p:cTn>
                        </p:par>
                        <p:par>
                          <p:cTn id="155" fill="hold">
                            <p:stCondLst>
                              <p:cond delay="500"/>
                            </p:stCondLst>
                            <p:childTnLst>
                              <p:par>
                                <p:cTn id="156" presetID="10" presetClass="entr" presetSubtype="0" fill="hold" nodeType="afterEffect">
                                  <p:stCondLst>
                                    <p:cond delay="0"/>
                                  </p:stCondLst>
                                  <p:childTnLst>
                                    <p:set>
                                      <p:cBhvr>
                                        <p:cTn id="157" dur="1" fill="hold">
                                          <p:stCondLst>
                                            <p:cond delay="0"/>
                                          </p:stCondLst>
                                        </p:cTn>
                                        <p:tgtEl>
                                          <p:spTgt spid="4644"/>
                                        </p:tgtEl>
                                        <p:attrNameLst>
                                          <p:attrName>style.visibility</p:attrName>
                                        </p:attrNameLst>
                                      </p:cBhvr>
                                      <p:to>
                                        <p:strVal val="visible"/>
                                      </p:to>
                                    </p:set>
                                    <p:animEffect transition="in" filter="fade">
                                      <p:cBhvr>
                                        <p:cTn id="158" dur="1000"/>
                                        <p:tgtEl>
                                          <p:spTgt spid="4644"/>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4633"/>
                                        </p:tgtEl>
                                        <p:attrNameLst>
                                          <p:attrName>style.visibility</p:attrName>
                                        </p:attrNameLst>
                                      </p:cBhvr>
                                      <p:to>
                                        <p:strVal val="visible"/>
                                      </p:to>
                                    </p:set>
                                    <p:animEffect transition="in" filter="fade">
                                      <p:cBhvr>
                                        <p:cTn id="163" dur="500"/>
                                        <p:tgtEl>
                                          <p:spTgt spid="4633"/>
                                        </p:tgtEl>
                                      </p:cBhvr>
                                    </p:animEffect>
                                  </p:childTnLst>
                                </p:cTn>
                              </p:par>
                            </p:childTnLst>
                          </p:cTn>
                        </p:par>
                        <p:par>
                          <p:cTn id="164" fill="hold">
                            <p:stCondLst>
                              <p:cond delay="500"/>
                            </p:stCondLst>
                            <p:childTnLst>
                              <p:par>
                                <p:cTn id="165" presetID="10" presetClass="entr" presetSubtype="0" fill="hold" nodeType="afterEffect">
                                  <p:stCondLst>
                                    <p:cond delay="0"/>
                                  </p:stCondLst>
                                  <p:childTnLst>
                                    <p:set>
                                      <p:cBhvr>
                                        <p:cTn id="166" dur="1" fill="hold">
                                          <p:stCondLst>
                                            <p:cond delay="0"/>
                                          </p:stCondLst>
                                        </p:cTn>
                                        <p:tgtEl>
                                          <p:spTgt spid="4634"/>
                                        </p:tgtEl>
                                        <p:attrNameLst>
                                          <p:attrName>style.visibility</p:attrName>
                                        </p:attrNameLst>
                                      </p:cBhvr>
                                      <p:to>
                                        <p:strVal val="visible"/>
                                      </p:to>
                                    </p:set>
                                    <p:animEffect transition="in" filter="fade">
                                      <p:cBhvr>
                                        <p:cTn id="167" dur="500"/>
                                        <p:tgtEl>
                                          <p:spTgt spid="4634"/>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4612"/>
                                        </p:tgtEl>
                                        <p:attrNameLst>
                                          <p:attrName>style.visibility</p:attrName>
                                        </p:attrNameLst>
                                      </p:cBhvr>
                                      <p:to>
                                        <p:strVal val="visible"/>
                                      </p:to>
                                    </p:set>
                                    <p:animEffect transition="in" filter="fade">
                                      <p:cBhvr>
                                        <p:cTn id="172" dur="500"/>
                                        <p:tgtEl>
                                          <p:spTgt spid="4612"/>
                                        </p:tgtEl>
                                      </p:cBhvr>
                                    </p:animEffect>
                                  </p:childTnLst>
                                </p:cTn>
                              </p:par>
                            </p:childTnLst>
                          </p:cTn>
                        </p:par>
                        <p:par>
                          <p:cTn id="173" fill="hold">
                            <p:stCondLst>
                              <p:cond delay="500"/>
                            </p:stCondLst>
                            <p:childTnLst>
                              <p:par>
                                <p:cTn id="174" presetID="23" presetClass="entr" presetSubtype="16" fill="hold" nodeType="afterEffect">
                                  <p:stCondLst>
                                    <p:cond delay="0"/>
                                  </p:stCondLst>
                                  <p:childTnLst>
                                    <p:set>
                                      <p:cBhvr>
                                        <p:cTn id="175" dur="1" fill="hold">
                                          <p:stCondLst>
                                            <p:cond delay="0"/>
                                          </p:stCondLst>
                                        </p:cTn>
                                        <p:tgtEl>
                                          <p:spTgt spid="4645"/>
                                        </p:tgtEl>
                                        <p:attrNameLst>
                                          <p:attrName>style.visibility</p:attrName>
                                        </p:attrNameLst>
                                      </p:cBhvr>
                                      <p:to>
                                        <p:strVal val="visible"/>
                                      </p:to>
                                    </p:set>
                                    <p:anim calcmode="lin" valueType="num">
                                      <p:cBhvr additive="base">
                                        <p:cTn id="176" dur="500"/>
                                        <p:tgtEl>
                                          <p:spTgt spid="4645"/>
                                        </p:tgtEl>
                                        <p:attrNameLst>
                                          <p:attrName>ppt_w</p:attrName>
                                        </p:attrNameLst>
                                      </p:cBhvr>
                                      <p:tavLst>
                                        <p:tav tm="0">
                                          <p:val>
                                            <p:strVal val="0"/>
                                          </p:val>
                                        </p:tav>
                                        <p:tav tm="100000">
                                          <p:val>
                                            <p:strVal val="#ppt_w"/>
                                          </p:val>
                                        </p:tav>
                                      </p:tavLst>
                                    </p:anim>
                                    <p:anim calcmode="lin" valueType="num">
                                      <p:cBhvr additive="base">
                                        <p:cTn id="177" dur="500"/>
                                        <p:tgtEl>
                                          <p:spTgt spid="464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652"/>
        <p:cNvGrpSpPr/>
        <p:nvPr/>
      </p:nvGrpSpPr>
      <p:grpSpPr>
        <a:xfrm>
          <a:off x="0" y="0"/>
          <a:ext cx="0" cy="0"/>
          <a:chOff x="0" y="0"/>
          <a:chExt cx="0" cy="0"/>
        </a:xfrm>
      </p:grpSpPr>
      <p:sp>
        <p:nvSpPr>
          <p:cNvPr id="4653" name="Shape 4653"/>
          <p:cNvSpPr txBox="1"/>
          <p:nvPr/>
        </p:nvSpPr>
        <p:spPr>
          <a:xfrm>
            <a:off x="3708400" y="1947863"/>
            <a:ext cx="62706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125 g</a:t>
            </a:r>
          </a:p>
        </p:txBody>
      </p:sp>
      <p:sp>
        <p:nvSpPr>
          <p:cNvPr id="4654" name="Shape 4654"/>
          <p:cNvSpPr txBox="1"/>
          <p:nvPr/>
        </p:nvSpPr>
        <p:spPr>
          <a:xfrm>
            <a:off x="1847850" y="1973263"/>
            <a:ext cx="7365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excess</a:t>
            </a:r>
          </a:p>
        </p:txBody>
      </p:sp>
      <p:sp>
        <p:nvSpPr>
          <p:cNvPr id="4655" name="Shape 4655"/>
          <p:cNvSpPr txBox="1"/>
          <p:nvPr/>
        </p:nvSpPr>
        <p:spPr>
          <a:xfrm>
            <a:off x="849312" y="525462"/>
            <a:ext cx="73850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Solid aluminum react with chlorine gas to yield solid aluminum chloride.</a:t>
            </a:r>
          </a:p>
        </p:txBody>
      </p:sp>
      <p:sp>
        <p:nvSpPr>
          <p:cNvPr id="4656" name="Shape 4656"/>
          <p:cNvSpPr txBox="1"/>
          <p:nvPr/>
        </p:nvSpPr>
        <p:spPr>
          <a:xfrm>
            <a:off x="1865313" y="1554162"/>
            <a:ext cx="54848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Al(</a:t>
            </a:r>
            <a:r>
              <a:rPr lang="en-US" sz="2400" b="0" i="1" u="none" strike="noStrike" cap="none">
                <a:solidFill>
                  <a:schemeClr val="dk1"/>
                </a:solidFill>
                <a:latin typeface="Arial"/>
                <a:ea typeface="Arial"/>
                <a:cs typeface="Arial"/>
                <a:sym typeface="Arial"/>
              </a:rPr>
              <a:t>s</a:t>
            </a:r>
            <a:r>
              <a:rPr lang="en-US" sz="2400" b="0" i="0" u="none" strike="noStrike" cap="none">
                <a:solidFill>
                  <a:schemeClr val="dk1"/>
                </a:solidFill>
                <a:latin typeface="Arial"/>
                <a:ea typeface="Arial"/>
                <a:cs typeface="Arial"/>
                <a:sym typeface="Arial"/>
              </a:rPr>
              <a:t>)     +        Cl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g</a:t>
            </a:r>
            <a:r>
              <a:rPr lang="en-US" sz="2400" b="0" i="0" u="none" strike="noStrike" cap="none">
                <a:solidFill>
                  <a:schemeClr val="dk1"/>
                </a:solidFill>
                <a:latin typeface="Arial"/>
                <a:ea typeface="Arial"/>
                <a:cs typeface="Arial"/>
                <a:sym typeface="Arial"/>
              </a:rPr>
              <a:t>)                   AlCl</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s</a:t>
            </a:r>
            <a:r>
              <a:rPr lang="en-US" sz="2400" b="0" i="0" u="none" strike="noStrike" cap="none">
                <a:solidFill>
                  <a:schemeClr val="dk1"/>
                </a:solidFill>
                <a:latin typeface="Arial"/>
                <a:ea typeface="Arial"/>
                <a:cs typeface="Arial"/>
                <a:sym typeface="Arial"/>
              </a:rPr>
              <a:t>)</a:t>
            </a:r>
          </a:p>
        </p:txBody>
      </p:sp>
      <p:cxnSp>
        <p:nvCxnSpPr>
          <p:cNvPr id="4657" name="Shape 4657"/>
          <p:cNvCxnSpPr/>
          <p:nvPr/>
        </p:nvCxnSpPr>
        <p:spPr>
          <a:xfrm>
            <a:off x="4957762" y="1793875"/>
            <a:ext cx="766762" cy="0"/>
          </a:xfrm>
          <a:prstGeom prst="straightConnector1">
            <a:avLst/>
          </a:prstGeom>
          <a:noFill/>
          <a:ln w="22225" cap="flat" cmpd="sng">
            <a:solidFill>
              <a:schemeClr val="dk1"/>
            </a:solidFill>
            <a:prstDash val="solid"/>
            <a:round/>
            <a:headEnd type="none" w="med" len="med"/>
            <a:tailEnd type="triangle" w="lg" len="lg"/>
          </a:ln>
        </p:spPr>
      </p:cxnSp>
      <p:sp>
        <p:nvSpPr>
          <p:cNvPr id="4658" name="Shape 4658"/>
          <p:cNvSpPr txBox="1"/>
          <p:nvPr/>
        </p:nvSpPr>
        <p:spPr>
          <a:xfrm>
            <a:off x="3500437" y="155575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3</a:t>
            </a:r>
          </a:p>
        </p:txBody>
      </p:sp>
      <p:sp>
        <p:nvSpPr>
          <p:cNvPr id="4659" name="Shape 4659"/>
          <p:cNvSpPr txBox="1"/>
          <p:nvPr/>
        </p:nvSpPr>
        <p:spPr>
          <a:xfrm>
            <a:off x="1614487" y="155575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2</a:t>
            </a:r>
          </a:p>
        </p:txBody>
      </p:sp>
      <p:sp>
        <p:nvSpPr>
          <p:cNvPr id="4660" name="Shape 4660"/>
          <p:cNvSpPr txBox="1"/>
          <p:nvPr/>
        </p:nvSpPr>
        <p:spPr>
          <a:xfrm>
            <a:off x="5910262" y="155575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2</a:t>
            </a:r>
          </a:p>
        </p:txBody>
      </p:sp>
      <p:sp>
        <p:nvSpPr>
          <p:cNvPr id="4661" name="Shape 4661"/>
          <p:cNvSpPr txBox="1"/>
          <p:nvPr/>
        </p:nvSpPr>
        <p:spPr>
          <a:xfrm>
            <a:off x="6400800" y="1927225"/>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g</a:t>
            </a:r>
          </a:p>
        </p:txBody>
      </p:sp>
      <p:sp>
        <p:nvSpPr>
          <p:cNvPr id="4662" name="Shape 4662"/>
          <p:cNvSpPr txBox="1"/>
          <p:nvPr/>
        </p:nvSpPr>
        <p:spPr>
          <a:xfrm>
            <a:off x="785812" y="1163637"/>
            <a:ext cx="76993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If 125 g chlorine react with excess aluminum, how many grams of aluminum chloride are made?</a:t>
            </a:r>
          </a:p>
        </p:txBody>
      </p:sp>
      <p:cxnSp>
        <p:nvCxnSpPr>
          <p:cNvPr id="4663" name="Shape 4663"/>
          <p:cNvCxnSpPr/>
          <p:nvPr/>
        </p:nvCxnSpPr>
        <p:spPr>
          <a:xfrm>
            <a:off x="4027487" y="2278063"/>
            <a:ext cx="0" cy="854074"/>
          </a:xfrm>
          <a:prstGeom prst="straightConnector1">
            <a:avLst/>
          </a:prstGeom>
          <a:noFill/>
          <a:ln w="9525" cap="flat" cmpd="sng">
            <a:solidFill>
              <a:schemeClr val="dk1"/>
            </a:solidFill>
            <a:prstDash val="solid"/>
            <a:round/>
            <a:headEnd type="none" w="med" len="med"/>
            <a:tailEnd type="triangle" w="lg" len="lg"/>
          </a:ln>
        </p:spPr>
      </p:cxnSp>
      <p:sp>
        <p:nvSpPr>
          <p:cNvPr id="4664" name="Shape 4664"/>
          <p:cNvSpPr txBox="1"/>
          <p:nvPr/>
        </p:nvSpPr>
        <p:spPr>
          <a:xfrm>
            <a:off x="4068762" y="2554288"/>
            <a:ext cx="96202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71 g/mol</a:t>
            </a:r>
          </a:p>
        </p:txBody>
      </p:sp>
      <p:sp>
        <p:nvSpPr>
          <p:cNvPr id="4665" name="Shape 4665"/>
          <p:cNvSpPr/>
          <p:nvPr/>
        </p:nvSpPr>
        <p:spPr>
          <a:xfrm>
            <a:off x="3998912" y="4851400"/>
            <a:ext cx="949324" cy="1035049"/>
          </a:xfrm>
          <a:prstGeom prst="rect">
            <a:avLst/>
          </a:prstGeom>
          <a:solidFill>
            <a:schemeClr val="accent2">
              <a:alpha val="10588"/>
            </a:scheme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Step 1</a:t>
            </a:r>
          </a:p>
          <a:p>
            <a:pPr marL="0" marR="0" lvl="0" indent="0" algn="ctr" rtl="0">
              <a:spcBef>
                <a:spcPts val="0"/>
              </a:spcBef>
              <a:spcAft>
                <a:spcPts val="0"/>
              </a:spcAft>
              <a:buNone/>
            </a:pPr>
            <a:endParaRPr sz="9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66" name="Shape 4666"/>
          <p:cNvCxnSpPr/>
          <p:nvPr/>
        </p:nvCxnSpPr>
        <p:spPr>
          <a:xfrm>
            <a:off x="4519612" y="3373437"/>
            <a:ext cx="1536699" cy="0"/>
          </a:xfrm>
          <a:prstGeom prst="straightConnector1">
            <a:avLst/>
          </a:prstGeom>
          <a:noFill/>
          <a:ln w="9525" cap="flat" cmpd="sng">
            <a:solidFill>
              <a:schemeClr val="dk1"/>
            </a:solidFill>
            <a:prstDash val="solid"/>
            <a:round/>
            <a:headEnd type="none" w="med" len="med"/>
            <a:tailEnd type="triangle" w="lg" len="lg"/>
          </a:ln>
        </p:spPr>
      </p:cxnSp>
      <p:sp>
        <p:nvSpPr>
          <p:cNvPr id="4667" name="Shape 4667"/>
          <p:cNvSpPr txBox="1"/>
          <p:nvPr/>
        </p:nvSpPr>
        <p:spPr>
          <a:xfrm>
            <a:off x="6088062" y="3208338"/>
            <a:ext cx="1312862" cy="314324"/>
          </a:xfrm>
          <a:prstGeom prst="rect">
            <a:avLst/>
          </a:prstGeom>
          <a:solidFill>
            <a:srgbClr val="800080"/>
          </a:solidFill>
          <a:ln w="9525" cap="flat" cmpd="sng">
            <a:solidFill>
              <a:srgbClr val="80008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lt1"/>
                </a:solidFill>
                <a:latin typeface="Arial"/>
                <a:ea typeface="Arial"/>
                <a:cs typeface="Arial"/>
                <a:sym typeface="Arial"/>
              </a:rPr>
              <a:t>1.17 mol AlCl</a:t>
            </a:r>
            <a:r>
              <a:rPr lang="en-US" sz="1400" b="0" i="0" u="none" strike="noStrike" cap="none" baseline="-25000">
                <a:solidFill>
                  <a:schemeClr val="lt1"/>
                </a:solidFill>
                <a:latin typeface="Arial"/>
                <a:ea typeface="Arial"/>
                <a:cs typeface="Arial"/>
                <a:sym typeface="Arial"/>
              </a:rPr>
              <a:t>3</a:t>
            </a:r>
          </a:p>
        </p:txBody>
      </p:sp>
      <p:sp>
        <p:nvSpPr>
          <p:cNvPr id="4668" name="Shape 4668"/>
          <p:cNvSpPr/>
          <p:nvPr/>
        </p:nvSpPr>
        <p:spPr>
          <a:xfrm>
            <a:off x="5010150" y="4852987"/>
            <a:ext cx="1122363" cy="1035049"/>
          </a:xfrm>
          <a:prstGeom prst="rect">
            <a:avLst/>
          </a:prstGeom>
          <a:solidFill>
            <a:srgbClr val="800080">
              <a:alpha val="10588"/>
            </a:srgb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Step 2</a:t>
            </a:r>
          </a:p>
          <a:p>
            <a:pPr marL="0" marR="0" lvl="0" indent="0" algn="ctr" rtl="0">
              <a:spcBef>
                <a:spcPts val="0"/>
              </a:spcBef>
              <a:spcAft>
                <a:spcPts val="0"/>
              </a:spcAft>
              <a:buNone/>
            </a:pPr>
            <a:endParaRPr sz="9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69" name="Shape 4669"/>
          <p:cNvCxnSpPr/>
          <p:nvPr/>
        </p:nvCxnSpPr>
        <p:spPr>
          <a:xfrm rot="10800000">
            <a:off x="6556375" y="2354263"/>
            <a:ext cx="0" cy="828675"/>
          </a:xfrm>
          <a:prstGeom prst="straightConnector1">
            <a:avLst/>
          </a:prstGeom>
          <a:noFill/>
          <a:ln w="9525" cap="flat" cmpd="sng">
            <a:solidFill>
              <a:schemeClr val="dk1"/>
            </a:solidFill>
            <a:prstDash val="solid"/>
            <a:round/>
            <a:headEnd type="none" w="med" len="med"/>
            <a:tailEnd type="triangle" w="lg" len="lg"/>
          </a:ln>
        </p:spPr>
      </p:cxnSp>
      <p:sp>
        <p:nvSpPr>
          <p:cNvPr id="4670" name="Shape 4670"/>
          <p:cNvSpPr txBox="1"/>
          <p:nvPr/>
        </p:nvSpPr>
        <p:spPr>
          <a:xfrm>
            <a:off x="6602413" y="2563813"/>
            <a:ext cx="12477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133.5 g/mol</a:t>
            </a:r>
          </a:p>
        </p:txBody>
      </p:sp>
      <p:sp>
        <p:nvSpPr>
          <p:cNvPr id="4671" name="Shape 4671"/>
          <p:cNvSpPr txBox="1"/>
          <p:nvPr/>
        </p:nvSpPr>
        <p:spPr>
          <a:xfrm>
            <a:off x="6107112" y="2001838"/>
            <a:ext cx="1076324" cy="314324"/>
          </a:xfrm>
          <a:prstGeom prst="rect">
            <a:avLst/>
          </a:prstGeom>
          <a:solidFill>
            <a:srgbClr val="FF6600"/>
          </a:solidFill>
          <a:ln w="9525" cap="flat" cmpd="sng">
            <a:solidFill>
              <a:srgbClr val="FF66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lt1"/>
                </a:solidFill>
                <a:latin typeface="Arial"/>
                <a:ea typeface="Arial"/>
                <a:cs typeface="Arial"/>
                <a:sym typeface="Arial"/>
              </a:rPr>
              <a:t>157 g AlCl</a:t>
            </a:r>
            <a:r>
              <a:rPr lang="en-US" sz="1400" b="0" i="0" u="none" strike="noStrike" cap="none" baseline="-25000">
                <a:solidFill>
                  <a:schemeClr val="lt1"/>
                </a:solidFill>
                <a:latin typeface="Arial"/>
                <a:ea typeface="Arial"/>
                <a:cs typeface="Arial"/>
                <a:sym typeface="Arial"/>
              </a:rPr>
              <a:t>3</a:t>
            </a:r>
          </a:p>
        </p:txBody>
      </p:sp>
      <p:sp>
        <p:nvSpPr>
          <p:cNvPr id="4672" name="Shape 4672"/>
          <p:cNvSpPr/>
          <p:nvPr/>
        </p:nvSpPr>
        <p:spPr>
          <a:xfrm>
            <a:off x="6173787" y="4856162"/>
            <a:ext cx="1311275" cy="1035049"/>
          </a:xfrm>
          <a:prstGeom prst="rect">
            <a:avLst/>
          </a:prstGeom>
          <a:solidFill>
            <a:srgbClr val="FF6600">
              <a:alpha val="10588"/>
            </a:srgb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Step 3</a:t>
            </a:r>
          </a:p>
          <a:p>
            <a:pPr marL="0" marR="0" lvl="0" indent="0" algn="ctr" rtl="0">
              <a:spcBef>
                <a:spcPts val="0"/>
              </a:spcBef>
              <a:spcAft>
                <a:spcPts val="0"/>
              </a:spcAft>
              <a:buNone/>
            </a:pPr>
            <a:endParaRPr sz="9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73" name="Shape 4673"/>
          <p:cNvSpPr txBox="1"/>
          <p:nvPr/>
        </p:nvSpPr>
        <p:spPr>
          <a:xfrm>
            <a:off x="5116512" y="3014663"/>
            <a:ext cx="466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accent2"/>
                </a:solidFill>
                <a:latin typeface="Arial"/>
                <a:ea typeface="Arial"/>
                <a:cs typeface="Arial"/>
                <a:sym typeface="Arial"/>
              </a:rPr>
              <a:t>3:2</a:t>
            </a:r>
          </a:p>
        </p:txBody>
      </p:sp>
      <p:sp>
        <p:nvSpPr>
          <p:cNvPr id="4674" name="Shape 4674"/>
          <p:cNvSpPr txBox="1"/>
          <p:nvPr/>
        </p:nvSpPr>
        <p:spPr>
          <a:xfrm>
            <a:off x="3452812" y="3206750"/>
            <a:ext cx="1154111" cy="314324"/>
          </a:xfrm>
          <a:prstGeom prst="rect">
            <a:avLst/>
          </a:prstGeom>
          <a:solidFill>
            <a:schemeClr val="accent2"/>
          </a:solidFill>
          <a:ln w="9525" cap="flat" cmpd="sng">
            <a:solidFill>
              <a:schemeClr val="accent2"/>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lt1"/>
                </a:solidFill>
                <a:latin typeface="Arial"/>
                <a:ea typeface="Arial"/>
                <a:cs typeface="Arial"/>
                <a:sym typeface="Arial"/>
              </a:rPr>
              <a:t>1.76 mol Cl</a:t>
            </a:r>
            <a:r>
              <a:rPr lang="en-US" sz="1400" b="0" i="0" u="none" strike="noStrike" cap="none" baseline="-25000">
                <a:solidFill>
                  <a:schemeClr val="lt1"/>
                </a:solidFill>
                <a:latin typeface="Arial"/>
                <a:ea typeface="Arial"/>
                <a:cs typeface="Arial"/>
                <a:sym typeface="Arial"/>
              </a:rPr>
              <a:t>2</a:t>
            </a:r>
          </a:p>
        </p:txBody>
      </p:sp>
      <p:grpSp>
        <p:nvGrpSpPr>
          <p:cNvPr id="4675" name="Shape 4675"/>
          <p:cNvGrpSpPr/>
          <p:nvPr/>
        </p:nvGrpSpPr>
        <p:grpSpPr>
          <a:xfrm>
            <a:off x="388938" y="5205412"/>
            <a:ext cx="1219199" cy="481011"/>
            <a:chOff x="186" y="1092"/>
            <a:chExt cx="767" cy="302"/>
          </a:xfrm>
        </p:grpSpPr>
        <p:cxnSp>
          <p:nvCxnSpPr>
            <p:cNvPr id="4676" name="Shape 4676"/>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4677" name="Shape 4677"/>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4678" name="Shape 4678"/>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4679" name="Shape 4679"/>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4680" name="Shape 4680"/>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4681" name="Shape 4681"/>
          <p:cNvSpPr/>
          <p:nvPr/>
        </p:nvSpPr>
        <p:spPr>
          <a:xfrm>
            <a:off x="412750" y="515302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82" name="Shape 4682"/>
          <p:cNvSpPr txBox="1"/>
          <p:nvPr/>
        </p:nvSpPr>
        <p:spPr>
          <a:xfrm>
            <a:off x="434975" y="5710237"/>
            <a:ext cx="4159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Cl</a:t>
            </a:r>
            <a:r>
              <a:rPr lang="en-US" sz="1400" b="0" i="0" u="none" strike="noStrike" cap="none" baseline="-25000">
                <a:solidFill>
                  <a:schemeClr val="dk1"/>
                </a:solidFill>
                <a:latin typeface="Arial"/>
                <a:ea typeface="Arial"/>
                <a:cs typeface="Arial"/>
                <a:sym typeface="Arial"/>
              </a:rPr>
              <a:t>2</a:t>
            </a:r>
          </a:p>
        </p:txBody>
      </p:sp>
      <p:sp>
        <p:nvSpPr>
          <p:cNvPr id="4683" name="Shape 4683"/>
          <p:cNvSpPr txBox="1"/>
          <p:nvPr/>
        </p:nvSpPr>
        <p:spPr>
          <a:xfrm>
            <a:off x="1181100" y="5710237"/>
            <a:ext cx="5746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AlCl</a:t>
            </a:r>
            <a:r>
              <a:rPr lang="en-US" sz="1400" b="0" i="0" u="none" strike="noStrike" cap="none" baseline="-25000">
                <a:solidFill>
                  <a:schemeClr val="dk1"/>
                </a:solidFill>
                <a:latin typeface="Arial"/>
                <a:ea typeface="Arial"/>
                <a:cs typeface="Arial"/>
                <a:sym typeface="Arial"/>
              </a:rPr>
              <a:t>3</a:t>
            </a:r>
          </a:p>
        </p:txBody>
      </p:sp>
      <p:cxnSp>
        <p:nvCxnSpPr>
          <p:cNvPr id="4684" name="Shape 4684"/>
          <p:cNvCxnSpPr/>
          <p:nvPr/>
        </p:nvCxnSpPr>
        <p:spPr>
          <a:xfrm>
            <a:off x="722312" y="5438775"/>
            <a:ext cx="534987" cy="0"/>
          </a:xfrm>
          <a:prstGeom prst="straightConnector1">
            <a:avLst/>
          </a:prstGeom>
          <a:noFill/>
          <a:ln w="31750" cap="flat" cmpd="sng">
            <a:solidFill>
              <a:srgbClr val="800000"/>
            </a:solidFill>
            <a:prstDash val="solid"/>
            <a:round/>
            <a:headEnd type="none" w="med" len="med"/>
            <a:tailEnd type="none" w="med" len="med"/>
          </a:ln>
        </p:spPr>
      </p:cxnSp>
      <p:cxnSp>
        <p:nvCxnSpPr>
          <p:cNvPr id="4685" name="Shape 4685"/>
          <p:cNvCxnSpPr/>
          <p:nvPr/>
        </p:nvCxnSpPr>
        <p:spPr>
          <a:xfrm rot="10800000" flipH="1">
            <a:off x="1247775" y="5226049"/>
            <a:ext cx="231775" cy="222250"/>
          </a:xfrm>
          <a:prstGeom prst="straightConnector1">
            <a:avLst/>
          </a:prstGeom>
          <a:noFill/>
          <a:ln w="31750" cap="flat" cmpd="sng">
            <a:solidFill>
              <a:srgbClr val="800000"/>
            </a:solidFill>
            <a:prstDash val="solid"/>
            <a:round/>
            <a:headEnd type="none" w="med" len="med"/>
            <a:tailEnd type="none" w="med" len="med"/>
          </a:ln>
        </p:spPr>
      </p:cxnSp>
      <p:grpSp>
        <p:nvGrpSpPr>
          <p:cNvPr id="4686" name="Shape 4686"/>
          <p:cNvGrpSpPr/>
          <p:nvPr/>
        </p:nvGrpSpPr>
        <p:grpSpPr>
          <a:xfrm>
            <a:off x="1468437" y="5154613"/>
            <a:ext cx="88900" cy="88900"/>
            <a:chOff x="925" y="1217"/>
            <a:chExt cx="56" cy="56"/>
          </a:xfrm>
        </p:grpSpPr>
        <p:sp>
          <p:nvSpPr>
            <p:cNvPr id="4687" name="Shape 4687"/>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88" name="Shape 4688"/>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4689" name="Shape 4689"/>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4690" name="Shape 4690"/>
          <p:cNvSpPr txBox="1"/>
          <p:nvPr/>
        </p:nvSpPr>
        <p:spPr>
          <a:xfrm>
            <a:off x="1919288" y="5302250"/>
            <a:ext cx="21415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AlCl</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  =  125 g Cl</a:t>
            </a:r>
            <a:r>
              <a:rPr lang="en-US" sz="1600" b="0" i="0" u="none" strike="noStrike" cap="none" baseline="-25000">
                <a:solidFill>
                  <a:schemeClr val="dk1"/>
                </a:solidFill>
                <a:latin typeface="Arial"/>
                <a:ea typeface="Arial"/>
                <a:cs typeface="Arial"/>
                <a:sym typeface="Arial"/>
              </a:rPr>
              <a:t>2</a:t>
            </a:r>
          </a:p>
        </p:txBody>
      </p:sp>
      <p:sp>
        <p:nvSpPr>
          <p:cNvPr id="4691" name="Shape 4691"/>
          <p:cNvSpPr txBox="1"/>
          <p:nvPr/>
        </p:nvSpPr>
        <p:spPr>
          <a:xfrm>
            <a:off x="3992562" y="5440362"/>
            <a:ext cx="9048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71 g Cl</a:t>
            </a:r>
            <a:r>
              <a:rPr lang="en-US" sz="1600" b="0" i="0" u="none" strike="noStrike" cap="none" baseline="-25000">
                <a:solidFill>
                  <a:schemeClr val="dk1"/>
                </a:solidFill>
                <a:latin typeface="Arial"/>
                <a:ea typeface="Arial"/>
                <a:cs typeface="Arial"/>
                <a:sym typeface="Arial"/>
              </a:rPr>
              <a:t>2</a:t>
            </a:r>
          </a:p>
        </p:txBody>
      </p:sp>
      <p:sp>
        <p:nvSpPr>
          <p:cNvPr id="4692" name="Shape 4692"/>
          <p:cNvSpPr txBox="1"/>
          <p:nvPr/>
        </p:nvSpPr>
        <p:spPr>
          <a:xfrm>
            <a:off x="7480300" y="5313362"/>
            <a:ext cx="14303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157 g AlCl</a:t>
            </a:r>
            <a:r>
              <a:rPr lang="en-US" sz="1600" b="0" i="0" u="none" strike="noStrike" cap="none" baseline="-25000">
                <a:solidFill>
                  <a:schemeClr val="dk1"/>
                </a:solidFill>
                <a:latin typeface="Arial"/>
                <a:ea typeface="Arial"/>
                <a:cs typeface="Arial"/>
                <a:sym typeface="Arial"/>
              </a:rPr>
              <a:t>3</a:t>
            </a:r>
          </a:p>
        </p:txBody>
      </p:sp>
      <p:sp>
        <p:nvSpPr>
          <p:cNvPr id="4693" name="Shape 4693"/>
          <p:cNvSpPr/>
          <p:nvPr/>
        </p:nvSpPr>
        <p:spPr>
          <a:xfrm>
            <a:off x="3954462" y="5175250"/>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Cl</a:t>
            </a:r>
            <a:r>
              <a:rPr lang="en-US" sz="1600" b="0" i="0" u="none" strike="noStrike" cap="none" baseline="-25000">
                <a:solidFill>
                  <a:schemeClr val="dk1"/>
                </a:solidFill>
                <a:latin typeface="Arial"/>
                <a:ea typeface="Arial"/>
                <a:cs typeface="Arial"/>
                <a:sym typeface="Arial"/>
              </a:rPr>
              <a:t>2</a:t>
            </a:r>
          </a:p>
        </p:txBody>
      </p:sp>
      <p:sp>
        <p:nvSpPr>
          <p:cNvPr id="4694" name="Shape 4694"/>
          <p:cNvSpPr/>
          <p:nvPr/>
        </p:nvSpPr>
        <p:spPr>
          <a:xfrm>
            <a:off x="4972050" y="5168900"/>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AlCl</a:t>
            </a:r>
            <a:r>
              <a:rPr lang="en-US" sz="1600" b="0" i="0" u="none" strike="noStrike" cap="none" baseline="-25000">
                <a:solidFill>
                  <a:schemeClr val="dk1"/>
                </a:solidFill>
                <a:latin typeface="Arial"/>
                <a:ea typeface="Arial"/>
                <a:cs typeface="Arial"/>
                <a:sym typeface="Arial"/>
              </a:rPr>
              <a:t>3</a:t>
            </a:r>
          </a:p>
        </p:txBody>
      </p:sp>
      <p:grpSp>
        <p:nvGrpSpPr>
          <p:cNvPr id="4695" name="Shape 4695"/>
          <p:cNvGrpSpPr/>
          <p:nvPr/>
        </p:nvGrpSpPr>
        <p:grpSpPr>
          <a:xfrm>
            <a:off x="4019549" y="5213350"/>
            <a:ext cx="908050" cy="542925"/>
            <a:chOff x="2353" y="2935"/>
            <a:chExt cx="1505" cy="342"/>
          </a:xfrm>
        </p:grpSpPr>
        <p:sp>
          <p:nvSpPr>
            <p:cNvPr id="4696" name="Shape 4696"/>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697" name="Shape 4697"/>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4698" name="Shape 4698"/>
          <p:cNvSpPr/>
          <p:nvPr/>
        </p:nvSpPr>
        <p:spPr>
          <a:xfrm>
            <a:off x="5033962" y="5438775"/>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Cl</a:t>
            </a:r>
            <a:r>
              <a:rPr lang="en-US" sz="1600" b="0" i="0" u="none" strike="noStrike" cap="none" baseline="-25000">
                <a:solidFill>
                  <a:schemeClr val="dk1"/>
                </a:solidFill>
                <a:latin typeface="Arial"/>
                <a:ea typeface="Arial"/>
                <a:cs typeface="Arial"/>
                <a:sym typeface="Arial"/>
              </a:rPr>
              <a:t>2</a:t>
            </a:r>
          </a:p>
        </p:txBody>
      </p:sp>
      <p:cxnSp>
        <p:nvCxnSpPr>
          <p:cNvPr id="4699" name="Shape 4699"/>
          <p:cNvCxnSpPr/>
          <p:nvPr/>
        </p:nvCxnSpPr>
        <p:spPr>
          <a:xfrm rot="10800000" flipH="1">
            <a:off x="3541712" y="5435599"/>
            <a:ext cx="319087" cy="98425"/>
          </a:xfrm>
          <a:prstGeom prst="straightConnector1">
            <a:avLst/>
          </a:prstGeom>
          <a:noFill/>
          <a:ln w="9525" cap="flat" cmpd="sng">
            <a:solidFill>
              <a:srgbClr val="FF0000"/>
            </a:solidFill>
            <a:prstDash val="solid"/>
            <a:round/>
            <a:headEnd type="none" w="med" len="med"/>
            <a:tailEnd type="none" w="med" len="med"/>
          </a:ln>
        </p:spPr>
      </p:cxnSp>
      <p:cxnSp>
        <p:nvCxnSpPr>
          <p:cNvPr id="4700" name="Shape 4700"/>
          <p:cNvCxnSpPr/>
          <p:nvPr/>
        </p:nvCxnSpPr>
        <p:spPr>
          <a:xfrm rot="10800000" flipH="1">
            <a:off x="4421187" y="5565774"/>
            <a:ext cx="379412" cy="106362"/>
          </a:xfrm>
          <a:prstGeom prst="straightConnector1">
            <a:avLst/>
          </a:prstGeom>
          <a:noFill/>
          <a:ln w="9525" cap="flat" cmpd="sng">
            <a:solidFill>
              <a:srgbClr val="FF0000"/>
            </a:solidFill>
            <a:prstDash val="solid"/>
            <a:round/>
            <a:headEnd type="none" w="med" len="med"/>
            <a:tailEnd type="none" w="med" len="med"/>
          </a:ln>
        </p:spPr>
      </p:cxnSp>
      <p:grpSp>
        <p:nvGrpSpPr>
          <p:cNvPr id="4701" name="Shape 4701"/>
          <p:cNvGrpSpPr/>
          <p:nvPr/>
        </p:nvGrpSpPr>
        <p:grpSpPr>
          <a:xfrm>
            <a:off x="4997449" y="5206999"/>
            <a:ext cx="1108075" cy="542925"/>
            <a:chOff x="3884" y="2930"/>
            <a:chExt cx="542" cy="342"/>
          </a:xfrm>
        </p:grpSpPr>
        <p:sp>
          <p:nvSpPr>
            <p:cNvPr id="4702" name="Shape 4702"/>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703" name="Shape 4703"/>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4704" name="Shape 4704"/>
          <p:cNvCxnSpPr/>
          <p:nvPr/>
        </p:nvCxnSpPr>
        <p:spPr>
          <a:xfrm rot="10800000" flipH="1">
            <a:off x="4270375" y="5292724"/>
            <a:ext cx="517524" cy="112713"/>
          </a:xfrm>
          <a:prstGeom prst="straightConnector1">
            <a:avLst/>
          </a:prstGeom>
          <a:noFill/>
          <a:ln w="9525" cap="flat" cmpd="sng">
            <a:solidFill>
              <a:srgbClr val="FF0000"/>
            </a:solidFill>
            <a:prstDash val="solid"/>
            <a:round/>
            <a:headEnd type="none" w="med" len="med"/>
            <a:tailEnd type="none" w="med" len="med"/>
          </a:ln>
        </p:spPr>
      </p:cxnSp>
      <p:cxnSp>
        <p:nvCxnSpPr>
          <p:cNvPr id="4705" name="Shape 4705"/>
          <p:cNvCxnSpPr/>
          <p:nvPr/>
        </p:nvCxnSpPr>
        <p:spPr>
          <a:xfrm rot="10800000" flipH="1">
            <a:off x="5392737" y="5553074"/>
            <a:ext cx="517524" cy="112713"/>
          </a:xfrm>
          <a:prstGeom prst="straightConnector1">
            <a:avLst/>
          </a:prstGeom>
          <a:noFill/>
          <a:ln w="9525" cap="flat" cmpd="sng">
            <a:solidFill>
              <a:srgbClr val="FF0000"/>
            </a:solidFill>
            <a:prstDash val="solid"/>
            <a:round/>
            <a:headEnd type="none" w="med" len="med"/>
            <a:tailEnd type="none" w="med" len="med"/>
          </a:ln>
        </p:spPr>
      </p:cxnSp>
      <p:cxnSp>
        <p:nvCxnSpPr>
          <p:cNvPr id="4706" name="Shape 4706"/>
          <p:cNvCxnSpPr/>
          <p:nvPr/>
        </p:nvCxnSpPr>
        <p:spPr>
          <a:xfrm>
            <a:off x="465137" y="5227637"/>
            <a:ext cx="258762" cy="219075"/>
          </a:xfrm>
          <a:prstGeom prst="straightConnector1">
            <a:avLst/>
          </a:prstGeom>
          <a:noFill/>
          <a:ln w="31750" cap="flat" cmpd="sng">
            <a:solidFill>
              <a:srgbClr val="800000"/>
            </a:solidFill>
            <a:prstDash val="solid"/>
            <a:round/>
            <a:headEnd type="none" w="med" len="med"/>
            <a:tailEnd type="none" w="med" len="med"/>
          </a:ln>
        </p:spPr>
      </p:cxnSp>
      <p:sp>
        <p:nvSpPr>
          <p:cNvPr id="4707" name="Shape 4707"/>
          <p:cNvSpPr/>
          <p:nvPr/>
        </p:nvSpPr>
        <p:spPr>
          <a:xfrm>
            <a:off x="6124575" y="5168900"/>
            <a:ext cx="13668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133.5 g AlCl</a:t>
            </a:r>
            <a:r>
              <a:rPr lang="en-US" sz="1600" b="0" i="0" u="none" strike="noStrike" cap="none" baseline="-25000">
                <a:solidFill>
                  <a:schemeClr val="dk1"/>
                </a:solidFill>
                <a:latin typeface="Arial"/>
                <a:ea typeface="Arial"/>
                <a:cs typeface="Arial"/>
                <a:sym typeface="Arial"/>
              </a:rPr>
              <a:t>3</a:t>
            </a:r>
          </a:p>
        </p:txBody>
      </p:sp>
      <p:sp>
        <p:nvSpPr>
          <p:cNvPr id="4708" name="Shape 4708"/>
          <p:cNvSpPr/>
          <p:nvPr/>
        </p:nvSpPr>
        <p:spPr>
          <a:xfrm>
            <a:off x="6135687" y="5438775"/>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AlCl</a:t>
            </a:r>
            <a:r>
              <a:rPr lang="en-US" sz="1600" b="0" i="0" u="none" strike="noStrike" cap="none" baseline="-25000">
                <a:solidFill>
                  <a:schemeClr val="dk1"/>
                </a:solidFill>
                <a:latin typeface="Arial"/>
                <a:ea typeface="Arial"/>
                <a:cs typeface="Arial"/>
                <a:sym typeface="Arial"/>
              </a:rPr>
              <a:t>3</a:t>
            </a:r>
          </a:p>
        </p:txBody>
      </p:sp>
      <p:grpSp>
        <p:nvGrpSpPr>
          <p:cNvPr id="4709" name="Shape 4709"/>
          <p:cNvGrpSpPr/>
          <p:nvPr/>
        </p:nvGrpSpPr>
        <p:grpSpPr>
          <a:xfrm>
            <a:off x="6149974" y="5206999"/>
            <a:ext cx="1312862" cy="542925"/>
            <a:chOff x="3884" y="2930"/>
            <a:chExt cx="542" cy="342"/>
          </a:xfrm>
        </p:grpSpPr>
        <p:sp>
          <p:nvSpPr>
            <p:cNvPr id="4710" name="Shape 4710"/>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711" name="Shape 4711"/>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4712" name="Shape 4712"/>
          <p:cNvCxnSpPr/>
          <p:nvPr/>
        </p:nvCxnSpPr>
        <p:spPr>
          <a:xfrm rot="10800000" flipH="1">
            <a:off x="5253037" y="5302249"/>
            <a:ext cx="781049" cy="100013"/>
          </a:xfrm>
          <a:prstGeom prst="straightConnector1">
            <a:avLst/>
          </a:prstGeom>
          <a:noFill/>
          <a:ln w="9525" cap="flat" cmpd="sng">
            <a:solidFill>
              <a:srgbClr val="FF0000"/>
            </a:solidFill>
            <a:prstDash val="solid"/>
            <a:round/>
            <a:headEnd type="none" w="med" len="med"/>
            <a:tailEnd type="none" w="med" len="med"/>
          </a:ln>
        </p:spPr>
      </p:cxnSp>
      <p:cxnSp>
        <p:nvCxnSpPr>
          <p:cNvPr id="4713" name="Shape 4713"/>
          <p:cNvCxnSpPr/>
          <p:nvPr/>
        </p:nvCxnSpPr>
        <p:spPr>
          <a:xfrm rot="10800000" flipH="1">
            <a:off x="6419850" y="5573713"/>
            <a:ext cx="781049" cy="100011"/>
          </a:xfrm>
          <a:prstGeom prst="straightConnector1">
            <a:avLst/>
          </a:prstGeom>
          <a:noFill/>
          <a:ln w="9525" cap="flat" cmpd="sng">
            <a:solidFill>
              <a:srgbClr val="FF0000"/>
            </a:solidFill>
            <a:prstDash val="solid"/>
            <a:round/>
            <a:headEnd type="none" w="med" len="med"/>
            <a:tailEnd type="none" w="med" len="med"/>
          </a:ln>
        </p:spPr>
      </p:cxnSp>
      <p:grpSp>
        <p:nvGrpSpPr>
          <p:cNvPr id="4714" name="Shape 4714"/>
          <p:cNvGrpSpPr/>
          <p:nvPr/>
        </p:nvGrpSpPr>
        <p:grpSpPr>
          <a:xfrm>
            <a:off x="7067549" y="3494088"/>
            <a:ext cx="1995488" cy="517525"/>
            <a:chOff x="4452" y="2201"/>
            <a:chExt cx="1257" cy="326"/>
          </a:xfrm>
        </p:grpSpPr>
        <p:sp>
          <p:nvSpPr>
            <p:cNvPr id="4715" name="Shape 4715"/>
            <p:cNvSpPr txBox="1"/>
            <p:nvPr/>
          </p:nvSpPr>
          <p:spPr>
            <a:xfrm>
              <a:off x="4452" y="2201"/>
              <a:ext cx="674" cy="32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3</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1.76 mol Al</a:t>
              </a:r>
            </a:p>
          </p:txBody>
        </p:sp>
        <p:sp>
          <p:nvSpPr>
            <p:cNvPr id="4716" name="Shape 4716"/>
            <p:cNvSpPr txBox="1"/>
            <p:nvPr/>
          </p:nvSpPr>
          <p:spPr>
            <a:xfrm>
              <a:off x="5195" y="2201"/>
              <a:ext cx="513" cy="32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2</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x mol Al</a:t>
              </a:r>
            </a:p>
          </p:txBody>
        </p:sp>
        <p:cxnSp>
          <p:nvCxnSpPr>
            <p:cNvPr id="4717" name="Shape 4717"/>
            <p:cNvCxnSpPr/>
            <p:nvPr/>
          </p:nvCxnSpPr>
          <p:spPr>
            <a:xfrm>
              <a:off x="4515" y="2372"/>
              <a:ext cx="570" cy="0"/>
            </a:xfrm>
            <a:prstGeom prst="straightConnector1">
              <a:avLst/>
            </a:prstGeom>
            <a:noFill/>
            <a:ln w="9525" cap="flat" cmpd="sng">
              <a:solidFill>
                <a:schemeClr val="dk1"/>
              </a:solidFill>
              <a:prstDash val="solid"/>
              <a:round/>
              <a:headEnd type="none" w="med" len="med"/>
              <a:tailEnd type="none" w="med" len="med"/>
            </a:ln>
          </p:spPr>
        </p:cxnSp>
        <p:cxnSp>
          <p:nvCxnSpPr>
            <p:cNvPr id="4718" name="Shape 4718"/>
            <p:cNvCxnSpPr/>
            <p:nvPr/>
          </p:nvCxnSpPr>
          <p:spPr>
            <a:xfrm>
              <a:off x="5250" y="2372"/>
              <a:ext cx="396" cy="0"/>
            </a:xfrm>
            <a:prstGeom prst="straightConnector1">
              <a:avLst/>
            </a:prstGeom>
            <a:noFill/>
            <a:ln w="9525" cap="flat" cmpd="sng">
              <a:solidFill>
                <a:schemeClr val="dk1"/>
              </a:solidFill>
              <a:prstDash val="solid"/>
              <a:round/>
              <a:headEnd type="none" w="med" len="med"/>
              <a:tailEnd type="none" w="med" len="med"/>
            </a:ln>
          </p:spPr>
        </p:cxnSp>
        <p:sp>
          <p:nvSpPr>
            <p:cNvPr id="4719" name="Shape 4719"/>
            <p:cNvSpPr txBox="1"/>
            <p:nvPr/>
          </p:nvSpPr>
          <p:spPr>
            <a:xfrm>
              <a:off x="5072" y="2276"/>
              <a:ext cx="180"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grpSp>
      <p:sp>
        <p:nvSpPr>
          <p:cNvPr id="4720" name="Shape 4720"/>
          <p:cNvSpPr txBox="1"/>
          <p:nvPr/>
        </p:nvSpPr>
        <p:spPr>
          <a:xfrm>
            <a:off x="7785100" y="4081462"/>
            <a:ext cx="91757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3x = 3.52</a:t>
            </a:r>
          </a:p>
        </p:txBody>
      </p:sp>
      <p:sp>
        <p:nvSpPr>
          <p:cNvPr id="4721" name="Shape 4721"/>
          <p:cNvSpPr txBox="1"/>
          <p:nvPr/>
        </p:nvSpPr>
        <p:spPr>
          <a:xfrm>
            <a:off x="7654925" y="4394200"/>
            <a:ext cx="115411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 1.17 mol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75"/>
                                        </p:tgtEl>
                                        <p:attrNameLst>
                                          <p:attrName>style.visibility</p:attrName>
                                        </p:attrNameLst>
                                      </p:cBhvr>
                                      <p:to>
                                        <p:strVal val="visible"/>
                                      </p:to>
                                    </p:set>
                                    <p:animEffect transition="in" filter="fade">
                                      <p:cBhvr>
                                        <p:cTn id="7" dur="500"/>
                                        <p:tgtEl>
                                          <p:spTgt spid="46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82"/>
                                        </p:tgtEl>
                                        <p:attrNameLst>
                                          <p:attrName>style.visibility</p:attrName>
                                        </p:attrNameLst>
                                      </p:cBhvr>
                                      <p:to>
                                        <p:strVal val="visible"/>
                                      </p:to>
                                    </p:set>
                                    <p:animEffect transition="in" filter="fade">
                                      <p:cBhvr>
                                        <p:cTn id="12" dur="1000"/>
                                        <p:tgtEl>
                                          <p:spTgt spid="46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83"/>
                                        </p:tgtEl>
                                        <p:attrNameLst>
                                          <p:attrName>style.visibility</p:attrName>
                                        </p:attrNameLst>
                                      </p:cBhvr>
                                      <p:to>
                                        <p:strVal val="visible"/>
                                      </p:to>
                                    </p:set>
                                    <p:animEffect transition="in" filter="fade">
                                      <p:cBhvr>
                                        <p:cTn id="17" dur="1000"/>
                                        <p:tgtEl>
                                          <p:spTgt spid="4683"/>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4681"/>
                                        </p:tgtEl>
                                        <p:attrNameLst>
                                          <p:attrName>style.visibility</p:attrName>
                                        </p:attrNameLst>
                                      </p:cBhvr>
                                      <p:to>
                                        <p:strVal val="visible"/>
                                      </p:to>
                                    </p:set>
                                    <p:anim calcmode="lin" valueType="num">
                                      <p:cBhvr additive="base">
                                        <p:cTn id="22" dur="500"/>
                                        <p:tgtEl>
                                          <p:spTgt spid="4681"/>
                                        </p:tgtEl>
                                        <p:attrNameLst>
                                          <p:attrName>ppt_w</p:attrName>
                                        </p:attrNameLst>
                                      </p:cBhvr>
                                      <p:tavLst>
                                        <p:tav tm="0">
                                          <p:val>
                                            <p:strVal val="0"/>
                                          </p:val>
                                        </p:tav>
                                        <p:tav tm="100000">
                                          <p:val>
                                            <p:strVal val="#ppt_w"/>
                                          </p:val>
                                        </p:tav>
                                      </p:tavLst>
                                    </p:anim>
                                    <p:anim calcmode="lin" valueType="num">
                                      <p:cBhvr additive="base">
                                        <p:cTn id="23" dur="500"/>
                                        <p:tgtEl>
                                          <p:spTgt spid="4681"/>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686"/>
                                        </p:tgtEl>
                                        <p:attrNameLst>
                                          <p:attrName>style.visibility</p:attrName>
                                        </p:attrNameLst>
                                      </p:cBhvr>
                                      <p:to>
                                        <p:strVal val="visible"/>
                                      </p:to>
                                    </p:set>
                                    <p:anim calcmode="lin" valueType="num">
                                      <p:cBhvr additive="base">
                                        <p:cTn id="28" dur="500"/>
                                        <p:tgtEl>
                                          <p:spTgt spid="4686"/>
                                        </p:tgtEl>
                                        <p:attrNameLst>
                                          <p:attrName>ppt_w</p:attrName>
                                        </p:attrNameLst>
                                      </p:cBhvr>
                                      <p:tavLst>
                                        <p:tav tm="0">
                                          <p:val>
                                            <p:strVal val="0"/>
                                          </p:val>
                                        </p:tav>
                                        <p:tav tm="100000">
                                          <p:val>
                                            <p:strVal val="#ppt_w"/>
                                          </p:val>
                                        </p:tav>
                                      </p:tavLst>
                                    </p:anim>
                                    <p:anim calcmode="lin" valueType="num">
                                      <p:cBhvr additive="base">
                                        <p:cTn id="29" dur="500"/>
                                        <p:tgtEl>
                                          <p:spTgt spid="4686"/>
                                        </p:tgtEl>
                                        <p:attrNameLst>
                                          <p:attrName>ppt_h</p:attrName>
                                        </p:attrNameLst>
                                      </p:cBhvr>
                                      <p:tavLst>
                                        <p:tav tm="0">
                                          <p:val>
                                            <p:str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706"/>
                                        </p:tgtEl>
                                        <p:attrNameLst>
                                          <p:attrName>style.visibility</p:attrName>
                                        </p:attrNameLst>
                                      </p:cBhvr>
                                      <p:to>
                                        <p:strVal val="visible"/>
                                      </p:to>
                                    </p:set>
                                    <p:animEffect transition="in" filter="fade">
                                      <p:cBhvr>
                                        <p:cTn id="34" dur="2000"/>
                                        <p:tgtEl>
                                          <p:spTgt spid="470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684"/>
                                        </p:tgtEl>
                                        <p:attrNameLst>
                                          <p:attrName>style.visibility</p:attrName>
                                        </p:attrNameLst>
                                      </p:cBhvr>
                                      <p:to>
                                        <p:strVal val="visible"/>
                                      </p:to>
                                    </p:set>
                                    <p:animEffect transition="in" filter="fade">
                                      <p:cBhvr>
                                        <p:cTn id="39" dur="5000"/>
                                        <p:tgtEl>
                                          <p:spTgt spid="468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85"/>
                                        </p:tgtEl>
                                        <p:attrNameLst>
                                          <p:attrName>style.visibility</p:attrName>
                                        </p:attrNameLst>
                                      </p:cBhvr>
                                      <p:to>
                                        <p:strVal val="visible"/>
                                      </p:to>
                                    </p:set>
                                    <p:animEffect transition="in" filter="fade">
                                      <p:cBhvr>
                                        <p:cTn id="44" dur="2000"/>
                                        <p:tgtEl>
                                          <p:spTgt spid="468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690"/>
                                        </p:tgtEl>
                                        <p:attrNameLst>
                                          <p:attrName>style.visibility</p:attrName>
                                        </p:attrNameLst>
                                      </p:cBhvr>
                                      <p:to>
                                        <p:strVal val="visible"/>
                                      </p:to>
                                    </p:set>
                                    <p:animEffect transition="in" filter="fade">
                                      <p:cBhvr>
                                        <p:cTn id="49" dur="1000"/>
                                        <p:tgtEl>
                                          <p:spTgt spid="469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665"/>
                                        </p:tgtEl>
                                        <p:attrNameLst>
                                          <p:attrName>style.visibility</p:attrName>
                                        </p:attrNameLst>
                                      </p:cBhvr>
                                      <p:to>
                                        <p:strVal val="visible"/>
                                      </p:to>
                                    </p:set>
                                    <p:animEffect transition="in" filter="fade">
                                      <p:cBhvr>
                                        <p:cTn id="54" dur="2000"/>
                                        <p:tgtEl>
                                          <p:spTgt spid="466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695"/>
                                        </p:tgtEl>
                                        <p:attrNameLst>
                                          <p:attrName>style.visibility</p:attrName>
                                        </p:attrNameLst>
                                      </p:cBhvr>
                                      <p:to>
                                        <p:strVal val="visible"/>
                                      </p:to>
                                    </p:set>
                                    <p:animEffect transition="in" filter="fade">
                                      <p:cBhvr>
                                        <p:cTn id="59" dur="2000"/>
                                        <p:tgtEl>
                                          <p:spTgt spid="4695"/>
                                        </p:tgtEl>
                                      </p:cBhvr>
                                    </p:animEffect>
                                  </p:childTnLst>
                                </p:cTn>
                              </p:par>
                              <p:par>
                                <p:cTn id="60" presetID="10" presetClass="entr" presetSubtype="0" fill="hold" nodeType="withEffect">
                                  <p:stCondLst>
                                    <p:cond delay="0"/>
                                  </p:stCondLst>
                                  <p:childTnLst>
                                    <p:set>
                                      <p:cBhvr>
                                        <p:cTn id="61" dur="1" fill="hold">
                                          <p:stCondLst>
                                            <p:cond delay="0"/>
                                          </p:stCondLst>
                                        </p:cTn>
                                        <p:tgtEl>
                                          <p:spTgt spid="4663"/>
                                        </p:tgtEl>
                                        <p:attrNameLst>
                                          <p:attrName>style.visibility</p:attrName>
                                        </p:attrNameLst>
                                      </p:cBhvr>
                                      <p:to>
                                        <p:strVal val="visible"/>
                                      </p:to>
                                    </p:set>
                                    <p:animEffect transition="in" filter="fade">
                                      <p:cBhvr>
                                        <p:cTn id="62" dur="500"/>
                                        <p:tgtEl>
                                          <p:spTgt spid="46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693"/>
                                        </p:tgtEl>
                                        <p:attrNameLst>
                                          <p:attrName>style.visibility</p:attrName>
                                        </p:attrNameLst>
                                      </p:cBhvr>
                                      <p:to>
                                        <p:strVal val="visible"/>
                                      </p:to>
                                    </p:set>
                                    <p:animEffect transition="in" filter="fade">
                                      <p:cBhvr>
                                        <p:cTn id="67" dur="500"/>
                                        <p:tgtEl>
                                          <p:spTgt spid="469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691"/>
                                        </p:tgtEl>
                                        <p:attrNameLst>
                                          <p:attrName>style.visibility</p:attrName>
                                        </p:attrNameLst>
                                      </p:cBhvr>
                                      <p:to>
                                        <p:strVal val="visible"/>
                                      </p:to>
                                    </p:set>
                                    <p:animEffect transition="in" filter="fade">
                                      <p:cBhvr>
                                        <p:cTn id="72" dur="500"/>
                                        <p:tgtEl>
                                          <p:spTgt spid="4691"/>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664"/>
                                        </p:tgtEl>
                                        <p:attrNameLst>
                                          <p:attrName>style.visibility</p:attrName>
                                        </p:attrNameLst>
                                      </p:cBhvr>
                                      <p:to>
                                        <p:strVal val="visible"/>
                                      </p:to>
                                    </p:set>
                                    <p:animEffect transition="in" filter="fade">
                                      <p:cBhvr>
                                        <p:cTn id="76" dur="1000"/>
                                        <p:tgtEl>
                                          <p:spTgt spid="466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699"/>
                                        </p:tgtEl>
                                        <p:attrNameLst>
                                          <p:attrName>style.visibility</p:attrName>
                                        </p:attrNameLst>
                                      </p:cBhvr>
                                      <p:to>
                                        <p:strVal val="visible"/>
                                      </p:to>
                                    </p:set>
                                    <p:animEffect transition="in" filter="fade">
                                      <p:cBhvr>
                                        <p:cTn id="81" dur="500"/>
                                        <p:tgtEl>
                                          <p:spTgt spid="4699"/>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4700"/>
                                        </p:tgtEl>
                                        <p:attrNameLst>
                                          <p:attrName>style.visibility</p:attrName>
                                        </p:attrNameLst>
                                      </p:cBhvr>
                                      <p:to>
                                        <p:strVal val="visible"/>
                                      </p:to>
                                    </p:set>
                                    <p:animEffect transition="in" filter="fade">
                                      <p:cBhvr>
                                        <p:cTn id="85" dur="500"/>
                                        <p:tgtEl>
                                          <p:spTgt spid="4700"/>
                                        </p:tgtEl>
                                      </p:cBhvr>
                                    </p:animEffect>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nodeType="clickEffect">
                                  <p:stCondLst>
                                    <p:cond delay="0"/>
                                  </p:stCondLst>
                                  <p:childTnLst>
                                    <p:set>
                                      <p:cBhvr>
                                        <p:cTn id="89" dur="1" fill="hold">
                                          <p:stCondLst>
                                            <p:cond delay="0"/>
                                          </p:stCondLst>
                                        </p:cTn>
                                        <p:tgtEl>
                                          <p:spTgt spid="4674"/>
                                        </p:tgtEl>
                                        <p:attrNameLst>
                                          <p:attrName>style.visibility</p:attrName>
                                        </p:attrNameLst>
                                      </p:cBhvr>
                                      <p:to>
                                        <p:strVal val="visible"/>
                                      </p:to>
                                    </p:set>
                                    <p:anim calcmode="lin" valueType="num">
                                      <p:cBhvr additive="base">
                                        <p:cTn id="90" dur="500"/>
                                        <p:tgtEl>
                                          <p:spTgt spid="4674"/>
                                        </p:tgtEl>
                                        <p:attrNameLst>
                                          <p:attrName>ppt_w</p:attrName>
                                        </p:attrNameLst>
                                      </p:cBhvr>
                                      <p:tavLst>
                                        <p:tav tm="0">
                                          <p:val>
                                            <p:strVal val="0"/>
                                          </p:val>
                                        </p:tav>
                                        <p:tav tm="100000">
                                          <p:val>
                                            <p:strVal val="#ppt_w"/>
                                          </p:val>
                                        </p:tav>
                                      </p:tavLst>
                                    </p:anim>
                                    <p:anim calcmode="lin" valueType="num">
                                      <p:cBhvr additive="base">
                                        <p:cTn id="91" dur="500"/>
                                        <p:tgtEl>
                                          <p:spTgt spid="4674"/>
                                        </p:tgtEl>
                                        <p:attrNameLst>
                                          <p:attrName>ppt_h</p:attrName>
                                        </p:attrNameLst>
                                      </p:cBhvr>
                                      <p:tavLst>
                                        <p:tav tm="0">
                                          <p:val>
                                            <p:strVal val="0"/>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4668"/>
                                        </p:tgtEl>
                                        <p:attrNameLst>
                                          <p:attrName>style.visibility</p:attrName>
                                        </p:attrNameLst>
                                      </p:cBhvr>
                                      <p:to>
                                        <p:strVal val="visible"/>
                                      </p:to>
                                    </p:set>
                                    <p:animEffect transition="in" filter="fade">
                                      <p:cBhvr>
                                        <p:cTn id="96" dur="2000"/>
                                        <p:tgtEl>
                                          <p:spTgt spid="4668"/>
                                        </p:tgtEl>
                                      </p:cBhvr>
                                    </p:animEffect>
                                  </p:childTnLst>
                                </p:cTn>
                              </p:par>
                            </p:childTnLst>
                          </p:cTn>
                        </p:par>
                        <p:par>
                          <p:cTn id="97" fill="hold">
                            <p:stCondLst>
                              <p:cond delay="2000"/>
                            </p:stCondLst>
                            <p:childTnLst>
                              <p:par>
                                <p:cTn id="98" presetID="10" presetClass="entr" presetSubtype="0" fill="hold" nodeType="afterEffect">
                                  <p:stCondLst>
                                    <p:cond delay="0"/>
                                  </p:stCondLst>
                                  <p:childTnLst>
                                    <p:set>
                                      <p:cBhvr>
                                        <p:cTn id="99" dur="1" fill="hold">
                                          <p:stCondLst>
                                            <p:cond delay="0"/>
                                          </p:stCondLst>
                                        </p:cTn>
                                        <p:tgtEl>
                                          <p:spTgt spid="4701"/>
                                        </p:tgtEl>
                                        <p:attrNameLst>
                                          <p:attrName>style.visibility</p:attrName>
                                        </p:attrNameLst>
                                      </p:cBhvr>
                                      <p:to>
                                        <p:strVal val="visible"/>
                                      </p:to>
                                    </p:set>
                                    <p:animEffect transition="in" filter="fade">
                                      <p:cBhvr>
                                        <p:cTn id="100" dur="2000"/>
                                        <p:tgtEl>
                                          <p:spTgt spid="4701"/>
                                        </p:tgtEl>
                                      </p:cBhvr>
                                    </p:animEffect>
                                  </p:childTnLst>
                                </p:cTn>
                              </p:par>
                              <p:par>
                                <p:cTn id="101" presetID="10" presetClass="entr" presetSubtype="0" fill="hold" nodeType="withEffect">
                                  <p:stCondLst>
                                    <p:cond delay="0"/>
                                  </p:stCondLst>
                                  <p:childTnLst>
                                    <p:set>
                                      <p:cBhvr>
                                        <p:cTn id="102" dur="1" fill="hold">
                                          <p:stCondLst>
                                            <p:cond delay="0"/>
                                          </p:stCondLst>
                                        </p:cTn>
                                        <p:tgtEl>
                                          <p:spTgt spid="4666"/>
                                        </p:tgtEl>
                                        <p:attrNameLst>
                                          <p:attrName>style.visibility</p:attrName>
                                        </p:attrNameLst>
                                      </p:cBhvr>
                                      <p:to>
                                        <p:strVal val="visible"/>
                                      </p:to>
                                    </p:set>
                                    <p:animEffect transition="in" filter="fade">
                                      <p:cBhvr>
                                        <p:cTn id="103" dur="500"/>
                                        <p:tgtEl>
                                          <p:spTgt spid="466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4673"/>
                                        </p:tgtEl>
                                        <p:attrNameLst>
                                          <p:attrName>style.visibility</p:attrName>
                                        </p:attrNameLst>
                                      </p:cBhvr>
                                      <p:to>
                                        <p:strVal val="visible"/>
                                      </p:to>
                                    </p:set>
                                    <p:animEffect transition="in" filter="fade">
                                      <p:cBhvr>
                                        <p:cTn id="108" dur="500"/>
                                        <p:tgtEl>
                                          <p:spTgt spid="467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4698"/>
                                        </p:tgtEl>
                                        <p:attrNameLst>
                                          <p:attrName>style.visibility</p:attrName>
                                        </p:attrNameLst>
                                      </p:cBhvr>
                                      <p:to>
                                        <p:strVal val="visible"/>
                                      </p:to>
                                    </p:set>
                                    <p:animEffect transition="in" filter="fade">
                                      <p:cBhvr>
                                        <p:cTn id="113" dur="500"/>
                                        <p:tgtEl>
                                          <p:spTgt spid="469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4694"/>
                                        </p:tgtEl>
                                        <p:attrNameLst>
                                          <p:attrName>style.visibility</p:attrName>
                                        </p:attrNameLst>
                                      </p:cBhvr>
                                      <p:to>
                                        <p:strVal val="visible"/>
                                      </p:to>
                                    </p:set>
                                    <p:animEffect transition="in" filter="fade">
                                      <p:cBhvr>
                                        <p:cTn id="118" dur="500"/>
                                        <p:tgtEl>
                                          <p:spTgt spid="469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4704"/>
                                        </p:tgtEl>
                                        <p:attrNameLst>
                                          <p:attrName>style.visibility</p:attrName>
                                        </p:attrNameLst>
                                      </p:cBhvr>
                                      <p:to>
                                        <p:strVal val="visible"/>
                                      </p:to>
                                    </p:set>
                                    <p:animEffect transition="in" filter="fade">
                                      <p:cBhvr>
                                        <p:cTn id="123" dur="500"/>
                                        <p:tgtEl>
                                          <p:spTgt spid="4704"/>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4705"/>
                                        </p:tgtEl>
                                        <p:attrNameLst>
                                          <p:attrName>style.visibility</p:attrName>
                                        </p:attrNameLst>
                                      </p:cBhvr>
                                      <p:to>
                                        <p:strVal val="visible"/>
                                      </p:to>
                                    </p:set>
                                    <p:animEffect transition="in" filter="fade">
                                      <p:cBhvr>
                                        <p:cTn id="127" dur="500"/>
                                        <p:tgtEl>
                                          <p:spTgt spid="4705"/>
                                        </p:tgtEl>
                                      </p:cBhvr>
                                    </p:animEffect>
                                  </p:childTnLst>
                                </p:cTn>
                              </p:par>
                            </p:childTnLst>
                          </p:cTn>
                        </p:par>
                      </p:childTnLst>
                    </p:cTn>
                  </p:par>
                  <p:par>
                    <p:cTn id="128" fill="hold">
                      <p:stCondLst>
                        <p:cond delay="indefinite"/>
                      </p:stCondLst>
                      <p:childTnLst>
                        <p:par>
                          <p:cTn id="129" fill="hold">
                            <p:stCondLst>
                              <p:cond delay="0"/>
                            </p:stCondLst>
                            <p:childTnLst>
                              <p:par>
                                <p:cTn id="130" presetID="23" presetClass="entr" presetSubtype="16" fill="hold" nodeType="clickEffect">
                                  <p:stCondLst>
                                    <p:cond delay="0"/>
                                  </p:stCondLst>
                                  <p:childTnLst>
                                    <p:set>
                                      <p:cBhvr>
                                        <p:cTn id="131" dur="1" fill="hold">
                                          <p:stCondLst>
                                            <p:cond delay="0"/>
                                          </p:stCondLst>
                                        </p:cTn>
                                        <p:tgtEl>
                                          <p:spTgt spid="4667"/>
                                        </p:tgtEl>
                                        <p:attrNameLst>
                                          <p:attrName>style.visibility</p:attrName>
                                        </p:attrNameLst>
                                      </p:cBhvr>
                                      <p:to>
                                        <p:strVal val="visible"/>
                                      </p:to>
                                    </p:set>
                                    <p:anim calcmode="lin" valueType="num">
                                      <p:cBhvr additive="base">
                                        <p:cTn id="132" dur="500"/>
                                        <p:tgtEl>
                                          <p:spTgt spid="4667"/>
                                        </p:tgtEl>
                                        <p:attrNameLst>
                                          <p:attrName>ppt_w</p:attrName>
                                        </p:attrNameLst>
                                      </p:cBhvr>
                                      <p:tavLst>
                                        <p:tav tm="0">
                                          <p:val>
                                            <p:strVal val="0"/>
                                          </p:val>
                                        </p:tav>
                                        <p:tav tm="100000">
                                          <p:val>
                                            <p:strVal val="#ppt_w"/>
                                          </p:val>
                                        </p:tav>
                                      </p:tavLst>
                                    </p:anim>
                                    <p:anim calcmode="lin" valueType="num">
                                      <p:cBhvr additive="base">
                                        <p:cTn id="133" dur="500"/>
                                        <p:tgtEl>
                                          <p:spTgt spid="4667"/>
                                        </p:tgtEl>
                                        <p:attrNameLst>
                                          <p:attrName>ppt_h</p:attrName>
                                        </p:attrNameLst>
                                      </p:cBhvr>
                                      <p:tavLst>
                                        <p:tav tm="0">
                                          <p:val>
                                            <p:strVal val="0"/>
                                          </p:val>
                                        </p:tav>
                                        <p:tav tm="100000">
                                          <p:val>
                                            <p:strVal val="#ppt_h"/>
                                          </p:val>
                                        </p:tav>
                                      </p:tavLst>
                                    </p:anim>
                                  </p:childTnLst>
                                </p:cTn>
                              </p:par>
                            </p:childTnLst>
                          </p:cTn>
                        </p:par>
                      </p:childTnLst>
                    </p:cTn>
                  </p:par>
                  <p:par>
                    <p:cTn id="134" fill="hold">
                      <p:stCondLst>
                        <p:cond delay="indefinite"/>
                      </p:stCondLst>
                      <p:childTnLst>
                        <p:par>
                          <p:cTn id="135" fill="hold">
                            <p:stCondLst>
                              <p:cond delay="0"/>
                            </p:stCondLst>
                            <p:childTnLst>
                              <p:par>
                                <p:cTn id="136" presetID="23" presetClass="entr" presetSubtype="16" fill="hold" nodeType="clickEffect">
                                  <p:stCondLst>
                                    <p:cond delay="0"/>
                                  </p:stCondLst>
                                  <p:childTnLst>
                                    <p:set>
                                      <p:cBhvr>
                                        <p:cTn id="137" dur="1" fill="hold">
                                          <p:stCondLst>
                                            <p:cond delay="0"/>
                                          </p:stCondLst>
                                        </p:cTn>
                                        <p:tgtEl>
                                          <p:spTgt spid="4714"/>
                                        </p:tgtEl>
                                        <p:attrNameLst>
                                          <p:attrName>style.visibility</p:attrName>
                                        </p:attrNameLst>
                                      </p:cBhvr>
                                      <p:to>
                                        <p:strVal val="visible"/>
                                      </p:to>
                                    </p:set>
                                    <p:anim calcmode="lin" valueType="num">
                                      <p:cBhvr additive="base">
                                        <p:cTn id="138" dur="500"/>
                                        <p:tgtEl>
                                          <p:spTgt spid="4714"/>
                                        </p:tgtEl>
                                        <p:attrNameLst>
                                          <p:attrName>ppt_w</p:attrName>
                                        </p:attrNameLst>
                                      </p:cBhvr>
                                      <p:tavLst>
                                        <p:tav tm="0">
                                          <p:val>
                                            <p:strVal val="0"/>
                                          </p:val>
                                        </p:tav>
                                        <p:tav tm="100000">
                                          <p:val>
                                            <p:strVal val="#ppt_w"/>
                                          </p:val>
                                        </p:tav>
                                      </p:tavLst>
                                    </p:anim>
                                    <p:anim calcmode="lin" valueType="num">
                                      <p:cBhvr additive="base">
                                        <p:cTn id="139" dur="500"/>
                                        <p:tgtEl>
                                          <p:spTgt spid="4714"/>
                                        </p:tgtEl>
                                        <p:attrNameLst>
                                          <p:attrName>ppt_h</p:attrName>
                                        </p:attrNameLst>
                                      </p:cBhvr>
                                      <p:tavLst>
                                        <p:tav tm="0">
                                          <p:val>
                                            <p:strVal val="0"/>
                                          </p:val>
                                        </p:tav>
                                        <p:tav tm="100000">
                                          <p:val>
                                            <p:strVal val="#ppt_h"/>
                                          </p:val>
                                        </p:tav>
                                      </p:tavLst>
                                    </p:anim>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4720"/>
                                        </p:tgtEl>
                                        <p:attrNameLst>
                                          <p:attrName>style.visibility</p:attrName>
                                        </p:attrNameLst>
                                      </p:cBhvr>
                                      <p:to>
                                        <p:strVal val="visible"/>
                                      </p:to>
                                    </p:set>
                                    <p:animEffect transition="in" filter="fade">
                                      <p:cBhvr>
                                        <p:cTn id="144" dur="1000"/>
                                        <p:tgtEl>
                                          <p:spTgt spid="4720"/>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4721"/>
                                        </p:tgtEl>
                                        <p:attrNameLst>
                                          <p:attrName>style.visibility</p:attrName>
                                        </p:attrNameLst>
                                      </p:cBhvr>
                                      <p:to>
                                        <p:strVal val="visible"/>
                                      </p:to>
                                    </p:set>
                                    <p:animEffect transition="in" filter="fade">
                                      <p:cBhvr>
                                        <p:cTn id="149" dur="500"/>
                                        <p:tgtEl>
                                          <p:spTgt spid="4721"/>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00"/>
                                        <p:tgtEl>
                                          <p:spTgt spid="4720"/>
                                        </p:tgtEl>
                                      </p:cBhvr>
                                    </p:animEffect>
                                    <p:set>
                                      <p:cBhvr>
                                        <p:cTn id="154" dur="1" fill="hold">
                                          <p:stCondLst>
                                            <p:cond delay="1000"/>
                                          </p:stCondLst>
                                        </p:cTn>
                                        <p:tgtEl>
                                          <p:spTgt spid="4720"/>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1000"/>
                                        <p:tgtEl>
                                          <p:spTgt spid="4721"/>
                                        </p:tgtEl>
                                      </p:cBhvr>
                                    </p:animEffect>
                                    <p:set>
                                      <p:cBhvr>
                                        <p:cTn id="157" dur="1" fill="hold">
                                          <p:stCondLst>
                                            <p:cond delay="1000"/>
                                          </p:stCondLst>
                                        </p:cTn>
                                        <p:tgtEl>
                                          <p:spTgt spid="4721"/>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1000"/>
                                        <p:tgtEl>
                                          <p:spTgt spid="4714"/>
                                        </p:tgtEl>
                                      </p:cBhvr>
                                    </p:animEffect>
                                    <p:set>
                                      <p:cBhvr>
                                        <p:cTn id="160" dur="1" fill="hold">
                                          <p:stCondLst>
                                            <p:cond delay="1000"/>
                                          </p:stCondLst>
                                        </p:cTn>
                                        <p:tgtEl>
                                          <p:spTgt spid="4714"/>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4709"/>
                                        </p:tgtEl>
                                        <p:attrNameLst>
                                          <p:attrName>style.visibility</p:attrName>
                                        </p:attrNameLst>
                                      </p:cBhvr>
                                      <p:to>
                                        <p:strVal val="visible"/>
                                      </p:to>
                                    </p:set>
                                    <p:animEffect transition="in" filter="fade">
                                      <p:cBhvr>
                                        <p:cTn id="165" dur="2000"/>
                                        <p:tgtEl>
                                          <p:spTgt spid="4709"/>
                                        </p:tgtEl>
                                      </p:cBhvr>
                                    </p:animEffect>
                                  </p:childTnLst>
                                </p:cTn>
                              </p:par>
                              <p:par>
                                <p:cTn id="166" presetID="10" presetClass="entr" presetSubtype="0" fill="hold" nodeType="withEffect">
                                  <p:stCondLst>
                                    <p:cond delay="0"/>
                                  </p:stCondLst>
                                  <p:childTnLst>
                                    <p:set>
                                      <p:cBhvr>
                                        <p:cTn id="167" dur="1" fill="hold">
                                          <p:stCondLst>
                                            <p:cond delay="0"/>
                                          </p:stCondLst>
                                        </p:cTn>
                                        <p:tgtEl>
                                          <p:spTgt spid="4672"/>
                                        </p:tgtEl>
                                        <p:attrNameLst>
                                          <p:attrName>style.visibility</p:attrName>
                                        </p:attrNameLst>
                                      </p:cBhvr>
                                      <p:to>
                                        <p:strVal val="visible"/>
                                      </p:to>
                                    </p:set>
                                    <p:animEffect transition="in" filter="fade">
                                      <p:cBhvr>
                                        <p:cTn id="168" dur="2000"/>
                                        <p:tgtEl>
                                          <p:spTgt spid="4672"/>
                                        </p:tgtEl>
                                      </p:cBhvr>
                                    </p:animEffect>
                                  </p:childTnLst>
                                </p:cTn>
                              </p:par>
                            </p:childTnLst>
                          </p:cTn>
                        </p:par>
                        <p:par>
                          <p:cTn id="169" fill="hold">
                            <p:stCondLst>
                              <p:cond delay="2000"/>
                            </p:stCondLst>
                            <p:childTnLst>
                              <p:par>
                                <p:cTn id="170" presetID="10" presetClass="entr" presetSubtype="0" fill="hold" nodeType="afterEffect">
                                  <p:stCondLst>
                                    <p:cond delay="0"/>
                                  </p:stCondLst>
                                  <p:childTnLst>
                                    <p:set>
                                      <p:cBhvr>
                                        <p:cTn id="171" dur="1" fill="hold">
                                          <p:stCondLst>
                                            <p:cond delay="0"/>
                                          </p:stCondLst>
                                        </p:cTn>
                                        <p:tgtEl>
                                          <p:spTgt spid="4669"/>
                                        </p:tgtEl>
                                        <p:attrNameLst>
                                          <p:attrName>style.visibility</p:attrName>
                                        </p:attrNameLst>
                                      </p:cBhvr>
                                      <p:to>
                                        <p:strVal val="visible"/>
                                      </p:to>
                                    </p:set>
                                    <p:animEffect transition="in" filter="fade">
                                      <p:cBhvr>
                                        <p:cTn id="172" dur="500"/>
                                        <p:tgtEl>
                                          <p:spTgt spid="4669"/>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4708"/>
                                        </p:tgtEl>
                                        <p:attrNameLst>
                                          <p:attrName>style.visibility</p:attrName>
                                        </p:attrNameLst>
                                      </p:cBhvr>
                                      <p:to>
                                        <p:strVal val="visible"/>
                                      </p:to>
                                    </p:set>
                                    <p:animEffect transition="in" filter="fade">
                                      <p:cBhvr>
                                        <p:cTn id="177" dur="500"/>
                                        <p:tgtEl>
                                          <p:spTgt spid="4708"/>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707"/>
                                        </p:tgtEl>
                                        <p:attrNameLst>
                                          <p:attrName>style.visibility</p:attrName>
                                        </p:attrNameLst>
                                      </p:cBhvr>
                                      <p:to>
                                        <p:strVal val="visible"/>
                                      </p:to>
                                    </p:set>
                                    <p:animEffect transition="in" filter="fade">
                                      <p:cBhvr>
                                        <p:cTn id="182" dur="500"/>
                                        <p:tgtEl>
                                          <p:spTgt spid="4707"/>
                                        </p:tgtEl>
                                      </p:cBhvr>
                                    </p:animEffect>
                                  </p:childTnLst>
                                </p:cTn>
                              </p:par>
                            </p:childTnLst>
                          </p:cTn>
                        </p:par>
                        <p:par>
                          <p:cTn id="183" fill="hold">
                            <p:stCondLst>
                              <p:cond delay="500"/>
                            </p:stCondLst>
                            <p:childTnLst>
                              <p:par>
                                <p:cTn id="184" presetID="10" presetClass="entr" presetSubtype="0" fill="hold" nodeType="afterEffect">
                                  <p:stCondLst>
                                    <p:cond delay="0"/>
                                  </p:stCondLst>
                                  <p:childTnLst>
                                    <p:set>
                                      <p:cBhvr>
                                        <p:cTn id="185" dur="1" fill="hold">
                                          <p:stCondLst>
                                            <p:cond delay="0"/>
                                          </p:stCondLst>
                                        </p:cTn>
                                        <p:tgtEl>
                                          <p:spTgt spid="4670"/>
                                        </p:tgtEl>
                                        <p:attrNameLst>
                                          <p:attrName>style.visibility</p:attrName>
                                        </p:attrNameLst>
                                      </p:cBhvr>
                                      <p:to>
                                        <p:strVal val="visible"/>
                                      </p:to>
                                    </p:set>
                                    <p:animEffect transition="in" filter="fade">
                                      <p:cBhvr>
                                        <p:cTn id="186" dur="1000"/>
                                        <p:tgtEl>
                                          <p:spTgt spid="4670"/>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4712"/>
                                        </p:tgtEl>
                                        <p:attrNameLst>
                                          <p:attrName>style.visibility</p:attrName>
                                        </p:attrNameLst>
                                      </p:cBhvr>
                                      <p:to>
                                        <p:strVal val="visible"/>
                                      </p:to>
                                    </p:set>
                                    <p:animEffect transition="in" filter="fade">
                                      <p:cBhvr>
                                        <p:cTn id="191" dur="500"/>
                                        <p:tgtEl>
                                          <p:spTgt spid="4712"/>
                                        </p:tgtEl>
                                      </p:cBhvr>
                                    </p:animEffect>
                                  </p:childTnLst>
                                </p:cTn>
                              </p:par>
                            </p:childTnLst>
                          </p:cTn>
                        </p:par>
                        <p:par>
                          <p:cTn id="192" fill="hold">
                            <p:stCondLst>
                              <p:cond delay="500"/>
                            </p:stCondLst>
                            <p:childTnLst>
                              <p:par>
                                <p:cTn id="193" presetID="10" presetClass="entr" presetSubtype="0" fill="hold" nodeType="afterEffect">
                                  <p:stCondLst>
                                    <p:cond delay="0"/>
                                  </p:stCondLst>
                                  <p:childTnLst>
                                    <p:set>
                                      <p:cBhvr>
                                        <p:cTn id="194" dur="1" fill="hold">
                                          <p:stCondLst>
                                            <p:cond delay="0"/>
                                          </p:stCondLst>
                                        </p:cTn>
                                        <p:tgtEl>
                                          <p:spTgt spid="4713"/>
                                        </p:tgtEl>
                                        <p:attrNameLst>
                                          <p:attrName>style.visibility</p:attrName>
                                        </p:attrNameLst>
                                      </p:cBhvr>
                                      <p:to>
                                        <p:strVal val="visible"/>
                                      </p:to>
                                    </p:set>
                                    <p:animEffect transition="in" filter="fade">
                                      <p:cBhvr>
                                        <p:cTn id="195" dur="500"/>
                                        <p:tgtEl>
                                          <p:spTgt spid="4713"/>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nodeType="clickEffect">
                                  <p:stCondLst>
                                    <p:cond delay="0"/>
                                  </p:stCondLst>
                                  <p:childTnLst>
                                    <p:set>
                                      <p:cBhvr>
                                        <p:cTn id="199" dur="1" fill="hold">
                                          <p:stCondLst>
                                            <p:cond delay="0"/>
                                          </p:stCondLst>
                                        </p:cTn>
                                        <p:tgtEl>
                                          <p:spTgt spid="4692"/>
                                        </p:tgtEl>
                                        <p:attrNameLst>
                                          <p:attrName>style.visibility</p:attrName>
                                        </p:attrNameLst>
                                      </p:cBhvr>
                                      <p:to>
                                        <p:strVal val="visible"/>
                                      </p:to>
                                    </p:set>
                                    <p:animEffect transition="in" filter="fade">
                                      <p:cBhvr>
                                        <p:cTn id="200" dur="500"/>
                                        <p:tgtEl>
                                          <p:spTgt spid="4692"/>
                                        </p:tgtEl>
                                      </p:cBhvr>
                                    </p:animEffect>
                                  </p:childTnLst>
                                </p:cTn>
                              </p:par>
                            </p:childTnLst>
                          </p:cTn>
                        </p:par>
                        <p:par>
                          <p:cTn id="201" fill="hold">
                            <p:stCondLst>
                              <p:cond delay="500"/>
                            </p:stCondLst>
                            <p:childTnLst>
                              <p:par>
                                <p:cTn id="202" presetID="23" presetClass="entr" presetSubtype="16" fill="hold" nodeType="afterEffect">
                                  <p:stCondLst>
                                    <p:cond delay="0"/>
                                  </p:stCondLst>
                                  <p:childTnLst>
                                    <p:set>
                                      <p:cBhvr>
                                        <p:cTn id="203" dur="1" fill="hold">
                                          <p:stCondLst>
                                            <p:cond delay="0"/>
                                          </p:stCondLst>
                                        </p:cTn>
                                        <p:tgtEl>
                                          <p:spTgt spid="4671"/>
                                        </p:tgtEl>
                                        <p:attrNameLst>
                                          <p:attrName>style.visibility</p:attrName>
                                        </p:attrNameLst>
                                      </p:cBhvr>
                                      <p:to>
                                        <p:strVal val="visible"/>
                                      </p:to>
                                    </p:set>
                                    <p:anim calcmode="lin" valueType="num">
                                      <p:cBhvr additive="base">
                                        <p:cTn id="204" dur="500"/>
                                        <p:tgtEl>
                                          <p:spTgt spid="4671"/>
                                        </p:tgtEl>
                                        <p:attrNameLst>
                                          <p:attrName>ppt_w</p:attrName>
                                        </p:attrNameLst>
                                      </p:cBhvr>
                                      <p:tavLst>
                                        <p:tav tm="0">
                                          <p:val>
                                            <p:strVal val="0"/>
                                          </p:val>
                                        </p:tav>
                                        <p:tav tm="100000">
                                          <p:val>
                                            <p:strVal val="#ppt_w"/>
                                          </p:val>
                                        </p:tav>
                                      </p:tavLst>
                                    </p:anim>
                                    <p:anim calcmode="lin" valueType="num">
                                      <p:cBhvr additive="base">
                                        <p:cTn id="205" dur="500"/>
                                        <p:tgtEl>
                                          <p:spTgt spid="46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Shape 4726"/>
        <p:cNvGrpSpPr/>
        <p:nvPr/>
      </p:nvGrpSpPr>
      <p:grpSpPr>
        <a:xfrm>
          <a:off x="0" y="0"/>
          <a:ext cx="0" cy="0"/>
          <a:chOff x="0" y="0"/>
          <a:chExt cx="0" cy="0"/>
        </a:xfrm>
      </p:grpSpPr>
      <p:sp>
        <p:nvSpPr>
          <p:cNvPr id="4727" name="Shape 472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Limiting Reactants</a:t>
            </a:r>
          </a:p>
        </p:txBody>
      </p:sp>
      <p:sp>
        <p:nvSpPr>
          <p:cNvPr id="4728" name="Shape 4728"/>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29" name="Shape 4729"/>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30" name="Shape 4730">
            <a:hlinkClick r:id="rId3"/>
          </p:cNvPr>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none" strike="noStrike" cap="none">
                <a:solidFill>
                  <a:schemeClr val="dk1"/>
                </a:solidFill>
                <a:latin typeface="Arial"/>
                <a:ea typeface="Arial"/>
                <a:cs typeface="Arial"/>
                <a:sym typeface="Arial"/>
              </a:rPr>
              <a:t>Keys </a:t>
            </a: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31" name="Shape 4731"/>
          <p:cNvSpPr/>
          <p:nvPr/>
        </p:nvSpPr>
        <p:spPr>
          <a:xfrm>
            <a:off x="2209800" y="1905000"/>
            <a:ext cx="3914774"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4"/>
              </a:rPr>
              <a:t>Limiting Reactant Problems</a:t>
            </a:r>
            <a:r>
              <a:rPr lang="en-US" sz="2400" b="0" i="0" u="sng" strike="noStrike" cap="none">
                <a:solidFill>
                  <a:schemeClr val="hlink"/>
                </a:solidFill>
                <a:latin typeface="Arial"/>
                <a:ea typeface="Arial"/>
                <a:cs typeface="Arial"/>
                <a:sym typeface="Arial"/>
                <a:hlinkClick r:id="rId5"/>
              </a:rPr>
              <a:t/>
            </a:r>
            <a:br>
              <a:rPr lang="en-US" sz="2400" b="0" i="0" u="sng" strike="noStrike" cap="none">
                <a:solidFill>
                  <a:schemeClr val="hlink"/>
                </a:solidFill>
                <a:latin typeface="Arial"/>
                <a:ea typeface="Arial"/>
                <a:cs typeface="Arial"/>
                <a:sym typeface="Arial"/>
                <a:hlinkClick r:id="rId5"/>
              </a:rPr>
            </a:br>
            <a:endParaRPr lang="en-US" sz="2400" b="0" i="0" u="sng" strike="noStrike" cap="none">
              <a:solidFill>
                <a:schemeClr val="hlink"/>
              </a:solidFill>
              <a:latin typeface="Arial"/>
              <a:ea typeface="Arial"/>
              <a:cs typeface="Arial"/>
              <a:sym typeface="Arial"/>
              <a:hlinkClick r:id="rId5"/>
            </a:endParaRPr>
          </a:p>
        </p:txBody>
      </p:sp>
      <p:sp>
        <p:nvSpPr>
          <p:cNvPr id="4732" name="Shape 4732"/>
          <p:cNvSpPr/>
          <p:nvPr/>
        </p:nvSpPr>
        <p:spPr>
          <a:xfrm>
            <a:off x="2209800" y="4010025"/>
            <a:ext cx="3914774"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Limiting Reactant Problems</a:t>
            </a:r>
            <a:r>
              <a:rPr lang="en-US" sz="2400" b="0" i="0" u="sng" strike="noStrike" cap="none">
                <a:solidFill>
                  <a:schemeClr val="hlink"/>
                </a:solidFill>
                <a:latin typeface="Arial"/>
                <a:ea typeface="Arial"/>
                <a:cs typeface="Arial"/>
                <a:sym typeface="Arial"/>
                <a:hlinkClick r:id="rId5"/>
              </a:rPr>
              <a:t/>
            </a:r>
            <a:br>
              <a:rPr lang="en-US" sz="2400" b="0" i="0" u="sng" strike="noStrike" cap="none">
                <a:solidFill>
                  <a:schemeClr val="hlink"/>
                </a:solidFill>
                <a:latin typeface="Arial"/>
                <a:ea typeface="Arial"/>
                <a:cs typeface="Arial"/>
                <a:sym typeface="Arial"/>
                <a:hlinkClick r:id="rId5"/>
              </a:rPr>
            </a:br>
            <a:endParaRPr lang="en-US" sz="2400" b="0" i="0" u="sng" strike="noStrike" cap="none">
              <a:solidFill>
                <a:schemeClr val="hlink"/>
              </a:solidFill>
              <a:latin typeface="Arial"/>
              <a:ea typeface="Arial"/>
              <a:cs typeface="Arial"/>
              <a:sym typeface="Arial"/>
              <a:hlinkClick r:id="rId5"/>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762000" y="2057400"/>
            <a:ext cx="38862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Amadeo</a:t>
            </a:r>
            <a:br>
              <a:rPr lang="en-US" sz="4000" b="0" i="0" u="none" strike="noStrike" cap="none">
                <a:solidFill>
                  <a:schemeClr val="dk2"/>
                </a:solidFill>
                <a:latin typeface="Arial"/>
                <a:ea typeface="Arial"/>
                <a:cs typeface="Arial"/>
                <a:sym typeface="Arial"/>
              </a:rPr>
            </a:br>
            <a:r>
              <a:rPr lang="en-US" sz="4000" b="0" i="0" u="none" strike="noStrike" cap="none">
                <a:solidFill>
                  <a:schemeClr val="dk2"/>
                </a:solidFill>
                <a:latin typeface="Arial"/>
                <a:ea typeface="Arial"/>
                <a:cs typeface="Arial"/>
                <a:sym typeface="Arial"/>
              </a:rPr>
              <a:t> Avogadro</a:t>
            </a:r>
            <a:r>
              <a:rPr lang="en-US" sz="2400" b="0" i="0" u="none" strike="noStrike" cap="none">
                <a:solidFill>
                  <a:schemeClr val="dk2"/>
                </a:solidFill>
                <a:latin typeface="Arial"/>
                <a:ea typeface="Arial"/>
                <a:cs typeface="Arial"/>
                <a:sym typeface="Arial"/>
              </a:rPr>
              <a:t/>
            </a:r>
            <a:br>
              <a:rPr lang="en-US" sz="2400" b="0" i="0" u="none" strike="noStrike" cap="none">
                <a:solidFill>
                  <a:schemeClr val="dk2"/>
                </a:solidFill>
                <a:latin typeface="Arial"/>
                <a:ea typeface="Arial"/>
                <a:cs typeface="Arial"/>
                <a:sym typeface="Arial"/>
              </a:rPr>
            </a:br>
            <a:r>
              <a:rPr lang="en-US" sz="1800" b="0" i="0" u="none" strike="noStrike" cap="none">
                <a:solidFill>
                  <a:schemeClr val="dk2"/>
                </a:solidFill>
                <a:latin typeface="Arial"/>
                <a:ea typeface="Arial"/>
                <a:cs typeface="Arial"/>
                <a:sym typeface="Arial"/>
              </a:rPr>
              <a:t>(1776 – 1856)</a:t>
            </a:r>
            <a:r>
              <a:rPr lang="en-US" sz="4400" b="0" i="0" u="none" strike="noStrike" cap="none">
                <a:solidFill>
                  <a:schemeClr val="dk2"/>
                </a:solidFill>
                <a:latin typeface="Arial"/>
                <a:ea typeface="Arial"/>
                <a:cs typeface="Arial"/>
                <a:sym typeface="Arial"/>
              </a:rPr>
              <a:t> </a:t>
            </a:r>
          </a:p>
        </p:txBody>
      </p:sp>
      <p:sp>
        <p:nvSpPr>
          <p:cNvPr id="553" name="Shape 553"/>
          <p:cNvSpPr txBox="1">
            <a:spLocks noGrp="1"/>
          </p:cNvSpPr>
          <p:nvPr>
            <p:ph type="body" idx="1"/>
          </p:nvPr>
        </p:nvSpPr>
        <p:spPr>
          <a:xfrm>
            <a:off x="762000" y="4876800"/>
            <a:ext cx="7772400" cy="1219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1 mole  =  602213673600000000000000</a:t>
            </a:r>
          </a:p>
          <a:p>
            <a:pPr marL="342900" marR="0" lvl="0" indent="-342900" algn="l" rtl="0">
              <a:spcBef>
                <a:spcPts val="64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				or   6.022 x 10</a:t>
            </a:r>
            <a:r>
              <a:rPr lang="en-US" sz="3200" b="0" i="0" u="none" strike="noStrike" cap="none" baseline="30000">
                <a:solidFill>
                  <a:schemeClr val="dk1"/>
                </a:solidFill>
                <a:latin typeface="Arial"/>
                <a:ea typeface="Arial"/>
                <a:cs typeface="Arial"/>
                <a:sym typeface="Arial"/>
              </a:rPr>
              <a:t>23</a:t>
            </a:r>
          </a:p>
        </p:txBody>
      </p:sp>
      <p:sp>
        <p:nvSpPr>
          <p:cNvPr id="554" name="Shape 554"/>
          <p:cNvSpPr/>
          <p:nvPr/>
        </p:nvSpPr>
        <p:spPr>
          <a:xfrm rot="5400000">
            <a:off x="7086600" y="4572000"/>
            <a:ext cx="152399" cy="609599"/>
          </a:xfrm>
          <a:prstGeom prst="leftBrace">
            <a:avLst>
              <a:gd name="adj1" fmla="val 33333"/>
              <a:gd name="adj2" fmla="val 49995"/>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5" name="Shape 555"/>
          <p:cNvSpPr/>
          <p:nvPr/>
        </p:nvSpPr>
        <p:spPr>
          <a:xfrm rot="5400000">
            <a:off x="64008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6" name="Shape 556"/>
          <p:cNvSpPr/>
          <p:nvPr/>
        </p:nvSpPr>
        <p:spPr>
          <a:xfrm rot="5400000">
            <a:off x="57150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7" name="Shape 557"/>
          <p:cNvSpPr/>
          <p:nvPr/>
        </p:nvSpPr>
        <p:spPr>
          <a:xfrm rot="5400000">
            <a:off x="50292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8" name="Shape 558"/>
          <p:cNvSpPr/>
          <p:nvPr/>
        </p:nvSpPr>
        <p:spPr>
          <a:xfrm rot="5400000">
            <a:off x="43434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9" name="Shape 559"/>
          <p:cNvSpPr/>
          <p:nvPr/>
        </p:nvSpPr>
        <p:spPr>
          <a:xfrm rot="5400000">
            <a:off x="3657600" y="4572000"/>
            <a:ext cx="152399" cy="609599"/>
          </a:xfrm>
          <a:prstGeom prst="leftBrace">
            <a:avLst>
              <a:gd name="adj1" fmla="val 33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0" name="Shape 560"/>
          <p:cNvSpPr txBox="1"/>
          <p:nvPr/>
        </p:nvSpPr>
        <p:spPr>
          <a:xfrm>
            <a:off x="6673850" y="4419600"/>
            <a:ext cx="765175"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thousands</a:t>
            </a:r>
          </a:p>
        </p:txBody>
      </p:sp>
      <p:sp>
        <p:nvSpPr>
          <p:cNvPr id="561" name="Shape 561"/>
          <p:cNvSpPr txBox="1"/>
          <p:nvPr/>
        </p:nvSpPr>
        <p:spPr>
          <a:xfrm>
            <a:off x="6145212" y="4572000"/>
            <a:ext cx="608011"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millions</a:t>
            </a:r>
          </a:p>
        </p:txBody>
      </p:sp>
      <p:sp>
        <p:nvSpPr>
          <p:cNvPr id="562" name="Shape 562"/>
          <p:cNvSpPr txBox="1"/>
          <p:nvPr/>
        </p:nvSpPr>
        <p:spPr>
          <a:xfrm>
            <a:off x="5486400" y="4556125"/>
            <a:ext cx="571500"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billions</a:t>
            </a:r>
          </a:p>
        </p:txBody>
      </p:sp>
      <p:sp>
        <p:nvSpPr>
          <p:cNvPr id="563" name="Shape 563"/>
          <p:cNvSpPr txBox="1"/>
          <p:nvPr/>
        </p:nvSpPr>
        <p:spPr>
          <a:xfrm>
            <a:off x="4784725" y="4556125"/>
            <a:ext cx="579438"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trillions</a:t>
            </a:r>
          </a:p>
        </p:txBody>
      </p:sp>
      <p:sp>
        <p:nvSpPr>
          <p:cNvPr id="564" name="Shape 564"/>
          <p:cNvSpPr txBox="1"/>
          <p:nvPr/>
        </p:nvSpPr>
        <p:spPr>
          <a:xfrm>
            <a:off x="3962400" y="4403725"/>
            <a:ext cx="823913"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quadrillions</a:t>
            </a:r>
          </a:p>
        </p:txBody>
      </p:sp>
      <p:sp>
        <p:nvSpPr>
          <p:cNvPr id="565" name="Shape 565"/>
          <p:cNvSpPr txBox="1"/>
          <p:nvPr/>
        </p:nvSpPr>
        <p:spPr>
          <a:xfrm>
            <a:off x="3565525" y="4325937"/>
            <a:ext cx="254000"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a:t>
            </a:r>
          </a:p>
        </p:txBody>
      </p:sp>
      <p:pic>
        <p:nvPicPr>
          <p:cNvPr id="566" name="Shape 566" descr="Amedeo Avagadro"/>
          <p:cNvPicPr preferRelativeResize="0"/>
          <p:nvPr/>
        </p:nvPicPr>
        <p:blipFill rotWithShape="1">
          <a:blip r:embed="rId3">
            <a:alphaModFix/>
          </a:blip>
          <a:srcRect/>
          <a:stretch/>
        </p:blipFill>
        <p:spPr>
          <a:xfrm>
            <a:off x="4267200" y="228600"/>
            <a:ext cx="3675063" cy="4038599"/>
          </a:xfrm>
          <a:prstGeom prst="rect">
            <a:avLst/>
          </a:prstGeom>
          <a:noFill/>
          <a:ln>
            <a:noFill/>
          </a:ln>
        </p:spPr>
      </p:pic>
      <p:sp>
        <p:nvSpPr>
          <p:cNvPr id="567" name="Shape 567">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8" name="Shape 568"/>
          <p:cNvSpPr txBox="1"/>
          <p:nvPr/>
        </p:nvSpPr>
        <p:spPr>
          <a:xfrm>
            <a:off x="1066800" y="6132512"/>
            <a:ext cx="7059612"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There is Avogadro's number of particles in a mole of any substance.</a:t>
            </a:r>
          </a:p>
        </p:txBody>
      </p:sp>
      <p:sp>
        <p:nvSpPr>
          <p:cNvPr id="569" name="Shape 569"/>
          <p:cNvSpPr txBox="1"/>
          <p:nvPr/>
        </p:nvSpPr>
        <p:spPr>
          <a:xfrm>
            <a:off x="762000" y="563562"/>
            <a:ext cx="3500437"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accent2"/>
                </a:solidFill>
                <a:latin typeface="Arial"/>
                <a:ea typeface="Arial"/>
                <a:cs typeface="Arial"/>
                <a:sym typeface="Arial"/>
              </a:rPr>
              <a:t>Particles in a Mole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
                                            <p:txEl>
                                              <p:pRg st="0" end="0"/>
                                            </p:txEl>
                                          </p:spTgt>
                                        </p:tgtEl>
                                        <p:attrNameLst>
                                          <p:attrName>style.visibility</p:attrName>
                                        </p:attrNameLst>
                                      </p:cBhvr>
                                      <p:to>
                                        <p:strVal val="visible"/>
                                      </p:to>
                                    </p:set>
                                    <p:animEffect transition="in" filter="fade">
                                      <p:cBhvr>
                                        <p:cTn id="7" dur="1000"/>
                                        <p:tgtEl>
                                          <p:spTgt spid="5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
                                            <p:txEl>
                                              <p:pRg st="1" end="1"/>
                                            </p:txEl>
                                          </p:spTgt>
                                        </p:tgtEl>
                                        <p:attrNameLst>
                                          <p:attrName>style.visibility</p:attrName>
                                        </p:attrNameLst>
                                      </p:cBhvr>
                                      <p:to>
                                        <p:strVal val="visible"/>
                                      </p:to>
                                    </p:set>
                                    <p:animEffect transition="in" filter="fade">
                                      <p:cBhvr>
                                        <p:cTn id="12" dur="1000"/>
                                        <p:tgtEl>
                                          <p:spTgt spid="553">
                                            <p:txEl>
                                              <p:pRg st="1" end="1"/>
                                            </p:txEl>
                                          </p:spTgt>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54"/>
                                        </p:tgtEl>
                                        <p:attrNameLst>
                                          <p:attrName>style.visibility</p:attrName>
                                        </p:attrNameLst>
                                      </p:cBhvr>
                                      <p:to>
                                        <p:strVal val="visible"/>
                                      </p:to>
                                    </p:set>
                                    <p:anim calcmode="lin" valueType="num">
                                      <p:cBhvr additive="base">
                                        <p:cTn id="16" dur="500"/>
                                        <p:tgtEl>
                                          <p:spTgt spid="55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555"/>
                                        </p:tgtEl>
                                        <p:attrNameLst>
                                          <p:attrName>style.visibility</p:attrName>
                                        </p:attrNameLst>
                                      </p:cBhvr>
                                      <p:to>
                                        <p:strVal val="visible"/>
                                      </p:to>
                                    </p:set>
                                    <p:anim calcmode="lin" valueType="num">
                                      <p:cBhvr additive="base">
                                        <p:cTn id="20" dur="500"/>
                                        <p:tgtEl>
                                          <p:spTgt spid="55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556"/>
                                        </p:tgtEl>
                                        <p:attrNameLst>
                                          <p:attrName>style.visibility</p:attrName>
                                        </p:attrNameLst>
                                      </p:cBhvr>
                                      <p:to>
                                        <p:strVal val="visible"/>
                                      </p:to>
                                    </p:set>
                                    <p:anim calcmode="lin" valueType="num">
                                      <p:cBhvr additive="base">
                                        <p:cTn id="24" dur="500"/>
                                        <p:tgtEl>
                                          <p:spTgt spid="556"/>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557"/>
                                        </p:tgtEl>
                                        <p:attrNameLst>
                                          <p:attrName>style.visibility</p:attrName>
                                        </p:attrNameLst>
                                      </p:cBhvr>
                                      <p:to>
                                        <p:strVal val="visible"/>
                                      </p:to>
                                    </p:set>
                                    <p:anim calcmode="lin" valueType="num">
                                      <p:cBhvr additive="base">
                                        <p:cTn id="28" dur="500"/>
                                        <p:tgtEl>
                                          <p:spTgt spid="557"/>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558"/>
                                        </p:tgtEl>
                                        <p:attrNameLst>
                                          <p:attrName>style.visibility</p:attrName>
                                        </p:attrNameLst>
                                      </p:cBhvr>
                                      <p:to>
                                        <p:strVal val="visible"/>
                                      </p:to>
                                    </p:set>
                                    <p:anim calcmode="lin" valueType="num">
                                      <p:cBhvr additive="base">
                                        <p:cTn id="32" dur="500"/>
                                        <p:tgtEl>
                                          <p:spTgt spid="558"/>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559"/>
                                        </p:tgtEl>
                                        <p:attrNameLst>
                                          <p:attrName>style.visibility</p:attrName>
                                        </p:attrNameLst>
                                      </p:cBhvr>
                                      <p:to>
                                        <p:strVal val="visible"/>
                                      </p:to>
                                    </p:set>
                                    <p:anim calcmode="lin" valueType="num">
                                      <p:cBhvr additive="base">
                                        <p:cTn id="36" dur="500"/>
                                        <p:tgtEl>
                                          <p:spTgt spid="559"/>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2" presetClass="entr" presetSubtype="4" fill="hold" nodeType="afterEffect">
                                  <p:stCondLst>
                                    <p:cond delay="0"/>
                                  </p:stCondLst>
                                  <p:childTnLst>
                                    <p:set>
                                      <p:cBhvr>
                                        <p:cTn id="39" dur="1" fill="hold">
                                          <p:stCondLst>
                                            <p:cond delay="0"/>
                                          </p:stCondLst>
                                        </p:cTn>
                                        <p:tgtEl>
                                          <p:spTgt spid="560"/>
                                        </p:tgtEl>
                                        <p:attrNameLst>
                                          <p:attrName>style.visibility</p:attrName>
                                        </p:attrNameLst>
                                      </p:cBhvr>
                                      <p:to>
                                        <p:strVal val="visible"/>
                                      </p:to>
                                    </p:set>
                                    <p:anim calcmode="lin" valueType="num">
                                      <p:cBhvr additive="base">
                                        <p:cTn id="40" dur="500"/>
                                        <p:tgtEl>
                                          <p:spTgt spid="560"/>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2" presetClass="entr" presetSubtype="4" fill="hold" nodeType="afterEffect">
                                  <p:stCondLst>
                                    <p:cond delay="0"/>
                                  </p:stCondLst>
                                  <p:childTnLst>
                                    <p:set>
                                      <p:cBhvr>
                                        <p:cTn id="43" dur="1" fill="hold">
                                          <p:stCondLst>
                                            <p:cond delay="0"/>
                                          </p:stCondLst>
                                        </p:cTn>
                                        <p:tgtEl>
                                          <p:spTgt spid="561"/>
                                        </p:tgtEl>
                                        <p:attrNameLst>
                                          <p:attrName>style.visibility</p:attrName>
                                        </p:attrNameLst>
                                      </p:cBhvr>
                                      <p:to>
                                        <p:strVal val="visible"/>
                                      </p:to>
                                    </p:set>
                                    <p:anim calcmode="lin" valueType="num">
                                      <p:cBhvr additive="base">
                                        <p:cTn id="44" dur="500"/>
                                        <p:tgtEl>
                                          <p:spTgt spid="561"/>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 presetClass="entr" presetSubtype="4" fill="hold" nodeType="afterEffect">
                                  <p:stCondLst>
                                    <p:cond delay="0"/>
                                  </p:stCondLst>
                                  <p:childTnLst>
                                    <p:set>
                                      <p:cBhvr>
                                        <p:cTn id="47" dur="1" fill="hold">
                                          <p:stCondLst>
                                            <p:cond delay="0"/>
                                          </p:stCondLst>
                                        </p:cTn>
                                        <p:tgtEl>
                                          <p:spTgt spid="562"/>
                                        </p:tgtEl>
                                        <p:attrNameLst>
                                          <p:attrName>style.visibility</p:attrName>
                                        </p:attrNameLst>
                                      </p:cBhvr>
                                      <p:to>
                                        <p:strVal val="visible"/>
                                      </p:to>
                                    </p:set>
                                    <p:anim calcmode="lin" valueType="num">
                                      <p:cBhvr additive="base">
                                        <p:cTn id="48" dur="500"/>
                                        <p:tgtEl>
                                          <p:spTgt spid="562"/>
                                        </p:tgtEl>
                                        <p:attrNameLst>
                                          <p:attrName>ppt_y</p:attrName>
                                        </p:attrNameLst>
                                      </p:cBhvr>
                                      <p:tavLst>
                                        <p:tav tm="0">
                                          <p:val>
                                            <p:strVal val="#ppt_y+1"/>
                                          </p:val>
                                        </p:tav>
                                        <p:tav tm="100000">
                                          <p:val>
                                            <p:strVal val="#ppt_y"/>
                                          </p:val>
                                        </p:tav>
                                      </p:tavLst>
                                    </p:anim>
                                  </p:childTnLst>
                                </p:cTn>
                              </p:par>
                            </p:childTnLst>
                          </p:cTn>
                        </p:par>
                        <p:par>
                          <p:cTn id="49" fill="hold">
                            <p:stCondLst>
                              <p:cond delay="5500"/>
                            </p:stCondLst>
                            <p:childTnLst>
                              <p:par>
                                <p:cTn id="50" presetID="2" presetClass="entr" presetSubtype="4" fill="hold" nodeType="afterEffect">
                                  <p:stCondLst>
                                    <p:cond delay="0"/>
                                  </p:stCondLst>
                                  <p:childTnLst>
                                    <p:set>
                                      <p:cBhvr>
                                        <p:cTn id="51" dur="1" fill="hold">
                                          <p:stCondLst>
                                            <p:cond delay="0"/>
                                          </p:stCondLst>
                                        </p:cTn>
                                        <p:tgtEl>
                                          <p:spTgt spid="563"/>
                                        </p:tgtEl>
                                        <p:attrNameLst>
                                          <p:attrName>style.visibility</p:attrName>
                                        </p:attrNameLst>
                                      </p:cBhvr>
                                      <p:to>
                                        <p:strVal val="visible"/>
                                      </p:to>
                                    </p:set>
                                    <p:anim calcmode="lin" valueType="num">
                                      <p:cBhvr additive="base">
                                        <p:cTn id="52" dur="500"/>
                                        <p:tgtEl>
                                          <p:spTgt spid="563"/>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2" presetClass="entr" presetSubtype="4" fill="hold" nodeType="afterEffect">
                                  <p:stCondLst>
                                    <p:cond delay="0"/>
                                  </p:stCondLst>
                                  <p:childTnLst>
                                    <p:set>
                                      <p:cBhvr>
                                        <p:cTn id="55" dur="1" fill="hold">
                                          <p:stCondLst>
                                            <p:cond delay="0"/>
                                          </p:stCondLst>
                                        </p:cTn>
                                        <p:tgtEl>
                                          <p:spTgt spid="564"/>
                                        </p:tgtEl>
                                        <p:attrNameLst>
                                          <p:attrName>style.visibility</p:attrName>
                                        </p:attrNameLst>
                                      </p:cBhvr>
                                      <p:to>
                                        <p:strVal val="visible"/>
                                      </p:to>
                                    </p:set>
                                    <p:anim calcmode="lin" valueType="num">
                                      <p:cBhvr additive="base">
                                        <p:cTn id="56" dur="500"/>
                                        <p:tgtEl>
                                          <p:spTgt spid="564"/>
                                        </p:tgtEl>
                                        <p:attrNameLst>
                                          <p:attrName>ppt_y</p:attrName>
                                        </p:attrNameLst>
                                      </p:cBhvr>
                                      <p:tavLst>
                                        <p:tav tm="0">
                                          <p:val>
                                            <p:strVal val="#ppt_y+1"/>
                                          </p:val>
                                        </p:tav>
                                        <p:tav tm="100000">
                                          <p:val>
                                            <p:strVal val="#ppt_y"/>
                                          </p:val>
                                        </p:tav>
                                      </p:tavLst>
                                    </p:anim>
                                  </p:childTnLst>
                                </p:cTn>
                              </p:par>
                            </p:childTnLst>
                          </p:cTn>
                        </p:par>
                        <p:par>
                          <p:cTn id="57" fill="hold">
                            <p:stCondLst>
                              <p:cond delay="6500"/>
                            </p:stCondLst>
                            <p:childTnLst>
                              <p:par>
                                <p:cTn id="58" presetID="2" presetClass="entr" presetSubtype="4" fill="hold" nodeType="afterEffect">
                                  <p:stCondLst>
                                    <p:cond delay="0"/>
                                  </p:stCondLst>
                                  <p:childTnLst>
                                    <p:set>
                                      <p:cBhvr>
                                        <p:cTn id="59" dur="1" fill="hold">
                                          <p:stCondLst>
                                            <p:cond delay="0"/>
                                          </p:stCondLst>
                                        </p:cTn>
                                        <p:tgtEl>
                                          <p:spTgt spid="565"/>
                                        </p:tgtEl>
                                        <p:attrNameLst>
                                          <p:attrName>style.visibility</p:attrName>
                                        </p:attrNameLst>
                                      </p:cBhvr>
                                      <p:to>
                                        <p:strVal val="visible"/>
                                      </p:to>
                                    </p:set>
                                    <p:anim calcmode="lin" valueType="num">
                                      <p:cBhvr additive="base">
                                        <p:cTn id="60" dur="500"/>
                                        <p:tgtEl>
                                          <p:spTgt spid="56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68"/>
                                        </p:tgtEl>
                                        <p:attrNameLst>
                                          <p:attrName>style.visibility</p:attrName>
                                        </p:attrNameLst>
                                      </p:cBhvr>
                                      <p:to>
                                        <p:strVal val="visible"/>
                                      </p:to>
                                    </p:set>
                                    <p:animEffect transition="in" filter="fade">
                                      <p:cBhvr>
                                        <p:cTn id="65" dur="5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737"/>
        <p:cNvGrpSpPr/>
        <p:nvPr/>
      </p:nvGrpSpPr>
      <p:grpSpPr>
        <a:xfrm>
          <a:off x="0" y="0"/>
          <a:ext cx="0" cy="0"/>
          <a:chOff x="0" y="0"/>
          <a:chExt cx="0" cy="0"/>
        </a:xfrm>
      </p:grpSpPr>
      <p:sp>
        <p:nvSpPr>
          <p:cNvPr id="4738" name="Shape 4738"/>
          <p:cNvSpPr txBox="1"/>
          <p:nvPr/>
        </p:nvSpPr>
        <p:spPr>
          <a:xfrm>
            <a:off x="288925" y="1325562"/>
            <a:ext cx="8647112"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  According to the balanced chemical equation, how many atoms of silver will be produced from combining</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100 g of copper with 200 g of silver nitrate?</a:t>
            </a:r>
          </a:p>
        </p:txBody>
      </p:sp>
      <p:sp>
        <p:nvSpPr>
          <p:cNvPr id="4739" name="Shape 4739"/>
          <p:cNvSpPr txBox="1"/>
          <p:nvPr/>
        </p:nvSpPr>
        <p:spPr>
          <a:xfrm>
            <a:off x="1336675" y="2020888"/>
            <a:ext cx="68992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Cu(s)   +   2 AgNO</a:t>
            </a:r>
            <a:r>
              <a:rPr lang="en-US" sz="2000" b="0" i="0" u="none" strike="noStrike" cap="none" baseline="-25000">
                <a:solidFill>
                  <a:schemeClr val="dk1"/>
                </a:solidFill>
                <a:latin typeface="Arial"/>
                <a:ea typeface="Arial"/>
                <a:cs typeface="Arial"/>
                <a:sym typeface="Arial"/>
              </a:rPr>
              <a:t>3</a:t>
            </a:r>
            <a:r>
              <a:rPr lang="en-US" sz="2000" b="0" i="0" u="none" strike="noStrike" cap="none">
                <a:solidFill>
                  <a:schemeClr val="dk1"/>
                </a:solidFill>
                <a:latin typeface="Arial"/>
                <a:ea typeface="Arial"/>
                <a:cs typeface="Arial"/>
                <a:sym typeface="Arial"/>
              </a:rPr>
              <a:t>(aq)                 Cu(NO</a:t>
            </a:r>
            <a:r>
              <a:rPr lang="en-US" sz="2000" b="0" i="0" u="none" strike="noStrike" cap="none" baseline="-25000">
                <a:solidFill>
                  <a:schemeClr val="dk1"/>
                </a:solidFill>
                <a:latin typeface="Arial"/>
                <a:ea typeface="Arial"/>
                <a:cs typeface="Arial"/>
                <a:sym typeface="Arial"/>
              </a:rPr>
              <a:t>3</a:t>
            </a:r>
            <a:r>
              <a:rPr lang="en-US" sz="2000" b="0" i="0" u="none" strike="noStrike" cap="none">
                <a:solidFill>
                  <a:schemeClr val="dk1"/>
                </a:solidFill>
                <a:latin typeface="Arial"/>
                <a:ea typeface="Arial"/>
                <a:cs typeface="Arial"/>
                <a:sym typeface="Arial"/>
              </a:rPr>
              <a:t>)</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(aq)   +   2 Ag(s)</a:t>
            </a:r>
          </a:p>
        </p:txBody>
      </p:sp>
      <p:cxnSp>
        <p:nvCxnSpPr>
          <p:cNvPr id="4740" name="Shape 4740"/>
          <p:cNvCxnSpPr/>
          <p:nvPr/>
        </p:nvCxnSpPr>
        <p:spPr>
          <a:xfrm>
            <a:off x="4219575" y="2247900"/>
            <a:ext cx="857250" cy="0"/>
          </a:xfrm>
          <a:prstGeom prst="straightConnector1">
            <a:avLst/>
          </a:prstGeom>
          <a:noFill/>
          <a:ln w="22225" cap="flat" cmpd="sng">
            <a:solidFill>
              <a:schemeClr val="dk1"/>
            </a:solidFill>
            <a:prstDash val="solid"/>
            <a:round/>
            <a:headEnd type="none" w="med" len="med"/>
            <a:tailEnd type="triangle" w="lg" len="lg"/>
          </a:ln>
        </p:spPr>
      </p:cxnSp>
      <p:sp>
        <p:nvSpPr>
          <p:cNvPr id="4741" name="Shape 4741"/>
          <p:cNvSpPr txBox="1"/>
          <p:nvPr/>
        </p:nvSpPr>
        <p:spPr>
          <a:xfrm>
            <a:off x="288925" y="2706688"/>
            <a:ext cx="8713788"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2.  At STP, what volume of “laughing gas” (dinitrogen monoxide) will be produced from 50 g of nitrogen gas   </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and 75 g of oxygen gas?</a:t>
            </a:r>
          </a:p>
        </p:txBody>
      </p:sp>
      <p:sp>
        <p:nvSpPr>
          <p:cNvPr id="4742" name="Shape 4742"/>
          <p:cNvSpPr txBox="1"/>
          <p:nvPr/>
        </p:nvSpPr>
        <p:spPr>
          <a:xfrm>
            <a:off x="288925" y="3878262"/>
            <a:ext cx="8810625" cy="942975"/>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3.  Carbon monoxide can be combined with hydrogen to produce methanol, CH</a:t>
            </a:r>
            <a:r>
              <a:rPr lang="en-US" sz="1400" b="0" i="0" u="none" strike="noStrike" cap="none" baseline="-25000">
                <a:solidFill>
                  <a:schemeClr val="dk1"/>
                </a:solidFill>
                <a:latin typeface="Arial"/>
                <a:ea typeface="Arial"/>
                <a:cs typeface="Arial"/>
                <a:sym typeface="Arial"/>
              </a:rPr>
              <a:t>3</a:t>
            </a:r>
            <a:r>
              <a:rPr lang="en-US" sz="1400" b="0" i="0" u="none" strike="noStrike" cap="none">
                <a:solidFill>
                  <a:schemeClr val="dk1"/>
                </a:solidFill>
                <a:latin typeface="Arial"/>
                <a:ea typeface="Arial"/>
                <a:cs typeface="Arial"/>
                <a:sym typeface="Arial"/>
              </a:rPr>
              <a:t>OH.  Methanol is used as an </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industrial solvent, as a reactant in some synthesis reactions, and as a clean-burning fuel for some</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racing cars.  If you had 152 kg of carbon monoxide and 24.5 kg of hydrogen gas, how many kilograms</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of methanol could be produced?</a:t>
            </a:r>
          </a:p>
        </p:txBody>
      </p:sp>
      <p:sp>
        <p:nvSpPr>
          <p:cNvPr id="4743" name="Shape 474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4744" name="Shape 4744"/>
          <p:cNvSpPr txBox="1"/>
          <p:nvPr/>
        </p:nvSpPr>
        <p:spPr>
          <a:xfrm>
            <a:off x="288925" y="5278437"/>
            <a:ext cx="7402512" cy="304799"/>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4.  How many grams of water will be produced from 50 g of hydrogen and 100 g of oxygen? </a:t>
            </a:r>
          </a:p>
        </p:txBody>
      </p:sp>
      <p:sp>
        <p:nvSpPr>
          <p:cNvPr id="4745" name="Shape 4745"/>
          <p:cNvSpPr txBox="1"/>
          <p:nvPr/>
        </p:nvSpPr>
        <p:spPr>
          <a:xfrm>
            <a:off x="1174750" y="6364287"/>
            <a:ext cx="6923088"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Answers:               1.  7.1 x 10</a:t>
            </a:r>
            <a:r>
              <a:rPr lang="en-US" sz="1000" b="0" i="0" u="none" strike="noStrike" cap="none" baseline="30000">
                <a:solidFill>
                  <a:schemeClr val="dk1"/>
                </a:solidFill>
                <a:latin typeface="Arial"/>
                <a:ea typeface="Arial"/>
                <a:cs typeface="Arial"/>
                <a:sym typeface="Arial"/>
              </a:rPr>
              <a:t>23</a:t>
            </a:r>
            <a:r>
              <a:rPr lang="en-US" sz="1000" b="0" i="0" u="none" strike="noStrike" cap="none">
                <a:solidFill>
                  <a:schemeClr val="dk1"/>
                </a:solidFill>
                <a:latin typeface="Arial"/>
                <a:ea typeface="Arial"/>
                <a:cs typeface="Arial"/>
                <a:sym typeface="Arial"/>
              </a:rPr>
              <a:t> atoms Ag               2.  40 dm</a:t>
            </a:r>
            <a:r>
              <a:rPr lang="en-US" sz="1000" b="0" i="0" u="none" strike="noStrike" cap="none" baseline="30000">
                <a:solidFill>
                  <a:schemeClr val="dk1"/>
                </a:solidFill>
                <a:latin typeface="Arial"/>
                <a:ea typeface="Arial"/>
                <a:cs typeface="Arial"/>
                <a:sym typeface="Arial"/>
              </a:rPr>
              <a:t>3</a:t>
            </a:r>
            <a:r>
              <a:rPr lang="en-US" sz="1000" b="0" i="0" u="none" strike="noStrike" cap="none">
                <a:solidFill>
                  <a:schemeClr val="dk1"/>
                </a:solidFill>
                <a:latin typeface="Arial"/>
                <a:ea typeface="Arial"/>
                <a:cs typeface="Arial"/>
                <a:sym typeface="Arial"/>
              </a:rPr>
              <a:t> N</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               3.  174.3 kg CH</a:t>
            </a:r>
            <a:r>
              <a:rPr lang="en-US" sz="1000" b="0" i="0" u="none" strike="noStrike" cap="none" baseline="-25000">
                <a:solidFill>
                  <a:schemeClr val="dk1"/>
                </a:solidFill>
                <a:latin typeface="Arial"/>
                <a:ea typeface="Arial"/>
                <a:cs typeface="Arial"/>
                <a:sym typeface="Arial"/>
              </a:rPr>
              <a:t>3</a:t>
            </a:r>
            <a:r>
              <a:rPr lang="en-US" sz="1000" b="0" i="0" u="none" strike="noStrike" cap="none">
                <a:solidFill>
                  <a:schemeClr val="dk1"/>
                </a:solidFill>
                <a:latin typeface="Arial"/>
                <a:ea typeface="Arial"/>
                <a:cs typeface="Arial"/>
                <a:sym typeface="Arial"/>
              </a:rPr>
              <a:t>OH               4.  112.5 g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a:t>
            </a:r>
          </a:p>
        </p:txBody>
      </p:sp>
      <p:sp>
        <p:nvSpPr>
          <p:cNvPr id="4746" name="Shape 4746">
            <a:hlinkClick r:id="rId3"/>
          </p:cNvPr>
          <p:cNvSpPr/>
          <p:nvPr/>
        </p:nvSpPr>
        <p:spPr>
          <a:xfrm>
            <a:off x="300037" y="199866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sp>
        <p:nvSpPr>
          <p:cNvPr id="4747" name="Shape 4747">
            <a:hlinkClick r:id="rId4"/>
          </p:cNvPr>
          <p:cNvSpPr/>
          <p:nvPr/>
        </p:nvSpPr>
        <p:spPr>
          <a:xfrm>
            <a:off x="300037" y="3341687"/>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sp>
        <p:nvSpPr>
          <p:cNvPr id="4748" name="Shape 4748">
            <a:hlinkClick r:id="rId5"/>
          </p:cNvPr>
          <p:cNvSpPr/>
          <p:nvPr/>
        </p:nvSpPr>
        <p:spPr>
          <a:xfrm>
            <a:off x="290512" y="4560887"/>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sp>
        <p:nvSpPr>
          <p:cNvPr id="4749" name="Shape 4749">
            <a:hlinkClick r:id="rId6"/>
          </p:cNvPr>
          <p:cNvSpPr/>
          <p:nvPr/>
        </p:nvSpPr>
        <p:spPr>
          <a:xfrm>
            <a:off x="290512" y="5808662"/>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46"/>
                                        </p:tgtEl>
                                        <p:attrNameLst>
                                          <p:attrName>style.visibility</p:attrName>
                                        </p:attrNameLst>
                                      </p:cBhvr>
                                      <p:to>
                                        <p:strVal val="visible"/>
                                      </p:to>
                                    </p:set>
                                    <p:anim calcmode="lin" valueType="num">
                                      <p:cBhvr additive="base">
                                        <p:cTn id="7" dur="500"/>
                                        <p:tgtEl>
                                          <p:spTgt spid="4746"/>
                                        </p:tgtEl>
                                        <p:attrNameLst>
                                          <p:attrName>ppt_w</p:attrName>
                                        </p:attrNameLst>
                                      </p:cBhvr>
                                      <p:tavLst>
                                        <p:tav tm="0">
                                          <p:val>
                                            <p:strVal val="0"/>
                                          </p:val>
                                        </p:tav>
                                        <p:tav tm="100000">
                                          <p:val>
                                            <p:strVal val="#ppt_w"/>
                                          </p:val>
                                        </p:tav>
                                      </p:tavLst>
                                    </p:anim>
                                    <p:anim calcmode="lin" valueType="num">
                                      <p:cBhvr additive="base">
                                        <p:cTn id="8" dur="500"/>
                                        <p:tgtEl>
                                          <p:spTgt spid="474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747"/>
                                        </p:tgtEl>
                                        <p:attrNameLst>
                                          <p:attrName>style.visibility</p:attrName>
                                        </p:attrNameLst>
                                      </p:cBhvr>
                                      <p:to>
                                        <p:strVal val="visible"/>
                                      </p:to>
                                    </p:set>
                                    <p:anim calcmode="lin" valueType="num">
                                      <p:cBhvr additive="base">
                                        <p:cTn id="12" dur="500"/>
                                        <p:tgtEl>
                                          <p:spTgt spid="4747"/>
                                        </p:tgtEl>
                                        <p:attrNameLst>
                                          <p:attrName>ppt_w</p:attrName>
                                        </p:attrNameLst>
                                      </p:cBhvr>
                                      <p:tavLst>
                                        <p:tav tm="0">
                                          <p:val>
                                            <p:strVal val="0"/>
                                          </p:val>
                                        </p:tav>
                                        <p:tav tm="100000">
                                          <p:val>
                                            <p:strVal val="#ppt_w"/>
                                          </p:val>
                                        </p:tav>
                                      </p:tavLst>
                                    </p:anim>
                                    <p:anim calcmode="lin" valueType="num">
                                      <p:cBhvr additive="base">
                                        <p:cTn id="13" dur="500"/>
                                        <p:tgtEl>
                                          <p:spTgt spid="4747"/>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748"/>
                                        </p:tgtEl>
                                        <p:attrNameLst>
                                          <p:attrName>style.visibility</p:attrName>
                                        </p:attrNameLst>
                                      </p:cBhvr>
                                      <p:to>
                                        <p:strVal val="visible"/>
                                      </p:to>
                                    </p:set>
                                    <p:anim calcmode="lin" valueType="num">
                                      <p:cBhvr additive="base">
                                        <p:cTn id="17" dur="500"/>
                                        <p:tgtEl>
                                          <p:spTgt spid="4748"/>
                                        </p:tgtEl>
                                        <p:attrNameLst>
                                          <p:attrName>ppt_w</p:attrName>
                                        </p:attrNameLst>
                                      </p:cBhvr>
                                      <p:tavLst>
                                        <p:tav tm="0">
                                          <p:val>
                                            <p:strVal val="0"/>
                                          </p:val>
                                        </p:tav>
                                        <p:tav tm="100000">
                                          <p:val>
                                            <p:strVal val="#ppt_w"/>
                                          </p:val>
                                        </p:tav>
                                      </p:tavLst>
                                    </p:anim>
                                    <p:anim calcmode="lin" valueType="num">
                                      <p:cBhvr additive="base">
                                        <p:cTn id="18" dur="500"/>
                                        <p:tgtEl>
                                          <p:spTgt spid="4748"/>
                                        </p:tgtEl>
                                        <p:attrNameLst>
                                          <p:attrName>ppt_h</p:attrName>
                                        </p:attrNameLst>
                                      </p:cBhvr>
                                      <p:tavLst>
                                        <p:tav tm="0">
                                          <p:val>
                                            <p:str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4749"/>
                                        </p:tgtEl>
                                        <p:attrNameLst>
                                          <p:attrName>style.visibility</p:attrName>
                                        </p:attrNameLst>
                                      </p:cBhvr>
                                      <p:to>
                                        <p:strVal val="visible"/>
                                      </p:to>
                                    </p:set>
                                    <p:anim calcmode="lin" valueType="num">
                                      <p:cBhvr additive="base">
                                        <p:cTn id="22" dur="500"/>
                                        <p:tgtEl>
                                          <p:spTgt spid="4749"/>
                                        </p:tgtEl>
                                        <p:attrNameLst>
                                          <p:attrName>ppt_w</p:attrName>
                                        </p:attrNameLst>
                                      </p:cBhvr>
                                      <p:tavLst>
                                        <p:tav tm="0">
                                          <p:val>
                                            <p:strVal val="0"/>
                                          </p:val>
                                        </p:tav>
                                        <p:tav tm="100000">
                                          <p:val>
                                            <p:strVal val="#ppt_w"/>
                                          </p:val>
                                        </p:tav>
                                      </p:tavLst>
                                    </p:anim>
                                    <p:anim calcmode="lin" valueType="num">
                                      <p:cBhvr additive="base">
                                        <p:cTn id="23" dur="500"/>
                                        <p:tgtEl>
                                          <p:spTgt spid="47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754"/>
        <p:cNvGrpSpPr/>
        <p:nvPr/>
      </p:nvGrpSpPr>
      <p:grpSpPr>
        <a:xfrm>
          <a:off x="0" y="0"/>
          <a:ext cx="0" cy="0"/>
          <a:chOff x="0" y="0"/>
          <a:chExt cx="0" cy="0"/>
        </a:xfrm>
      </p:grpSpPr>
      <p:sp>
        <p:nvSpPr>
          <p:cNvPr id="4755" name="Shape 4755"/>
          <p:cNvSpPr txBox="1"/>
          <p:nvPr/>
        </p:nvSpPr>
        <p:spPr>
          <a:xfrm>
            <a:off x="288925" y="1325562"/>
            <a:ext cx="8647112"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  According to the balanced chemical equation, how many atoms of silver will be produced from combining</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100 g of copper with 200 g of silver nitrate?</a:t>
            </a:r>
          </a:p>
        </p:txBody>
      </p:sp>
      <p:sp>
        <p:nvSpPr>
          <p:cNvPr id="4756" name="Shape 4756"/>
          <p:cNvSpPr txBox="1"/>
          <p:nvPr/>
        </p:nvSpPr>
        <p:spPr>
          <a:xfrm>
            <a:off x="1336675" y="2020888"/>
            <a:ext cx="68992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Cu(s)   +   2 AgNO</a:t>
            </a:r>
            <a:r>
              <a:rPr lang="en-US" sz="2000" b="0" i="0" u="none" strike="noStrike" cap="none" baseline="-25000">
                <a:solidFill>
                  <a:schemeClr val="dk1"/>
                </a:solidFill>
                <a:latin typeface="Arial"/>
                <a:ea typeface="Arial"/>
                <a:cs typeface="Arial"/>
                <a:sym typeface="Arial"/>
              </a:rPr>
              <a:t>3</a:t>
            </a:r>
            <a:r>
              <a:rPr lang="en-US" sz="2000" b="0" i="0" u="none" strike="noStrike" cap="none">
                <a:solidFill>
                  <a:schemeClr val="dk1"/>
                </a:solidFill>
                <a:latin typeface="Arial"/>
                <a:ea typeface="Arial"/>
                <a:cs typeface="Arial"/>
                <a:sym typeface="Arial"/>
              </a:rPr>
              <a:t>(aq)                 Cu(NO</a:t>
            </a:r>
            <a:r>
              <a:rPr lang="en-US" sz="2000" b="0" i="0" u="none" strike="noStrike" cap="none" baseline="-25000">
                <a:solidFill>
                  <a:schemeClr val="dk1"/>
                </a:solidFill>
                <a:latin typeface="Arial"/>
                <a:ea typeface="Arial"/>
                <a:cs typeface="Arial"/>
                <a:sym typeface="Arial"/>
              </a:rPr>
              <a:t>3</a:t>
            </a:r>
            <a:r>
              <a:rPr lang="en-US" sz="2000" b="0" i="0" u="none" strike="noStrike" cap="none">
                <a:solidFill>
                  <a:schemeClr val="dk1"/>
                </a:solidFill>
                <a:latin typeface="Arial"/>
                <a:ea typeface="Arial"/>
                <a:cs typeface="Arial"/>
                <a:sym typeface="Arial"/>
              </a:rPr>
              <a:t>)</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(aq)   +   2 Ag(s)</a:t>
            </a:r>
          </a:p>
        </p:txBody>
      </p:sp>
      <p:cxnSp>
        <p:nvCxnSpPr>
          <p:cNvPr id="4757" name="Shape 4757"/>
          <p:cNvCxnSpPr/>
          <p:nvPr/>
        </p:nvCxnSpPr>
        <p:spPr>
          <a:xfrm>
            <a:off x="4219575" y="2247900"/>
            <a:ext cx="857250" cy="0"/>
          </a:xfrm>
          <a:prstGeom prst="straightConnector1">
            <a:avLst/>
          </a:prstGeom>
          <a:noFill/>
          <a:ln w="22225" cap="flat" cmpd="sng">
            <a:solidFill>
              <a:schemeClr val="dk1"/>
            </a:solidFill>
            <a:prstDash val="solid"/>
            <a:round/>
            <a:headEnd type="none" w="med" len="med"/>
            <a:tailEnd type="triangle" w="lg" len="lg"/>
          </a:ln>
        </p:spPr>
      </p:cxnSp>
      <p:sp>
        <p:nvSpPr>
          <p:cNvPr id="4758" name="Shape 475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4759" name="Shape 4759">
            <a:hlinkClick r:id="rId3"/>
          </p:cNvPr>
          <p:cNvSpPr/>
          <p:nvPr/>
        </p:nvSpPr>
        <p:spPr>
          <a:xfrm>
            <a:off x="300037" y="199866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sp>
        <p:nvSpPr>
          <p:cNvPr id="4760" name="Shape 4760"/>
          <p:cNvSpPr txBox="1"/>
          <p:nvPr/>
        </p:nvSpPr>
        <p:spPr>
          <a:xfrm>
            <a:off x="1295400" y="2608263"/>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100 g</a:t>
            </a:r>
          </a:p>
        </p:txBody>
      </p:sp>
      <p:sp>
        <p:nvSpPr>
          <p:cNvPr id="4761" name="Shape 4761"/>
          <p:cNvSpPr txBox="1"/>
          <p:nvPr/>
        </p:nvSpPr>
        <p:spPr>
          <a:xfrm>
            <a:off x="2981325" y="2636838"/>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200 g</a:t>
            </a:r>
          </a:p>
        </p:txBody>
      </p:sp>
      <p:cxnSp>
        <p:nvCxnSpPr>
          <p:cNvPr id="4762" name="Shape 4762"/>
          <p:cNvCxnSpPr/>
          <p:nvPr/>
        </p:nvCxnSpPr>
        <p:spPr>
          <a:xfrm>
            <a:off x="1657350" y="29892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4763" name="Shape 4763"/>
          <p:cNvCxnSpPr/>
          <p:nvPr/>
        </p:nvCxnSpPr>
        <p:spPr>
          <a:xfrm>
            <a:off x="3287712" y="2997200"/>
            <a:ext cx="0" cy="1152525"/>
          </a:xfrm>
          <a:prstGeom prst="straightConnector1">
            <a:avLst/>
          </a:prstGeom>
          <a:noFill/>
          <a:ln w="9525" cap="flat" cmpd="sng">
            <a:solidFill>
              <a:schemeClr val="dk1"/>
            </a:solidFill>
            <a:prstDash val="solid"/>
            <a:round/>
            <a:headEnd type="none" w="med" len="med"/>
            <a:tailEnd type="triangle" w="lg" len="lg"/>
          </a:ln>
        </p:spPr>
      </p:cxnSp>
      <p:sp>
        <p:nvSpPr>
          <p:cNvPr id="4764" name="Shape 4764"/>
          <p:cNvSpPr txBox="1"/>
          <p:nvPr/>
        </p:nvSpPr>
        <p:spPr>
          <a:xfrm>
            <a:off x="1706563" y="3243263"/>
            <a:ext cx="1247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63.5 g/mol</a:t>
            </a:r>
          </a:p>
        </p:txBody>
      </p:sp>
      <p:sp>
        <p:nvSpPr>
          <p:cNvPr id="4765" name="Shape 4765"/>
          <p:cNvSpPr txBox="1"/>
          <p:nvPr/>
        </p:nvSpPr>
        <p:spPr>
          <a:xfrm>
            <a:off x="3336925" y="3240088"/>
            <a:ext cx="11906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170 g/mol</a:t>
            </a:r>
          </a:p>
        </p:txBody>
      </p:sp>
      <p:sp>
        <p:nvSpPr>
          <p:cNvPr id="4766" name="Shape 4766"/>
          <p:cNvSpPr txBox="1"/>
          <p:nvPr/>
        </p:nvSpPr>
        <p:spPr>
          <a:xfrm>
            <a:off x="998537" y="4181475"/>
            <a:ext cx="12795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1.57 mol Cu</a:t>
            </a:r>
          </a:p>
        </p:txBody>
      </p:sp>
      <p:sp>
        <p:nvSpPr>
          <p:cNvPr id="4767" name="Shape 4767"/>
          <p:cNvSpPr txBox="1"/>
          <p:nvPr/>
        </p:nvSpPr>
        <p:spPr>
          <a:xfrm>
            <a:off x="2606675" y="4178300"/>
            <a:ext cx="16509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1.18 mol AgNO</a:t>
            </a:r>
            <a:r>
              <a:rPr lang="en-US" sz="1600" b="0" i="0" u="none" strike="noStrike" cap="none" baseline="-25000">
                <a:solidFill>
                  <a:schemeClr val="dk1"/>
                </a:solidFill>
                <a:latin typeface="Arial"/>
                <a:ea typeface="Arial"/>
                <a:cs typeface="Arial"/>
                <a:sym typeface="Arial"/>
              </a:rPr>
              <a:t>3</a:t>
            </a:r>
          </a:p>
        </p:txBody>
      </p:sp>
      <p:cxnSp>
        <p:nvCxnSpPr>
          <p:cNvPr id="4768" name="Shape 4768"/>
          <p:cNvCxnSpPr/>
          <p:nvPr/>
        </p:nvCxnSpPr>
        <p:spPr>
          <a:xfrm>
            <a:off x="1074737" y="4471987"/>
            <a:ext cx="1139825" cy="0"/>
          </a:xfrm>
          <a:prstGeom prst="straightConnector1">
            <a:avLst/>
          </a:prstGeom>
          <a:noFill/>
          <a:ln w="9525" cap="flat" cmpd="sng">
            <a:solidFill>
              <a:schemeClr val="dk1"/>
            </a:solidFill>
            <a:prstDash val="solid"/>
            <a:round/>
            <a:headEnd type="none" w="med" len="med"/>
            <a:tailEnd type="none" w="med" len="med"/>
          </a:ln>
        </p:spPr>
      </p:cxnSp>
      <p:cxnSp>
        <p:nvCxnSpPr>
          <p:cNvPr id="4769" name="Shape 4769"/>
          <p:cNvCxnSpPr/>
          <p:nvPr/>
        </p:nvCxnSpPr>
        <p:spPr>
          <a:xfrm>
            <a:off x="2679700" y="4471987"/>
            <a:ext cx="1487488" cy="0"/>
          </a:xfrm>
          <a:prstGeom prst="straightConnector1">
            <a:avLst/>
          </a:prstGeom>
          <a:noFill/>
          <a:ln w="9525" cap="flat" cmpd="sng">
            <a:solidFill>
              <a:schemeClr val="dk1"/>
            </a:solidFill>
            <a:prstDash val="solid"/>
            <a:round/>
            <a:headEnd type="none" w="med" len="med"/>
            <a:tailEnd type="none" w="med" len="med"/>
          </a:ln>
        </p:spPr>
      </p:cxnSp>
      <p:sp>
        <p:nvSpPr>
          <p:cNvPr id="4770" name="Shape 4770"/>
          <p:cNvSpPr txBox="1"/>
          <p:nvPr/>
        </p:nvSpPr>
        <p:spPr>
          <a:xfrm>
            <a:off x="1492250" y="44354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p>
        </p:txBody>
      </p:sp>
      <p:sp>
        <p:nvSpPr>
          <p:cNvPr id="4771" name="Shape 4771"/>
          <p:cNvSpPr txBox="1"/>
          <p:nvPr/>
        </p:nvSpPr>
        <p:spPr>
          <a:xfrm>
            <a:off x="3111500" y="4443412"/>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a:t>
            </a:r>
          </a:p>
        </p:txBody>
      </p:sp>
      <p:sp>
        <p:nvSpPr>
          <p:cNvPr id="4772" name="Shape 4772"/>
          <p:cNvSpPr txBox="1"/>
          <p:nvPr/>
        </p:nvSpPr>
        <p:spPr>
          <a:xfrm>
            <a:off x="1344612" y="4865687"/>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1.57</a:t>
            </a:r>
          </a:p>
        </p:txBody>
      </p:sp>
      <p:sp>
        <p:nvSpPr>
          <p:cNvPr id="4773" name="Shape 4773"/>
          <p:cNvSpPr txBox="1"/>
          <p:nvPr/>
        </p:nvSpPr>
        <p:spPr>
          <a:xfrm>
            <a:off x="2967038" y="4862512"/>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0.59</a:t>
            </a:r>
          </a:p>
        </p:txBody>
      </p:sp>
      <p:sp>
        <p:nvSpPr>
          <p:cNvPr id="4774" name="Shape 4774"/>
          <p:cNvSpPr txBox="1"/>
          <p:nvPr/>
        </p:nvSpPr>
        <p:spPr>
          <a:xfrm>
            <a:off x="2886075" y="2365375"/>
            <a:ext cx="8826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rgbClr val="FF0000"/>
                </a:solidFill>
                <a:latin typeface="Arial"/>
                <a:ea typeface="Arial"/>
                <a:cs typeface="Arial"/>
                <a:sym typeface="Arial"/>
              </a:rPr>
              <a:t>Limiting</a:t>
            </a:r>
          </a:p>
        </p:txBody>
      </p:sp>
      <p:sp>
        <p:nvSpPr>
          <p:cNvPr id="4775" name="Shape 4775"/>
          <p:cNvSpPr txBox="1"/>
          <p:nvPr/>
        </p:nvSpPr>
        <p:spPr>
          <a:xfrm>
            <a:off x="1260475" y="2354263"/>
            <a:ext cx="838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accent2"/>
                </a:solidFill>
                <a:latin typeface="Arial"/>
                <a:ea typeface="Arial"/>
                <a:cs typeface="Arial"/>
                <a:sym typeface="Arial"/>
              </a:rPr>
              <a:t>Excess</a:t>
            </a:r>
          </a:p>
        </p:txBody>
      </p:sp>
      <p:sp>
        <p:nvSpPr>
          <p:cNvPr id="4776" name="Shape 4776"/>
          <p:cNvSpPr txBox="1"/>
          <p:nvPr/>
        </p:nvSpPr>
        <p:spPr>
          <a:xfrm>
            <a:off x="492125" y="5916612"/>
            <a:ext cx="2901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atoms Ag = 1.18 mol AgNO</a:t>
            </a:r>
            <a:r>
              <a:rPr lang="en-US" sz="1600" b="0" i="0" u="none" strike="noStrike" cap="none" baseline="-25000">
                <a:solidFill>
                  <a:schemeClr val="dk1"/>
                </a:solidFill>
                <a:latin typeface="Arial"/>
                <a:ea typeface="Arial"/>
                <a:cs typeface="Arial"/>
                <a:sym typeface="Arial"/>
              </a:rPr>
              <a:t>3</a:t>
            </a:r>
          </a:p>
        </p:txBody>
      </p:sp>
      <p:grpSp>
        <p:nvGrpSpPr>
          <p:cNvPr id="4777" name="Shape 4777"/>
          <p:cNvGrpSpPr/>
          <p:nvPr/>
        </p:nvGrpSpPr>
        <p:grpSpPr>
          <a:xfrm>
            <a:off x="3373438" y="5673725"/>
            <a:ext cx="1328736" cy="808038"/>
            <a:chOff x="4174" y="2818"/>
            <a:chExt cx="755" cy="509"/>
          </a:xfrm>
        </p:grpSpPr>
        <p:sp>
          <p:nvSpPr>
            <p:cNvPr id="4778" name="Shape 4778"/>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779" name="Shape 4779"/>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4780" name="Shape 4780"/>
          <p:cNvSpPr txBox="1"/>
          <p:nvPr/>
        </p:nvSpPr>
        <p:spPr>
          <a:xfrm>
            <a:off x="3352800" y="6097587"/>
            <a:ext cx="13684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AgNO</a:t>
            </a:r>
            <a:r>
              <a:rPr lang="en-US" sz="1600" b="0" i="0" u="none" strike="noStrike" cap="none" baseline="-25000">
                <a:solidFill>
                  <a:schemeClr val="dk1"/>
                </a:solidFill>
                <a:latin typeface="Arial"/>
                <a:ea typeface="Arial"/>
                <a:cs typeface="Arial"/>
                <a:sym typeface="Arial"/>
              </a:rPr>
              <a:t>3</a:t>
            </a:r>
          </a:p>
        </p:txBody>
      </p:sp>
      <p:sp>
        <p:nvSpPr>
          <p:cNvPr id="4781" name="Shape 4781"/>
          <p:cNvSpPr txBox="1"/>
          <p:nvPr/>
        </p:nvSpPr>
        <p:spPr>
          <a:xfrm>
            <a:off x="3530600" y="5740400"/>
            <a:ext cx="9858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Ag</a:t>
            </a:r>
          </a:p>
        </p:txBody>
      </p:sp>
      <p:cxnSp>
        <p:nvCxnSpPr>
          <p:cNvPr id="4782" name="Shape 4782"/>
          <p:cNvCxnSpPr/>
          <p:nvPr/>
        </p:nvCxnSpPr>
        <p:spPr>
          <a:xfrm rot="10800000" flipH="1">
            <a:off x="2281238" y="6049963"/>
            <a:ext cx="985836" cy="96836"/>
          </a:xfrm>
          <a:prstGeom prst="straightConnector1">
            <a:avLst/>
          </a:prstGeom>
          <a:noFill/>
          <a:ln w="9525" cap="flat" cmpd="sng">
            <a:solidFill>
              <a:srgbClr val="FF0000"/>
            </a:solidFill>
            <a:prstDash val="solid"/>
            <a:round/>
            <a:headEnd type="none" w="med" len="med"/>
            <a:tailEnd type="none" w="med" len="med"/>
          </a:ln>
        </p:spPr>
      </p:cxnSp>
      <p:cxnSp>
        <p:nvCxnSpPr>
          <p:cNvPr id="4783" name="Shape 4783"/>
          <p:cNvCxnSpPr/>
          <p:nvPr/>
        </p:nvCxnSpPr>
        <p:spPr>
          <a:xfrm rot="10800000" flipH="1">
            <a:off x="3668712" y="6216649"/>
            <a:ext cx="895349" cy="158750"/>
          </a:xfrm>
          <a:prstGeom prst="straightConnector1">
            <a:avLst/>
          </a:prstGeom>
          <a:noFill/>
          <a:ln w="9525" cap="flat" cmpd="sng">
            <a:solidFill>
              <a:srgbClr val="FF0000"/>
            </a:solidFill>
            <a:prstDash val="solid"/>
            <a:round/>
            <a:headEnd type="none" w="med" len="med"/>
            <a:tailEnd type="none" w="med" len="med"/>
          </a:ln>
        </p:spPr>
      </p:cxnSp>
      <p:sp>
        <p:nvSpPr>
          <p:cNvPr id="4784" name="Shape 4784"/>
          <p:cNvSpPr txBox="1"/>
          <p:nvPr/>
        </p:nvSpPr>
        <p:spPr>
          <a:xfrm>
            <a:off x="6788150" y="5905500"/>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sp>
        <p:nvSpPr>
          <p:cNvPr id="4785" name="Shape 4785"/>
          <p:cNvSpPr txBox="1"/>
          <p:nvPr/>
        </p:nvSpPr>
        <p:spPr>
          <a:xfrm>
            <a:off x="7010400" y="5910262"/>
            <a:ext cx="19796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7.1 x 10</a:t>
            </a:r>
            <a:r>
              <a:rPr lang="en-US" sz="1600" b="0" i="0" u="none" strike="noStrike" cap="none" baseline="30000">
                <a:solidFill>
                  <a:schemeClr val="dk1"/>
                </a:solidFill>
                <a:latin typeface="Arial"/>
                <a:ea typeface="Arial"/>
                <a:cs typeface="Arial"/>
                <a:sym typeface="Arial"/>
              </a:rPr>
              <a:t>23</a:t>
            </a:r>
            <a:r>
              <a:rPr lang="en-US" sz="1600" b="0" i="0" u="none" strike="noStrike" cap="none">
                <a:solidFill>
                  <a:schemeClr val="dk1"/>
                </a:solidFill>
                <a:latin typeface="Arial"/>
                <a:ea typeface="Arial"/>
                <a:cs typeface="Arial"/>
                <a:sym typeface="Arial"/>
              </a:rPr>
              <a:t> atoms Ag</a:t>
            </a:r>
          </a:p>
        </p:txBody>
      </p:sp>
      <p:sp>
        <p:nvSpPr>
          <p:cNvPr id="4786" name="Shape 4786"/>
          <p:cNvSpPr/>
          <p:nvPr/>
        </p:nvSpPr>
        <p:spPr>
          <a:xfrm>
            <a:off x="1668463" y="5156200"/>
            <a:ext cx="1568450" cy="431800"/>
          </a:xfrm>
          <a:custGeom>
            <a:avLst/>
            <a:gdLst/>
            <a:ahLst/>
            <a:cxnLst/>
            <a:rect l="0" t="0" r="0" b="0"/>
            <a:pathLst>
              <a:path w="988" h="272" extrusionOk="0">
                <a:moveTo>
                  <a:pt x="0" y="15"/>
                </a:moveTo>
                <a:cubicBezTo>
                  <a:pt x="145" y="143"/>
                  <a:pt x="291" y="272"/>
                  <a:pt x="456" y="270"/>
                </a:cubicBezTo>
                <a:cubicBezTo>
                  <a:pt x="621" y="268"/>
                  <a:pt x="804" y="134"/>
                  <a:pt x="988" y="0"/>
                </a:cubicBezTo>
              </a:path>
            </a:pathLst>
          </a:custGeom>
          <a:noFill/>
          <a:ln w="9525"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87" name="Shape 4787"/>
          <p:cNvSpPr txBox="1"/>
          <p:nvPr/>
        </p:nvSpPr>
        <p:spPr>
          <a:xfrm>
            <a:off x="1489075" y="5340350"/>
            <a:ext cx="1809750" cy="581024"/>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smaller number</a:t>
            </a:r>
          </a:p>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is limiting reactant</a:t>
            </a:r>
          </a:p>
        </p:txBody>
      </p:sp>
      <p:sp>
        <p:nvSpPr>
          <p:cNvPr id="4788" name="Shape 4788"/>
          <p:cNvSpPr txBox="1"/>
          <p:nvPr/>
        </p:nvSpPr>
        <p:spPr>
          <a:xfrm>
            <a:off x="7308850" y="2430463"/>
            <a:ext cx="8048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atoms</a:t>
            </a:r>
          </a:p>
        </p:txBody>
      </p:sp>
      <p:grpSp>
        <p:nvGrpSpPr>
          <p:cNvPr id="4789" name="Shape 4789"/>
          <p:cNvGrpSpPr/>
          <p:nvPr/>
        </p:nvGrpSpPr>
        <p:grpSpPr>
          <a:xfrm>
            <a:off x="4729163" y="5673725"/>
            <a:ext cx="2033587" cy="808038"/>
            <a:chOff x="4174" y="2818"/>
            <a:chExt cx="755" cy="509"/>
          </a:xfrm>
        </p:grpSpPr>
        <p:sp>
          <p:nvSpPr>
            <p:cNvPr id="4790" name="Shape 4790"/>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791" name="Shape 4791"/>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4792" name="Shape 4792"/>
          <p:cNvSpPr txBox="1"/>
          <p:nvPr/>
        </p:nvSpPr>
        <p:spPr>
          <a:xfrm>
            <a:off x="5222875" y="6097587"/>
            <a:ext cx="9858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Ag</a:t>
            </a:r>
          </a:p>
        </p:txBody>
      </p:sp>
      <p:sp>
        <p:nvSpPr>
          <p:cNvPr id="4793" name="Shape 4793"/>
          <p:cNvSpPr txBox="1"/>
          <p:nvPr/>
        </p:nvSpPr>
        <p:spPr>
          <a:xfrm>
            <a:off x="4714875" y="5740400"/>
            <a:ext cx="20923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6.02 x 10</a:t>
            </a:r>
            <a:r>
              <a:rPr lang="en-US" sz="1600" b="0" i="0" u="none" strike="noStrike" cap="none" baseline="30000">
                <a:solidFill>
                  <a:schemeClr val="dk1"/>
                </a:solidFill>
                <a:latin typeface="Arial"/>
                <a:ea typeface="Arial"/>
                <a:cs typeface="Arial"/>
                <a:sym typeface="Arial"/>
              </a:rPr>
              <a:t>23</a:t>
            </a:r>
            <a:r>
              <a:rPr lang="en-US" sz="1600" b="0" i="0" u="none" strike="noStrike" cap="none">
                <a:solidFill>
                  <a:schemeClr val="dk1"/>
                </a:solidFill>
                <a:latin typeface="Arial"/>
                <a:ea typeface="Arial"/>
                <a:cs typeface="Arial"/>
                <a:sym typeface="Arial"/>
              </a:rPr>
              <a:t> atoms Ag</a:t>
            </a:r>
          </a:p>
        </p:txBody>
      </p:sp>
      <p:cxnSp>
        <p:nvCxnSpPr>
          <p:cNvPr id="4794" name="Shape 4794"/>
          <p:cNvCxnSpPr/>
          <p:nvPr/>
        </p:nvCxnSpPr>
        <p:spPr>
          <a:xfrm rot="10800000" flipH="1">
            <a:off x="5500687" y="6235700"/>
            <a:ext cx="606425" cy="139699"/>
          </a:xfrm>
          <a:prstGeom prst="straightConnector1">
            <a:avLst/>
          </a:prstGeom>
          <a:noFill/>
          <a:ln w="9525" cap="flat" cmpd="sng">
            <a:solidFill>
              <a:srgbClr val="FF0000"/>
            </a:solidFill>
            <a:prstDash val="solid"/>
            <a:round/>
            <a:headEnd type="none" w="med" len="med"/>
            <a:tailEnd type="none" w="med" len="med"/>
          </a:ln>
        </p:spPr>
      </p:cxnSp>
      <p:cxnSp>
        <p:nvCxnSpPr>
          <p:cNvPr id="4795" name="Shape 4795"/>
          <p:cNvCxnSpPr/>
          <p:nvPr/>
        </p:nvCxnSpPr>
        <p:spPr>
          <a:xfrm rot="10800000" flipH="1">
            <a:off x="3805237" y="5873750"/>
            <a:ext cx="606425" cy="139699"/>
          </a:xfrm>
          <a:prstGeom prst="straightConnector1">
            <a:avLst/>
          </a:prstGeom>
          <a:noFill/>
          <a:ln w="9525" cap="flat" cmpd="sng">
            <a:solidFill>
              <a:srgbClr val="FF0000"/>
            </a:solidFill>
            <a:prstDash val="solid"/>
            <a:round/>
            <a:headEnd type="none" w="med" len="med"/>
            <a:tailEnd type="none" w="med" len="med"/>
          </a:ln>
        </p:spPr>
      </p:cxnSp>
      <p:sp>
        <p:nvSpPr>
          <p:cNvPr id="4796" name="Shape 4796"/>
          <p:cNvSpPr txBox="1"/>
          <p:nvPr/>
        </p:nvSpPr>
        <p:spPr>
          <a:xfrm>
            <a:off x="7010400" y="5910262"/>
            <a:ext cx="16748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7.1 x 10</a:t>
            </a:r>
            <a:r>
              <a:rPr lang="en-US" sz="1600" b="0" i="0" u="none" strike="noStrike" cap="none" baseline="30000">
                <a:solidFill>
                  <a:schemeClr val="dk1"/>
                </a:solidFill>
                <a:latin typeface="Arial"/>
                <a:ea typeface="Arial"/>
                <a:cs typeface="Arial"/>
                <a:sym typeface="Arial"/>
              </a:rPr>
              <a:t>23</a:t>
            </a:r>
            <a:r>
              <a:rPr lang="en-US" sz="1600" b="0" i="0" u="none" strike="noStrike" cap="none">
                <a:solidFill>
                  <a:schemeClr val="dk1"/>
                </a:solidFill>
                <a:latin typeface="Arial"/>
                <a:ea typeface="Arial"/>
                <a:cs typeface="Arial"/>
                <a:sym typeface="Arial"/>
              </a:rPr>
              <a:t> atoms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8"/>
                                        </p:tgtEl>
                                        <p:attrNameLst>
                                          <p:attrName>style.visibility</p:attrName>
                                        </p:attrNameLst>
                                      </p:cBhvr>
                                      <p:to>
                                        <p:strVal val="visible"/>
                                      </p:to>
                                    </p:set>
                                    <p:animEffect transition="in" filter="fade">
                                      <p:cBhvr>
                                        <p:cTn id="7" dur="1000"/>
                                        <p:tgtEl>
                                          <p:spTgt spid="4788"/>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4759"/>
                                        </p:tgtEl>
                                        <p:attrNameLst>
                                          <p:attrName>style.visibility</p:attrName>
                                        </p:attrNameLst>
                                      </p:cBhvr>
                                      <p:to>
                                        <p:strVal val="visible"/>
                                      </p:to>
                                    </p:set>
                                    <p:anim calcmode="lin" valueType="num">
                                      <p:cBhvr additive="base">
                                        <p:cTn id="11" dur="500"/>
                                        <p:tgtEl>
                                          <p:spTgt spid="4759"/>
                                        </p:tgtEl>
                                        <p:attrNameLst>
                                          <p:attrName>ppt_w</p:attrName>
                                        </p:attrNameLst>
                                      </p:cBhvr>
                                      <p:tavLst>
                                        <p:tav tm="0">
                                          <p:val>
                                            <p:strVal val="0"/>
                                          </p:val>
                                        </p:tav>
                                        <p:tav tm="100000">
                                          <p:val>
                                            <p:strVal val="#ppt_w"/>
                                          </p:val>
                                        </p:tav>
                                      </p:tavLst>
                                    </p:anim>
                                    <p:anim calcmode="lin" valueType="num">
                                      <p:cBhvr additive="base">
                                        <p:cTn id="12" dur="500"/>
                                        <p:tgtEl>
                                          <p:spTgt spid="4759"/>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4760"/>
                                        </p:tgtEl>
                                        <p:attrNameLst>
                                          <p:attrName>style.visibility</p:attrName>
                                        </p:attrNameLst>
                                      </p:cBhvr>
                                      <p:to>
                                        <p:strVal val="visible"/>
                                      </p:to>
                                    </p:set>
                                    <p:anim calcmode="lin" valueType="num">
                                      <p:cBhvr additive="base">
                                        <p:cTn id="17" dur="500"/>
                                        <p:tgtEl>
                                          <p:spTgt spid="4760"/>
                                        </p:tgtEl>
                                        <p:attrNameLst>
                                          <p:attrName>ppt_w</p:attrName>
                                        </p:attrNameLst>
                                      </p:cBhvr>
                                      <p:tavLst>
                                        <p:tav tm="0">
                                          <p:val>
                                            <p:strVal val="0"/>
                                          </p:val>
                                        </p:tav>
                                        <p:tav tm="100000">
                                          <p:val>
                                            <p:strVal val="#ppt_w"/>
                                          </p:val>
                                        </p:tav>
                                      </p:tavLst>
                                    </p:anim>
                                    <p:anim calcmode="lin" valueType="num">
                                      <p:cBhvr additive="base">
                                        <p:cTn id="18" dur="500"/>
                                        <p:tgtEl>
                                          <p:spTgt spid="4760"/>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761"/>
                                        </p:tgtEl>
                                        <p:attrNameLst>
                                          <p:attrName>style.visibility</p:attrName>
                                        </p:attrNameLst>
                                      </p:cBhvr>
                                      <p:to>
                                        <p:strVal val="visible"/>
                                      </p:to>
                                    </p:set>
                                    <p:anim calcmode="lin" valueType="num">
                                      <p:cBhvr additive="base">
                                        <p:cTn id="23" dur="500"/>
                                        <p:tgtEl>
                                          <p:spTgt spid="4761"/>
                                        </p:tgtEl>
                                        <p:attrNameLst>
                                          <p:attrName>ppt_w</p:attrName>
                                        </p:attrNameLst>
                                      </p:cBhvr>
                                      <p:tavLst>
                                        <p:tav tm="0">
                                          <p:val>
                                            <p:strVal val="0"/>
                                          </p:val>
                                        </p:tav>
                                        <p:tav tm="100000">
                                          <p:val>
                                            <p:strVal val="#ppt_w"/>
                                          </p:val>
                                        </p:tav>
                                      </p:tavLst>
                                    </p:anim>
                                    <p:anim calcmode="lin" valueType="num">
                                      <p:cBhvr additive="base">
                                        <p:cTn id="24" dur="500"/>
                                        <p:tgtEl>
                                          <p:spTgt spid="4761"/>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762"/>
                                        </p:tgtEl>
                                        <p:attrNameLst>
                                          <p:attrName>style.visibility</p:attrName>
                                        </p:attrNameLst>
                                      </p:cBhvr>
                                      <p:to>
                                        <p:strVal val="visible"/>
                                      </p:to>
                                    </p:set>
                                    <p:animEffect transition="in" filter="fade">
                                      <p:cBhvr>
                                        <p:cTn id="29" dur="500"/>
                                        <p:tgtEl>
                                          <p:spTgt spid="4762"/>
                                        </p:tgtEl>
                                      </p:cBhvr>
                                    </p:animEffect>
                                  </p:childTnLst>
                                </p:cTn>
                              </p:par>
                              <p:par>
                                <p:cTn id="30" presetID="10" presetClass="entr" presetSubtype="0" fill="hold" nodeType="withEffect">
                                  <p:stCondLst>
                                    <p:cond delay="0"/>
                                  </p:stCondLst>
                                  <p:childTnLst>
                                    <p:set>
                                      <p:cBhvr>
                                        <p:cTn id="31" dur="1" fill="hold">
                                          <p:stCondLst>
                                            <p:cond delay="0"/>
                                          </p:stCondLst>
                                        </p:cTn>
                                        <p:tgtEl>
                                          <p:spTgt spid="4764"/>
                                        </p:tgtEl>
                                        <p:attrNameLst>
                                          <p:attrName>style.visibility</p:attrName>
                                        </p:attrNameLst>
                                      </p:cBhvr>
                                      <p:to>
                                        <p:strVal val="visible"/>
                                      </p:to>
                                    </p:set>
                                    <p:animEffect transition="in" filter="fade">
                                      <p:cBhvr>
                                        <p:cTn id="32" dur="1000"/>
                                        <p:tgtEl>
                                          <p:spTgt spid="47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66"/>
                                        </p:tgtEl>
                                        <p:attrNameLst>
                                          <p:attrName>style.visibility</p:attrName>
                                        </p:attrNameLst>
                                      </p:cBhvr>
                                      <p:to>
                                        <p:strVal val="visible"/>
                                      </p:to>
                                    </p:set>
                                    <p:animEffect transition="in" filter="fade">
                                      <p:cBhvr>
                                        <p:cTn id="37" dur="500"/>
                                        <p:tgtEl>
                                          <p:spTgt spid="476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63"/>
                                        </p:tgtEl>
                                        <p:attrNameLst>
                                          <p:attrName>style.visibility</p:attrName>
                                        </p:attrNameLst>
                                      </p:cBhvr>
                                      <p:to>
                                        <p:strVal val="visible"/>
                                      </p:to>
                                    </p:set>
                                    <p:animEffect transition="in" filter="fade">
                                      <p:cBhvr>
                                        <p:cTn id="42" dur="500"/>
                                        <p:tgtEl>
                                          <p:spTgt spid="4763"/>
                                        </p:tgtEl>
                                      </p:cBhvr>
                                    </p:animEffect>
                                  </p:childTnLst>
                                </p:cTn>
                              </p:par>
                              <p:par>
                                <p:cTn id="43" presetID="10" presetClass="entr" presetSubtype="0" fill="hold" nodeType="withEffect">
                                  <p:stCondLst>
                                    <p:cond delay="0"/>
                                  </p:stCondLst>
                                  <p:childTnLst>
                                    <p:set>
                                      <p:cBhvr>
                                        <p:cTn id="44" dur="1" fill="hold">
                                          <p:stCondLst>
                                            <p:cond delay="0"/>
                                          </p:stCondLst>
                                        </p:cTn>
                                        <p:tgtEl>
                                          <p:spTgt spid="4765"/>
                                        </p:tgtEl>
                                        <p:attrNameLst>
                                          <p:attrName>style.visibility</p:attrName>
                                        </p:attrNameLst>
                                      </p:cBhvr>
                                      <p:to>
                                        <p:strVal val="visible"/>
                                      </p:to>
                                    </p:set>
                                    <p:animEffect transition="in" filter="fade">
                                      <p:cBhvr>
                                        <p:cTn id="45" dur="1000"/>
                                        <p:tgtEl>
                                          <p:spTgt spid="476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767"/>
                                        </p:tgtEl>
                                        <p:attrNameLst>
                                          <p:attrName>style.visibility</p:attrName>
                                        </p:attrNameLst>
                                      </p:cBhvr>
                                      <p:to>
                                        <p:strVal val="visible"/>
                                      </p:to>
                                    </p:set>
                                    <p:animEffect transition="in" filter="fade">
                                      <p:cBhvr>
                                        <p:cTn id="50" dur="500"/>
                                        <p:tgtEl>
                                          <p:spTgt spid="47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768"/>
                                        </p:tgtEl>
                                        <p:attrNameLst>
                                          <p:attrName>style.visibility</p:attrName>
                                        </p:attrNameLst>
                                      </p:cBhvr>
                                      <p:to>
                                        <p:strVal val="visible"/>
                                      </p:to>
                                    </p:set>
                                    <p:animEffect transition="in" filter="fade">
                                      <p:cBhvr>
                                        <p:cTn id="55" dur="500"/>
                                        <p:tgtEl>
                                          <p:spTgt spid="476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770"/>
                                        </p:tgtEl>
                                        <p:attrNameLst>
                                          <p:attrName>style.visibility</p:attrName>
                                        </p:attrNameLst>
                                      </p:cBhvr>
                                      <p:to>
                                        <p:strVal val="visible"/>
                                      </p:to>
                                    </p:set>
                                    <p:animEffect transition="in" filter="fade">
                                      <p:cBhvr>
                                        <p:cTn id="60" dur="2000"/>
                                        <p:tgtEl>
                                          <p:spTgt spid="47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772"/>
                                        </p:tgtEl>
                                        <p:attrNameLst>
                                          <p:attrName>style.visibility</p:attrName>
                                        </p:attrNameLst>
                                      </p:cBhvr>
                                      <p:to>
                                        <p:strVal val="visible"/>
                                      </p:to>
                                    </p:set>
                                    <p:animEffect transition="in" filter="fade">
                                      <p:cBhvr>
                                        <p:cTn id="65" dur="1000"/>
                                        <p:tgtEl>
                                          <p:spTgt spid="477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769"/>
                                        </p:tgtEl>
                                        <p:attrNameLst>
                                          <p:attrName>style.visibility</p:attrName>
                                        </p:attrNameLst>
                                      </p:cBhvr>
                                      <p:to>
                                        <p:strVal val="visible"/>
                                      </p:to>
                                    </p:set>
                                    <p:animEffect transition="in" filter="fade">
                                      <p:cBhvr>
                                        <p:cTn id="70" dur="500"/>
                                        <p:tgtEl>
                                          <p:spTgt spid="4769"/>
                                        </p:tgtEl>
                                      </p:cBhvr>
                                    </p:animEffec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4771"/>
                                        </p:tgtEl>
                                        <p:attrNameLst>
                                          <p:attrName>style.visibility</p:attrName>
                                        </p:attrNameLst>
                                      </p:cBhvr>
                                      <p:to>
                                        <p:strVal val="visible"/>
                                      </p:to>
                                    </p:set>
                                    <p:anim calcmode="lin" valueType="num">
                                      <p:cBhvr additive="base">
                                        <p:cTn id="75" dur="500"/>
                                        <p:tgtEl>
                                          <p:spTgt spid="4771"/>
                                        </p:tgtEl>
                                        <p:attrNameLst>
                                          <p:attrName>ppt_w</p:attrName>
                                        </p:attrNameLst>
                                      </p:cBhvr>
                                      <p:tavLst>
                                        <p:tav tm="0">
                                          <p:val>
                                            <p:strVal val="0"/>
                                          </p:val>
                                        </p:tav>
                                        <p:tav tm="100000">
                                          <p:val>
                                            <p:strVal val="#ppt_w"/>
                                          </p:val>
                                        </p:tav>
                                      </p:tavLst>
                                    </p:anim>
                                    <p:anim calcmode="lin" valueType="num">
                                      <p:cBhvr additive="base">
                                        <p:cTn id="76" dur="500"/>
                                        <p:tgtEl>
                                          <p:spTgt spid="4771"/>
                                        </p:tgtEl>
                                        <p:attrNameLst>
                                          <p:attrName>ppt_h</p:attrName>
                                        </p:attrNameLst>
                                      </p:cBhvr>
                                      <p:tavLst>
                                        <p:tav tm="0">
                                          <p:val>
                                            <p:str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773"/>
                                        </p:tgtEl>
                                        <p:attrNameLst>
                                          <p:attrName>style.visibility</p:attrName>
                                        </p:attrNameLst>
                                      </p:cBhvr>
                                      <p:to>
                                        <p:strVal val="visible"/>
                                      </p:to>
                                    </p:set>
                                    <p:animEffect transition="in" filter="fade">
                                      <p:cBhvr>
                                        <p:cTn id="81" dur="1000"/>
                                        <p:tgtEl>
                                          <p:spTgt spid="477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787"/>
                                        </p:tgtEl>
                                        <p:attrNameLst>
                                          <p:attrName>style.visibility</p:attrName>
                                        </p:attrNameLst>
                                      </p:cBhvr>
                                      <p:to>
                                        <p:strVal val="visible"/>
                                      </p:to>
                                    </p:set>
                                    <p:animEffect transition="in" filter="fade">
                                      <p:cBhvr>
                                        <p:cTn id="86" dur="500"/>
                                        <p:tgtEl>
                                          <p:spTgt spid="4787"/>
                                        </p:tgtEl>
                                      </p:cBhvr>
                                    </p:animEffect>
                                  </p:childTnLst>
                                </p:cTn>
                              </p:par>
                              <p:par>
                                <p:cTn id="87" presetID="10" presetClass="entr" presetSubtype="0" fill="hold" nodeType="withEffect">
                                  <p:stCondLst>
                                    <p:cond delay="0"/>
                                  </p:stCondLst>
                                  <p:childTnLst>
                                    <p:set>
                                      <p:cBhvr>
                                        <p:cTn id="88" dur="1" fill="hold">
                                          <p:stCondLst>
                                            <p:cond delay="0"/>
                                          </p:stCondLst>
                                        </p:cTn>
                                        <p:tgtEl>
                                          <p:spTgt spid="4786"/>
                                        </p:tgtEl>
                                        <p:attrNameLst>
                                          <p:attrName>style.visibility</p:attrName>
                                        </p:attrNameLst>
                                      </p:cBhvr>
                                      <p:to>
                                        <p:strVal val="visible"/>
                                      </p:to>
                                    </p:set>
                                    <p:animEffect transition="in" filter="fade">
                                      <p:cBhvr>
                                        <p:cTn id="89" dur="500"/>
                                        <p:tgtEl>
                                          <p:spTgt spid="478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774"/>
                                        </p:tgtEl>
                                        <p:attrNameLst>
                                          <p:attrName>style.visibility</p:attrName>
                                        </p:attrNameLst>
                                      </p:cBhvr>
                                      <p:to>
                                        <p:strVal val="visible"/>
                                      </p:to>
                                    </p:set>
                                    <p:animEffect transition="in" filter="fade">
                                      <p:cBhvr>
                                        <p:cTn id="94" dur="1000"/>
                                        <p:tgtEl>
                                          <p:spTgt spid="477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775"/>
                                        </p:tgtEl>
                                        <p:attrNameLst>
                                          <p:attrName>style.visibility</p:attrName>
                                        </p:attrNameLst>
                                      </p:cBhvr>
                                      <p:to>
                                        <p:strVal val="visible"/>
                                      </p:to>
                                    </p:set>
                                    <p:animEffect transition="in" filter="fade">
                                      <p:cBhvr>
                                        <p:cTn id="99" dur="1000"/>
                                        <p:tgtEl>
                                          <p:spTgt spid="4775"/>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4786"/>
                                        </p:tgtEl>
                                      </p:cBhvr>
                                    </p:animEffect>
                                    <p:set>
                                      <p:cBhvr>
                                        <p:cTn id="104" dur="1" fill="hold">
                                          <p:stCondLst>
                                            <p:cond delay="500"/>
                                          </p:stCondLst>
                                        </p:cTn>
                                        <p:tgtEl>
                                          <p:spTgt spid="478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787"/>
                                        </p:tgtEl>
                                      </p:cBhvr>
                                    </p:animEffect>
                                    <p:set>
                                      <p:cBhvr>
                                        <p:cTn id="107" dur="1" fill="hold">
                                          <p:stCondLst>
                                            <p:cond delay="500"/>
                                          </p:stCondLst>
                                        </p:cTn>
                                        <p:tgtEl>
                                          <p:spTgt spid="478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4760"/>
                                        </p:tgtEl>
                                      </p:cBhvr>
                                    </p:animEffect>
                                    <p:set>
                                      <p:cBhvr>
                                        <p:cTn id="112" dur="1" fill="hold">
                                          <p:stCondLst>
                                            <p:cond delay="500"/>
                                          </p:stCondLst>
                                        </p:cTn>
                                        <p:tgtEl>
                                          <p:spTgt spid="4760"/>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4761"/>
                                        </p:tgtEl>
                                      </p:cBhvr>
                                    </p:animEffect>
                                    <p:set>
                                      <p:cBhvr>
                                        <p:cTn id="115" dur="1" fill="hold">
                                          <p:stCondLst>
                                            <p:cond delay="500"/>
                                          </p:stCondLst>
                                        </p:cTn>
                                        <p:tgtEl>
                                          <p:spTgt spid="4761"/>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4762"/>
                                        </p:tgtEl>
                                      </p:cBhvr>
                                    </p:animEffect>
                                    <p:set>
                                      <p:cBhvr>
                                        <p:cTn id="118" dur="1" fill="hold">
                                          <p:stCondLst>
                                            <p:cond delay="500"/>
                                          </p:stCondLst>
                                        </p:cTn>
                                        <p:tgtEl>
                                          <p:spTgt spid="4762"/>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4763"/>
                                        </p:tgtEl>
                                      </p:cBhvr>
                                    </p:animEffect>
                                    <p:set>
                                      <p:cBhvr>
                                        <p:cTn id="121" dur="1" fill="hold">
                                          <p:stCondLst>
                                            <p:cond delay="500"/>
                                          </p:stCondLst>
                                        </p:cTn>
                                        <p:tgtEl>
                                          <p:spTgt spid="4763"/>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4764"/>
                                        </p:tgtEl>
                                      </p:cBhvr>
                                    </p:animEffect>
                                    <p:set>
                                      <p:cBhvr>
                                        <p:cTn id="124" dur="1" fill="hold">
                                          <p:stCondLst>
                                            <p:cond delay="500"/>
                                          </p:stCondLst>
                                        </p:cTn>
                                        <p:tgtEl>
                                          <p:spTgt spid="476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4765"/>
                                        </p:tgtEl>
                                      </p:cBhvr>
                                    </p:animEffect>
                                    <p:set>
                                      <p:cBhvr>
                                        <p:cTn id="127" dur="1" fill="hold">
                                          <p:stCondLst>
                                            <p:cond delay="500"/>
                                          </p:stCondLst>
                                        </p:cTn>
                                        <p:tgtEl>
                                          <p:spTgt spid="4765"/>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4766"/>
                                        </p:tgtEl>
                                      </p:cBhvr>
                                    </p:animEffect>
                                    <p:set>
                                      <p:cBhvr>
                                        <p:cTn id="130" dur="1" fill="hold">
                                          <p:stCondLst>
                                            <p:cond delay="500"/>
                                          </p:stCondLst>
                                        </p:cTn>
                                        <p:tgtEl>
                                          <p:spTgt spid="4766"/>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4768"/>
                                        </p:tgtEl>
                                      </p:cBhvr>
                                    </p:animEffect>
                                    <p:set>
                                      <p:cBhvr>
                                        <p:cTn id="133" dur="1" fill="hold">
                                          <p:stCondLst>
                                            <p:cond delay="500"/>
                                          </p:stCondLst>
                                        </p:cTn>
                                        <p:tgtEl>
                                          <p:spTgt spid="4768"/>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4769"/>
                                        </p:tgtEl>
                                      </p:cBhvr>
                                    </p:animEffect>
                                    <p:set>
                                      <p:cBhvr>
                                        <p:cTn id="136" dur="1" fill="hold">
                                          <p:stCondLst>
                                            <p:cond delay="500"/>
                                          </p:stCondLst>
                                        </p:cTn>
                                        <p:tgtEl>
                                          <p:spTgt spid="4769"/>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4770"/>
                                        </p:tgtEl>
                                      </p:cBhvr>
                                    </p:animEffect>
                                    <p:set>
                                      <p:cBhvr>
                                        <p:cTn id="139" dur="1" fill="hold">
                                          <p:stCondLst>
                                            <p:cond delay="500"/>
                                          </p:stCondLst>
                                        </p:cTn>
                                        <p:tgtEl>
                                          <p:spTgt spid="4770"/>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4771"/>
                                        </p:tgtEl>
                                      </p:cBhvr>
                                    </p:animEffect>
                                    <p:set>
                                      <p:cBhvr>
                                        <p:cTn id="142" dur="1" fill="hold">
                                          <p:stCondLst>
                                            <p:cond delay="500"/>
                                          </p:stCondLst>
                                        </p:cTn>
                                        <p:tgtEl>
                                          <p:spTgt spid="4771"/>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4772"/>
                                        </p:tgtEl>
                                      </p:cBhvr>
                                    </p:animEffect>
                                    <p:set>
                                      <p:cBhvr>
                                        <p:cTn id="145" dur="1" fill="hold">
                                          <p:stCondLst>
                                            <p:cond delay="500"/>
                                          </p:stCondLst>
                                        </p:cTn>
                                        <p:tgtEl>
                                          <p:spTgt spid="4772"/>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4773"/>
                                        </p:tgtEl>
                                      </p:cBhvr>
                                    </p:animEffect>
                                    <p:set>
                                      <p:cBhvr>
                                        <p:cTn id="148" dur="1" fill="hold">
                                          <p:stCondLst>
                                            <p:cond delay="500"/>
                                          </p:stCondLst>
                                        </p:cTn>
                                        <p:tgtEl>
                                          <p:spTgt spid="4773"/>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4776"/>
                                        </p:tgtEl>
                                        <p:attrNameLst>
                                          <p:attrName>style.visibility</p:attrName>
                                        </p:attrNameLst>
                                      </p:cBhvr>
                                      <p:to>
                                        <p:strVal val="visible"/>
                                      </p:to>
                                    </p:set>
                                    <p:animEffect transition="in" filter="fade">
                                      <p:cBhvr>
                                        <p:cTn id="153" dur="1000"/>
                                        <p:tgtEl>
                                          <p:spTgt spid="4776"/>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4777"/>
                                        </p:tgtEl>
                                        <p:attrNameLst>
                                          <p:attrName>style.visibility</p:attrName>
                                        </p:attrNameLst>
                                      </p:cBhvr>
                                      <p:to>
                                        <p:strVal val="visible"/>
                                      </p:to>
                                    </p:set>
                                    <p:animEffect transition="in" filter="fade">
                                      <p:cBhvr>
                                        <p:cTn id="158" dur="2000"/>
                                        <p:tgtEl>
                                          <p:spTgt spid="4777"/>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4780"/>
                                        </p:tgtEl>
                                        <p:attrNameLst>
                                          <p:attrName>style.visibility</p:attrName>
                                        </p:attrNameLst>
                                      </p:cBhvr>
                                      <p:to>
                                        <p:strVal val="visible"/>
                                      </p:to>
                                    </p:set>
                                    <p:animEffect transition="in" filter="fade">
                                      <p:cBhvr>
                                        <p:cTn id="163" dur="500"/>
                                        <p:tgtEl>
                                          <p:spTgt spid="478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4781"/>
                                        </p:tgtEl>
                                        <p:attrNameLst>
                                          <p:attrName>style.visibility</p:attrName>
                                        </p:attrNameLst>
                                      </p:cBhvr>
                                      <p:to>
                                        <p:strVal val="visible"/>
                                      </p:to>
                                    </p:set>
                                    <p:animEffect transition="in" filter="fade">
                                      <p:cBhvr>
                                        <p:cTn id="168" dur="500"/>
                                        <p:tgtEl>
                                          <p:spTgt spid="478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4782"/>
                                        </p:tgtEl>
                                        <p:attrNameLst>
                                          <p:attrName>style.visibility</p:attrName>
                                        </p:attrNameLst>
                                      </p:cBhvr>
                                      <p:to>
                                        <p:strVal val="visible"/>
                                      </p:to>
                                    </p:set>
                                    <p:animEffect transition="in" filter="fade">
                                      <p:cBhvr>
                                        <p:cTn id="173" dur="500"/>
                                        <p:tgtEl>
                                          <p:spTgt spid="4782"/>
                                        </p:tgtEl>
                                      </p:cBhvr>
                                    </p:animEffect>
                                  </p:childTnLst>
                                </p:cTn>
                              </p:par>
                            </p:childTnLst>
                          </p:cTn>
                        </p:par>
                        <p:par>
                          <p:cTn id="174" fill="hold">
                            <p:stCondLst>
                              <p:cond delay="500"/>
                            </p:stCondLst>
                            <p:childTnLst>
                              <p:par>
                                <p:cTn id="175" presetID="10" presetClass="entr" presetSubtype="0" fill="hold" nodeType="afterEffect">
                                  <p:stCondLst>
                                    <p:cond delay="0"/>
                                  </p:stCondLst>
                                  <p:childTnLst>
                                    <p:set>
                                      <p:cBhvr>
                                        <p:cTn id="176" dur="1" fill="hold">
                                          <p:stCondLst>
                                            <p:cond delay="0"/>
                                          </p:stCondLst>
                                        </p:cTn>
                                        <p:tgtEl>
                                          <p:spTgt spid="4783"/>
                                        </p:tgtEl>
                                        <p:attrNameLst>
                                          <p:attrName>style.visibility</p:attrName>
                                        </p:attrNameLst>
                                      </p:cBhvr>
                                      <p:to>
                                        <p:strVal val="visible"/>
                                      </p:to>
                                    </p:set>
                                    <p:animEffect transition="in" filter="fade">
                                      <p:cBhvr>
                                        <p:cTn id="177" dur="500"/>
                                        <p:tgtEl>
                                          <p:spTgt spid="478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789"/>
                                        </p:tgtEl>
                                        <p:attrNameLst>
                                          <p:attrName>style.visibility</p:attrName>
                                        </p:attrNameLst>
                                      </p:cBhvr>
                                      <p:to>
                                        <p:strVal val="visible"/>
                                      </p:to>
                                    </p:set>
                                    <p:animEffect transition="in" filter="fade">
                                      <p:cBhvr>
                                        <p:cTn id="182" dur="2000"/>
                                        <p:tgtEl>
                                          <p:spTgt spid="4789"/>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nodeType="clickEffect">
                                  <p:stCondLst>
                                    <p:cond delay="0"/>
                                  </p:stCondLst>
                                  <p:childTnLst>
                                    <p:set>
                                      <p:cBhvr>
                                        <p:cTn id="186" dur="1" fill="hold">
                                          <p:stCondLst>
                                            <p:cond delay="0"/>
                                          </p:stCondLst>
                                        </p:cTn>
                                        <p:tgtEl>
                                          <p:spTgt spid="4792"/>
                                        </p:tgtEl>
                                        <p:attrNameLst>
                                          <p:attrName>style.visibility</p:attrName>
                                        </p:attrNameLst>
                                      </p:cBhvr>
                                      <p:to>
                                        <p:strVal val="visible"/>
                                      </p:to>
                                    </p:set>
                                    <p:animEffect transition="in" filter="fade">
                                      <p:cBhvr>
                                        <p:cTn id="187" dur="500"/>
                                        <p:tgtEl>
                                          <p:spTgt spid="4792"/>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4793"/>
                                        </p:tgtEl>
                                        <p:attrNameLst>
                                          <p:attrName>style.visibility</p:attrName>
                                        </p:attrNameLst>
                                      </p:cBhvr>
                                      <p:to>
                                        <p:strVal val="visible"/>
                                      </p:to>
                                    </p:set>
                                    <p:animEffect transition="in" filter="fade">
                                      <p:cBhvr>
                                        <p:cTn id="192" dur="500"/>
                                        <p:tgtEl>
                                          <p:spTgt spid="4793"/>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795"/>
                                        </p:tgtEl>
                                        <p:attrNameLst>
                                          <p:attrName>style.visibility</p:attrName>
                                        </p:attrNameLst>
                                      </p:cBhvr>
                                      <p:to>
                                        <p:strVal val="visible"/>
                                      </p:to>
                                    </p:set>
                                    <p:animEffect transition="in" filter="fade">
                                      <p:cBhvr>
                                        <p:cTn id="197" dur="500"/>
                                        <p:tgtEl>
                                          <p:spTgt spid="4795"/>
                                        </p:tgtEl>
                                      </p:cBhvr>
                                    </p:animEffect>
                                  </p:childTnLst>
                                </p:cTn>
                              </p:par>
                            </p:childTnLst>
                          </p:cTn>
                        </p:par>
                        <p:par>
                          <p:cTn id="198" fill="hold">
                            <p:stCondLst>
                              <p:cond delay="500"/>
                            </p:stCondLst>
                            <p:childTnLst>
                              <p:par>
                                <p:cTn id="199" presetID="10" presetClass="entr" presetSubtype="0" fill="hold" nodeType="afterEffect">
                                  <p:stCondLst>
                                    <p:cond delay="0"/>
                                  </p:stCondLst>
                                  <p:childTnLst>
                                    <p:set>
                                      <p:cBhvr>
                                        <p:cTn id="200" dur="1" fill="hold">
                                          <p:stCondLst>
                                            <p:cond delay="0"/>
                                          </p:stCondLst>
                                        </p:cTn>
                                        <p:tgtEl>
                                          <p:spTgt spid="4794"/>
                                        </p:tgtEl>
                                        <p:attrNameLst>
                                          <p:attrName>style.visibility</p:attrName>
                                        </p:attrNameLst>
                                      </p:cBhvr>
                                      <p:to>
                                        <p:strVal val="visible"/>
                                      </p:to>
                                    </p:set>
                                    <p:animEffect transition="in" filter="fade">
                                      <p:cBhvr>
                                        <p:cTn id="201" dur="500"/>
                                        <p:tgtEl>
                                          <p:spTgt spid="4794"/>
                                        </p:tgtEl>
                                      </p:cBhvr>
                                    </p:animEffect>
                                  </p:childTnLst>
                                </p:cTn>
                              </p:par>
                            </p:childTnLst>
                          </p:cTn>
                        </p:par>
                        <p:par>
                          <p:cTn id="202" fill="hold">
                            <p:stCondLst>
                              <p:cond delay="1000"/>
                            </p:stCondLst>
                            <p:childTnLst>
                              <p:par>
                                <p:cTn id="203" presetID="10" presetClass="entr" presetSubtype="0" fill="hold" nodeType="afterEffect">
                                  <p:stCondLst>
                                    <p:cond delay="0"/>
                                  </p:stCondLst>
                                  <p:childTnLst>
                                    <p:set>
                                      <p:cBhvr>
                                        <p:cTn id="204" dur="1" fill="hold">
                                          <p:stCondLst>
                                            <p:cond delay="0"/>
                                          </p:stCondLst>
                                        </p:cTn>
                                        <p:tgtEl>
                                          <p:spTgt spid="4784"/>
                                        </p:tgtEl>
                                        <p:attrNameLst>
                                          <p:attrName>style.visibility</p:attrName>
                                        </p:attrNameLst>
                                      </p:cBhvr>
                                      <p:to>
                                        <p:strVal val="visible"/>
                                      </p:to>
                                    </p:set>
                                    <p:animEffect transition="in" filter="fade">
                                      <p:cBhvr>
                                        <p:cTn id="205" dur="2000"/>
                                        <p:tgtEl>
                                          <p:spTgt spid="4784"/>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nodeType="clickEffect">
                                  <p:stCondLst>
                                    <p:cond delay="0"/>
                                  </p:stCondLst>
                                  <p:childTnLst>
                                    <p:set>
                                      <p:cBhvr>
                                        <p:cTn id="209" dur="1" fill="hold">
                                          <p:stCondLst>
                                            <p:cond delay="0"/>
                                          </p:stCondLst>
                                        </p:cTn>
                                        <p:tgtEl>
                                          <p:spTgt spid="4785"/>
                                        </p:tgtEl>
                                        <p:attrNameLst>
                                          <p:attrName>style.visibility</p:attrName>
                                        </p:attrNameLst>
                                      </p:cBhvr>
                                      <p:to>
                                        <p:strVal val="visible"/>
                                      </p:to>
                                    </p:set>
                                    <p:animEffect transition="in" filter="fade">
                                      <p:cBhvr>
                                        <p:cTn id="210" dur="500"/>
                                        <p:tgtEl>
                                          <p:spTgt spid="4785"/>
                                        </p:tgtEl>
                                      </p:cBhvr>
                                    </p:animEffect>
                                  </p:childTnLst>
                                </p:cTn>
                              </p:par>
                            </p:childTnLst>
                          </p:cTn>
                        </p:par>
                      </p:childTnLst>
                    </p:cTn>
                  </p:par>
                  <p:par>
                    <p:cTn id="211" fill="hold">
                      <p:stCondLst>
                        <p:cond delay="indefinite"/>
                      </p:stCondLst>
                      <p:childTnLst>
                        <p:par>
                          <p:cTn id="212" fill="hold">
                            <p:stCondLst>
                              <p:cond delay="0"/>
                            </p:stCondLst>
                            <p:childTnLst>
                              <p:par>
                                <p:cTn id="213" presetID="23" presetClass="entr" presetSubtype="16" fill="hold" nodeType="clickEffect">
                                  <p:stCondLst>
                                    <p:cond delay="0"/>
                                  </p:stCondLst>
                                  <p:childTnLst>
                                    <p:set>
                                      <p:cBhvr>
                                        <p:cTn id="214" dur="1" fill="hold">
                                          <p:stCondLst>
                                            <p:cond delay="0"/>
                                          </p:stCondLst>
                                        </p:cTn>
                                        <p:tgtEl>
                                          <p:spTgt spid="4796"/>
                                        </p:tgtEl>
                                        <p:attrNameLst>
                                          <p:attrName>style.visibility</p:attrName>
                                        </p:attrNameLst>
                                      </p:cBhvr>
                                      <p:to>
                                        <p:strVal val="visible"/>
                                      </p:to>
                                    </p:set>
                                    <p:anim calcmode="lin" valueType="num">
                                      <p:cBhvr additive="base">
                                        <p:cTn id="215" dur="500"/>
                                        <p:tgtEl>
                                          <p:spTgt spid="4796"/>
                                        </p:tgtEl>
                                        <p:attrNameLst>
                                          <p:attrName>ppt_w</p:attrName>
                                        </p:attrNameLst>
                                      </p:cBhvr>
                                      <p:tavLst>
                                        <p:tav tm="0">
                                          <p:val>
                                            <p:strVal val="0"/>
                                          </p:val>
                                        </p:tav>
                                        <p:tav tm="100000">
                                          <p:val>
                                            <p:strVal val="#ppt_w"/>
                                          </p:val>
                                        </p:tav>
                                      </p:tavLst>
                                    </p:anim>
                                    <p:anim calcmode="lin" valueType="num">
                                      <p:cBhvr additive="base">
                                        <p:cTn id="216" dur="500"/>
                                        <p:tgtEl>
                                          <p:spTgt spid="4796"/>
                                        </p:tgtEl>
                                        <p:attrNameLst>
                                          <p:attrName>ppt_h</p:attrName>
                                        </p:attrNameLst>
                                      </p:cBhvr>
                                      <p:tavLst>
                                        <p:tav tm="0">
                                          <p:val>
                                            <p:strVal val="0"/>
                                          </p:val>
                                        </p:tav>
                                        <p:tav tm="100000">
                                          <p:val>
                                            <p:strVal val="#ppt_h"/>
                                          </p:val>
                                        </p:tav>
                                      </p:tavLst>
                                    </p:anim>
                                  </p:childTnLst>
                                </p:cTn>
                              </p:par>
                              <p:par>
                                <p:cTn id="217" presetID="10" presetClass="exit" presetSubtype="0" fill="hold" nodeType="withEffect">
                                  <p:stCondLst>
                                    <p:cond delay="0"/>
                                  </p:stCondLst>
                                  <p:childTnLst>
                                    <p:animEffect transition="out" filter="fade">
                                      <p:cBhvr>
                                        <p:cTn id="218" dur="2000"/>
                                        <p:tgtEl>
                                          <p:spTgt spid="4788"/>
                                        </p:tgtEl>
                                      </p:cBhvr>
                                    </p:animEffect>
                                    <p:set>
                                      <p:cBhvr>
                                        <p:cTn id="219" dur="1" fill="hold">
                                          <p:stCondLst>
                                            <p:cond delay="2000"/>
                                          </p:stCondLst>
                                        </p:cTn>
                                        <p:tgtEl>
                                          <p:spTgt spid="47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801"/>
        <p:cNvGrpSpPr/>
        <p:nvPr/>
      </p:nvGrpSpPr>
      <p:grpSpPr>
        <a:xfrm>
          <a:off x="0" y="0"/>
          <a:ext cx="0" cy="0"/>
          <a:chOff x="0" y="0"/>
          <a:chExt cx="0" cy="0"/>
        </a:xfrm>
      </p:grpSpPr>
      <p:sp>
        <p:nvSpPr>
          <p:cNvPr id="4802" name="Shape 4802"/>
          <p:cNvSpPr txBox="1"/>
          <p:nvPr/>
        </p:nvSpPr>
        <p:spPr>
          <a:xfrm>
            <a:off x="288925" y="1411287"/>
            <a:ext cx="8713788"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2.  At STP, what volume of “laughing gas” (dinitrogen monoxide) will be produced from 50 g of nitrogen gas   </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and 75 g of oxygen gas?</a:t>
            </a:r>
          </a:p>
        </p:txBody>
      </p:sp>
      <p:sp>
        <p:nvSpPr>
          <p:cNvPr id="4803" name="Shape 480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4804" name="Shape 4804">
            <a:hlinkClick r:id="rId3"/>
          </p:cNvPr>
          <p:cNvSpPr/>
          <p:nvPr/>
        </p:nvSpPr>
        <p:spPr>
          <a:xfrm>
            <a:off x="300037" y="2046288"/>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sp>
        <p:nvSpPr>
          <p:cNvPr id="4805" name="Shape 4805"/>
          <p:cNvSpPr txBox="1"/>
          <p:nvPr/>
        </p:nvSpPr>
        <p:spPr>
          <a:xfrm>
            <a:off x="1336675" y="2020888"/>
            <a:ext cx="55149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     O</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2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O(g)</a:t>
            </a:r>
          </a:p>
        </p:txBody>
      </p:sp>
      <p:cxnSp>
        <p:nvCxnSpPr>
          <p:cNvPr id="4806" name="Shape 4806"/>
          <p:cNvCxnSpPr/>
          <p:nvPr/>
        </p:nvCxnSpPr>
        <p:spPr>
          <a:xfrm>
            <a:off x="4219575" y="2247900"/>
            <a:ext cx="857250" cy="0"/>
          </a:xfrm>
          <a:prstGeom prst="straightConnector1">
            <a:avLst/>
          </a:prstGeom>
          <a:noFill/>
          <a:ln w="22225" cap="flat" cmpd="sng">
            <a:solidFill>
              <a:schemeClr val="dk1"/>
            </a:solidFill>
            <a:prstDash val="solid"/>
            <a:round/>
            <a:headEnd type="none" w="med" len="med"/>
            <a:tailEnd type="triangle" w="lg" len="lg"/>
          </a:ln>
        </p:spPr>
      </p:cxnSp>
      <p:sp>
        <p:nvSpPr>
          <p:cNvPr id="4807" name="Shape 4807"/>
          <p:cNvSpPr txBox="1"/>
          <p:nvPr/>
        </p:nvSpPr>
        <p:spPr>
          <a:xfrm>
            <a:off x="1533525" y="2608263"/>
            <a:ext cx="5794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50 g</a:t>
            </a:r>
          </a:p>
        </p:txBody>
      </p:sp>
      <p:sp>
        <p:nvSpPr>
          <p:cNvPr id="4808" name="Shape 4808"/>
          <p:cNvSpPr txBox="1"/>
          <p:nvPr/>
        </p:nvSpPr>
        <p:spPr>
          <a:xfrm>
            <a:off x="2933700" y="2636838"/>
            <a:ext cx="5794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75 g</a:t>
            </a:r>
          </a:p>
        </p:txBody>
      </p:sp>
      <p:cxnSp>
        <p:nvCxnSpPr>
          <p:cNvPr id="4809" name="Shape 4809"/>
          <p:cNvCxnSpPr/>
          <p:nvPr/>
        </p:nvCxnSpPr>
        <p:spPr>
          <a:xfrm>
            <a:off x="1743075" y="29892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4810" name="Shape 4810"/>
          <p:cNvCxnSpPr/>
          <p:nvPr/>
        </p:nvCxnSpPr>
        <p:spPr>
          <a:xfrm>
            <a:off x="3211513" y="2997200"/>
            <a:ext cx="0" cy="1152525"/>
          </a:xfrm>
          <a:prstGeom prst="straightConnector1">
            <a:avLst/>
          </a:prstGeom>
          <a:noFill/>
          <a:ln w="9525" cap="flat" cmpd="sng">
            <a:solidFill>
              <a:schemeClr val="dk1"/>
            </a:solidFill>
            <a:prstDash val="solid"/>
            <a:round/>
            <a:headEnd type="none" w="med" len="med"/>
            <a:tailEnd type="triangle" w="lg" len="lg"/>
          </a:ln>
        </p:spPr>
      </p:cxnSp>
      <p:sp>
        <p:nvSpPr>
          <p:cNvPr id="4811" name="Shape 4811"/>
          <p:cNvSpPr txBox="1"/>
          <p:nvPr/>
        </p:nvSpPr>
        <p:spPr>
          <a:xfrm>
            <a:off x="1792288" y="3243263"/>
            <a:ext cx="10779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28 g/mol</a:t>
            </a:r>
          </a:p>
        </p:txBody>
      </p:sp>
      <p:sp>
        <p:nvSpPr>
          <p:cNvPr id="4812" name="Shape 4812"/>
          <p:cNvSpPr txBox="1"/>
          <p:nvPr/>
        </p:nvSpPr>
        <p:spPr>
          <a:xfrm>
            <a:off x="3260725" y="3240088"/>
            <a:ext cx="10779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32 g/mol</a:t>
            </a:r>
          </a:p>
        </p:txBody>
      </p:sp>
      <p:sp>
        <p:nvSpPr>
          <p:cNvPr id="4813" name="Shape 4813"/>
          <p:cNvSpPr txBox="1"/>
          <p:nvPr/>
        </p:nvSpPr>
        <p:spPr>
          <a:xfrm>
            <a:off x="998537" y="4181475"/>
            <a:ext cx="12445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1.79 mol N</a:t>
            </a:r>
            <a:r>
              <a:rPr lang="en-US" sz="1600" b="0" i="0" u="none" strike="noStrike" cap="none" baseline="-25000">
                <a:solidFill>
                  <a:schemeClr val="dk1"/>
                </a:solidFill>
                <a:latin typeface="Arial"/>
                <a:ea typeface="Arial"/>
                <a:cs typeface="Arial"/>
                <a:sym typeface="Arial"/>
              </a:rPr>
              <a:t>2</a:t>
            </a:r>
          </a:p>
        </p:txBody>
      </p:sp>
      <p:sp>
        <p:nvSpPr>
          <p:cNvPr id="4814" name="Shape 4814"/>
          <p:cNvSpPr txBox="1"/>
          <p:nvPr/>
        </p:nvSpPr>
        <p:spPr>
          <a:xfrm>
            <a:off x="2606675" y="4178300"/>
            <a:ext cx="12572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2.34 mol O</a:t>
            </a:r>
            <a:r>
              <a:rPr lang="en-US" sz="1600" b="0" i="0" u="none" strike="noStrike" cap="none" baseline="-25000">
                <a:solidFill>
                  <a:schemeClr val="dk1"/>
                </a:solidFill>
                <a:latin typeface="Arial"/>
                <a:ea typeface="Arial"/>
                <a:cs typeface="Arial"/>
                <a:sym typeface="Arial"/>
              </a:rPr>
              <a:t>2</a:t>
            </a:r>
          </a:p>
        </p:txBody>
      </p:sp>
      <p:cxnSp>
        <p:nvCxnSpPr>
          <p:cNvPr id="4815" name="Shape 4815"/>
          <p:cNvCxnSpPr/>
          <p:nvPr/>
        </p:nvCxnSpPr>
        <p:spPr>
          <a:xfrm>
            <a:off x="1074737" y="4471987"/>
            <a:ext cx="1139825" cy="0"/>
          </a:xfrm>
          <a:prstGeom prst="straightConnector1">
            <a:avLst/>
          </a:prstGeom>
          <a:noFill/>
          <a:ln w="9525" cap="flat" cmpd="sng">
            <a:solidFill>
              <a:schemeClr val="dk1"/>
            </a:solidFill>
            <a:prstDash val="solid"/>
            <a:round/>
            <a:headEnd type="none" w="med" len="med"/>
            <a:tailEnd type="none" w="med" len="med"/>
          </a:ln>
        </p:spPr>
      </p:cxnSp>
      <p:cxnSp>
        <p:nvCxnSpPr>
          <p:cNvPr id="4816" name="Shape 4816"/>
          <p:cNvCxnSpPr/>
          <p:nvPr/>
        </p:nvCxnSpPr>
        <p:spPr>
          <a:xfrm>
            <a:off x="2679700" y="4471987"/>
            <a:ext cx="1163638" cy="0"/>
          </a:xfrm>
          <a:prstGeom prst="straightConnector1">
            <a:avLst/>
          </a:prstGeom>
          <a:noFill/>
          <a:ln w="9525" cap="flat" cmpd="sng">
            <a:solidFill>
              <a:schemeClr val="dk1"/>
            </a:solidFill>
            <a:prstDash val="solid"/>
            <a:round/>
            <a:headEnd type="none" w="med" len="med"/>
            <a:tailEnd type="none" w="med" len="med"/>
          </a:ln>
        </p:spPr>
      </p:cxnSp>
      <p:sp>
        <p:nvSpPr>
          <p:cNvPr id="4817" name="Shape 4817"/>
          <p:cNvSpPr txBox="1"/>
          <p:nvPr/>
        </p:nvSpPr>
        <p:spPr>
          <a:xfrm>
            <a:off x="1492250" y="44354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a:t>
            </a:r>
          </a:p>
        </p:txBody>
      </p:sp>
      <p:sp>
        <p:nvSpPr>
          <p:cNvPr id="4818" name="Shape 4818"/>
          <p:cNvSpPr txBox="1"/>
          <p:nvPr/>
        </p:nvSpPr>
        <p:spPr>
          <a:xfrm>
            <a:off x="3111500" y="4443412"/>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p>
        </p:txBody>
      </p:sp>
      <p:sp>
        <p:nvSpPr>
          <p:cNvPr id="4819" name="Shape 4819"/>
          <p:cNvSpPr txBox="1"/>
          <p:nvPr/>
        </p:nvSpPr>
        <p:spPr>
          <a:xfrm>
            <a:off x="1344612" y="4865687"/>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0.89</a:t>
            </a:r>
          </a:p>
        </p:txBody>
      </p:sp>
      <p:sp>
        <p:nvSpPr>
          <p:cNvPr id="4820" name="Shape 4820"/>
          <p:cNvSpPr txBox="1"/>
          <p:nvPr/>
        </p:nvSpPr>
        <p:spPr>
          <a:xfrm>
            <a:off x="2967038" y="4862512"/>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2.34</a:t>
            </a:r>
          </a:p>
        </p:txBody>
      </p:sp>
      <p:sp>
        <p:nvSpPr>
          <p:cNvPr id="4821" name="Shape 4821"/>
          <p:cNvSpPr txBox="1"/>
          <p:nvPr/>
        </p:nvSpPr>
        <p:spPr>
          <a:xfrm>
            <a:off x="1390650" y="2365375"/>
            <a:ext cx="8826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rgbClr val="FF0000"/>
                </a:solidFill>
                <a:latin typeface="Arial"/>
                <a:ea typeface="Arial"/>
                <a:cs typeface="Arial"/>
                <a:sym typeface="Arial"/>
              </a:rPr>
              <a:t>Limiting</a:t>
            </a:r>
          </a:p>
        </p:txBody>
      </p:sp>
      <p:sp>
        <p:nvSpPr>
          <p:cNvPr id="4822" name="Shape 4822"/>
          <p:cNvSpPr txBox="1"/>
          <p:nvPr/>
        </p:nvSpPr>
        <p:spPr>
          <a:xfrm>
            <a:off x="2813050" y="2354263"/>
            <a:ext cx="838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accent2"/>
                </a:solidFill>
                <a:latin typeface="Arial"/>
                <a:ea typeface="Arial"/>
                <a:cs typeface="Arial"/>
                <a:sym typeface="Arial"/>
              </a:rPr>
              <a:t>Excess</a:t>
            </a:r>
          </a:p>
        </p:txBody>
      </p:sp>
      <p:sp>
        <p:nvSpPr>
          <p:cNvPr id="4823" name="Shape 4823"/>
          <p:cNvSpPr txBox="1"/>
          <p:nvPr/>
        </p:nvSpPr>
        <p:spPr>
          <a:xfrm>
            <a:off x="1787525" y="5916612"/>
            <a:ext cx="21891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 = 1.79 mol N</a:t>
            </a:r>
            <a:r>
              <a:rPr lang="en-US" sz="1600" b="0" i="0" u="none" strike="noStrike" cap="none" baseline="-25000">
                <a:solidFill>
                  <a:schemeClr val="dk1"/>
                </a:solidFill>
                <a:latin typeface="Arial"/>
                <a:ea typeface="Arial"/>
                <a:cs typeface="Arial"/>
                <a:sym typeface="Arial"/>
              </a:rPr>
              <a:t>2</a:t>
            </a:r>
          </a:p>
        </p:txBody>
      </p:sp>
      <p:grpSp>
        <p:nvGrpSpPr>
          <p:cNvPr id="4824" name="Shape 4824"/>
          <p:cNvGrpSpPr/>
          <p:nvPr/>
        </p:nvGrpSpPr>
        <p:grpSpPr>
          <a:xfrm>
            <a:off x="3963988" y="5673725"/>
            <a:ext cx="1119187" cy="808038"/>
            <a:chOff x="4174" y="2818"/>
            <a:chExt cx="755" cy="509"/>
          </a:xfrm>
        </p:grpSpPr>
        <p:sp>
          <p:nvSpPr>
            <p:cNvPr id="4825" name="Shape 4825"/>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826" name="Shape 4826"/>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4827" name="Shape 4827"/>
          <p:cNvSpPr txBox="1"/>
          <p:nvPr/>
        </p:nvSpPr>
        <p:spPr>
          <a:xfrm>
            <a:off x="4010025" y="6097587"/>
            <a:ext cx="9620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t>
            </a:r>
            <a:r>
              <a:rPr lang="en-US" sz="1600" b="0" i="0" u="none" strike="noStrike" cap="none" baseline="-25000">
                <a:solidFill>
                  <a:schemeClr val="dk1"/>
                </a:solidFill>
                <a:latin typeface="Arial"/>
                <a:ea typeface="Arial"/>
                <a:cs typeface="Arial"/>
                <a:sym typeface="Arial"/>
              </a:rPr>
              <a:t>2</a:t>
            </a:r>
          </a:p>
        </p:txBody>
      </p:sp>
      <p:sp>
        <p:nvSpPr>
          <p:cNvPr id="4828" name="Shape 4828"/>
          <p:cNvSpPr txBox="1"/>
          <p:nvPr/>
        </p:nvSpPr>
        <p:spPr>
          <a:xfrm>
            <a:off x="3987800" y="5740400"/>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4829" name="Shape 4829"/>
          <p:cNvCxnSpPr/>
          <p:nvPr/>
        </p:nvCxnSpPr>
        <p:spPr>
          <a:xfrm rot="10800000" flipH="1">
            <a:off x="3243263" y="6086475"/>
            <a:ext cx="614361" cy="60324"/>
          </a:xfrm>
          <a:prstGeom prst="straightConnector1">
            <a:avLst/>
          </a:prstGeom>
          <a:noFill/>
          <a:ln w="9525" cap="flat" cmpd="sng">
            <a:solidFill>
              <a:srgbClr val="FF0000"/>
            </a:solidFill>
            <a:prstDash val="solid"/>
            <a:round/>
            <a:headEnd type="none" w="med" len="med"/>
            <a:tailEnd type="none" w="med" len="med"/>
          </a:ln>
        </p:spPr>
      </p:cxnSp>
      <p:cxnSp>
        <p:nvCxnSpPr>
          <p:cNvPr id="4830" name="Shape 4830"/>
          <p:cNvCxnSpPr/>
          <p:nvPr/>
        </p:nvCxnSpPr>
        <p:spPr>
          <a:xfrm rot="10800000" flipH="1">
            <a:off x="4259262" y="6257925"/>
            <a:ext cx="666749" cy="117474"/>
          </a:xfrm>
          <a:prstGeom prst="straightConnector1">
            <a:avLst/>
          </a:prstGeom>
          <a:noFill/>
          <a:ln w="9525" cap="flat" cmpd="sng">
            <a:solidFill>
              <a:srgbClr val="FF0000"/>
            </a:solidFill>
            <a:prstDash val="solid"/>
            <a:round/>
            <a:headEnd type="none" w="med" len="med"/>
            <a:tailEnd type="none" w="med" len="med"/>
          </a:ln>
        </p:spPr>
      </p:cxnSp>
      <p:sp>
        <p:nvSpPr>
          <p:cNvPr id="4831" name="Shape 4831"/>
          <p:cNvSpPr txBox="1"/>
          <p:nvPr/>
        </p:nvSpPr>
        <p:spPr>
          <a:xfrm>
            <a:off x="6292850" y="5905500"/>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sp>
        <p:nvSpPr>
          <p:cNvPr id="4832" name="Shape 4832"/>
          <p:cNvSpPr txBox="1"/>
          <p:nvPr/>
        </p:nvSpPr>
        <p:spPr>
          <a:xfrm>
            <a:off x="6515100" y="5910262"/>
            <a:ext cx="10191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40 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4833" name="Shape 4833"/>
          <p:cNvSpPr/>
          <p:nvPr/>
        </p:nvSpPr>
        <p:spPr>
          <a:xfrm>
            <a:off x="1668463" y="5156200"/>
            <a:ext cx="1568450" cy="431800"/>
          </a:xfrm>
          <a:custGeom>
            <a:avLst/>
            <a:gdLst/>
            <a:ahLst/>
            <a:cxnLst/>
            <a:rect l="0" t="0" r="0" b="0"/>
            <a:pathLst>
              <a:path w="988" h="272" extrusionOk="0">
                <a:moveTo>
                  <a:pt x="0" y="15"/>
                </a:moveTo>
                <a:cubicBezTo>
                  <a:pt x="145" y="143"/>
                  <a:pt x="291" y="272"/>
                  <a:pt x="456" y="270"/>
                </a:cubicBezTo>
                <a:cubicBezTo>
                  <a:pt x="621" y="268"/>
                  <a:pt x="804" y="134"/>
                  <a:pt x="988" y="0"/>
                </a:cubicBezTo>
              </a:path>
            </a:pathLst>
          </a:custGeom>
          <a:noFill/>
          <a:ln w="9525"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34" name="Shape 4834"/>
          <p:cNvSpPr txBox="1"/>
          <p:nvPr/>
        </p:nvSpPr>
        <p:spPr>
          <a:xfrm>
            <a:off x="1489075" y="5340350"/>
            <a:ext cx="1809750" cy="581024"/>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smaller number</a:t>
            </a:r>
          </a:p>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is limiting reactant</a:t>
            </a:r>
          </a:p>
        </p:txBody>
      </p:sp>
      <p:sp>
        <p:nvSpPr>
          <p:cNvPr id="4835" name="Shape 4835"/>
          <p:cNvSpPr txBox="1"/>
          <p:nvPr/>
        </p:nvSpPr>
        <p:spPr>
          <a:xfrm>
            <a:off x="6080125" y="2430463"/>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L</a:t>
            </a:r>
          </a:p>
        </p:txBody>
      </p:sp>
      <p:grpSp>
        <p:nvGrpSpPr>
          <p:cNvPr id="4836" name="Shape 4836"/>
          <p:cNvGrpSpPr/>
          <p:nvPr/>
        </p:nvGrpSpPr>
        <p:grpSpPr>
          <a:xfrm>
            <a:off x="5110163" y="5673725"/>
            <a:ext cx="1147762" cy="808038"/>
            <a:chOff x="4174" y="2818"/>
            <a:chExt cx="755" cy="509"/>
          </a:xfrm>
        </p:grpSpPr>
        <p:sp>
          <p:nvSpPr>
            <p:cNvPr id="4837" name="Shape 4837"/>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838" name="Shape 4838"/>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4839" name="Shape 4839"/>
          <p:cNvSpPr txBox="1"/>
          <p:nvPr/>
        </p:nvSpPr>
        <p:spPr>
          <a:xfrm>
            <a:off x="5108575" y="6097587"/>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4840" name="Shape 4840"/>
          <p:cNvSpPr txBox="1"/>
          <p:nvPr/>
        </p:nvSpPr>
        <p:spPr>
          <a:xfrm>
            <a:off x="5095875" y="5740400"/>
            <a:ext cx="11890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4841" name="Shape 4841"/>
          <p:cNvCxnSpPr/>
          <p:nvPr/>
        </p:nvCxnSpPr>
        <p:spPr>
          <a:xfrm rot="10800000" flipH="1">
            <a:off x="5395912" y="6226174"/>
            <a:ext cx="739775" cy="130175"/>
          </a:xfrm>
          <a:prstGeom prst="straightConnector1">
            <a:avLst/>
          </a:prstGeom>
          <a:noFill/>
          <a:ln w="9525" cap="flat" cmpd="sng">
            <a:solidFill>
              <a:srgbClr val="FF0000"/>
            </a:solidFill>
            <a:prstDash val="solid"/>
            <a:round/>
            <a:headEnd type="none" w="med" len="med"/>
            <a:tailEnd type="none" w="med" len="med"/>
          </a:ln>
        </p:spPr>
      </p:cxnSp>
      <p:cxnSp>
        <p:nvCxnSpPr>
          <p:cNvPr id="4842" name="Shape 4842"/>
          <p:cNvCxnSpPr/>
          <p:nvPr/>
        </p:nvCxnSpPr>
        <p:spPr>
          <a:xfrm rot="10800000" flipH="1">
            <a:off x="4281487" y="5854700"/>
            <a:ext cx="606425" cy="139699"/>
          </a:xfrm>
          <a:prstGeom prst="straightConnector1">
            <a:avLst/>
          </a:prstGeom>
          <a:noFill/>
          <a:ln w="9525" cap="flat" cmpd="sng">
            <a:solidFill>
              <a:srgbClr val="FF0000"/>
            </a:solidFill>
            <a:prstDash val="solid"/>
            <a:round/>
            <a:headEnd type="none" w="med" len="med"/>
            <a:tailEnd type="none" w="med" len="med"/>
          </a:ln>
        </p:spPr>
      </p:cxnSp>
      <p:sp>
        <p:nvSpPr>
          <p:cNvPr id="4843" name="Shape 4843"/>
          <p:cNvSpPr txBox="1"/>
          <p:nvPr/>
        </p:nvSpPr>
        <p:spPr>
          <a:xfrm>
            <a:off x="6515100" y="5910262"/>
            <a:ext cx="10191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40 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804"/>
                                        </p:tgtEl>
                                        <p:attrNameLst>
                                          <p:attrName>style.visibility</p:attrName>
                                        </p:attrNameLst>
                                      </p:cBhvr>
                                      <p:to>
                                        <p:strVal val="visible"/>
                                      </p:to>
                                    </p:set>
                                    <p:anim calcmode="lin" valueType="num">
                                      <p:cBhvr additive="base">
                                        <p:cTn id="7" dur="500"/>
                                        <p:tgtEl>
                                          <p:spTgt spid="4804"/>
                                        </p:tgtEl>
                                        <p:attrNameLst>
                                          <p:attrName>ppt_w</p:attrName>
                                        </p:attrNameLst>
                                      </p:cBhvr>
                                      <p:tavLst>
                                        <p:tav tm="0">
                                          <p:val>
                                            <p:strVal val="0"/>
                                          </p:val>
                                        </p:tav>
                                        <p:tav tm="100000">
                                          <p:val>
                                            <p:strVal val="#ppt_w"/>
                                          </p:val>
                                        </p:tav>
                                      </p:tavLst>
                                    </p:anim>
                                    <p:anim calcmode="lin" valueType="num">
                                      <p:cBhvr additive="base">
                                        <p:cTn id="8" dur="500"/>
                                        <p:tgtEl>
                                          <p:spTgt spid="480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835"/>
                                        </p:tgtEl>
                                        <p:attrNameLst>
                                          <p:attrName>style.visibility</p:attrName>
                                        </p:attrNameLst>
                                      </p:cBhvr>
                                      <p:to>
                                        <p:strVal val="visible"/>
                                      </p:to>
                                    </p:set>
                                    <p:animEffect transition="in" filter="fade">
                                      <p:cBhvr>
                                        <p:cTn id="13" dur="1000"/>
                                        <p:tgtEl>
                                          <p:spTgt spid="483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4807"/>
                                        </p:tgtEl>
                                        <p:attrNameLst>
                                          <p:attrName>style.visibility</p:attrName>
                                        </p:attrNameLst>
                                      </p:cBhvr>
                                      <p:to>
                                        <p:strVal val="visible"/>
                                      </p:to>
                                    </p:set>
                                    <p:anim calcmode="lin" valueType="num">
                                      <p:cBhvr additive="base">
                                        <p:cTn id="18" dur="500"/>
                                        <p:tgtEl>
                                          <p:spTgt spid="4807"/>
                                        </p:tgtEl>
                                        <p:attrNameLst>
                                          <p:attrName>ppt_w</p:attrName>
                                        </p:attrNameLst>
                                      </p:cBhvr>
                                      <p:tavLst>
                                        <p:tav tm="0">
                                          <p:val>
                                            <p:strVal val="0"/>
                                          </p:val>
                                        </p:tav>
                                        <p:tav tm="100000">
                                          <p:val>
                                            <p:strVal val="#ppt_w"/>
                                          </p:val>
                                        </p:tav>
                                      </p:tavLst>
                                    </p:anim>
                                    <p:anim calcmode="lin" valueType="num">
                                      <p:cBhvr additive="base">
                                        <p:cTn id="19" dur="500"/>
                                        <p:tgtEl>
                                          <p:spTgt spid="4807"/>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808"/>
                                        </p:tgtEl>
                                        <p:attrNameLst>
                                          <p:attrName>style.visibility</p:attrName>
                                        </p:attrNameLst>
                                      </p:cBhvr>
                                      <p:to>
                                        <p:strVal val="visible"/>
                                      </p:to>
                                    </p:set>
                                    <p:anim calcmode="lin" valueType="num">
                                      <p:cBhvr additive="base">
                                        <p:cTn id="24" dur="500"/>
                                        <p:tgtEl>
                                          <p:spTgt spid="4808"/>
                                        </p:tgtEl>
                                        <p:attrNameLst>
                                          <p:attrName>ppt_w</p:attrName>
                                        </p:attrNameLst>
                                      </p:cBhvr>
                                      <p:tavLst>
                                        <p:tav tm="0">
                                          <p:val>
                                            <p:strVal val="0"/>
                                          </p:val>
                                        </p:tav>
                                        <p:tav tm="100000">
                                          <p:val>
                                            <p:strVal val="#ppt_w"/>
                                          </p:val>
                                        </p:tav>
                                      </p:tavLst>
                                    </p:anim>
                                    <p:anim calcmode="lin" valueType="num">
                                      <p:cBhvr additive="base">
                                        <p:cTn id="25" dur="500"/>
                                        <p:tgtEl>
                                          <p:spTgt spid="4808"/>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09"/>
                                        </p:tgtEl>
                                        <p:attrNameLst>
                                          <p:attrName>style.visibility</p:attrName>
                                        </p:attrNameLst>
                                      </p:cBhvr>
                                      <p:to>
                                        <p:strVal val="visible"/>
                                      </p:to>
                                    </p:set>
                                    <p:animEffect transition="in" filter="fade">
                                      <p:cBhvr>
                                        <p:cTn id="30" dur="500"/>
                                        <p:tgtEl>
                                          <p:spTgt spid="4809"/>
                                        </p:tgtEl>
                                      </p:cBhvr>
                                    </p:animEffect>
                                  </p:childTnLst>
                                </p:cTn>
                              </p:par>
                              <p:par>
                                <p:cTn id="31" presetID="10" presetClass="entr" presetSubtype="0" fill="hold" nodeType="withEffect">
                                  <p:stCondLst>
                                    <p:cond delay="0"/>
                                  </p:stCondLst>
                                  <p:childTnLst>
                                    <p:set>
                                      <p:cBhvr>
                                        <p:cTn id="32" dur="1" fill="hold">
                                          <p:stCondLst>
                                            <p:cond delay="0"/>
                                          </p:stCondLst>
                                        </p:cTn>
                                        <p:tgtEl>
                                          <p:spTgt spid="4811"/>
                                        </p:tgtEl>
                                        <p:attrNameLst>
                                          <p:attrName>style.visibility</p:attrName>
                                        </p:attrNameLst>
                                      </p:cBhvr>
                                      <p:to>
                                        <p:strVal val="visible"/>
                                      </p:to>
                                    </p:set>
                                    <p:animEffect transition="in" filter="fade">
                                      <p:cBhvr>
                                        <p:cTn id="33" dur="1000"/>
                                        <p:tgtEl>
                                          <p:spTgt spid="48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813"/>
                                        </p:tgtEl>
                                        <p:attrNameLst>
                                          <p:attrName>style.visibility</p:attrName>
                                        </p:attrNameLst>
                                      </p:cBhvr>
                                      <p:to>
                                        <p:strVal val="visible"/>
                                      </p:to>
                                    </p:set>
                                    <p:animEffect transition="in" filter="fade">
                                      <p:cBhvr>
                                        <p:cTn id="38" dur="500"/>
                                        <p:tgtEl>
                                          <p:spTgt spid="48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810"/>
                                        </p:tgtEl>
                                        <p:attrNameLst>
                                          <p:attrName>style.visibility</p:attrName>
                                        </p:attrNameLst>
                                      </p:cBhvr>
                                      <p:to>
                                        <p:strVal val="visible"/>
                                      </p:to>
                                    </p:set>
                                    <p:animEffect transition="in" filter="fade">
                                      <p:cBhvr>
                                        <p:cTn id="43" dur="500"/>
                                        <p:tgtEl>
                                          <p:spTgt spid="4810"/>
                                        </p:tgtEl>
                                      </p:cBhvr>
                                    </p:animEffect>
                                  </p:childTnLst>
                                </p:cTn>
                              </p:par>
                              <p:par>
                                <p:cTn id="44" presetID="10" presetClass="entr" presetSubtype="0" fill="hold" nodeType="withEffect">
                                  <p:stCondLst>
                                    <p:cond delay="0"/>
                                  </p:stCondLst>
                                  <p:childTnLst>
                                    <p:set>
                                      <p:cBhvr>
                                        <p:cTn id="45" dur="1" fill="hold">
                                          <p:stCondLst>
                                            <p:cond delay="0"/>
                                          </p:stCondLst>
                                        </p:cTn>
                                        <p:tgtEl>
                                          <p:spTgt spid="4812"/>
                                        </p:tgtEl>
                                        <p:attrNameLst>
                                          <p:attrName>style.visibility</p:attrName>
                                        </p:attrNameLst>
                                      </p:cBhvr>
                                      <p:to>
                                        <p:strVal val="visible"/>
                                      </p:to>
                                    </p:set>
                                    <p:animEffect transition="in" filter="fade">
                                      <p:cBhvr>
                                        <p:cTn id="46" dur="1000"/>
                                        <p:tgtEl>
                                          <p:spTgt spid="48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814"/>
                                        </p:tgtEl>
                                        <p:attrNameLst>
                                          <p:attrName>style.visibility</p:attrName>
                                        </p:attrNameLst>
                                      </p:cBhvr>
                                      <p:to>
                                        <p:strVal val="visible"/>
                                      </p:to>
                                    </p:set>
                                    <p:animEffect transition="in" filter="fade">
                                      <p:cBhvr>
                                        <p:cTn id="51" dur="500"/>
                                        <p:tgtEl>
                                          <p:spTgt spid="48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815"/>
                                        </p:tgtEl>
                                        <p:attrNameLst>
                                          <p:attrName>style.visibility</p:attrName>
                                        </p:attrNameLst>
                                      </p:cBhvr>
                                      <p:to>
                                        <p:strVal val="visible"/>
                                      </p:to>
                                    </p:set>
                                    <p:animEffect transition="in" filter="fade">
                                      <p:cBhvr>
                                        <p:cTn id="56" dur="500"/>
                                        <p:tgtEl>
                                          <p:spTgt spid="48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817"/>
                                        </p:tgtEl>
                                        <p:attrNameLst>
                                          <p:attrName>style.visibility</p:attrName>
                                        </p:attrNameLst>
                                      </p:cBhvr>
                                      <p:to>
                                        <p:strVal val="visible"/>
                                      </p:to>
                                    </p:set>
                                    <p:animEffect transition="in" filter="fade">
                                      <p:cBhvr>
                                        <p:cTn id="61" dur="2000"/>
                                        <p:tgtEl>
                                          <p:spTgt spid="48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819"/>
                                        </p:tgtEl>
                                        <p:attrNameLst>
                                          <p:attrName>style.visibility</p:attrName>
                                        </p:attrNameLst>
                                      </p:cBhvr>
                                      <p:to>
                                        <p:strVal val="visible"/>
                                      </p:to>
                                    </p:set>
                                    <p:animEffect transition="in" filter="fade">
                                      <p:cBhvr>
                                        <p:cTn id="66" dur="1000"/>
                                        <p:tgtEl>
                                          <p:spTgt spid="48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816"/>
                                        </p:tgtEl>
                                        <p:attrNameLst>
                                          <p:attrName>style.visibility</p:attrName>
                                        </p:attrNameLst>
                                      </p:cBhvr>
                                      <p:to>
                                        <p:strVal val="visible"/>
                                      </p:to>
                                    </p:set>
                                    <p:animEffect transition="in" filter="fade">
                                      <p:cBhvr>
                                        <p:cTn id="71" dur="500"/>
                                        <p:tgtEl>
                                          <p:spTgt spid="4816"/>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4818"/>
                                        </p:tgtEl>
                                        <p:attrNameLst>
                                          <p:attrName>style.visibility</p:attrName>
                                        </p:attrNameLst>
                                      </p:cBhvr>
                                      <p:to>
                                        <p:strVal val="visible"/>
                                      </p:to>
                                    </p:set>
                                    <p:anim calcmode="lin" valueType="num">
                                      <p:cBhvr additive="base">
                                        <p:cTn id="76" dur="500"/>
                                        <p:tgtEl>
                                          <p:spTgt spid="4818"/>
                                        </p:tgtEl>
                                        <p:attrNameLst>
                                          <p:attrName>ppt_w</p:attrName>
                                        </p:attrNameLst>
                                      </p:cBhvr>
                                      <p:tavLst>
                                        <p:tav tm="0">
                                          <p:val>
                                            <p:strVal val="0"/>
                                          </p:val>
                                        </p:tav>
                                        <p:tav tm="100000">
                                          <p:val>
                                            <p:strVal val="#ppt_w"/>
                                          </p:val>
                                        </p:tav>
                                      </p:tavLst>
                                    </p:anim>
                                    <p:anim calcmode="lin" valueType="num">
                                      <p:cBhvr additive="base">
                                        <p:cTn id="77" dur="500"/>
                                        <p:tgtEl>
                                          <p:spTgt spid="4818"/>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820"/>
                                        </p:tgtEl>
                                        <p:attrNameLst>
                                          <p:attrName>style.visibility</p:attrName>
                                        </p:attrNameLst>
                                      </p:cBhvr>
                                      <p:to>
                                        <p:strVal val="visible"/>
                                      </p:to>
                                    </p:set>
                                    <p:animEffect transition="in" filter="fade">
                                      <p:cBhvr>
                                        <p:cTn id="82" dur="1000"/>
                                        <p:tgtEl>
                                          <p:spTgt spid="482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834"/>
                                        </p:tgtEl>
                                        <p:attrNameLst>
                                          <p:attrName>style.visibility</p:attrName>
                                        </p:attrNameLst>
                                      </p:cBhvr>
                                      <p:to>
                                        <p:strVal val="visible"/>
                                      </p:to>
                                    </p:set>
                                    <p:animEffect transition="in" filter="fade">
                                      <p:cBhvr>
                                        <p:cTn id="87" dur="500"/>
                                        <p:tgtEl>
                                          <p:spTgt spid="4834"/>
                                        </p:tgtEl>
                                      </p:cBhvr>
                                    </p:animEffect>
                                  </p:childTnLst>
                                </p:cTn>
                              </p:par>
                              <p:par>
                                <p:cTn id="88" presetID="10" presetClass="entr" presetSubtype="0" fill="hold" nodeType="withEffect">
                                  <p:stCondLst>
                                    <p:cond delay="0"/>
                                  </p:stCondLst>
                                  <p:childTnLst>
                                    <p:set>
                                      <p:cBhvr>
                                        <p:cTn id="89" dur="1" fill="hold">
                                          <p:stCondLst>
                                            <p:cond delay="0"/>
                                          </p:stCondLst>
                                        </p:cTn>
                                        <p:tgtEl>
                                          <p:spTgt spid="4833"/>
                                        </p:tgtEl>
                                        <p:attrNameLst>
                                          <p:attrName>style.visibility</p:attrName>
                                        </p:attrNameLst>
                                      </p:cBhvr>
                                      <p:to>
                                        <p:strVal val="visible"/>
                                      </p:to>
                                    </p:set>
                                    <p:animEffect transition="in" filter="fade">
                                      <p:cBhvr>
                                        <p:cTn id="90" dur="500"/>
                                        <p:tgtEl>
                                          <p:spTgt spid="483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821"/>
                                        </p:tgtEl>
                                        <p:attrNameLst>
                                          <p:attrName>style.visibility</p:attrName>
                                        </p:attrNameLst>
                                      </p:cBhvr>
                                      <p:to>
                                        <p:strVal val="visible"/>
                                      </p:to>
                                    </p:set>
                                    <p:animEffect transition="in" filter="fade">
                                      <p:cBhvr>
                                        <p:cTn id="95" dur="1000"/>
                                        <p:tgtEl>
                                          <p:spTgt spid="48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822"/>
                                        </p:tgtEl>
                                        <p:attrNameLst>
                                          <p:attrName>style.visibility</p:attrName>
                                        </p:attrNameLst>
                                      </p:cBhvr>
                                      <p:to>
                                        <p:strVal val="visible"/>
                                      </p:to>
                                    </p:set>
                                    <p:animEffect transition="in" filter="fade">
                                      <p:cBhvr>
                                        <p:cTn id="100" dur="1000"/>
                                        <p:tgtEl>
                                          <p:spTgt spid="482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4833"/>
                                        </p:tgtEl>
                                      </p:cBhvr>
                                    </p:animEffect>
                                    <p:set>
                                      <p:cBhvr>
                                        <p:cTn id="105" dur="1" fill="hold">
                                          <p:stCondLst>
                                            <p:cond delay="500"/>
                                          </p:stCondLst>
                                        </p:cTn>
                                        <p:tgtEl>
                                          <p:spTgt spid="4833"/>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4834"/>
                                        </p:tgtEl>
                                      </p:cBhvr>
                                    </p:animEffect>
                                    <p:set>
                                      <p:cBhvr>
                                        <p:cTn id="108" dur="1" fill="hold">
                                          <p:stCondLst>
                                            <p:cond delay="500"/>
                                          </p:stCondLst>
                                        </p:cTn>
                                        <p:tgtEl>
                                          <p:spTgt spid="483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4807"/>
                                        </p:tgtEl>
                                      </p:cBhvr>
                                    </p:animEffect>
                                    <p:set>
                                      <p:cBhvr>
                                        <p:cTn id="113" dur="1" fill="hold">
                                          <p:stCondLst>
                                            <p:cond delay="500"/>
                                          </p:stCondLst>
                                        </p:cTn>
                                        <p:tgtEl>
                                          <p:spTgt spid="4807"/>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4808"/>
                                        </p:tgtEl>
                                      </p:cBhvr>
                                    </p:animEffect>
                                    <p:set>
                                      <p:cBhvr>
                                        <p:cTn id="116" dur="1" fill="hold">
                                          <p:stCondLst>
                                            <p:cond delay="500"/>
                                          </p:stCondLst>
                                        </p:cTn>
                                        <p:tgtEl>
                                          <p:spTgt spid="4808"/>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4809"/>
                                        </p:tgtEl>
                                      </p:cBhvr>
                                    </p:animEffect>
                                    <p:set>
                                      <p:cBhvr>
                                        <p:cTn id="119" dur="1" fill="hold">
                                          <p:stCondLst>
                                            <p:cond delay="500"/>
                                          </p:stCondLst>
                                        </p:cTn>
                                        <p:tgtEl>
                                          <p:spTgt spid="4809"/>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4810"/>
                                        </p:tgtEl>
                                      </p:cBhvr>
                                    </p:animEffect>
                                    <p:set>
                                      <p:cBhvr>
                                        <p:cTn id="122" dur="1" fill="hold">
                                          <p:stCondLst>
                                            <p:cond delay="500"/>
                                          </p:stCondLst>
                                        </p:cTn>
                                        <p:tgtEl>
                                          <p:spTgt spid="4810"/>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4811"/>
                                        </p:tgtEl>
                                      </p:cBhvr>
                                    </p:animEffect>
                                    <p:set>
                                      <p:cBhvr>
                                        <p:cTn id="125" dur="1" fill="hold">
                                          <p:stCondLst>
                                            <p:cond delay="500"/>
                                          </p:stCondLst>
                                        </p:cTn>
                                        <p:tgtEl>
                                          <p:spTgt spid="4811"/>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4812"/>
                                        </p:tgtEl>
                                      </p:cBhvr>
                                    </p:animEffect>
                                    <p:set>
                                      <p:cBhvr>
                                        <p:cTn id="128" dur="1" fill="hold">
                                          <p:stCondLst>
                                            <p:cond delay="500"/>
                                          </p:stCondLst>
                                        </p:cTn>
                                        <p:tgtEl>
                                          <p:spTgt spid="4812"/>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4815"/>
                                        </p:tgtEl>
                                      </p:cBhvr>
                                    </p:animEffect>
                                    <p:set>
                                      <p:cBhvr>
                                        <p:cTn id="131" dur="1" fill="hold">
                                          <p:stCondLst>
                                            <p:cond delay="500"/>
                                          </p:stCondLst>
                                        </p:cTn>
                                        <p:tgtEl>
                                          <p:spTgt spid="4815"/>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4816"/>
                                        </p:tgtEl>
                                      </p:cBhvr>
                                    </p:animEffect>
                                    <p:set>
                                      <p:cBhvr>
                                        <p:cTn id="134" dur="1" fill="hold">
                                          <p:stCondLst>
                                            <p:cond delay="500"/>
                                          </p:stCondLst>
                                        </p:cTn>
                                        <p:tgtEl>
                                          <p:spTgt spid="4816"/>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4817"/>
                                        </p:tgtEl>
                                      </p:cBhvr>
                                    </p:animEffect>
                                    <p:set>
                                      <p:cBhvr>
                                        <p:cTn id="137" dur="1" fill="hold">
                                          <p:stCondLst>
                                            <p:cond delay="500"/>
                                          </p:stCondLst>
                                        </p:cTn>
                                        <p:tgtEl>
                                          <p:spTgt spid="4817"/>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4818"/>
                                        </p:tgtEl>
                                      </p:cBhvr>
                                    </p:animEffect>
                                    <p:set>
                                      <p:cBhvr>
                                        <p:cTn id="140" dur="1" fill="hold">
                                          <p:stCondLst>
                                            <p:cond delay="500"/>
                                          </p:stCondLst>
                                        </p:cTn>
                                        <p:tgtEl>
                                          <p:spTgt spid="4818"/>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4819"/>
                                        </p:tgtEl>
                                      </p:cBhvr>
                                    </p:animEffect>
                                    <p:set>
                                      <p:cBhvr>
                                        <p:cTn id="143" dur="1" fill="hold">
                                          <p:stCondLst>
                                            <p:cond delay="500"/>
                                          </p:stCondLst>
                                        </p:cTn>
                                        <p:tgtEl>
                                          <p:spTgt spid="4819"/>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4820"/>
                                        </p:tgtEl>
                                      </p:cBhvr>
                                    </p:animEffect>
                                    <p:set>
                                      <p:cBhvr>
                                        <p:cTn id="146" dur="1" fill="hold">
                                          <p:stCondLst>
                                            <p:cond delay="500"/>
                                          </p:stCondLst>
                                        </p:cTn>
                                        <p:tgtEl>
                                          <p:spTgt spid="4820"/>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4814"/>
                                        </p:tgtEl>
                                      </p:cBhvr>
                                    </p:animEffect>
                                    <p:set>
                                      <p:cBhvr>
                                        <p:cTn id="149" dur="1" fill="hold">
                                          <p:stCondLst>
                                            <p:cond delay="500"/>
                                          </p:stCondLst>
                                        </p:cTn>
                                        <p:tgtEl>
                                          <p:spTgt spid="4814"/>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823"/>
                                        </p:tgtEl>
                                        <p:attrNameLst>
                                          <p:attrName>style.visibility</p:attrName>
                                        </p:attrNameLst>
                                      </p:cBhvr>
                                      <p:to>
                                        <p:strVal val="visible"/>
                                      </p:to>
                                    </p:set>
                                    <p:animEffect transition="in" filter="fade">
                                      <p:cBhvr>
                                        <p:cTn id="154" dur="1000"/>
                                        <p:tgtEl>
                                          <p:spTgt spid="482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4824"/>
                                        </p:tgtEl>
                                        <p:attrNameLst>
                                          <p:attrName>style.visibility</p:attrName>
                                        </p:attrNameLst>
                                      </p:cBhvr>
                                      <p:to>
                                        <p:strVal val="visible"/>
                                      </p:to>
                                    </p:set>
                                    <p:animEffect transition="in" filter="fade">
                                      <p:cBhvr>
                                        <p:cTn id="159" dur="2000"/>
                                        <p:tgtEl>
                                          <p:spTgt spid="482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4827"/>
                                        </p:tgtEl>
                                        <p:attrNameLst>
                                          <p:attrName>style.visibility</p:attrName>
                                        </p:attrNameLst>
                                      </p:cBhvr>
                                      <p:to>
                                        <p:strVal val="visible"/>
                                      </p:to>
                                    </p:set>
                                    <p:animEffect transition="in" filter="fade">
                                      <p:cBhvr>
                                        <p:cTn id="164" dur="500"/>
                                        <p:tgtEl>
                                          <p:spTgt spid="4827"/>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4828"/>
                                        </p:tgtEl>
                                        <p:attrNameLst>
                                          <p:attrName>style.visibility</p:attrName>
                                        </p:attrNameLst>
                                      </p:cBhvr>
                                      <p:to>
                                        <p:strVal val="visible"/>
                                      </p:to>
                                    </p:set>
                                    <p:animEffect transition="in" filter="fade">
                                      <p:cBhvr>
                                        <p:cTn id="169" dur="500"/>
                                        <p:tgtEl>
                                          <p:spTgt spid="4828"/>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4829"/>
                                        </p:tgtEl>
                                        <p:attrNameLst>
                                          <p:attrName>style.visibility</p:attrName>
                                        </p:attrNameLst>
                                      </p:cBhvr>
                                      <p:to>
                                        <p:strVal val="visible"/>
                                      </p:to>
                                    </p:set>
                                    <p:animEffect transition="in" filter="fade">
                                      <p:cBhvr>
                                        <p:cTn id="174" dur="500"/>
                                        <p:tgtEl>
                                          <p:spTgt spid="4829"/>
                                        </p:tgtEl>
                                      </p:cBhvr>
                                    </p:animEffect>
                                  </p:childTnLst>
                                </p:cTn>
                              </p:par>
                            </p:childTnLst>
                          </p:cTn>
                        </p:par>
                        <p:par>
                          <p:cTn id="175" fill="hold">
                            <p:stCondLst>
                              <p:cond delay="500"/>
                            </p:stCondLst>
                            <p:childTnLst>
                              <p:par>
                                <p:cTn id="176" presetID="10" presetClass="entr" presetSubtype="0" fill="hold" nodeType="afterEffect">
                                  <p:stCondLst>
                                    <p:cond delay="0"/>
                                  </p:stCondLst>
                                  <p:childTnLst>
                                    <p:set>
                                      <p:cBhvr>
                                        <p:cTn id="177" dur="1" fill="hold">
                                          <p:stCondLst>
                                            <p:cond delay="0"/>
                                          </p:stCondLst>
                                        </p:cTn>
                                        <p:tgtEl>
                                          <p:spTgt spid="4830"/>
                                        </p:tgtEl>
                                        <p:attrNameLst>
                                          <p:attrName>style.visibility</p:attrName>
                                        </p:attrNameLst>
                                      </p:cBhvr>
                                      <p:to>
                                        <p:strVal val="visible"/>
                                      </p:to>
                                    </p:set>
                                    <p:animEffect transition="in" filter="fade">
                                      <p:cBhvr>
                                        <p:cTn id="178" dur="500"/>
                                        <p:tgtEl>
                                          <p:spTgt spid="4830"/>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4836"/>
                                        </p:tgtEl>
                                        <p:attrNameLst>
                                          <p:attrName>style.visibility</p:attrName>
                                        </p:attrNameLst>
                                      </p:cBhvr>
                                      <p:to>
                                        <p:strVal val="visible"/>
                                      </p:to>
                                    </p:set>
                                    <p:animEffect transition="in" filter="fade">
                                      <p:cBhvr>
                                        <p:cTn id="183" dur="2000"/>
                                        <p:tgtEl>
                                          <p:spTgt spid="4836"/>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4839"/>
                                        </p:tgtEl>
                                        <p:attrNameLst>
                                          <p:attrName>style.visibility</p:attrName>
                                        </p:attrNameLst>
                                      </p:cBhvr>
                                      <p:to>
                                        <p:strVal val="visible"/>
                                      </p:to>
                                    </p:set>
                                    <p:animEffect transition="in" filter="fade">
                                      <p:cBhvr>
                                        <p:cTn id="188" dur="500"/>
                                        <p:tgtEl>
                                          <p:spTgt spid="4839"/>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4840"/>
                                        </p:tgtEl>
                                        <p:attrNameLst>
                                          <p:attrName>style.visibility</p:attrName>
                                        </p:attrNameLst>
                                      </p:cBhvr>
                                      <p:to>
                                        <p:strVal val="visible"/>
                                      </p:to>
                                    </p:set>
                                    <p:animEffect transition="in" filter="fade">
                                      <p:cBhvr>
                                        <p:cTn id="193" dur="500"/>
                                        <p:tgtEl>
                                          <p:spTgt spid="4840"/>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4842"/>
                                        </p:tgtEl>
                                        <p:attrNameLst>
                                          <p:attrName>style.visibility</p:attrName>
                                        </p:attrNameLst>
                                      </p:cBhvr>
                                      <p:to>
                                        <p:strVal val="visible"/>
                                      </p:to>
                                    </p:set>
                                    <p:animEffect transition="in" filter="fade">
                                      <p:cBhvr>
                                        <p:cTn id="198" dur="500"/>
                                        <p:tgtEl>
                                          <p:spTgt spid="4842"/>
                                        </p:tgtEl>
                                      </p:cBhvr>
                                    </p:animEffect>
                                  </p:childTnLst>
                                </p:cTn>
                              </p:par>
                            </p:childTnLst>
                          </p:cTn>
                        </p:par>
                        <p:par>
                          <p:cTn id="199" fill="hold">
                            <p:stCondLst>
                              <p:cond delay="500"/>
                            </p:stCondLst>
                            <p:childTnLst>
                              <p:par>
                                <p:cTn id="200" presetID="10" presetClass="entr" presetSubtype="0" fill="hold" nodeType="afterEffect">
                                  <p:stCondLst>
                                    <p:cond delay="0"/>
                                  </p:stCondLst>
                                  <p:childTnLst>
                                    <p:set>
                                      <p:cBhvr>
                                        <p:cTn id="201" dur="1" fill="hold">
                                          <p:stCondLst>
                                            <p:cond delay="0"/>
                                          </p:stCondLst>
                                        </p:cTn>
                                        <p:tgtEl>
                                          <p:spTgt spid="4841"/>
                                        </p:tgtEl>
                                        <p:attrNameLst>
                                          <p:attrName>style.visibility</p:attrName>
                                        </p:attrNameLst>
                                      </p:cBhvr>
                                      <p:to>
                                        <p:strVal val="visible"/>
                                      </p:to>
                                    </p:set>
                                    <p:animEffect transition="in" filter="fade">
                                      <p:cBhvr>
                                        <p:cTn id="202" dur="500"/>
                                        <p:tgtEl>
                                          <p:spTgt spid="4841"/>
                                        </p:tgtEl>
                                      </p:cBhvr>
                                    </p:animEffect>
                                  </p:childTnLst>
                                </p:cTn>
                              </p:par>
                            </p:childTnLst>
                          </p:cTn>
                        </p:par>
                        <p:par>
                          <p:cTn id="203" fill="hold">
                            <p:stCondLst>
                              <p:cond delay="1000"/>
                            </p:stCondLst>
                            <p:childTnLst>
                              <p:par>
                                <p:cTn id="204" presetID="10" presetClass="entr" presetSubtype="0" fill="hold" nodeType="afterEffect">
                                  <p:stCondLst>
                                    <p:cond delay="0"/>
                                  </p:stCondLst>
                                  <p:childTnLst>
                                    <p:set>
                                      <p:cBhvr>
                                        <p:cTn id="205" dur="1" fill="hold">
                                          <p:stCondLst>
                                            <p:cond delay="0"/>
                                          </p:stCondLst>
                                        </p:cTn>
                                        <p:tgtEl>
                                          <p:spTgt spid="4831"/>
                                        </p:tgtEl>
                                        <p:attrNameLst>
                                          <p:attrName>style.visibility</p:attrName>
                                        </p:attrNameLst>
                                      </p:cBhvr>
                                      <p:to>
                                        <p:strVal val="visible"/>
                                      </p:to>
                                    </p:set>
                                    <p:animEffect transition="in" filter="fade">
                                      <p:cBhvr>
                                        <p:cTn id="206" dur="2000"/>
                                        <p:tgtEl>
                                          <p:spTgt spid="4831"/>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4832"/>
                                        </p:tgtEl>
                                        <p:attrNameLst>
                                          <p:attrName>style.visibility</p:attrName>
                                        </p:attrNameLst>
                                      </p:cBhvr>
                                      <p:to>
                                        <p:strVal val="visible"/>
                                      </p:to>
                                    </p:set>
                                    <p:animEffect transition="in" filter="fade">
                                      <p:cBhvr>
                                        <p:cTn id="211" dur="500"/>
                                        <p:tgtEl>
                                          <p:spTgt spid="4832"/>
                                        </p:tgtEl>
                                      </p:cBhvr>
                                    </p:animEffect>
                                  </p:childTnLst>
                                </p:cTn>
                              </p:par>
                            </p:childTnLst>
                          </p:cTn>
                        </p:par>
                      </p:childTnLst>
                    </p:cTn>
                  </p:par>
                  <p:par>
                    <p:cTn id="212" fill="hold">
                      <p:stCondLst>
                        <p:cond delay="indefinite"/>
                      </p:stCondLst>
                      <p:childTnLst>
                        <p:par>
                          <p:cTn id="213" fill="hold">
                            <p:stCondLst>
                              <p:cond delay="0"/>
                            </p:stCondLst>
                            <p:childTnLst>
                              <p:par>
                                <p:cTn id="214" presetID="23" presetClass="entr" presetSubtype="16" fill="hold" nodeType="clickEffect">
                                  <p:stCondLst>
                                    <p:cond delay="0"/>
                                  </p:stCondLst>
                                  <p:childTnLst>
                                    <p:set>
                                      <p:cBhvr>
                                        <p:cTn id="215" dur="1" fill="hold">
                                          <p:stCondLst>
                                            <p:cond delay="0"/>
                                          </p:stCondLst>
                                        </p:cTn>
                                        <p:tgtEl>
                                          <p:spTgt spid="4843"/>
                                        </p:tgtEl>
                                        <p:attrNameLst>
                                          <p:attrName>style.visibility</p:attrName>
                                        </p:attrNameLst>
                                      </p:cBhvr>
                                      <p:to>
                                        <p:strVal val="visible"/>
                                      </p:to>
                                    </p:set>
                                    <p:anim calcmode="lin" valueType="num">
                                      <p:cBhvr additive="base">
                                        <p:cTn id="216" dur="500"/>
                                        <p:tgtEl>
                                          <p:spTgt spid="4843"/>
                                        </p:tgtEl>
                                        <p:attrNameLst>
                                          <p:attrName>ppt_w</p:attrName>
                                        </p:attrNameLst>
                                      </p:cBhvr>
                                      <p:tavLst>
                                        <p:tav tm="0">
                                          <p:val>
                                            <p:strVal val="0"/>
                                          </p:val>
                                        </p:tav>
                                        <p:tav tm="100000">
                                          <p:val>
                                            <p:strVal val="#ppt_w"/>
                                          </p:val>
                                        </p:tav>
                                      </p:tavLst>
                                    </p:anim>
                                    <p:anim calcmode="lin" valueType="num">
                                      <p:cBhvr additive="base">
                                        <p:cTn id="217" dur="500"/>
                                        <p:tgtEl>
                                          <p:spTgt spid="4843"/>
                                        </p:tgtEl>
                                        <p:attrNameLst>
                                          <p:attrName>ppt_h</p:attrName>
                                        </p:attrNameLst>
                                      </p:cBhvr>
                                      <p:tavLst>
                                        <p:tav tm="0">
                                          <p:val>
                                            <p:strVal val="0"/>
                                          </p:val>
                                        </p:tav>
                                        <p:tav tm="100000">
                                          <p:val>
                                            <p:strVal val="#ppt_h"/>
                                          </p:val>
                                        </p:tav>
                                      </p:tavLst>
                                    </p:anim>
                                  </p:childTnLst>
                                </p:cTn>
                              </p:par>
                              <p:par>
                                <p:cTn id="218" presetID="10" presetClass="exit" presetSubtype="0" fill="hold" nodeType="withEffect">
                                  <p:stCondLst>
                                    <p:cond delay="0"/>
                                  </p:stCondLst>
                                  <p:childTnLst>
                                    <p:animEffect transition="out" filter="fade">
                                      <p:cBhvr>
                                        <p:cTn id="219" dur="2000"/>
                                        <p:tgtEl>
                                          <p:spTgt spid="4835"/>
                                        </p:tgtEl>
                                      </p:cBhvr>
                                    </p:animEffect>
                                    <p:set>
                                      <p:cBhvr>
                                        <p:cTn id="220" dur="1" fill="hold">
                                          <p:stCondLst>
                                            <p:cond delay="2000"/>
                                          </p:stCondLst>
                                        </p:cTn>
                                        <p:tgtEl>
                                          <p:spTgt spid="48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848"/>
        <p:cNvGrpSpPr/>
        <p:nvPr/>
      </p:nvGrpSpPr>
      <p:grpSpPr>
        <a:xfrm>
          <a:off x="0" y="0"/>
          <a:ext cx="0" cy="0"/>
          <a:chOff x="0" y="0"/>
          <a:chExt cx="0" cy="0"/>
        </a:xfrm>
      </p:grpSpPr>
      <p:sp>
        <p:nvSpPr>
          <p:cNvPr id="4849" name="Shape 4849"/>
          <p:cNvSpPr txBox="1"/>
          <p:nvPr/>
        </p:nvSpPr>
        <p:spPr>
          <a:xfrm>
            <a:off x="6988175" y="6100762"/>
            <a:ext cx="15938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174.3 g CH</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OH</a:t>
            </a:r>
          </a:p>
        </p:txBody>
      </p:sp>
      <p:sp>
        <p:nvSpPr>
          <p:cNvPr id="4850" name="Shape 4850"/>
          <p:cNvSpPr txBox="1"/>
          <p:nvPr/>
        </p:nvSpPr>
        <p:spPr>
          <a:xfrm>
            <a:off x="5372100" y="5930900"/>
            <a:ext cx="13112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32 g CH</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OH</a:t>
            </a:r>
          </a:p>
        </p:txBody>
      </p:sp>
      <p:sp>
        <p:nvSpPr>
          <p:cNvPr id="4851" name="Shape 4851"/>
          <p:cNvSpPr txBox="1"/>
          <p:nvPr/>
        </p:nvSpPr>
        <p:spPr>
          <a:xfrm>
            <a:off x="288925" y="1230312"/>
            <a:ext cx="8810625" cy="942975"/>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3.  Carbon monoxide can be combined with hydrogen to produce methanol, CH</a:t>
            </a:r>
            <a:r>
              <a:rPr lang="en-US" sz="1400" b="0" i="0" u="none" strike="noStrike" cap="none" baseline="-25000">
                <a:solidFill>
                  <a:schemeClr val="dk1"/>
                </a:solidFill>
                <a:latin typeface="Arial"/>
                <a:ea typeface="Arial"/>
                <a:cs typeface="Arial"/>
                <a:sym typeface="Arial"/>
              </a:rPr>
              <a:t>3</a:t>
            </a:r>
            <a:r>
              <a:rPr lang="en-US" sz="1400" b="0" i="0" u="none" strike="noStrike" cap="none">
                <a:solidFill>
                  <a:schemeClr val="dk1"/>
                </a:solidFill>
                <a:latin typeface="Arial"/>
                <a:ea typeface="Arial"/>
                <a:cs typeface="Arial"/>
                <a:sym typeface="Arial"/>
              </a:rPr>
              <a:t>OH.  Methanol is used as an </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industrial solvent, as a reactant in some synthesis reactions, and as a clean-burning fuel for some</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racing cars.  If you had 152 kg of carbon monoxide and 24.5 kg of hydrogen gas, how many kilograms</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of methanol could be produced?</a:t>
            </a:r>
          </a:p>
        </p:txBody>
      </p:sp>
      <p:sp>
        <p:nvSpPr>
          <p:cNvPr id="4852" name="Shape 485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4853" name="Shape 4853">
            <a:hlinkClick r:id="rId3"/>
          </p:cNvPr>
          <p:cNvSpPr/>
          <p:nvPr/>
        </p:nvSpPr>
        <p:spPr>
          <a:xfrm>
            <a:off x="290512" y="1912938"/>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sp>
        <p:nvSpPr>
          <p:cNvPr id="4854" name="Shape 4854"/>
          <p:cNvSpPr txBox="1"/>
          <p:nvPr/>
        </p:nvSpPr>
        <p:spPr>
          <a:xfrm>
            <a:off x="1336675" y="2211388"/>
            <a:ext cx="59039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CO (g)   +     2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CH</a:t>
            </a:r>
            <a:r>
              <a:rPr lang="en-US" sz="2000" b="0" i="0" u="none" strike="noStrike" cap="none" baseline="-25000">
                <a:solidFill>
                  <a:schemeClr val="dk1"/>
                </a:solidFill>
                <a:latin typeface="Arial"/>
                <a:ea typeface="Arial"/>
                <a:cs typeface="Arial"/>
                <a:sym typeface="Arial"/>
              </a:rPr>
              <a:t>3</a:t>
            </a:r>
            <a:r>
              <a:rPr lang="en-US" sz="2000" b="0" i="0" u="none" strike="noStrike" cap="none">
                <a:solidFill>
                  <a:schemeClr val="dk1"/>
                </a:solidFill>
                <a:latin typeface="Arial"/>
                <a:ea typeface="Arial"/>
                <a:cs typeface="Arial"/>
                <a:sym typeface="Arial"/>
              </a:rPr>
              <a:t>OH (g)</a:t>
            </a:r>
          </a:p>
        </p:txBody>
      </p:sp>
      <p:cxnSp>
        <p:nvCxnSpPr>
          <p:cNvPr id="4855" name="Shape 4855"/>
          <p:cNvCxnSpPr/>
          <p:nvPr/>
        </p:nvCxnSpPr>
        <p:spPr>
          <a:xfrm>
            <a:off x="4219575" y="2438400"/>
            <a:ext cx="857250" cy="0"/>
          </a:xfrm>
          <a:prstGeom prst="straightConnector1">
            <a:avLst/>
          </a:prstGeom>
          <a:noFill/>
          <a:ln w="22225" cap="flat" cmpd="sng">
            <a:solidFill>
              <a:schemeClr val="dk1"/>
            </a:solidFill>
            <a:prstDash val="solid"/>
            <a:round/>
            <a:headEnd type="none" w="med" len="med"/>
            <a:tailEnd type="triangle" w="lg" len="lg"/>
          </a:ln>
        </p:spPr>
      </p:cxnSp>
      <p:sp>
        <p:nvSpPr>
          <p:cNvPr id="4856" name="Shape 4856"/>
          <p:cNvSpPr txBox="1"/>
          <p:nvPr/>
        </p:nvSpPr>
        <p:spPr>
          <a:xfrm>
            <a:off x="1533525" y="2798763"/>
            <a:ext cx="8620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152.5 g</a:t>
            </a:r>
          </a:p>
        </p:txBody>
      </p:sp>
      <p:sp>
        <p:nvSpPr>
          <p:cNvPr id="4857" name="Shape 4857"/>
          <p:cNvSpPr txBox="1"/>
          <p:nvPr/>
        </p:nvSpPr>
        <p:spPr>
          <a:xfrm>
            <a:off x="2933700" y="2827338"/>
            <a:ext cx="7492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24.5 g</a:t>
            </a:r>
          </a:p>
        </p:txBody>
      </p:sp>
      <p:cxnSp>
        <p:nvCxnSpPr>
          <p:cNvPr id="4858" name="Shape 4858"/>
          <p:cNvCxnSpPr/>
          <p:nvPr/>
        </p:nvCxnSpPr>
        <p:spPr>
          <a:xfrm>
            <a:off x="1743075" y="31797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4859" name="Shape 4859"/>
          <p:cNvCxnSpPr/>
          <p:nvPr/>
        </p:nvCxnSpPr>
        <p:spPr>
          <a:xfrm>
            <a:off x="3211513" y="3187700"/>
            <a:ext cx="0" cy="1152525"/>
          </a:xfrm>
          <a:prstGeom prst="straightConnector1">
            <a:avLst/>
          </a:prstGeom>
          <a:noFill/>
          <a:ln w="9525" cap="flat" cmpd="sng">
            <a:solidFill>
              <a:schemeClr val="dk1"/>
            </a:solidFill>
            <a:prstDash val="solid"/>
            <a:round/>
            <a:headEnd type="none" w="med" len="med"/>
            <a:tailEnd type="triangle" w="lg" len="lg"/>
          </a:ln>
        </p:spPr>
      </p:cxnSp>
      <p:sp>
        <p:nvSpPr>
          <p:cNvPr id="4860" name="Shape 4860"/>
          <p:cNvSpPr txBox="1"/>
          <p:nvPr/>
        </p:nvSpPr>
        <p:spPr>
          <a:xfrm>
            <a:off x="1792288" y="3433762"/>
            <a:ext cx="10779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28 g/mol</a:t>
            </a:r>
          </a:p>
        </p:txBody>
      </p:sp>
      <p:sp>
        <p:nvSpPr>
          <p:cNvPr id="4861" name="Shape 4861"/>
          <p:cNvSpPr txBox="1"/>
          <p:nvPr/>
        </p:nvSpPr>
        <p:spPr>
          <a:xfrm>
            <a:off x="3260725" y="3430587"/>
            <a:ext cx="965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 g/mol</a:t>
            </a:r>
          </a:p>
        </p:txBody>
      </p:sp>
      <p:sp>
        <p:nvSpPr>
          <p:cNvPr id="4862" name="Shape 4862"/>
          <p:cNvSpPr txBox="1"/>
          <p:nvPr/>
        </p:nvSpPr>
        <p:spPr>
          <a:xfrm>
            <a:off x="998537" y="4371975"/>
            <a:ext cx="13255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5.45 mol CO</a:t>
            </a:r>
          </a:p>
        </p:txBody>
      </p:sp>
      <p:sp>
        <p:nvSpPr>
          <p:cNvPr id="4863" name="Shape 4863"/>
          <p:cNvSpPr txBox="1"/>
          <p:nvPr/>
        </p:nvSpPr>
        <p:spPr>
          <a:xfrm>
            <a:off x="2606675" y="4368800"/>
            <a:ext cx="13573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12.25 mol H</a:t>
            </a:r>
            <a:r>
              <a:rPr lang="en-US" sz="1600" b="0" i="0" u="none" strike="noStrike" cap="none" baseline="-25000">
                <a:solidFill>
                  <a:schemeClr val="dk1"/>
                </a:solidFill>
                <a:latin typeface="Arial"/>
                <a:ea typeface="Arial"/>
                <a:cs typeface="Arial"/>
                <a:sym typeface="Arial"/>
              </a:rPr>
              <a:t>2</a:t>
            </a:r>
          </a:p>
        </p:txBody>
      </p:sp>
      <p:cxnSp>
        <p:nvCxnSpPr>
          <p:cNvPr id="4864" name="Shape 4864"/>
          <p:cNvCxnSpPr/>
          <p:nvPr/>
        </p:nvCxnSpPr>
        <p:spPr>
          <a:xfrm>
            <a:off x="1074737" y="4662487"/>
            <a:ext cx="1139825" cy="0"/>
          </a:xfrm>
          <a:prstGeom prst="straightConnector1">
            <a:avLst/>
          </a:prstGeom>
          <a:noFill/>
          <a:ln w="9525" cap="flat" cmpd="sng">
            <a:solidFill>
              <a:schemeClr val="dk1"/>
            </a:solidFill>
            <a:prstDash val="solid"/>
            <a:round/>
            <a:headEnd type="none" w="med" len="med"/>
            <a:tailEnd type="none" w="med" len="med"/>
          </a:ln>
        </p:spPr>
      </p:cxnSp>
      <p:cxnSp>
        <p:nvCxnSpPr>
          <p:cNvPr id="4865" name="Shape 4865"/>
          <p:cNvCxnSpPr/>
          <p:nvPr/>
        </p:nvCxnSpPr>
        <p:spPr>
          <a:xfrm>
            <a:off x="2679700" y="4662487"/>
            <a:ext cx="1163638" cy="0"/>
          </a:xfrm>
          <a:prstGeom prst="straightConnector1">
            <a:avLst/>
          </a:prstGeom>
          <a:noFill/>
          <a:ln w="9525" cap="flat" cmpd="sng">
            <a:solidFill>
              <a:schemeClr val="dk1"/>
            </a:solidFill>
            <a:prstDash val="solid"/>
            <a:round/>
            <a:headEnd type="none" w="med" len="med"/>
            <a:tailEnd type="none" w="med" len="med"/>
          </a:ln>
        </p:spPr>
      </p:cxnSp>
      <p:sp>
        <p:nvSpPr>
          <p:cNvPr id="4866" name="Shape 4866"/>
          <p:cNvSpPr txBox="1"/>
          <p:nvPr/>
        </p:nvSpPr>
        <p:spPr>
          <a:xfrm>
            <a:off x="1492250" y="46259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p>
        </p:txBody>
      </p:sp>
      <p:sp>
        <p:nvSpPr>
          <p:cNvPr id="4867" name="Shape 4867"/>
          <p:cNvSpPr txBox="1"/>
          <p:nvPr/>
        </p:nvSpPr>
        <p:spPr>
          <a:xfrm>
            <a:off x="3111500" y="4633912"/>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a:t>
            </a:r>
          </a:p>
        </p:txBody>
      </p:sp>
      <p:sp>
        <p:nvSpPr>
          <p:cNvPr id="4868" name="Shape 4868"/>
          <p:cNvSpPr txBox="1"/>
          <p:nvPr/>
        </p:nvSpPr>
        <p:spPr>
          <a:xfrm>
            <a:off x="1344612" y="5056187"/>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5.45</a:t>
            </a:r>
          </a:p>
        </p:txBody>
      </p:sp>
      <p:sp>
        <p:nvSpPr>
          <p:cNvPr id="4869" name="Shape 4869"/>
          <p:cNvSpPr txBox="1"/>
          <p:nvPr/>
        </p:nvSpPr>
        <p:spPr>
          <a:xfrm>
            <a:off x="2967038" y="5053012"/>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6.125</a:t>
            </a:r>
          </a:p>
        </p:txBody>
      </p:sp>
      <p:sp>
        <p:nvSpPr>
          <p:cNvPr id="4870" name="Shape 4870"/>
          <p:cNvSpPr txBox="1"/>
          <p:nvPr/>
        </p:nvSpPr>
        <p:spPr>
          <a:xfrm>
            <a:off x="1390650" y="2555875"/>
            <a:ext cx="8826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rgbClr val="FF0000"/>
                </a:solidFill>
                <a:latin typeface="Arial"/>
                <a:ea typeface="Arial"/>
                <a:cs typeface="Arial"/>
                <a:sym typeface="Arial"/>
              </a:rPr>
              <a:t>Limiting</a:t>
            </a:r>
          </a:p>
        </p:txBody>
      </p:sp>
      <p:sp>
        <p:nvSpPr>
          <p:cNvPr id="4871" name="Shape 4871"/>
          <p:cNvSpPr txBox="1"/>
          <p:nvPr/>
        </p:nvSpPr>
        <p:spPr>
          <a:xfrm>
            <a:off x="2813050" y="2544763"/>
            <a:ext cx="838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accent2"/>
                </a:solidFill>
                <a:latin typeface="Arial"/>
                <a:ea typeface="Arial"/>
                <a:cs typeface="Arial"/>
                <a:sym typeface="Arial"/>
              </a:rPr>
              <a:t>Excess</a:t>
            </a:r>
          </a:p>
        </p:txBody>
      </p:sp>
      <p:sp>
        <p:nvSpPr>
          <p:cNvPr id="4872" name="Shape 4872"/>
          <p:cNvSpPr txBox="1"/>
          <p:nvPr/>
        </p:nvSpPr>
        <p:spPr>
          <a:xfrm>
            <a:off x="1387475" y="6107112"/>
            <a:ext cx="25622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CH</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OH = 5.45 mol CO</a:t>
            </a:r>
          </a:p>
        </p:txBody>
      </p:sp>
      <p:grpSp>
        <p:nvGrpSpPr>
          <p:cNvPr id="4873" name="Shape 4873"/>
          <p:cNvGrpSpPr/>
          <p:nvPr/>
        </p:nvGrpSpPr>
        <p:grpSpPr>
          <a:xfrm>
            <a:off x="3963988" y="5864225"/>
            <a:ext cx="1357311" cy="808038"/>
            <a:chOff x="4174" y="2818"/>
            <a:chExt cx="755" cy="509"/>
          </a:xfrm>
        </p:grpSpPr>
        <p:sp>
          <p:nvSpPr>
            <p:cNvPr id="4874" name="Shape 4874"/>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875" name="Shape 4875"/>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4876" name="Shape 4876"/>
          <p:cNvSpPr txBox="1"/>
          <p:nvPr/>
        </p:nvSpPr>
        <p:spPr>
          <a:xfrm>
            <a:off x="4010025" y="6288087"/>
            <a:ext cx="10429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CO</a:t>
            </a:r>
          </a:p>
        </p:txBody>
      </p:sp>
      <p:sp>
        <p:nvSpPr>
          <p:cNvPr id="4877" name="Shape 4877"/>
          <p:cNvSpPr txBox="1"/>
          <p:nvPr/>
        </p:nvSpPr>
        <p:spPr>
          <a:xfrm>
            <a:off x="3921125" y="5930900"/>
            <a:ext cx="14128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CH</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OH</a:t>
            </a:r>
          </a:p>
        </p:txBody>
      </p:sp>
      <p:cxnSp>
        <p:nvCxnSpPr>
          <p:cNvPr id="4878" name="Shape 4878"/>
          <p:cNvCxnSpPr/>
          <p:nvPr/>
        </p:nvCxnSpPr>
        <p:spPr>
          <a:xfrm rot="10800000" flipH="1">
            <a:off x="3243263" y="6276975"/>
            <a:ext cx="614361" cy="60324"/>
          </a:xfrm>
          <a:prstGeom prst="straightConnector1">
            <a:avLst/>
          </a:prstGeom>
          <a:noFill/>
          <a:ln w="9525" cap="flat" cmpd="sng">
            <a:solidFill>
              <a:srgbClr val="FF0000"/>
            </a:solidFill>
            <a:prstDash val="solid"/>
            <a:round/>
            <a:headEnd type="none" w="med" len="med"/>
            <a:tailEnd type="none" w="med" len="med"/>
          </a:ln>
        </p:spPr>
      </p:cxnSp>
      <p:cxnSp>
        <p:nvCxnSpPr>
          <p:cNvPr id="4879" name="Shape 4879"/>
          <p:cNvCxnSpPr/>
          <p:nvPr/>
        </p:nvCxnSpPr>
        <p:spPr>
          <a:xfrm rot="10800000" flipH="1">
            <a:off x="4259262" y="6448425"/>
            <a:ext cx="666749" cy="117474"/>
          </a:xfrm>
          <a:prstGeom prst="straightConnector1">
            <a:avLst/>
          </a:prstGeom>
          <a:noFill/>
          <a:ln w="9525" cap="flat" cmpd="sng">
            <a:solidFill>
              <a:srgbClr val="FF0000"/>
            </a:solidFill>
            <a:prstDash val="solid"/>
            <a:round/>
            <a:headEnd type="none" w="med" len="med"/>
            <a:tailEnd type="none" w="med" len="med"/>
          </a:ln>
        </p:spPr>
      </p:cxnSp>
      <p:sp>
        <p:nvSpPr>
          <p:cNvPr id="4880" name="Shape 4880"/>
          <p:cNvSpPr txBox="1"/>
          <p:nvPr/>
        </p:nvSpPr>
        <p:spPr>
          <a:xfrm>
            <a:off x="6759575" y="6096000"/>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sp>
        <p:nvSpPr>
          <p:cNvPr id="4881" name="Shape 4881"/>
          <p:cNvSpPr txBox="1"/>
          <p:nvPr/>
        </p:nvSpPr>
        <p:spPr>
          <a:xfrm>
            <a:off x="6981825" y="6100762"/>
            <a:ext cx="8620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174.3 g</a:t>
            </a:r>
          </a:p>
        </p:txBody>
      </p:sp>
      <p:sp>
        <p:nvSpPr>
          <p:cNvPr id="4882" name="Shape 4882"/>
          <p:cNvSpPr/>
          <p:nvPr/>
        </p:nvSpPr>
        <p:spPr>
          <a:xfrm>
            <a:off x="1668463" y="5346700"/>
            <a:ext cx="1568450" cy="431800"/>
          </a:xfrm>
          <a:custGeom>
            <a:avLst/>
            <a:gdLst/>
            <a:ahLst/>
            <a:cxnLst/>
            <a:rect l="0" t="0" r="0" b="0"/>
            <a:pathLst>
              <a:path w="988" h="272" extrusionOk="0">
                <a:moveTo>
                  <a:pt x="0" y="15"/>
                </a:moveTo>
                <a:cubicBezTo>
                  <a:pt x="145" y="143"/>
                  <a:pt x="291" y="272"/>
                  <a:pt x="456" y="270"/>
                </a:cubicBezTo>
                <a:cubicBezTo>
                  <a:pt x="621" y="268"/>
                  <a:pt x="804" y="134"/>
                  <a:pt x="988" y="0"/>
                </a:cubicBezTo>
              </a:path>
            </a:pathLst>
          </a:custGeom>
          <a:noFill/>
          <a:ln w="9525"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83" name="Shape 4883"/>
          <p:cNvSpPr txBox="1"/>
          <p:nvPr/>
        </p:nvSpPr>
        <p:spPr>
          <a:xfrm>
            <a:off x="1489075" y="5530850"/>
            <a:ext cx="1809750" cy="581024"/>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smaller number</a:t>
            </a:r>
          </a:p>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is limiting reactant</a:t>
            </a:r>
          </a:p>
        </p:txBody>
      </p:sp>
      <p:sp>
        <p:nvSpPr>
          <p:cNvPr id="4884" name="Shape 4884"/>
          <p:cNvSpPr txBox="1"/>
          <p:nvPr/>
        </p:nvSpPr>
        <p:spPr>
          <a:xfrm>
            <a:off x="6270625" y="2620963"/>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g</a:t>
            </a:r>
          </a:p>
        </p:txBody>
      </p:sp>
      <p:grpSp>
        <p:nvGrpSpPr>
          <p:cNvPr id="4885" name="Shape 4885"/>
          <p:cNvGrpSpPr/>
          <p:nvPr/>
        </p:nvGrpSpPr>
        <p:grpSpPr>
          <a:xfrm>
            <a:off x="5357813" y="5864225"/>
            <a:ext cx="1347786" cy="808038"/>
            <a:chOff x="4174" y="2818"/>
            <a:chExt cx="755" cy="509"/>
          </a:xfrm>
        </p:grpSpPr>
        <p:sp>
          <p:nvSpPr>
            <p:cNvPr id="4886" name="Shape 4886"/>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887" name="Shape 4887"/>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4888" name="Shape 4888"/>
          <p:cNvSpPr txBox="1"/>
          <p:nvPr/>
        </p:nvSpPr>
        <p:spPr>
          <a:xfrm>
            <a:off x="5318125" y="6288087"/>
            <a:ext cx="14128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CH</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OH</a:t>
            </a:r>
          </a:p>
        </p:txBody>
      </p:sp>
      <p:cxnSp>
        <p:nvCxnSpPr>
          <p:cNvPr id="4889" name="Shape 4889"/>
          <p:cNvCxnSpPr/>
          <p:nvPr/>
        </p:nvCxnSpPr>
        <p:spPr>
          <a:xfrm rot="10800000" flipH="1">
            <a:off x="5643562" y="6416674"/>
            <a:ext cx="739775" cy="130175"/>
          </a:xfrm>
          <a:prstGeom prst="straightConnector1">
            <a:avLst/>
          </a:prstGeom>
          <a:noFill/>
          <a:ln w="9525" cap="flat" cmpd="sng">
            <a:solidFill>
              <a:srgbClr val="FF0000"/>
            </a:solidFill>
            <a:prstDash val="solid"/>
            <a:round/>
            <a:headEnd type="none" w="med" len="med"/>
            <a:tailEnd type="none" w="med" len="med"/>
          </a:ln>
        </p:spPr>
      </p:cxnSp>
      <p:cxnSp>
        <p:nvCxnSpPr>
          <p:cNvPr id="4890" name="Shape 4890"/>
          <p:cNvCxnSpPr/>
          <p:nvPr/>
        </p:nvCxnSpPr>
        <p:spPr>
          <a:xfrm rot="10800000" flipH="1">
            <a:off x="4281487" y="6045200"/>
            <a:ext cx="606425" cy="139699"/>
          </a:xfrm>
          <a:prstGeom prst="straightConnector1">
            <a:avLst/>
          </a:prstGeom>
          <a:noFill/>
          <a:ln w="9525" cap="flat" cmpd="sng">
            <a:solidFill>
              <a:srgbClr val="FF0000"/>
            </a:solidFill>
            <a:prstDash val="solid"/>
            <a:round/>
            <a:headEnd type="none" w="med" len="med"/>
            <a:tailEnd type="none" w="med" len="med"/>
          </a:ln>
        </p:spPr>
      </p:cxnSp>
      <p:sp>
        <p:nvSpPr>
          <p:cNvPr id="4891" name="Shape 4891"/>
          <p:cNvSpPr txBox="1"/>
          <p:nvPr/>
        </p:nvSpPr>
        <p:spPr>
          <a:xfrm>
            <a:off x="5280025" y="3849687"/>
            <a:ext cx="3257550" cy="7302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rgbClr val="006600"/>
                </a:solidFill>
                <a:latin typeface="Arial"/>
                <a:ea typeface="Arial"/>
                <a:cs typeface="Arial"/>
                <a:sym typeface="Arial"/>
              </a:rPr>
              <a:t>Work the entire problem with the mass </a:t>
            </a:r>
          </a:p>
          <a:p>
            <a:pPr marL="0" marR="0" lvl="0" indent="0" algn="l" rtl="0">
              <a:spcBef>
                <a:spcPts val="0"/>
              </a:spcBef>
              <a:spcAft>
                <a:spcPts val="0"/>
              </a:spcAft>
              <a:buSzPct val="25000"/>
              <a:buNone/>
            </a:pPr>
            <a:r>
              <a:rPr lang="en-US" sz="1400" b="0" i="0" u="none" strike="noStrike" cap="none">
                <a:solidFill>
                  <a:srgbClr val="006600"/>
                </a:solidFill>
                <a:latin typeface="Arial"/>
                <a:ea typeface="Arial"/>
                <a:cs typeface="Arial"/>
                <a:sym typeface="Arial"/>
              </a:rPr>
              <a:t>in grams.  At the end, change answer </a:t>
            </a:r>
          </a:p>
          <a:p>
            <a:pPr marL="0" marR="0" lvl="0" indent="0" algn="l" rtl="0">
              <a:spcBef>
                <a:spcPts val="0"/>
              </a:spcBef>
              <a:spcAft>
                <a:spcPts val="0"/>
              </a:spcAft>
              <a:buSzPct val="25000"/>
              <a:buNone/>
            </a:pPr>
            <a:r>
              <a:rPr lang="en-US" sz="1400" b="0" i="0" u="none" strike="noStrike" cap="none">
                <a:solidFill>
                  <a:srgbClr val="006600"/>
                </a:solidFill>
                <a:latin typeface="Arial"/>
                <a:ea typeface="Arial"/>
                <a:cs typeface="Arial"/>
                <a:sym typeface="Arial"/>
              </a:rPr>
              <a:t>to units of kilograms.</a:t>
            </a:r>
          </a:p>
        </p:txBody>
      </p:sp>
      <p:sp>
        <p:nvSpPr>
          <p:cNvPr id="4892" name="Shape 4892"/>
          <p:cNvSpPr txBox="1"/>
          <p:nvPr/>
        </p:nvSpPr>
        <p:spPr>
          <a:xfrm>
            <a:off x="6051550" y="2632075"/>
            <a:ext cx="9636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174.3 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853"/>
                                        </p:tgtEl>
                                        <p:attrNameLst>
                                          <p:attrName>style.visibility</p:attrName>
                                        </p:attrNameLst>
                                      </p:cBhvr>
                                      <p:to>
                                        <p:strVal val="visible"/>
                                      </p:to>
                                    </p:set>
                                    <p:anim calcmode="lin" valueType="num">
                                      <p:cBhvr additive="base">
                                        <p:cTn id="7" dur="500"/>
                                        <p:tgtEl>
                                          <p:spTgt spid="4853"/>
                                        </p:tgtEl>
                                        <p:attrNameLst>
                                          <p:attrName>ppt_w</p:attrName>
                                        </p:attrNameLst>
                                      </p:cBhvr>
                                      <p:tavLst>
                                        <p:tav tm="0">
                                          <p:val>
                                            <p:strVal val="0"/>
                                          </p:val>
                                        </p:tav>
                                        <p:tav tm="100000">
                                          <p:val>
                                            <p:strVal val="#ppt_w"/>
                                          </p:val>
                                        </p:tav>
                                      </p:tavLst>
                                    </p:anim>
                                    <p:anim calcmode="lin" valueType="num">
                                      <p:cBhvr additive="base">
                                        <p:cTn id="8" dur="500"/>
                                        <p:tgtEl>
                                          <p:spTgt spid="485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891"/>
                                        </p:tgtEl>
                                        <p:attrNameLst>
                                          <p:attrName>style.visibility</p:attrName>
                                        </p:attrNameLst>
                                      </p:cBhvr>
                                      <p:to>
                                        <p:strVal val="visible"/>
                                      </p:to>
                                    </p:set>
                                    <p:anim calcmode="lin" valueType="num">
                                      <p:cBhvr additive="base">
                                        <p:cTn id="13" dur="500"/>
                                        <p:tgtEl>
                                          <p:spTgt spid="4891"/>
                                        </p:tgtEl>
                                        <p:attrNameLst>
                                          <p:attrName>ppt_w</p:attrName>
                                        </p:attrNameLst>
                                      </p:cBhvr>
                                      <p:tavLst>
                                        <p:tav tm="0">
                                          <p:val>
                                            <p:strVal val="0"/>
                                          </p:val>
                                        </p:tav>
                                        <p:tav tm="100000">
                                          <p:val>
                                            <p:strVal val="#ppt_w"/>
                                          </p:val>
                                        </p:tav>
                                      </p:tavLst>
                                    </p:anim>
                                    <p:anim calcmode="lin" valueType="num">
                                      <p:cBhvr additive="base">
                                        <p:cTn id="14" dur="500"/>
                                        <p:tgtEl>
                                          <p:spTgt spid="4891"/>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4891"/>
                                        </p:tgtEl>
                                      </p:cBhvr>
                                    </p:animEffect>
                                    <p:set>
                                      <p:cBhvr>
                                        <p:cTn id="19" dur="1" fill="hold">
                                          <p:stCondLst>
                                            <p:cond delay="1000"/>
                                          </p:stCondLst>
                                        </p:cTn>
                                        <p:tgtEl>
                                          <p:spTgt spid="489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84"/>
                                        </p:tgtEl>
                                        <p:attrNameLst>
                                          <p:attrName>style.visibility</p:attrName>
                                        </p:attrNameLst>
                                      </p:cBhvr>
                                      <p:to>
                                        <p:strVal val="visible"/>
                                      </p:to>
                                    </p:set>
                                    <p:animEffect transition="in" filter="fade">
                                      <p:cBhvr>
                                        <p:cTn id="24" dur="1000"/>
                                        <p:tgtEl>
                                          <p:spTgt spid="4884"/>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4856"/>
                                        </p:tgtEl>
                                        <p:attrNameLst>
                                          <p:attrName>style.visibility</p:attrName>
                                        </p:attrNameLst>
                                      </p:cBhvr>
                                      <p:to>
                                        <p:strVal val="visible"/>
                                      </p:to>
                                    </p:set>
                                    <p:anim calcmode="lin" valueType="num">
                                      <p:cBhvr additive="base">
                                        <p:cTn id="29" dur="500"/>
                                        <p:tgtEl>
                                          <p:spTgt spid="4856"/>
                                        </p:tgtEl>
                                        <p:attrNameLst>
                                          <p:attrName>ppt_w</p:attrName>
                                        </p:attrNameLst>
                                      </p:cBhvr>
                                      <p:tavLst>
                                        <p:tav tm="0">
                                          <p:val>
                                            <p:strVal val="0"/>
                                          </p:val>
                                        </p:tav>
                                        <p:tav tm="100000">
                                          <p:val>
                                            <p:strVal val="#ppt_w"/>
                                          </p:val>
                                        </p:tav>
                                      </p:tavLst>
                                    </p:anim>
                                    <p:anim calcmode="lin" valueType="num">
                                      <p:cBhvr additive="base">
                                        <p:cTn id="30" dur="500"/>
                                        <p:tgtEl>
                                          <p:spTgt spid="4856"/>
                                        </p:tgtEl>
                                        <p:attrNameLst>
                                          <p:attrName>ppt_h</p:attrName>
                                        </p:attrNameLst>
                                      </p:cBhvr>
                                      <p:tavLst>
                                        <p:tav tm="0">
                                          <p:val>
                                            <p:str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857"/>
                                        </p:tgtEl>
                                        <p:attrNameLst>
                                          <p:attrName>style.visibility</p:attrName>
                                        </p:attrNameLst>
                                      </p:cBhvr>
                                      <p:to>
                                        <p:strVal val="visible"/>
                                      </p:to>
                                    </p:set>
                                    <p:anim calcmode="lin" valueType="num">
                                      <p:cBhvr additive="base">
                                        <p:cTn id="35" dur="500"/>
                                        <p:tgtEl>
                                          <p:spTgt spid="4857"/>
                                        </p:tgtEl>
                                        <p:attrNameLst>
                                          <p:attrName>ppt_w</p:attrName>
                                        </p:attrNameLst>
                                      </p:cBhvr>
                                      <p:tavLst>
                                        <p:tav tm="0">
                                          <p:val>
                                            <p:strVal val="0"/>
                                          </p:val>
                                        </p:tav>
                                        <p:tav tm="100000">
                                          <p:val>
                                            <p:strVal val="#ppt_w"/>
                                          </p:val>
                                        </p:tav>
                                      </p:tavLst>
                                    </p:anim>
                                    <p:anim calcmode="lin" valueType="num">
                                      <p:cBhvr additive="base">
                                        <p:cTn id="36" dur="500"/>
                                        <p:tgtEl>
                                          <p:spTgt spid="4857"/>
                                        </p:tgtEl>
                                        <p:attrNameLst>
                                          <p:attrName>ppt_h</p:attrName>
                                        </p:attrNameLst>
                                      </p:cBhvr>
                                      <p:tavLst>
                                        <p:tav tm="0">
                                          <p:val>
                                            <p:str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858"/>
                                        </p:tgtEl>
                                        <p:attrNameLst>
                                          <p:attrName>style.visibility</p:attrName>
                                        </p:attrNameLst>
                                      </p:cBhvr>
                                      <p:to>
                                        <p:strVal val="visible"/>
                                      </p:to>
                                    </p:set>
                                    <p:animEffect transition="in" filter="fade">
                                      <p:cBhvr>
                                        <p:cTn id="41" dur="500"/>
                                        <p:tgtEl>
                                          <p:spTgt spid="4858"/>
                                        </p:tgtEl>
                                      </p:cBhvr>
                                    </p:animEffect>
                                  </p:childTnLst>
                                </p:cTn>
                              </p:par>
                              <p:par>
                                <p:cTn id="42" presetID="10" presetClass="entr" presetSubtype="0" fill="hold" nodeType="withEffect">
                                  <p:stCondLst>
                                    <p:cond delay="0"/>
                                  </p:stCondLst>
                                  <p:childTnLst>
                                    <p:set>
                                      <p:cBhvr>
                                        <p:cTn id="43" dur="1" fill="hold">
                                          <p:stCondLst>
                                            <p:cond delay="0"/>
                                          </p:stCondLst>
                                        </p:cTn>
                                        <p:tgtEl>
                                          <p:spTgt spid="4860"/>
                                        </p:tgtEl>
                                        <p:attrNameLst>
                                          <p:attrName>style.visibility</p:attrName>
                                        </p:attrNameLst>
                                      </p:cBhvr>
                                      <p:to>
                                        <p:strVal val="visible"/>
                                      </p:to>
                                    </p:set>
                                    <p:animEffect transition="in" filter="fade">
                                      <p:cBhvr>
                                        <p:cTn id="44" dur="1000"/>
                                        <p:tgtEl>
                                          <p:spTgt spid="486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862"/>
                                        </p:tgtEl>
                                        <p:attrNameLst>
                                          <p:attrName>style.visibility</p:attrName>
                                        </p:attrNameLst>
                                      </p:cBhvr>
                                      <p:to>
                                        <p:strVal val="visible"/>
                                      </p:to>
                                    </p:set>
                                    <p:animEffect transition="in" filter="fade">
                                      <p:cBhvr>
                                        <p:cTn id="49" dur="500"/>
                                        <p:tgtEl>
                                          <p:spTgt spid="486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859"/>
                                        </p:tgtEl>
                                        <p:attrNameLst>
                                          <p:attrName>style.visibility</p:attrName>
                                        </p:attrNameLst>
                                      </p:cBhvr>
                                      <p:to>
                                        <p:strVal val="visible"/>
                                      </p:to>
                                    </p:set>
                                    <p:animEffect transition="in" filter="fade">
                                      <p:cBhvr>
                                        <p:cTn id="54" dur="500"/>
                                        <p:tgtEl>
                                          <p:spTgt spid="4859"/>
                                        </p:tgtEl>
                                      </p:cBhvr>
                                    </p:animEffect>
                                  </p:childTnLst>
                                </p:cTn>
                              </p:par>
                              <p:par>
                                <p:cTn id="55" presetID="10" presetClass="entr" presetSubtype="0" fill="hold" nodeType="withEffect">
                                  <p:stCondLst>
                                    <p:cond delay="0"/>
                                  </p:stCondLst>
                                  <p:childTnLst>
                                    <p:set>
                                      <p:cBhvr>
                                        <p:cTn id="56" dur="1" fill="hold">
                                          <p:stCondLst>
                                            <p:cond delay="0"/>
                                          </p:stCondLst>
                                        </p:cTn>
                                        <p:tgtEl>
                                          <p:spTgt spid="4861"/>
                                        </p:tgtEl>
                                        <p:attrNameLst>
                                          <p:attrName>style.visibility</p:attrName>
                                        </p:attrNameLst>
                                      </p:cBhvr>
                                      <p:to>
                                        <p:strVal val="visible"/>
                                      </p:to>
                                    </p:set>
                                    <p:animEffect transition="in" filter="fade">
                                      <p:cBhvr>
                                        <p:cTn id="57" dur="1000"/>
                                        <p:tgtEl>
                                          <p:spTgt spid="48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863"/>
                                        </p:tgtEl>
                                        <p:attrNameLst>
                                          <p:attrName>style.visibility</p:attrName>
                                        </p:attrNameLst>
                                      </p:cBhvr>
                                      <p:to>
                                        <p:strVal val="visible"/>
                                      </p:to>
                                    </p:set>
                                    <p:animEffect transition="in" filter="fade">
                                      <p:cBhvr>
                                        <p:cTn id="62" dur="500"/>
                                        <p:tgtEl>
                                          <p:spTgt spid="48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64"/>
                                        </p:tgtEl>
                                        <p:attrNameLst>
                                          <p:attrName>style.visibility</p:attrName>
                                        </p:attrNameLst>
                                      </p:cBhvr>
                                      <p:to>
                                        <p:strVal val="visible"/>
                                      </p:to>
                                    </p:set>
                                    <p:animEffect transition="in" filter="fade">
                                      <p:cBhvr>
                                        <p:cTn id="67" dur="500"/>
                                        <p:tgtEl>
                                          <p:spTgt spid="486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866"/>
                                        </p:tgtEl>
                                        <p:attrNameLst>
                                          <p:attrName>style.visibility</p:attrName>
                                        </p:attrNameLst>
                                      </p:cBhvr>
                                      <p:to>
                                        <p:strVal val="visible"/>
                                      </p:to>
                                    </p:set>
                                    <p:animEffect transition="in" filter="fade">
                                      <p:cBhvr>
                                        <p:cTn id="72" dur="2000"/>
                                        <p:tgtEl>
                                          <p:spTgt spid="486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868"/>
                                        </p:tgtEl>
                                        <p:attrNameLst>
                                          <p:attrName>style.visibility</p:attrName>
                                        </p:attrNameLst>
                                      </p:cBhvr>
                                      <p:to>
                                        <p:strVal val="visible"/>
                                      </p:to>
                                    </p:set>
                                    <p:animEffect transition="in" filter="fade">
                                      <p:cBhvr>
                                        <p:cTn id="77" dur="1000"/>
                                        <p:tgtEl>
                                          <p:spTgt spid="486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865"/>
                                        </p:tgtEl>
                                        <p:attrNameLst>
                                          <p:attrName>style.visibility</p:attrName>
                                        </p:attrNameLst>
                                      </p:cBhvr>
                                      <p:to>
                                        <p:strVal val="visible"/>
                                      </p:to>
                                    </p:set>
                                    <p:animEffect transition="in" filter="fade">
                                      <p:cBhvr>
                                        <p:cTn id="82" dur="500"/>
                                        <p:tgtEl>
                                          <p:spTgt spid="4865"/>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4867"/>
                                        </p:tgtEl>
                                        <p:attrNameLst>
                                          <p:attrName>style.visibility</p:attrName>
                                        </p:attrNameLst>
                                      </p:cBhvr>
                                      <p:to>
                                        <p:strVal val="visible"/>
                                      </p:to>
                                    </p:set>
                                    <p:anim calcmode="lin" valueType="num">
                                      <p:cBhvr additive="base">
                                        <p:cTn id="87" dur="500"/>
                                        <p:tgtEl>
                                          <p:spTgt spid="4867"/>
                                        </p:tgtEl>
                                        <p:attrNameLst>
                                          <p:attrName>ppt_w</p:attrName>
                                        </p:attrNameLst>
                                      </p:cBhvr>
                                      <p:tavLst>
                                        <p:tav tm="0">
                                          <p:val>
                                            <p:strVal val="0"/>
                                          </p:val>
                                        </p:tav>
                                        <p:tav tm="100000">
                                          <p:val>
                                            <p:strVal val="#ppt_w"/>
                                          </p:val>
                                        </p:tav>
                                      </p:tavLst>
                                    </p:anim>
                                    <p:anim calcmode="lin" valueType="num">
                                      <p:cBhvr additive="base">
                                        <p:cTn id="88" dur="500"/>
                                        <p:tgtEl>
                                          <p:spTgt spid="4867"/>
                                        </p:tgtEl>
                                        <p:attrNameLst>
                                          <p:attrName>ppt_h</p:attrName>
                                        </p:attrNameLst>
                                      </p:cBhvr>
                                      <p:tavLst>
                                        <p:tav tm="0">
                                          <p:val>
                                            <p:str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4869"/>
                                        </p:tgtEl>
                                        <p:attrNameLst>
                                          <p:attrName>style.visibility</p:attrName>
                                        </p:attrNameLst>
                                      </p:cBhvr>
                                      <p:to>
                                        <p:strVal val="visible"/>
                                      </p:to>
                                    </p:set>
                                    <p:animEffect transition="in" filter="fade">
                                      <p:cBhvr>
                                        <p:cTn id="93" dur="1000"/>
                                        <p:tgtEl>
                                          <p:spTgt spid="486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883"/>
                                        </p:tgtEl>
                                        <p:attrNameLst>
                                          <p:attrName>style.visibility</p:attrName>
                                        </p:attrNameLst>
                                      </p:cBhvr>
                                      <p:to>
                                        <p:strVal val="visible"/>
                                      </p:to>
                                    </p:set>
                                    <p:animEffect transition="in" filter="fade">
                                      <p:cBhvr>
                                        <p:cTn id="98" dur="500"/>
                                        <p:tgtEl>
                                          <p:spTgt spid="4883"/>
                                        </p:tgtEl>
                                      </p:cBhvr>
                                    </p:animEffect>
                                  </p:childTnLst>
                                </p:cTn>
                              </p:par>
                              <p:par>
                                <p:cTn id="99" presetID="10" presetClass="entr" presetSubtype="0" fill="hold" nodeType="withEffect">
                                  <p:stCondLst>
                                    <p:cond delay="0"/>
                                  </p:stCondLst>
                                  <p:childTnLst>
                                    <p:set>
                                      <p:cBhvr>
                                        <p:cTn id="100" dur="1" fill="hold">
                                          <p:stCondLst>
                                            <p:cond delay="0"/>
                                          </p:stCondLst>
                                        </p:cTn>
                                        <p:tgtEl>
                                          <p:spTgt spid="4882"/>
                                        </p:tgtEl>
                                        <p:attrNameLst>
                                          <p:attrName>style.visibility</p:attrName>
                                        </p:attrNameLst>
                                      </p:cBhvr>
                                      <p:to>
                                        <p:strVal val="visible"/>
                                      </p:to>
                                    </p:set>
                                    <p:animEffect transition="in" filter="fade">
                                      <p:cBhvr>
                                        <p:cTn id="101" dur="500"/>
                                        <p:tgtEl>
                                          <p:spTgt spid="488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4870"/>
                                        </p:tgtEl>
                                        <p:attrNameLst>
                                          <p:attrName>style.visibility</p:attrName>
                                        </p:attrNameLst>
                                      </p:cBhvr>
                                      <p:to>
                                        <p:strVal val="visible"/>
                                      </p:to>
                                    </p:set>
                                    <p:animEffect transition="in" filter="fade">
                                      <p:cBhvr>
                                        <p:cTn id="106" dur="1000"/>
                                        <p:tgtEl>
                                          <p:spTgt spid="4870"/>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4871"/>
                                        </p:tgtEl>
                                        <p:attrNameLst>
                                          <p:attrName>style.visibility</p:attrName>
                                        </p:attrNameLst>
                                      </p:cBhvr>
                                      <p:to>
                                        <p:strVal val="visible"/>
                                      </p:to>
                                    </p:set>
                                    <p:animEffect transition="in" filter="fade">
                                      <p:cBhvr>
                                        <p:cTn id="111" dur="1000"/>
                                        <p:tgtEl>
                                          <p:spTgt spid="487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4882"/>
                                        </p:tgtEl>
                                      </p:cBhvr>
                                    </p:animEffect>
                                    <p:set>
                                      <p:cBhvr>
                                        <p:cTn id="116" dur="1" fill="hold">
                                          <p:stCondLst>
                                            <p:cond delay="500"/>
                                          </p:stCondLst>
                                        </p:cTn>
                                        <p:tgtEl>
                                          <p:spTgt spid="4882"/>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4883"/>
                                        </p:tgtEl>
                                      </p:cBhvr>
                                    </p:animEffect>
                                    <p:set>
                                      <p:cBhvr>
                                        <p:cTn id="119" dur="1" fill="hold">
                                          <p:stCondLst>
                                            <p:cond delay="500"/>
                                          </p:stCondLst>
                                        </p:cTn>
                                        <p:tgtEl>
                                          <p:spTgt spid="4883"/>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4856"/>
                                        </p:tgtEl>
                                      </p:cBhvr>
                                    </p:animEffect>
                                    <p:set>
                                      <p:cBhvr>
                                        <p:cTn id="124" dur="1" fill="hold">
                                          <p:stCondLst>
                                            <p:cond delay="500"/>
                                          </p:stCondLst>
                                        </p:cTn>
                                        <p:tgtEl>
                                          <p:spTgt spid="4856"/>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4857"/>
                                        </p:tgtEl>
                                      </p:cBhvr>
                                    </p:animEffect>
                                    <p:set>
                                      <p:cBhvr>
                                        <p:cTn id="127" dur="1" fill="hold">
                                          <p:stCondLst>
                                            <p:cond delay="500"/>
                                          </p:stCondLst>
                                        </p:cTn>
                                        <p:tgtEl>
                                          <p:spTgt spid="4857"/>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4858"/>
                                        </p:tgtEl>
                                      </p:cBhvr>
                                    </p:animEffect>
                                    <p:set>
                                      <p:cBhvr>
                                        <p:cTn id="130" dur="1" fill="hold">
                                          <p:stCondLst>
                                            <p:cond delay="500"/>
                                          </p:stCondLst>
                                        </p:cTn>
                                        <p:tgtEl>
                                          <p:spTgt spid="4858"/>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4859"/>
                                        </p:tgtEl>
                                      </p:cBhvr>
                                    </p:animEffect>
                                    <p:set>
                                      <p:cBhvr>
                                        <p:cTn id="133" dur="1" fill="hold">
                                          <p:stCondLst>
                                            <p:cond delay="500"/>
                                          </p:stCondLst>
                                        </p:cTn>
                                        <p:tgtEl>
                                          <p:spTgt spid="4859"/>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4860"/>
                                        </p:tgtEl>
                                      </p:cBhvr>
                                    </p:animEffect>
                                    <p:set>
                                      <p:cBhvr>
                                        <p:cTn id="136" dur="1" fill="hold">
                                          <p:stCondLst>
                                            <p:cond delay="500"/>
                                          </p:stCondLst>
                                        </p:cTn>
                                        <p:tgtEl>
                                          <p:spTgt spid="486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4861"/>
                                        </p:tgtEl>
                                      </p:cBhvr>
                                    </p:animEffect>
                                    <p:set>
                                      <p:cBhvr>
                                        <p:cTn id="139" dur="1" fill="hold">
                                          <p:stCondLst>
                                            <p:cond delay="500"/>
                                          </p:stCondLst>
                                        </p:cTn>
                                        <p:tgtEl>
                                          <p:spTgt spid="4861"/>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4864"/>
                                        </p:tgtEl>
                                      </p:cBhvr>
                                    </p:animEffect>
                                    <p:set>
                                      <p:cBhvr>
                                        <p:cTn id="142" dur="1" fill="hold">
                                          <p:stCondLst>
                                            <p:cond delay="500"/>
                                          </p:stCondLst>
                                        </p:cTn>
                                        <p:tgtEl>
                                          <p:spTgt spid="4864"/>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4865"/>
                                        </p:tgtEl>
                                      </p:cBhvr>
                                    </p:animEffect>
                                    <p:set>
                                      <p:cBhvr>
                                        <p:cTn id="145" dur="1" fill="hold">
                                          <p:stCondLst>
                                            <p:cond delay="500"/>
                                          </p:stCondLst>
                                        </p:cTn>
                                        <p:tgtEl>
                                          <p:spTgt spid="4865"/>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4866"/>
                                        </p:tgtEl>
                                      </p:cBhvr>
                                    </p:animEffect>
                                    <p:set>
                                      <p:cBhvr>
                                        <p:cTn id="148" dur="1" fill="hold">
                                          <p:stCondLst>
                                            <p:cond delay="500"/>
                                          </p:stCondLst>
                                        </p:cTn>
                                        <p:tgtEl>
                                          <p:spTgt spid="4866"/>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4867"/>
                                        </p:tgtEl>
                                      </p:cBhvr>
                                    </p:animEffect>
                                    <p:set>
                                      <p:cBhvr>
                                        <p:cTn id="151" dur="1" fill="hold">
                                          <p:stCondLst>
                                            <p:cond delay="500"/>
                                          </p:stCondLst>
                                        </p:cTn>
                                        <p:tgtEl>
                                          <p:spTgt spid="4867"/>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4868"/>
                                        </p:tgtEl>
                                      </p:cBhvr>
                                    </p:animEffect>
                                    <p:set>
                                      <p:cBhvr>
                                        <p:cTn id="154" dur="1" fill="hold">
                                          <p:stCondLst>
                                            <p:cond delay="500"/>
                                          </p:stCondLst>
                                        </p:cTn>
                                        <p:tgtEl>
                                          <p:spTgt spid="4868"/>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4869"/>
                                        </p:tgtEl>
                                      </p:cBhvr>
                                    </p:animEffect>
                                    <p:set>
                                      <p:cBhvr>
                                        <p:cTn id="157" dur="1" fill="hold">
                                          <p:stCondLst>
                                            <p:cond delay="500"/>
                                          </p:stCondLst>
                                        </p:cTn>
                                        <p:tgtEl>
                                          <p:spTgt spid="4869"/>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4863"/>
                                        </p:tgtEl>
                                      </p:cBhvr>
                                    </p:animEffect>
                                    <p:set>
                                      <p:cBhvr>
                                        <p:cTn id="160" dur="1" fill="hold">
                                          <p:stCondLst>
                                            <p:cond delay="500"/>
                                          </p:stCondLst>
                                        </p:cTn>
                                        <p:tgtEl>
                                          <p:spTgt spid="4863"/>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4872"/>
                                        </p:tgtEl>
                                        <p:attrNameLst>
                                          <p:attrName>style.visibility</p:attrName>
                                        </p:attrNameLst>
                                      </p:cBhvr>
                                      <p:to>
                                        <p:strVal val="visible"/>
                                      </p:to>
                                    </p:set>
                                    <p:animEffect transition="in" filter="fade">
                                      <p:cBhvr>
                                        <p:cTn id="165" dur="1000"/>
                                        <p:tgtEl>
                                          <p:spTgt spid="4872"/>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4873"/>
                                        </p:tgtEl>
                                        <p:attrNameLst>
                                          <p:attrName>style.visibility</p:attrName>
                                        </p:attrNameLst>
                                      </p:cBhvr>
                                      <p:to>
                                        <p:strVal val="visible"/>
                                      </p:to>
                                    </p:set>
                                    <p:animEffect transition="in" filter="fade">
                                      <p:cBhvr>
                                        <p:cTn id="170" dur="2000"/>
                                        <p:tgtEl>
                                          <p:spTgt spid="4873"/>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nodeType="clickEffect">
                                  <p:stCondLst>
                                    <p:cond delay="0"/>
                                  </p:stCondLst>
                                  <p:childTnLst>
                                    <p:set>
                                      <p:cBhvr>
                                        <p:cTn id="174" dur="1" fill="hold">
                                          <p:stCondLst>
                                            <p:cond delay="0"/>
                                          </p:stCondLst>
                                        </p:cTn>
                                        <p:tgtEl>
                                          <p:spTgt spid="4876"/>
                                        </p:tgtEl>
                                        <p:attrNameLst>
                                          <p:attrName>style.visibility</p:attrName>
                                        </p:attrNameLst>
                                      </p:cBhvr>
                                      <p:to>
                                        <p:strVal val="visible"/>
                                      </p:to>
                                    </p:set>
                                    <p:animEffect transition="in" filter="fade">
                                      <p:cBhvr>
                                        <p:cTn id="175" dur="500"/>
                                        <p:tgtEl>
                                          <p:spTgt spid="4876"/>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877"/>
                                        </p:tgtEl>
                                        <p:attrNameLst>
                                          <p:attrName>style.visibility</p:attrName>
                                        </p:attrNameLst>
                                      </p:cBhvr>
                                      <p:to>
                                        <p:strVal val="visible"/>
                                      </p:to>
                                    </p:set>
                                    <p:animEffect transition="in" filter="fade">
                                      <p:cBhvr>
                                        <p:cTn id="180" dur="500"/>
                                        <p:tgtEl>
                                          <p:spTgt spid="4877"/>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4878"/>
                                        </p:tgtEl>
                                        <p:attrNameLst>
                                          <p:attrName>style.visibility</p:attrName>
                                        </p:attrNameLst>
                                      </p:cBhvr>
                                      <p:to>
                                        <p:strVal val="visible"/>
                                      </p:to>
                                    </p:set>
                                    <p:animEffect transition="in" filter="fade">
                                      <p:cBhvr>
                                        <p:cTn id="185" dur="500"/>
                                        <p:tgtEl>
                                          <p:spTgt spid="4878"/>
                                        </p:tgtEl>
                                      </p:cBhvr>
                                    </p:animEffect>
                                  </p:childTnLst>
                                </p:cTn>
                              </p:par>
                            </p:childTnLst>
                          </p:cTn>
                        </p:par>
                        <p:par>
                          <p:cTn id="186" fill="hold">
                            <p:stCondLst>
                              <p:cond delay="500"/>
                            </p:stCondLst>
                            <p:childTnLst>
                              <p:par>
                                <p:cTn id="187" presetID="10" presetClass="entr" presetSubtype="0" fill="hold" nodeType="afterEffect">
                                  <p:stCondLst>
                                    <p:cond delay="0"/>
                                  </p:stCondLst>
                                  <p:childTnLst>
                                    <p:set>
                                      <p:cBhvr>
                                        <p:cTn id="188" dur="1" fill="hold">
                                          <p:stCondLst>
                                            <p:cond delay="0"/>
                                          </p:stCondLst>
                                        </p:cTn>
                                        <p:tgtEl>
                                          <p:spTgt spid="4879"/>
                                        </p:tgtEl>
                                        <p:attrNameLst>
                                          <p:attrName>style.visibility</p:attrName>
                                        </p:attrNameLst>
                                      </p:cBhvr>
                                      <p:to>
                                        <p:strVal val="visible"/>
                                      </p:to>
                                    </p:set>
                                    <p:animEffect transition="in" filter="fade">
                                      <p:cBhvr>
                                        <p:cTn id="189" dur="500"/>
                                        <p:tgtEl>
                                          <p:spTgt spid="4879"/>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4885"/>
                                        </p:tgtEl>
                                        <p:attrNameLst>
                                          <p:attrName>style.visibility</p:attrName>
                                        </p:attrNameLst>
                                      </p:cBhvr>
                                      <p:to>
                                        <p:strVal val="visible"/>
                                      </p:to>
                                    </p:set>
                                    <p:animEffect transition="in" filter="fade">
                                      <p:cBhvr>
                                        <p:cTn id="194" dur="2000"/>
                                        <p:tgtEl>
                                          <p:spTgt spid="4885"/>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4888"/>
                                        </p:tgtEl>
                                        <p:attrNameLst>
                                          <p:attrName>style.visibility</p:attrName>
                                        </p:attrNameLst>
                                      </p:cBhvr>
                                      <p:to>
                                        <p:strVal val="visible"/>
                                      </p:to>
                                    </p:set>
                                    <p:animEffect transition="in" filter="fade">
                                      <p:cBhvr>
                                        <p:cTn id="199" dur="500"/>
                                        <p:tgtEl>
                                          <p:spTgt spid="4888"/>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4850"/>
                                        </p:tgtEl>
                                        <p:attrNameLst>
                                          <p:attrName>style.visibility</p:attrName>
                                        </p:attrNameLst>
                                      </p:cBhvr>
                                      <p:to>
                                        <p:strVal val="visible"/>
                                      </p:to>
                                    </p:set>
                                    <p:animEffect transition="in" filter="fade">
                                      <p:cBhvr>
                                        <p:cTn id="204" dur="500"/>
                                        <p:tgtEl>
                                          <p:spTgt spid="4850"/>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4890"/>
                                        </p:tgtEl>
                                        <p:attrNameLst>
                                          <p:attrName>style.visibility</p:attrName>
                                        </p:attrNameLst>
                                      </p:cBhvr>
                                      <p:to>
                                        <p:strVal val="visible"/>
                                      </p:to>
                                    </p:set>
                                    <p:animEffect transition="in" filter="fade">
                                      <p:cBhvr>
                                        <p:cTn id="209" dur="500"/>
                                        <p:tgtEl>
                                          <p:spTgt spid="4890"/>
                                        </p:tgtEl>
                                      </p:cBhvr>
                                    </p:animEffect>
                                  </p:childTnLst>
                                </p:cTn>
                              </p:par>
                            </p:childTnLst>
                          </p:cTn>
                        </p:par>
                        <p:par>
                          <p:cTn id="210" fill="hold">
                            <p:stCondLst>
                              <p:cond delay="500"/>
                            </p:stCondLst>
                            <p:childTnLst>
                              <p:par>
                                <p:cTn id="211" presetID="10" presetClass="entr" presetSubtype="0" fill="hold" nodeType="afterEffect">
                                  <p:stCondLst>
                                    <p:cond delay="0"/>
                                  </p:stCondLst>
                                  <p:childTnLst>
                                    <p:set>
                                      <p:cBhvr>
                                        <p:cTn id="212" dur="1" fill="hold">
                                          <p:stCondLst>
                                            <p:cond delay="0"/>
                                          </p:stCondLst>
                                        </p:cTn>
                                        <p:tgtEl>
                                          <p:spTgt spid="4889"/>
                                        </p:tgtEl>
                                        <p:attrNameLst>
                                          <p:attrName>style.visibility</p:attrName>
                                        </p:attrNameLst>
                                      </p:cBhvr>
                                      <p:to>
                                        <p:strVal val="visible"/>
                                      </p:to>
                                    </p:set>
                                    <p:animEffect transition="in" filter="fade">
                                      <p:cBhvr>
                                        <p:cTn id="213" dur="500"/>
                                        <p:tgtEl>
                                          <p:spTgt spid="4889"/>
                                        </p:tgtEl>
                                      </p:cBhvr>
                                    </p:animEffect>
                                  </p:childTnLst>
                                </p:cTn>
                              </p:par>
                            </p:childTnLst>
                          </p:cTn>
                        </p:par>
                        <p:par>
                          <p:cTn id="214" fill="hold">
                            <p:stCondLst>
                              <p:cond delay="1000"/>
                            </p:stCondLst>
                            <p:childTnLst>
                              <p:par>
                                <p:cTn id="215" presetID="10" presetClass="entr" presetSubtype="0" fill="hold" nodeType="afterEffect">
                                  <p:stCondLst>
                                    <p:cond delay="0"/>
                                  </p:stCondLst>
                                  <p:childTnLst>
                                    <p:set>
                                      <p:cBhvr>
                                        <p:cTn id="216" dur="1" fill="hold">
                                          <p:stCondLst>
                                            <p:cond delay="0"/>
                                          </p:stCondLst>
                                        </p:cTn>
                                        <p:tgtEl>
                                          <p:spTgt spid="4880"/>
                                        </p:tgtEl>
                                        <p:attrNameLst>
                                          <p:attrName>style.visibility</p:attrName>
                                        </p:attrNameLst>
                                      </p:cBhvr>
                                      <p:to>
                                        <p:strVal val="visible"/>
                                      </p:to>
                                    </p:set>
                                    <p:animEffect transition="in" filter="fade">
                                      <p:cBhvr>
                                        <p:cTn id="217" dur="2000"/>
                                        <p:tgtEl>
                                          <p:spTgt spid="4880"/>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nodeType="clickEffect">
                                  <p:stCondLst>
                                    <p:cond delay="0"/>
                                  </p:stCondLst>
                                  <p:childTnLst>
                                    <p:set>
                                      <p:cBhvr>
                                        <p:cTn id="221" dur="1" fill="hold">
                                          <p:stCondLst>
                                            <p:cond delay="0"/>
                                          </p:stCondLst>
                                        </p:cTn>
                                        <p:tgtEl>
                                          <p:spTgt spid="4849"/>
                                        </p:tgtEl>
                                        <p:attrNameLst>
                                          <p:attrName>style.visibility</p:attrName>
                                        </p:attrNameLst>
                                      </p:cBhvr>
                                      <p:to>
                                        <p:strVal val="visible"/>
                                      </p:to>
                                    </p:set>
                                    <p:animEffect transition="in" filter="fade">
                                      <p:cBhvr>
                                        <p:cTn id="222" dur="500"/>
                                        <p:tgtEl>
                                          <p:spTgt spid="4849"/>
                                        </p:tgtEl>
                                      </p:cBhvr>
                                    </p:animEffect>
                                  </p:childTnLst>
                                </p:cTn>
                              </p:par>
                            </p:childTnLst>
                          </p:cTn>
                        </p:par>
                      </p:childTnLst>
                    </p:cTn>
                  </p:par>
                  <p:par>
                    <p:cTn id="223" fill="hold">
                      <p:stCondLst>
                        <p:cond delay="indefinite"/>
                      </p:stCondLst>
                      <p:childTnLst>
                        <p:par>
                          <p:cTn id="224" fill="hold">
                            <p:stCondLst>
                              <p:cond delay="0"/>
                            </p:stCondLst>
                            <p:childTnLst>
                              <p:par>
                                <p:cTn id="225" presetID="23" presetClass="entr" presetSubtype="16" fill="hold" nodeType="clickEffect">
                                  <p:stCondLst>
                                    <p:cond delay="0"/>
                                  </p:stCondLst>
                                  <p:childTnLst>
                                    <p:set>
                                      <p:cBhvr>
                                        <p:cTn id="226" dur="1" fill="hold">
                                          <p:stCondLst>
                                            <p:cond delay="0"/>
                                          </p:stCondLst>
                                        </p:cTn>
                                        <p:tgtEl>
                                          <p:spTgt spid="4881"/>
                                        </p:tgtEl>
                                        <p:attrNameLst>
                                          <p:attrName>style.visibility</p:attrName>
                                        </p:attrNameLst>
                                      </p:cBhvr>
                                      <p:to>
                                        <p:strVal val="visible"/>
                                      </p:to>
                                    </p:set>
                                    <p:anim calcmode="lin" valueType="num">
                                      <p:cBhvr additive="base">
                                        <p:cTn id="227" dur="500"/>
                                        <p:tgtEl>
                                          <p:spTgt spid="4881"/>
                                        </p:tgtEl>
                                        <p:attrNameLst>
                                          <p:attrName>ppt_w</p:attrName>
                                        </p:attrNameLst>
                                      </p:cBhvr>
                                      <p:tavLst>
                                        <p:tav tm="0">
                                          <p:val>
                                            <p:strVal val="0"/>
                                          </p:val>
                                        </p:tav>
                                        <p:tav tm="100000">
                                          <p:val>
                                            <p:strVal val="#ppt_w"/>
                                          </p:val>
                                        </p:tav>
                                      </p:tavLst>
                                    </p:anim>
                                    <p:anim calcmode="lin" valueType="num">
                                      <p:cBhvr additive="base">
                                        <p:cTn id="228" dur="500"/>
                                        <p:tgtEl>
                                          <p:spTgt spid="4881"/>
                                        </p:tgtEl>
                                        <p:attrNameLst>
                                          <p:attrName>ppt_h</p:attrName>
                                        </p:attrNameLst>
                                      </p:cBhvr>
                                      <p:tavLst>
                                        <p:tav tm="0">
                                          <p:val>
                                            <p:strVal val="0"/>
                                          </p:val>
                                        </p:tav>
                                        <p:tav tm="100000">
                                          <p:val>
                                            <p:strVal val="#ppt_h"/>
                                          </p:val>
                                        </p:tav>
                                      </p:tavLst>
                                    </p:anim>
                                  </p:childTnLst>
                                </p:cTn>
                              </p:par>
                              <p:par>
                                <p:cTn id="229" presetID="10" presetClass="exit" presetSubtype="0" fill="hold" nodeType="withEffect">
                                  <p:stCondLst>
                                    <p:cond delay="0"/>
                                  </p:stCondLst>
                                  <p:childTnLst>
                                    <p:animEffect transition="out" filter="fade">
                                      <p:cBhvr>
                                        <p:cTn id="230" dur="2000"/>
                                        <p:tgtEl>
                                          <p:spTgt spid="4884"/>
                                        </p:tgtEl>
                                      </p:cBhvr>
                                    </p:animEffect>
                                    <p:set>
                                      <p:cBhvr>
                                        <p:cTn id="231" dur="1" fill="hold">
                                          <p:stCondLst>
                                            <p:cond delay="2000"/>
                                          </p:stCondLst>
                                        </p:cTn>
                                        <p:tgtEl>
                                          <p:spTgt spid="4884"/>
                                        </p:tgtEl>
                                        <p:attrNameLst>
                                          <p:attrName>style.visibility</p:attrName>
                                        </p:attrNameLst>
                                      </p:cBhvr>
                                      <p:to>
                                        <p:strVal val="hidden"/>
                                      </p:to>
                                    </p:se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nodeType="clickEffect">
                                  <p:stCondLst>
                                    <p:cond delay="0"/>
                                  </p:stCondLst>
                                  <p:childTnLst>
                                    <p:set>
                                      <p:cBhvr>
                                        <p:cTn id="235" dur="1" fill="hold">
                                          <p:stCondLst>
                                            <p:cond delay="0"/>
                                          </p:stCondLst>
                                        </p:cTn>
                                        <p:tgtEl>
                                          <p:spTgt spid="4891"/>
                                        </p:tgtEl>
                                        <p:attrNameLst>
                                          <p:attrName>style.visibility</p:attrName>
                                        </p:attrNameLst>
                                      </p:cBhvr>
                                      <p:to>
                                        <p:strVal val="visible"/>
                                      </p:to>
                                    </p:set>
                                    <p:animEffect transition="in" filter="fade">
                                      <p:cBhvr>
                                        <p:cTn id="236" dur="1000"/>
                                        <p:tgtEl>
                                          <p:spTgt spid="4891"/>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xit" presetSubtype="0" fill="hold" nodeType="clickEffect">
                                  <p:stCondLst>
                                    <p:cond delay="0"/>
                                  </p:stCondLst>
                                  <p:childTnLst>
                                    <p:animEffect transition="out" filter="fade">
                                      <p:cBhvr>
                                        <p:cTn id="240" dur="2000"/>
                                        <p:tgtEl>
                                          <p:spTgt spid="4881"/>
                                        </p:tgtEl>
                                      </p:cBhvr>
                                    </p:animEffect>
                                    <p:set>
                                      <p:cBhvr>
                                        <p:cTn id="241" dur="1" fill="hold">
                                          <p:stCondLst>
                                            <p:cond delay="2000"/>
                                          </p:stCondLst>
                                        </p:cTn>
                                        <p:tgtEl>
                                          <p:spTgt spid="4881"/>
                                        </p:tgtEl>
                                        <p:attrNameLst>
                                          <p:attrName>style.visibility</p:attrName>
                                        </p:attrNameLst>
                                      </p:cBhvr>
                                      <p:to>
                                        <p:strVal val="hidden"/>
                                      </p:to>
                                    </p:set>
                                  </p:childTnLst>
                                </p:cTn>
                              </p:par>
                              <p:par>
                                <p:cTn id="242" presetID="10" presetClass="entr" presetSubtype="0" fill="hold" nodeType="withEffect">
                                  <p:stCondLst>
                                    <p:cond delay="0"/>
                                  </p:stCondLst>
                                  <p:childTnLst>
                                    <p:set>
                                      <p:cBhvr>
                                        <p:cTn id="243" dur="1" fill="hold">
                                          <p:stCondLst>
                                            <p:cond delay="0"/>
                                          </p:stCondLst>
                                        </p:cTn>
                                        <p:tgtEl>
                                          <p:spTgt spid="4892"/>
                                        </p:tgtEl>
                                        <p:attrNameLst>
                                          <p:attrName>style.visibility</p:attrName>
                                        </p:attrNameLst>
                                      </p:cBhvr>
                                      <p:to>
                                        <p:strVal val="visible"/>
                                      </p:to>
                                    </p:set>
                                    <p:animEffect transition="in" filter="fade">
                                      <p:cBhvr>
                                        <p:cTn id="244" dur="500"/>
                                        <p:tgtEl>
                                          <p:spTgt spid="4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897"/>
        <p:cNvGrpSpPr/>
        <p:nvPr/>
      </p:nvGrpSpPr>
      <p:grpSpPr>
        <a:xfrm>
          <a:off x="0" y="0"/>
          <a:ext cx="0" cy="0"/>
          <a:chOff x="0" y="0"/>
          <a:chExt cx="0" cy="0"/>
        </a:xfrm>
      </p:grpSpPr>
      <p:sp>
        <p:nvSpPr>
          <p:cNvPr id="4898" name="Shape 48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4899" name="Shape 4899"/>
          <p:cNvSpPr txBox="1"/>
          <p:nvPr/>
        </p:nvSpPr>
        <p:spPr>
          <a:xfrm>
            <a:off x="288925" y="1382712"/>
            <a:ext cx="7402512" cy="304799"/>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4.  How many grams of water will be produced from 50 g of hydrogen and 100 g of oxygen? </a:t>
            </a:r>
          </a:p>
        </p:txBody>
      </p:sp>
      <p:sp>
        <p:nvSpPr>
          <p:cNvPr id="4900" name="Shape 4900">
            <a:hlinkClick r:id="rId3"/>
          </p:cNvPr>
          <p:cNvSpPr/>
          <p:nvPr/>
        </p:nvSpPr>
        <p:spPr>
          <a:xfrm>
            <a:off x="290512" y="1912938"/>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sp>
        <p:nvSpPr>
          <p:cNvPr id="4901" name="Shape 4901"/>
          <p:cNvSpPr txBox="1"/>
          <p:nvPr/>
        </p:nvSpPr>
        <p:spPr>
          <a:xfrm>
            <a:off x="1295400" y="2608263"/>
            <a:ext cx="5794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50 g</a:t>
            </a:r>
          </a:p>
        </p:txBody>
      </p:sp>
      <p:sp>
        <p:nvSpPr>
          <p:cNvPr id="4902" name="Shape 4902"/>
          <p:cNvSpPr txBox="1"/>
          <p:nvPr/>
        </p:nvSpPr>
        <p:spPr>
          <a:xfrm>
            <a:off x="2981325" y="2636838"/>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100 g</a:t>
            </a:r>
          </a:p>
        </p:txBody>
      </p:sp>
      <p:cxnSp>
        <p:nvCxnSpPr>
          <p:cNvPr id="4903" name="Shape 4903"/>
          <p:cNvCxnSpPr/>
          <p:nvPr/>
        </p:nvCxnSpPr>
        <p:spPr>
          <a:xfrm>
            <a:off x="1657350" y="29892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4904" name="Shape 4904"/>
          <p:cNvCxnSpPr/>
          <p:nvPr/>
        </p:nvCxnSpPr>
        <p:spPr>
          <a:xfrm>
            <a:off x="3287712" y="2997200"/>
            <a:ext cx="0" cy="1152525"/>
          </a:xfrm>
          <a:prstGeom prst="straightConnector1">
            <a:avLst/>
          </a:prstGeom>
          <a:noFill/>
          <a:ln w="9525" cap="flat" cmpd="sng">
            <a:solidFill>
              <a:schemeClr val="dk1"/>
            </a:solidFill>
            <a:prstDash val="solid"/>
            <a:round/>
            <a:headEnd type="none" w="med" len="med"/>
            <a:tailEnd type="triangle" w="lg" len="lg"/>
          </a:ln>
        </p:spPr>
      </p:cxnSp>
      <p:sp>
        <p:nvSpPr>
          <p:cNvPr id="4905" name="Shape 4905"/>
          <p:cNvSpPr txBox="1"/>
          <p:nvPr/>
        </p:nvSpPr>
        <p:spPr>
          <a:xfrm>
            <a:off x="1706563" y="3243263"/>
            <a:ext cx="965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 g/mol</a:t>
            </a:r>
          </a:p>
        </p:txBody>
      </p:sp>
      <p:sp>
        <p:nvSpPr>
          <p:cNvPr id="4906" name="Shape 4906"/>
          <p:cNvSpPr txBox="1"/>
          <p:nvPr/>
        </p:nvSpPr>
        <p:spPr>
          <a:xfrm>
            <a:off x="3336925" y="3240088"/>
            <a:ext cx="10779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32 g/mol</a:t>
            </a:r>
          </a:p>
        </p:txBody>
      </p:sp>
      <p:sp>
        <p:nvSpPr>
          <p:cNvPr id="4907" name="Shape 4907"/>
          <p:cNvSpPr txBox="1"/>
          <p:nvPr/>
        </p:nvSpPr>
        <p:spPr>
          <a:xfrm>
            <a:off x="1122362" y="4181475"/>
            <a:ext cx="10747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25 mol H</a:t>
            </a:r>
            <a:r>
              <a:rPr lang="en-US" sz="1600" b="0" i="0" u="none" strike="noStrike" cap="none" baseline="-25000">
                <a:solidFill>
                  <a:schemeClr val="dk1"/>
                </a:solidFill>
                <a:latin typeface="Arial"/>
                <a:ea typeface="Arial"/>
                <a:cs typeface="Arial"/>
                <a:sym typeface="Arial"/>
              </a:rPr>
              <a:t>2</a:t>
            </a:r>
          </a:p>
        </p:txBody>
      </p:sp>
      <p:sp>
        <p:nvSpPr>
          <p:cNvPr id="4908" name="Shape 4908"/>
          <p:cNvSpPr txBox="1"/>
          <p:nvPr/>
        </p:nvSpPr>
        <p:spPr>
          <a:xfrm>
            <a:off x="2606675" y="4178300"/>
            <a:ext cx="13700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3.125 mol O</a:t>
            </a:r>
            <a:r>
              <a:rPr lang="en-US" sz="1600" b="0" i="0" u="none" strike="noStrike" cap="none" baseline="-25000">
                <a:solidFill>
                  <a:schemeClr val="dk1"/>
                </a:solidFill>
                <a:latin typeface="Arial"/>
                <a:ea typeface="Arial"/>
                <a:cs typeface="Arial"/>
                <a:sym typeface="Arial"/>
              </a:rPr>
              <a:t>2</a:t>
            </a:r>
          </a:p>
        </p:txBody>
      </p:sp>
      <p:cxnSp>
        <p:nvCxnSpPr>
          <p:cNvPr id="4909" name="Shape 4909"/>
          <p:cNvCxnSpPr/>
          <p:nvPr/>
        </p:nvCxnSpPr>
        <p:spPr>
          <a:xfrm>
            <a:off x="1074737" y="4471987"/>
            <a:ext cx="1139825" cy="0"/>
          </a:xfrm>
          <a:prstGeom prst="straightConnector1">
            <a:avLst/>
          </a:prstGeom>
          <a:noFill/>
          <a:ln w="9525" cap="flat" cmpd="sng">
            <a:solidFill>
              <a:schemeClr val="dk1"/>
            </a:solidFill>
            <a:prstDash val="solid"/>
            <a:round/>
            <a:headEnd type="none" w="med" len="med"/>
            <a:tailEnd type="none" w="med" len="med"/>
          </a:ln>
        </p:spPr>
      </p:cxnSp>
      <p:cxnSp>
        <p:nvCxnSpPr>
          <p:cNvPr id="4910" name="Shape 4910"/>
          <p:cNvCxnSpPr/>
          <p:nvPr/>
        </p:nvCxnSpPr>
        <p:spPr>
          <a:xfrm>
            <a:off x="2679700" y="4471987"/>
            <a:ext cx="1239837" cy="0"/>
          </a:xfrm>
          <a:prstGeom prst="straightConnector1">
            <a:avLst/>
          </a:prstGeom>
          <a:noFill/>
          <a:ln w="9525" cap="flat" cmpd="sng">
            <a:solidFill>
              <a:schemeClr val="dk1"/>
            </a:solidFill>
            <a:prstDash val="solid"/>
            <a:round/>
            <a:headEnd type="none" w="med" len="med"/>
            <a:tailEnd type="none" w="med" len="med"/>
          </a:ln>
        </p:spPr>
      </p:cxnSp>
      <p:sp>
        <p:nvSpPr>
          <p:cNvPr id="4911" name="Shape 4911"/>
          <p:cNvSpPr txBox="1"/>
          <p:nvPr/>
        </p:nvSpPr>
        <p:spPr>
          <a:xfrm>
            <a:off x="1492250" y="44354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a:t>
            </a:r>
          </a:p>
        </p:txBody>
      </p:sp>
      <p:sp>
        <p:nvSpPr>
          <p:cNvPr id="4912" name="Shape 4912"/>
          <p:cNvSpPr txBox="1"/>
          <p:nvPr/>
        </p:nvSpPr>
        <p:spPr>
          <a:xfrm>
            <a:off x="3111500" y="4443412"/>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p>
        </p:txBody>
      </p:sp>
      <p:sp>
        <p:nvSpPr>
          <p:cNvPr id="4913" name="Shape 4913"/>
          <p:cNvSpPr txBox="1"/>
          <p:nvPr/>
        </p:nvSpPr>
        <p:spPr>
          <a:xfrm>
            <a:off x="1344612" y="4865687"/>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12.5</a:t>
            </a:r>
          </a:p>
        </p:txBody>
      </p:sp>
      <p:sp>
        <p:nvSpPr>
          <p:cNvPr id="4914" name="Shape 4914"/>
          <p:cNvSpPr txBox="1"/>
          <p:nvPr/>
        </p:nvSpPr>
        <p:spPr>
          <a:xfrm>
            <a:off x="2967038" y="4862512"/>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3.125</a:t>
            </a:r>
          </a:p>
        </p:txBody>
      </p:sp>
      <p:sp>
        <p:nvSpPr>
          <p:cNvPr id="4915" name="Shape 4915"/>
          <p:cNvSpPr txBox="1"/>
          <p:nvPr/>
        </p:nvSpPr>
        <p:spPr>
          <a:xfrm>
            <a:off x="2886075" y="2365375"/>
            <a:ext cx="8826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rgbClr val="FF0000"/>
                </a:solidFill>
                <a:latin typeface="Arial"/>
                <a:ea typeface="Arial"/>
                <a:cs typeface="Arial"/>
                <a:sym typeface="Arial"/>
              </a:rPr>
              <a:t>Limiting</a:t>
            </a:r>
          </a:p>
        </p:txBody>
      </p:sp>
      <p:sp>
        <p:nvSpPr>
          <p:cNvPr id="4916" name="Shape 4916"/>
          <p:cNvSpPr txBox="1"/>
          <p:nvPr/>
        </p:nvSpPr>
        <p:spPr>
          <a:xfrm>
            <a:off x="1260475" y="2354263"/>
            <a:ext cx="838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accent2"/>
                </a:solidFill>
                <a:latin typeface="Arial"/>
                <a:ea typeface="Arial"/>
                <a:cs typeface="Arial"/>
                <a:sym typeface="Arial"/>
              </a:rPr>
              <a:t>Excess</a:t>
            </a:r>
          </a:p>
        </p:txBody>
      </p:sp>
      <p:sp>
        <p:nvSpPr>
          <p:cNvPr id="4917" name="Shape 4917"/>
          <p:cNvSpPr txBox="1"/>
          <p:nvPr/>
        </p:nvSpPr>
        <p:spPr>
          <a:xfrm>
            <a:off x="1301750" y="5916612"/>
            <a:ext cx="23145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 = 3.125 mol O</a:t>
            </a:r>
            <a:r>
              <a:rPr lang="en-US" sz="1600" b="0" i="0" u="none" strike="noStrike" cap="none" baseline="-25000">
                <a:solidFill>
                  <a:schemeClr val="dk1"/>
                </a:solidFill>
                <a:latin typeface="Arial"/>
                <a:ea typeface="Arial"/>
                <a:cs typeface="Arial"/>
                <a:sym typeface="Arial"/>
              </a:rPr>
              <a:t>2</a:t>
            </a:r>
          </a:p>
        </p:txBody>
      </p:sp>
      <p:grpSp>
        <p:nvGrpSpPr>
          <p:cNvPr id="4918" name="Shape 4918"/>
          <p:cNvGrpSpPr/>
          <p:nvPr/>
        </p:nvGrpSpPr>
        <p:grpSpPr>
          <a:xfrm>
            <a:off x="3573463" y="5673725"/>
            <a:ext cx="1109661" cy="808038"/>
            <a:chOff x="4174" y="2818"/>
            <a:chExt cx="755" cy="509"/>
          </a:xfrm>
        </p:grpSpPr>
        <p:sp>
          <p:nvSpPr>
            <p:cNvPr id="4919" name="Shape 4919"/>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920" name="Shape 4920"/>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4921" name="Shape 4921"/>
          <p:cNvSpPr txBox="1"/>
          <p:nvPr/>
        </p:nvSpPr>
        <p:spPr>
          <a:xfrm>
            <a:off x="3629025" y="6097587"/>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O</a:t>
            </a:r>
            <a:r>
              <a:rPr lang="en-US" sz="1600" b="0" i="0" u="none" strike="noStrike" cap="none" baseline="-25000">
                <a:solidFill>
                  <a:schemeClr val="dk1"/>
                </a:solidFill>
                <a:latin typeface="Arial"/>
                <a:ea typeface="Arial"/>
                <a:cs typeface="Arial"/>
                <a:sym typeface="Arial"/>
              </a:rPr>
              <a:t>2</a:t>
            </a:r>
          </a:p>
        </p:txBody>
      </p:sp>
      <p:sp>
        <p:nvSpPr>
          <p:cNvPr id="4922" name="Shape 4922"/>
          <p:cNvSpPr txBox="1"/>
          <p:nvPr/>
        </p:nvSpPr>
        <p:spPr>
          <a:xfrm>
            <a:off x="3597275" y="5740400"/>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4923" name="Shape 4923"/>
          <p:cNvCxnSpPr/>
          <p:nvPr/>
        </p:nvCxnSpPr>
        <p:spPr>
          <a:xfrm rot="10800000" flipH="1">
            <a:off x="2871788" y="6088062"/>
            <a:ext cx="604837" cy="58737"/>
          </a:xfrm>
          <a:prstGeom prst="straightConnector1">
            <a:avLst/>
          </a:prstGeom>
          <a:noFill/>
          <a:ln w="9525" cap="flat" cmpd="sng">
            <a:solidFill>
              <a:srgbClr val="FF0000"/>
            </a:solidFill>
            <a:prstDash val="solid"/>
            <a:round/>
            <a:headEnd type="none" w="med" len="med"/>
            <a:tailEnd type="none" w="med" len="med"/>
          </a:ln>
        </p:spPr>
      </p:cxnSp>
      <p:cxnSp>
        <p:nvCxnSpPr>
          <p:cNvPr id="4924" name="Shape 4924"/>
          <p:cNvCxnSpPr/>
          <p:nvPr/>
        </p:nvCxnSpPr>
        <p:spPr>
          <a:xfrm rot="10800000" flipH="1">
            <a:off x="3916362" y="6273800"/>
            <a:ext cx="571500" cy="101599"/>
          </a:xfrm>
          <a:prstGeom prst="straightConnector1">
            <a:avLst/>
          </a:prstGeom>
          <a:noFill/>
          <a:ln w="9525" cap="flat" cmpd="sng">
            <a:solidFill>
              <a:srgbClr val="FF0000"/>
            </a:solidFill>
            <a:prstDash val="solid"/>
            <a:round/>
            <a:headEnd type="none" w="med" len="med"/>
            <a:tailEnd type="none" w="med" len="med"/>
          </a:ln>
        </p:spPr>
      </p:cxnSp>
      <p:sp>
        <p:nvSpPr>
          <p:cNvPr id="4925" name="Shape 4925"/>
          <p:cNvSpPr txBox="1"/>
          <p:nvPr/>
        </p:nvSpPr>
        <p:spPr>
          <a:xfrm>
            <a:off x="5778500" y="5905500"/>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sp>
        <p:nvSpPr>
          <p:cNvPr id="4926" name="Shape 4926"/>
          <p:cNvSpPr txBox="1"/>
          <p:nvPr/>
        </p:nvSpPr>
        <p:spPr>
          <a:xfrm>
            <a:off x="6000750" y="5910262"/>
            <a:ext cx="13017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112.5 g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4927" name="Shape 4927"/>
          <p:cNvSpPr/>
          <p:nvPr/>
        </p:nvSpPr>
        <p:spPr>
          <a:xfrm>
            <a:off x="1668463" y="5156200"/>
            <a:ext cx="1568450" cy="431800"/>
          </a:xfrm>
          <a:custGeom>
            <a:avLst/>
            <a:gdLst/>
            <a:ahLst/>
            <a:cxnLst/>
            <a:rect l="0" t="0" r="0" b="0"/>
            <a:pathLst>
              <a:path w="988" h="272" extrusionOk="0">
                <a:moveTo>
                  <a:pt x="0" y="15"/>
                </a:moveTo>
                <a:cubicBezTo>
                  <a:pt x="145" y="143"/>
                  <a:pt x="291" y="272"/>
                  <a:pt x="456" y="270"/>
                </a:cubicBezTo>
                <a:cubicBezTo>
                  <a:pt x="621" y="268"/>
                  <a:pt x="804" y="134"/>
                  <a:pt x="988" y="0"/>
                </a:cubicBezTo>
              </a:path>
            </a:pathLst>
          </a:custGeom>
          <a:noFill/>
          <a:ln w="9525"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28" name="Shape 4928"/>
          <p:cNvSpPr txBox="1"/>
          <p:nvPr/>
        </p:nvSpPr>
        <p:spPr>
          <a:xfrm>
            <a:off x="1489075" y="5340350"/>
            <a:ext cx="1809750" cy="581024"/>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smaller number</a:t>
            </a:r>
          </a:p>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is limiting reactant</a:t>
            </a:r>
          </a:p>
        </p:txBody>
      </p:sp>
      <p:sp>
        <p:nvSpPr>
          <p:cNvPr id="4929" name="Shape 4929"/>
          <p:cNvSpPr txBox="1"/>
          <p:nvPr/>
        </p:nvSpPr>
        <p:spPr>
          <a:xfrm>
            <a:off x="6022975" y="2430463"/>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g</a:t>
            </a:r>
          </a:p>
        </p:txBody>
      </p:sp>
      <p:grpSp>
        <p:nvGrpSpPr>
          <p:cNvPr id="4930" name="Shape 4930"/>
          <p:cNvGrpSpPr/>
          <p:nvPr/>
        </p:nvGrpSpPr>
        <p:grpSpPr>
          <a:xfrm>
            <a:off x="4719638" y="5673725"/>
            <a:ext cx="1071561" cy="808038"/>
            <a:chOff x="4174" y="2818"/>
            <a:chExt cx="755" cy="509"/>
          </a:xfrm>
        </p:grpSpPr>
        <p:sp>
          <p:nvSpPr>
            <p:cNvPr id="4931" name="Shape 4931"/>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932" name="Shape 4932"/>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4933" name="Shape 4933"/>
          <p:cNvSpPr txBox="1"/>
          <p:nvPr/>
        </p:nvSpPr>
        <p:spPr>
          <a:xfrm>
            <a:off x="4699000" y="6097587"/>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4934" name="Shape 4934"/>
          <p:cNvSpPr txBox="1"/>
          <p:nvPr/>
        </p:nvSpPr>
        <p:spPr>
          <a:xfrm>
            <a:off x="4705350" y="5740400"/>
            <a:ext cx="10191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18 g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4935" name="Shape 4935"/>
          <p:cNvCxnSpPr/>
          <p:nvPr/>
        </p:nvCxnSpPr>
        <p:spPr>
          <a:xfrm rot="10800000" flipH="1">
            <a:off x="4976812" y="6235700"/>
            <a:ext cx="606425" cy="139699"/>
          </a:xfrm>
          <a:prstGeom prst="straightConnector1">
            <a:avLst/>
          </a:prstGeom>
          <a:noFill/>
          <a:ln w="9525" cap="flat" cmpd="sng">
            <a:solidFill>
              <a:srgbClr val="FF0000"/>
            </a:solidFill>
            <a:prstDash val="solid"/>
            <a:round/>
            <a:headEnd type="none" w="med" len="med"/>
            <a:tailEnd type="none" w="med" len="med"/>
          </a:ln>
        </p:spPr>
      </p:cxnSp>
      <p:cxnSp>
        <p:nvCxnSpPr>
          <p:cNvPr id="4936" name="Shape 4936"/>
          <p:cNvCxnSpPr/>
          <p:nvPr/>
        </p:nvCxnSpPr>
        <p:spPr>
          <a:xfrm rot="10800000" flipH="1">
            <a:off x="4005262" y="5873750"/>
            <a:ext cx="606425" cy="139699"/>
          </a:xfrm>
          <a:prstGeom prst="straightConnector1">
            <a:avLst/>
          </a:prstGeom>
          <a:noFill/>
          <a:ln w="9525" cap="flat" cmpd="sng">
            <a:solidFill>
              <a:srgbClr val="FF0000"/>
            </a:solidFill>
            <a:prstDash val="solid"/>
            <a:round/>
            <a:headEnd type="none" w="med" len="med"/>
            <a:tailEnd type="none" w="med" len="med"/>
          </a:ln>
        </p:spPr>
      </p:cxnSp>
      <p:sp>
        <p:nvSpPr>
          <p:cNvPr id="4937" name="Shape 4937"/>
          <p:cNvSpPr txBox="1"/>
          <p:nvPr/>
        </p:nvSpPr>
        <p:spPr>
          <a:xfrm>
            <a:off x="6000750" y="5910262"/>
            <a:ext cx="8620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112.5 g</a:t>
            </a:r>
          </a:p>
        </p:txBody>
      </p:sp>
      <p:sp>
        <p:nvSpPr>
          <p:cNvPr id="4938" name="Shape 4938"/>
          <p:cNvSpPr txBox="1"/>
          <p:nvPr/>
        </p:nvSpPr>
        <p:spPr>
          <a:xfrm>
            <a:off x="1212850" y="2020888"/>
            <a:ext cx="558482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      O</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2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O(g)</a:t>
            </a:r>
          </a:p>
        </p:txBody>
      </p:sp>
      <p:cxnSp>
        <p:nvCxnSpPr>
          <p:cNvPr id="4939" name="Shape 4939"/>
          <p:cNvCxnSpPr/>
          <p:nvPr/>
        </p:nvCxnSpPr>
        <p:spPr>
          <a:xfrm>
            <a:off x="4219575" y="2247900"/>
            <a:ext cx="857250" cy="0"/>
          </a:xfrm>
          <a:prstGeom prst="straightConnector1">
            <a:avLst/>
          </a:prstGeom>
          <a:noFill/>
          <a:ln w="22225"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00"/>
                                        </p:tgtEl>
                                        <p:attrNameLst>
                                          <p:attrName>style.visibility</p:attrName>
                                        </p:attrNameLst>
                                      </p:cBhvr>
                                      <p:to>
                                        <p:strVal val="visible"/>
                                      </p:to>
                                    </p:set>
                                    <p:anim calcmode="lin" valueType="num">
                                      <p:cBhvr additive="base">
                                        <p:cTn id="7" dur="500"/>
                                        <p:tgtEl>
                                          <p:spTgt spid="4900"/>
                                        </p:tgtEl>
                                        <p:attrNameLst>
                                          <p:attrName>ppt_w</p:attrName>
                                        </p:attrNameLst>
                                      </p:cBhvr>
                                      <p:tavLst>
                                        <p:tav tm="0">
                                          <p:val>
                                            <p:strVal val="0"/>
                                          </p:val>
                                        </p:tav>
                                        <p:tav tm="100000">
                                          <p:val>
                                            <p:strVal val="#ppt_w"/>
                                          </p:val>
                                        </p:tav>
                                      </p:tavLst>
                                    </p:anim>
                                    <p:anim calcmode="lin" valueType="num">
                                      <p:cBhvr additive="base">
                                        <p:cTn id="8" dur="500"/>
                                        <p:tgtEl>
                                          <p:spTgt spid="490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29"/>
                                        </p:tgtEl>
                                        <p:attrNameLst>
                                          <p:attrName>style.visibility</p:attrName>
                                        </p:attrNameLst>
                                      </p:cBhvr>
                                      <p:to>
                                        <p:strVal val="visible"/>
                                      </p:to>
                                    </p:set>
                                    <p:animEffect transition="in" filter="fade">
                                      <p:cBhvr>
                                        <p:cTn id="13" dur="1000"/>
                                        <p:tgtEl>
                                          <p:spTgt spid="4929"/>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4901"/>
                                        </p:tgtEl>
                                        <p:attrNameLst>
                                          <p:attrName>style.visibility</p:attrName>
                                        </p:attrNameLst>
                                      </p:cBhvr>
                                      <p:to>
                                        <p:strVal val="visible"/>
                                      </p:to>
                                    </p:set>
                                    <p:anim calcmode="lin" valueType="num">
                                      <p:cBhvr additive="base">
                                        <p:cTn id="18" dur="500"/>
                                        <p:tgtEl>
                                          <p:spTgt spid="4901"/>
                                        </p:tgtEl>
                                        <p:attrNameLst>
                                          <p:attrName>ppt_w</p:attrName>
                                        </p:attrNameLst>
                                      </p:cBhvr>
                                      <p:tavLst>
                                        <p:tav tm="0">
                                          <p:val>
                                            <p:strVal val="0"/>
                                          </p:val>
                                        </p:tav>
                                        <p:tav tm="100000">
                                          <p:val>
                                            <p:strVal val="#ppt_w"/>
                                          </p:val>
                                        </p:tav>
                                      </p:tavLst>
                                    </p:anim>
                                    <p:anim calcmode="lin" valueType="num">
                                      <p:cBhvr additive="base">
                                        <p:cTn id="19" dur="500"/>
                                        <p:tgtEl>
                                          <p:spTgt spid="4901"/>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902"/>
                                        </p:tgtEl>
                                        <p:attrNameLst>
                                          <p:attrName>style.visibility</p:attrName>
                                        </p:attrNameLst>
                                      </p:cBhvr>
                                      <p:to>
                                        <p:strVal val="visible"/>
                                      </p:to>
                                    </p:set>
                                    <p:anim calcmode="lin" valueType="num">
                                      <p:cBhvr additive="base">
                                        <p:cTn id="24" dur="500"/>
                                        <p:tgtEl>
                                          <p:spTgt spid="4902"/>
                                        </p:tgtEl>
                                        <p:attrNameLst>
                                          <p:attrName>ppt_w</p:attrName>
                                        </p:attrNameLst>
                                      </p:cBhvr>
                                      <p:tavLst>
                                        <p:tav tm="0">
                                          <p:val>
                                            <p:strVal val="0"/>
                                          </p:val>
                                        </p:tav>
                                        <p:tav tm="100000">
                                          <p:val>
                                            <p:strVal val="#ppt_w"/>
                                          </p:val>
                                        </p:tav>
                                      </p:tavLst>
                                    </p:anim>
                                    <p:anim calcmode="lin" valueType="num">
                                      <p:cBhvr additive="base">
                                        <p:cTn id="25" dur="500"/>
                                        <p:tgtEl>
                                          <p:spTgt spid="4902"/>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03"/>
                                        </p:tgtEl>
                                        <p:attrNameLst>
                                          <p:attrName>style.visibility</p:attrName>
                                        </p:attrNameLst>
                                      </p:cBhvr>
                                      <p:to>
                                        <p:strVal val="visible"/>
                                      </p:to>
                                    </p:set>
                                    <p:animEffect transition="in" filter="fade">
                                      <p:cBhvr>
                                        <p:cTn id="30" dur="500"/>
                                        <p:tgtEl>
                                          <p:spTgt spid="4903"/>
                                        </p:tgtEl>
                                      </p:cBhvr>
                                    </p:animEffect>
                                  </p:childTnLst>
                                </p:cTn>
                              </p:par>
                              <p:par>
                                <p:cTn id="31" presetID="10" presetClass="entr" presetSubtype="0" fill="hold" nodeType="withEffect">
                                  <p:stCondLst>
                                    <p:cond delay="0"/>
                                  </p:stCondLst>
                                  <p:childTnLst>
                                    <p:set>
                                      <p:cBhvr>
                                        <p:cTn id="32" dur="1" fill="hold">
                                          <p:stCondLst>
                                            <p:cond delay="0"/>
                                          </p:stCondLst>
                                        </p:cTn>
                                        <p:tgtEl>
                                          <p:spTgt spid="4905"/>
                                        </p:tgtEl>
                                        <p:attrNameLst>
                                          <p:attrName>style.visibility</p:attrName>
                                        </p:attrNameLst>
                                      </p:cBhvr>
                                      <p:to>
                                        <p:strVal val="visible"/>
                                      </p:to>
                                    </p:set>
                                    <p:animEffect transition="in" filter="fade">
                                      <p:cBhvr>
                                        <p:cTn id="33" dur="1000"/>
                                        <p:tgtEl>
                                          <p:spTgt spid="49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907"/>
                                        </p:tgtEl>
                                        <p:attrNameLst>
                                          <p:attrName>style.visibility</p:attrName>
                                        </p:attrNameLst>
                                      </p:cBhvr>
                                      <p:to>
                                        <p:strVal val="visible"/>
                                      </p:to>
                                    </p:set>
                                    <p:animEffect transition="in" filter="fade">
                                      <p:cBhvr>
                                        <p:cTn id="38" dur="500"/>
                                        <p:tgtEl>
                                          <p:spTgt spid="490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904"/>
                                        </p:tgtEl>
                                        <p:attrNameLst>
                                          <p:attrName>style.visibility</p:attrName>
                                        </p:attrNameLst>
                                      </p:cBhvr>
                                      <p:to>
                                        <p:strVal val="visible"/>
                                      </p:to>
                                    </p:set>
                                    <p:animEffect transition="in" filter="fade">
                                      <p:cBhvr>
                                        <p:cTn id="43" dur="500"/>
                                        <p:tgtEl>
                                          <p:spTgt spid="4904"/>
                                        </p:tgtEl>
                                      </p:cBhvr>
                                    </p:animEffect>
                                  </p:childTnLst>
                                </p:cTn>
                              </p:par>
                              <p:par>
                                <p:cTn id="44" presetID="10" presetClass="entr" presetSubtype="0" fill="hold" nodeType="withEffect">
                                  <p:stCondLst>
                                    <p:cond delay="0"/>
                                  </p:stCondLst>
                                  <p:childTnLst>
                                    <p:set>
                                      <p:cBhvr>
                                        <p:cTn id="45" dur="1" fill="hold">
                                          <p:stCondLst>
                                            <p:cond delay="0"/>
                                          </p:stCondLst>
                                        </p:cTn>
                                        <p:tgtEl>
                                          <p:spTgt spid="4906"/>
                                        </p:tgtEl>
                                        <p:attrNameLst>
                                          <p:attrName>style.visibility</p:attrName>
                                        </p:attrNameLst>
                                      </p:cBhvr>
                                      <p:to>
                                        <p:strVal val="visible"/>
                                      </p:to>
                                    </p:set>
                                    <p:animEffect transition="in" filter="fade">
                                      <p:cBhvr>
                                        <p:cTn id="46" dur="1000"/>
                                        <p:tgtEl>
                                          <p:spTgt spid="490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908"/>
                                        </p:tgtEl>
                                        <p:attrNameLst>
                                          <p:attrName>style.visibility</p:attrName>
                                        </p:attrNameLst>
                                      </p:cBhvr>
                                      <p:to>
                                        <p:strVal val="visible"/>
                                      </p:to>
                                    </p:set>
                                    <p:animEffect transition="in" filter="fade">
                                      <p:cBhvr>
                                        <p:cTn id="51" dur="500"/>
                                        <p:tgtEl>
                                          <p:spTgt spid="490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909"/>
                                        </p:tgtEl>
                                        <p:attrNameLst>
                                          <p:attrName>style.visibility</p:attrName>
                                        </p:attrNameLst>
                                      </p:cBhvr>
                                      <p:to>
                                        <p:strVal val="visible"/>
                                      </p:to>
                                    </p:set>
                                    <p:animEffect transition="in" filter="fade">
                                      <p:cBhvr>
                                        <p:cTn id="56" dur="500"/>
                                        <p:tgtEl>
                                          <p:spTgt spid="490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911"/>
                                        </p:tgtEl>
                                        <p:attrNameLst>
                                          <p:attrName>style.visibility</p:attrName>
                                        </p:attrNameLst>
                                      </p:cBhvr>
                                      <p:to>
                                        <p:strVal val="visible"/>
                                      </p:to>
                                    </p:set>
                                    <p:animEffect transition="in" filter="fade">
                                      <p:cBhvr>
                                        <p:cTn id="61" dur="2000"/>
                                        <p:tgtEl>
                                          <p:spTgt spid="49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913"/>
                                        </p:tgtEl>
                                        <p:attrNameLst>
                                          <p:attrName>style.visibility</p:attrName>
                                        </p:attrNameLst>
                                      </p:cBhvr>
                                      <p:to>
                                        <p:strVal val="visible"/>
                                      </p:to>
                                    </p:set>
                                    <p:animEffect transition="in" filter="fade">
                                      <p:cBhvr>
                                        <p:cTn id="66" dur="1000"/>
                                        <p:tgtEl>
                                          <p:spTgt spid="49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910"/>
                                        </p:tgtEl>
                                        <p:attrNameLst>
                                          <p:attrName>style.visibility</p:attrName>
                                        </p:attrNameLst>
                                      </p:cBhvr>
                                      <p:to>
                                        <p:strVal val="visible"/>
                                      </p:to>
                                    </p:set>
                                    <p:animEffect transition="in" filter="fade">
                                      <p:cBhvr>
                                        <p:cTn id="71" dur="500"/>
                                        <p:tgtEl>
                                          <p:spTgt spid="4910"/>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4912"/>
                                        </p:tgtEl>
                                        <p:attrNameLst>
                                          <p:attrName>style.visibility</p:attrName>
                                        </p:attrNameLst>
                                      </p:cBhvr>
                                      <p:to>
                                        <p:strVal val="visible"/>
                                      </p:to>
                                    </p:set>
                                    <p:anim calcmode="lin" valueType="num">
                                      <p:cBhvr additive="base">
                                        <p:cTn id="76" dur="500"/>
                                        <p:tgtEl>
                                          <p:spTgt spid="4912"/>
                                        </p:tgtEl>
                                        <p:attrNameLst>
                                          <p:attrName>ppt_w</p:attrName>
                                        </p:attrNameLst>
                                      </p:cBhvr>
                                      <p:tavLst>
                                        <p:tav tm="0">
                                          <p:val>
                                            <p:strVal val="0"/>
                                          </p:val>
                                        </p:tav>
                                        <p:tav tm="100000">
                                          <p:val>
                                            <p:strVal val="#ppt_w"/>
                                          </p:val>
                                        </p:tav>
                                      </p:tavLst>
                                    </p:anim>
                                    <p:anim calcmode="lin" valueType="num">
                                      <p:cBhvr additive="base">
                                        <p:cTn id="77" dur="500"/>
                                        <p:tgtEl>
                                          <p:spTgt spid="4912"/>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914"/>
                                        </p:tgtEl>
                                        <p:attrNameLst>
                                          <p:attrName>style.visibility</p:attrName>
                                        </p:attrNameLst>
                                      </p:cBhvr>
                                      <p:to>
                                        <p:strVal val="visible"/>
                                      </p:to>
                                    </p:set>
                                    <p:animEffect transition="in" filter="fade">
                                      <p:cBhvr>
                                        <p:cTn id="82" dur="1000"/>
                                        <p:tgtEl>
                                          <p:spTgt spid="491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928"/>
                                        </p:tgtEl>
                                        <p:attrNameLst>
                                          <p:attrName>style.visibility</p:attrName>
                                        </p:attrNameLst>
                                      </p:cBhvr>
                                      <p:to>
                                        <p:strVal val="visible"/>
                                      </p:to>
                                    </p:set>
                                    <p:animEffect transition="in" filter="fade">
                                      <p:cBhvr>
                                        <p:cTn id="87" dur="500"/>
                                        <p:tgtEl>
                                          <p:spTgt spid="4928"/>
                                        </p:tgtEl>
                                      </p:cBhvr>
                                    </p:animEffect>
                                  </p:childTnLst>
                                </p:cTn>
                              </p:par>
                              <p:par>
                                <p:cTn id="88" presetID="10" presetClass="entr" presetSubtype="0" fill="hold" nodeType="withEffect">
                                  <p:stCondLst>
                                    <p:cond delay="0"/>
                                  </p:stCondLst>
                                  <p:childTnLst>
                                    <p:set>
                                      <p:cBhvr>
                                        <p:cTn id="89" dur="1" fill="hold">
                                          <p:stCondLst>
                                            <p:cond delay="0"/>
                                          </p:stCondLst>
                                        </p:cTn>
                                        <p:tgtEl>
                                          <p:spTgt spid="4927"/>
                                        </p:tgtEl>
                                        <p:attrNameLst>
                                          <p:attrName>style.visibility</p:attrName>
                                        </p:attrNameLst>
                                      </p:cBhvr>
                                      <p:to>
                                        <p:strVal val="visible"/>
                                      </p:to>
                                    </p:set>
                                    <p:animEffect transition="in" filter="fade">
                                      <p:cBhvr>
                                        <p:cTn id="90" dur="500"/>
                                        <p:tgtEl>
                                          <p:spTgt spid="492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915"/>
                                        </p:tgtEl>
                                        <p:attrNameLst>
                                          <p:attrName>style.visibility</p:attrName>
                                        </p:attrNameLst>
                                      </p:cBhvr>
                                      <p:to>
                                        <p:strVal val="visible"/>
                                      </p:to>
                                    </p:set>
                                    <p:animEffect transition="in" filter="fade">
                                      <p:cBhvr>
                                        <p:cTn id="95" dur="1000"/>
                                        <p:tgtEl>
                                          <p:spTgt spid="491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916"/>
                                        </p:tgtEl>
                                        <p:attrNameLst>
                                          <p:attrName>style.visibility</p:attrName>
                                        </p:attrNameLst>
                                      </p:cBhvr>
                                      <p:to>
                                        <p:strVal val="visible"/>
                                      </p:to>
                                    </p:set>
                                    <p:animEffect transition="in" filter="fade">
                                      <p:cBhvr>
                                        <p:cTn id="100" dur="1000"/>
                                        <p:tgtEl>
                                          <p:spTgt spid="491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4927"/>
                                        </p:tgtEl>
                                      </p:cBhvr>
                                    </p:animEffect>
                                    <p:set>
                                      <p:cBhvr>
                                        <p:cTn id="105" dur="1" fill="hold">
                                          <p:stCondLst>
                                            <p:cond delay="500"/>
                                          </p:stCondLst>
                                        </p:cTn>
                                        <p:tgtEl>
                                          <p:spTgt spid="4927"/>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4928"/>
                                        </p:tgtEl>
                                      </p:cBhvr>
                                    </p:animEffect>
                                    <p:set>
                                      <p:cBhvr>
                                        <p:cTn id="108" dur="1" fill="hold">
                                          <p:stCondLst>
                                            <p:cond delay="500"/>
                                          </p:stCondLst>
                                        </p:cTn>
                                        <p:tgtEl>
                                          <p:spTgt spid="492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4901"/>
                                        </p:tgtEl>
                                      </p:cBhvr>
                                    </p:animEffect>
                                    <p:set>
                                      <p:cBhvr>
                                        <p:cTn id="113" dur="1" fill="hold">
                                          <p:stCondLst>
                                            <p:cond delay="500"/>
                                          </p:stCondLst>
                                        </p:cTn>
                                        <p:tgtEl>
                                          <p:spTgt spid="490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4902"/>
                                        </p:tgtEl>
                                      </p:cBhvr>
                                    </p:animEffect>
                                    <p:set>
                                      <p:cBhvr>
                                        <p:cTn id="116" dur="1" fill="hold">
                                          <p:stCondLst>
                                            <p:cond delay="500"/>
                                          </p:stCondLst>
                                        </p:cTn>
                                        <p:tgtEl>
                                          <p:spTgt spid="4902"/>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4903"/>
                                        </p:tgtEl>
                                      </p:cBhvr>
                                    </p:animEffect>
                                    <p:set>
                                      <p:cBhvr>
                                        <p:cTn id="119" dur="1" fill="hold">
                                          <p:stCondLst>
                                            <p:cond delay="500"/>
                                          </p:stCondLst>
                                        </p:cTn>
                                        <p:tgtEl>
                                          <p:spTgt spid="4903"/>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4904"/>
                                        </p:tgtEl>
                                      </p:cBhvr>
                                    </p:animEffect>
                                    <p:set>
                                      <p:cBhvr>
                                        <p:cTn id="122" dur="1" fill="hold">
                                          <p:stCondLst>
                                            <p:cond delay="500"/>
                                          </p:stCondLst>
                                        </p:cTn>
                                        <p:tgtEl>
                                          <p:spTgt spid="4904"/>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4905"/>
                                        </p:tgtEl>
                                      </p:cBhvr>
                                    </p:animEffect>
                                    <p:set>
                                      <p:cBhvr>
                                        <p:cTn id="125" dur="1" fill="hold">
                                          <p:stCondLst>
                                            <p:cond delay="500"/>
                                          </p:stCondLst>
                                        </p:cTn>
                                        <p:tgtEl>
                                          <p:spTgt spid="4905"/>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4906"/>
                                        </p:tgtEl>
                                      </p:cBhvr>
                                    </p:animEffect>
                                    <p:set>
                                      <p:cBhvr>
                                        <p:cTn id="128" dur="1" fill="hold">
                                          <p:stCondLst>
                                            <p:cond delay="500"/>
                                          </p:stCondLst>
                                        </p:cTn>
                                        <p:tgtEl>
                                          <p:spTgt spid="4906"/>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4907"/>
                                        </p:tgtEl>
                                      </p:cBhvr>
                                    </p:animEffect>
                                    <p:set>
                                      <p:cBhvr>
                                        <p:cTn id="131" dur="1" fill="hold">
                                          <p:stCondLst>
                                            <p:cond delay="500"/>
                                          </p:stCondLst>
                                        </p:cTn>
                                        <p:tgtEl>
                                          <p:spTgt spid="4907"/>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4909"/>
                                        </p:tgtEl>
                                      </p:cBhvr>
                                    </p:animEffect>
                                    <p:set>
                                      <p:cBhvr>
                                        <p:cTn id="134" dur="1" fill="hold">
                                          <p:stCondLst>
                                            <p:cond delay="500"/>
                                          </p:stCondLst>
                                        </p:cTn>
                                        <p:tgtEl>
                                          <p:spTgt spid="4909"/>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4910"/>
                                        </p:tgtEl>
                                      </p:cBhvr>
                                    </p:animEffect>
                                    <p:set>
                                      <p:cBhvr>
                                        <p:cTn id="137" dur="1" fill="hold">
                                          <p:stCondLst>
                                            <p:cond delay="500"/>
                                          </p:stCondLst>
                                        </p:cTn>
                                        <p:tgtEl>
                                          <p:spTgt spid="4910"/>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4911"/>
                                        </p:tgtEl>
                                      </p:cBhvr>
                                    </p:animEffect>
                                    <p:set>
                                      <p:cBhvr>
                                        <p:cTn id="140" dur="1" fill="hold">
                                          <p:stCondLst>
                                            <p:cond delay="500"/>
                                          </p:stCondLst>
                                        </p:cTn>
                                        <p:tgtEl>
                                          <p:spTgt spid="4911"/>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4912"/>
                                        </p:tgtEl>
                                      </p:cBhvr>
                                    </p:animEffect>
                                    <p:set>
                                      <p:cBhvr>
                                        <p:cTn id="143" dur="1" fill="hold">
                                          <p:stCondLst>
                                            <p:cond delay="500"/>
                                          </p:stCondLst>
                                        </p:cTn>
                                        <p:tgtEl>
                                          <p:spTgt spid="4912"/>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4913"/>
                                        </p:tgtEl>
                                      </p:cBhvr>
                                    </p:animEffect>
                                    <p:set>
                                      <p:cBhvr>
                                        <p:cTn id="146" dur="1" fill="hold">
                                          <p:stCondLst>
                                            <p:cond delay="500"/>
                                          </p:stCondLst>
                                        </p:cTn>
                                        <p:tgtEl>
                                          <p:spTgt spid="4913"/>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4914"/>
                                        </p:tgtEl>
                                      </p:cBhvr>
                                    </p:animEffect>
                                    <p:set>
                                      <p:cBhvr>
                                        <p:cTn id="149" dur="1" fill="hold">
                                          <p:stCondLst>
                                            <p:cond delay="500"/>
                                          </p:stCondLst>
                                        </p:cTn>
                                        <p:tgtEl>
                                          <p:spTgt spid="4914"/>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917"/>
                                        </p:tgtEl>
                                        <p:attrNameLst>
                                          <p:attrName>style.visibility</p:attrName>
                                        </p:attrNameLst>
                                      </p:cBhvr>
                                      <p:to>
                                        <p:strVal val="visible"/>
                                      </p:to>
                                    </p:set>
                                    <p:animEffect transition="in" filter="fade">
                                      <p:cBhvr>
                                        <p:cTn id="154" dur="1000"/>
                                        <p:tgtEl>
                                          <p:spTgt spid="4917"/>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4918"/>
                                        </p:tgtEl>
                                        <p:attrNameLst>
                                          <p:attrName>style.visibility</p:attrName>
                                        </p:attrNameLst>
                                      </p:cBhvr>
                                      <p:to>
                                        <p:strVal val="visible"/>
                                      </p:to>
                                    </p:set>
                                    <p:animEffect transition="in" filter="fade">
                                      <p:cBhvr>
                                        <p:cTn id="159" dur="2000"/>
                                        <p:tgtEl>
                                          <p:spTgt spid="4918"/>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4921"/>
                                        </p:tgtEl>
                                        <p:attrNameLst>
                                          <p:attrName>style.visibility</p:attrName>
                                        </p:attrNameLst>
                                      </p:cBhvr>
                                      <p:to>
                                        <p:strVal val="visible"/>
                                      </p:to>
                                    </p:set>
                                    <p:animEffect transition="in" filter="fade">
                                      <p:cBhvr>
                                        <p:cTn id="164" dur="500"/>
                                        <p:tgtEl>
                                          <p:spTgt spid="4921"/>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4922"/>
                                        </p:tgtEl>
                                        <p:attrNameLst>
                                          <p:attrName>style.visibility</p:attrName>
                                        </p:attrNameLst>
                                      </p:cBhvr>
                                      <p:to>
                                        <p:strVal val="visible"/>
                                      </p:to>
                                    </p:set>
                                    <p:animEffect transition="in" filter="fade">
                                      <p:cBhvr>
                                        <p:cTn id="169" dur="500"/>
                                        <p:tgtEl>
                                          <p:spTgt spid="4922"/>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4923"/>
                                        </p:tgtEl>
                                        <p:attrNameLst>
                                          <p:attrName>style.visibility</p:attrName>
                                        </p:attrNameLst>
                                      </p:cBhvr>
                                      <p:to>
                                        <p:strVal val="visible"/>
                                      </p:to>
                                    </p:set>
                                    <p:animEffect transition="in" filter="fade">
                                      <p:cBhvr>
                                        <p:cTn id="174" dur="500"/>
                                        <p:tgtEl>
                                          <p:spTgt spid="4923"/>
                                        </p:tgtEl>
                                      </p:cBhvr>
                                    </p:animEffect>
                                  </p:childTnLst>
                                </p:cTn>
                              </p:par>
                            </p:childTnLst>
                          </p:cTn>
                        </p:par>
                        <p:par>
                          <p:cTn id="175" fill="hold">
                            <p:stCondLst>
                              <p:cond delay="500"/>
                            </p:stCondLst>
                            <p:childTnLst>
                              <p:par>
                                <p:cTn id="176" presetID="10" presetClass="entr" presetSubtype="0" fill="hold" nodeType="afterEffect">
                                  <p:stCondLst>
                                    <p:cond delay="0"/>
                                  </p:stCondLst>
                                  <p:childTnLst>
                                    <p:set>
                                      <p:cBhvr>
                                        <p:cTn id="177" dur="1" fill="hold">
                                          <p:stCondLst>
                                            <p:cond delay="0"/>
                                          </p:stCondLst>
                                        </p:cTn>
                                        <p:tgtEl>
                                          <p:spTgt spid="4924"/>
                                        </p:tgtEl>
                                        <p:attrNameLst>
                                          <p:attrName>style.visibility</p:attrName>
                                        </p:attrNameLst>
                                      </p:cBhvr>
                                      <p:to>
                                        <p:strVal val="visible"/>
                                      </p:to>
                                    </p:set>
                                    <p:animEffect transition="in" filter="fade">
                                      <p:cBhvr>
                                        <p:cTn id="178" dur="500"/>
                                        <p:tgtEl>
                                          <p:spTgt spid="4924"/>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4930"/>
                                        </p:tgtEl>
                                        <p:attrNameLst>
                                          <p:attrName>style.visibility</p:attrName>
                                        </p:attrNameLst>
                                      </p:cBhvr>
                                      <p:to>
                                        <p:strVal val="visible"/>
                                      </p:to>
                                    </p:set>
                                    <p:animEffect transition="in" filter="fade">
                                      <p:cBhvr>
                                        <p:cTn id="183" dur="2000"/>
                                        <p:tgtEl>
                                          <p:spTgt spid="4930"/>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4933"/>
                                        </p:tgtEl>
                                        <p:attrNameLst>
                                          <p:attrName>style.visibility</p:attrName>
                                        </p:attrNameLst>
                                      </p:cBhvr>
                                      <p:to>
                                        <p:strVal val="visible"/>
                                      </p:to>
                                    </p:set>
                                    <p:animEffect transition="in" filter="fade">
                                      <p:cBhvr>
                                        <p:cTn id="188" dur="500"/>
                                        <p:tgtEl>
                                          <p:spTgt spid="4933"/>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4934"/>
                                        </p:tgtEl>
                                        <p:attrNameLst>
                                          <p:attrName>style.visibility</p:attrName>
                                        </p:attrNameLst>
                                      </p:cBhvr>
                                      <p:to>
                                        <p:strVal val="visible"/>
                                      </p:to>
                                    </p:set>
                                    <p:animEffect transition="in" filter="fade">
                                      <p:cBhvr>
                                        <p:cTn id="193" dur="500"/>
                                        <p:tgtEl>
                                          <p:spTgt spid="4934"/>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4936"/>
                                        </p:tgtEl>
                                        <p:attrNameLst>
                                          <p:attrName>style.visibility</p:attrName>
                                        </p:attrNameLst>
                                      </p:cBhvr>
                                      <p:to>
                                        <p:strVal val="visible"/>
                                      </p:to>
                                    </p:set>
                                    <p:animEffect transition="in" filter="fade">
                                      <p:cBhvr>
                                        <p:cTn id="198" dur="500"/>
                                        <p:tgtEl>
                                          <p:spTgt spid="4936"/>
                                        </p:tgtEl>
                                      </p:cBhvr>
                                    </p:animEffect>
                                  </p:childTnLst>
                                </p:cTn>
                              </p:par>
                            </p:childTnLst>
                          </p:cTn>
                        </p:par>
                        <p:par>
                          <p:cTn id="199" fill="hold">
                            <p:stCondLst>
                              <p:cond delay="500"/>
                            </p:stCondLst>
                            <p:childTnLst>
                              <p:par>
                                <p:cTn id="200" presetID="10" presetClass="entr" presetSubtype="0" fill="hold" nodeType="afterEffect">
                                  <p:stCondLst>
                                    <p:cond delay="0"/>
                                  </p:stCondLst>
                                  <p:childTnLst>
                                    <p:set>
                                      <p:cBhvr>
                                        <p:cTn id="201" dur="1" fill="hold">
                                          <p:stCondLst>
                                            <p:cond delay="0"/>
                                          </p:stCondLst>
                                        </p:cTn>
                                        <p:tgtEl>
                                          <p:spTgt spid="4935"/>
                                        </p:tgtEl>
                                        <p:attrNameLst>
                                          <p:attrName>style.visibility</p:attrName>
                                        </p:attrNameLst>
                                      </p:cBhvr>
                                      <p:to>
                                        <p:strVal val="visible"/>
                                      </p:to>
                                    </p:set>
                                    <p:animEffect transition="in" filter="fade">
                                      <p:cBhvr>
                                        <p:cTn id="202" dur="500"/>
                                        <p:tgtEl>
                                          <p:spTgt spid="4935"/>
                                        </p:tgtEl>
                                      </p:cBhvr>
                                    </p:animEffect>
                                  </p:childTnLst>
                                </p:cTn>
                              </p:par>
                            </p:childTnLst>
                          </p:cTn>
                        </p:par>
                        <p:par>
                          <p:cTn id="203" fill="hold">
                            <p:stCondLst>
                              <p:cond delay="1000"/>
                            </p:stCondLst>
                            <p:childTnLst>
                              <p:par>
                                <p:cTn id="204" presetID="10" presetClass="entr" presetSubtype="0" fill="hold" nodeType="afterEffect">
                                  <p:stCondLst>
                                    <p:cond delay="0"/>
                                  </p:stCondLst>
                                  <p:childTnLst>
                                    <p:set>
                                      <p:cBhvr>
                                        <p:cTn id="205" dur="1" fill="hold">
                                          <p:stCondLst>
                                            <p:cond delay="0"/>
                                          </p:stCondLst>
                                        </p:cTn>
                                        <p:tgtEl>
                                          <p:spTgt spid="4925"/>
                                        </p:tgtEl>
                                        <p:attrNameLst>
                                          <p:attrName>style.visibility</p:attrName>
                                        </p:attrNameLst>
                                      </p:cBhvr>
                                      <p:to>
                                        <p:strVal val="visible"/>
                                      </p:to>
                                    </p:set>
                                    <p:animEffect transition="in" filter="fade">
                                      <p:cBhvr>
                                        <p:cTn id="206" dur="2000"/>
                                        <p:tgtEl>
                                          <p:spTgt spid="4925"/>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4926"/>
                                        </p:tgtEl>
                                        <p:attrNameLst>
                                          <p:attrName>style.visibility</p:attrName>
                                        </p:attrNameLst>
                                      </p:cBhvr>
                                      <p:to>
                                        <p:strVal val="visible"/>
                                      </p:to>
                                    </p:set>
                                    <p:animEffect transition="in" filter="fade">
                                      <p:cBhvr>
                                        <p:cTn id="211" dur="500"/>
                                        <p:tgtEl>
                                          <p:spTgt spid="4926"/>
                                        </p:tgtEl>
                                      </p:cBhvr>
                                    </p:animEffect>
                                  </p:childTnLst>
                                </p:cTn>
                              </p:par>
                            </p:childTnLst>
                          </p:cTn>
                        </p:par>
                      </p:childTnLst>
                    </p:cTn>
                  </p:par>
                  <p:par>
                    <p:cTn id="212" fill="hold">
                      <p:stCondLst>
                        <p:cond delay="indefinite"/>
                      </p:stCondLst>
                      <p:childTnLst>
                        <p:par>
                          <p:cTn id="213" fill="hold">
                            <p:stCondLst>
                              <p:cond delay="0"/>
                            </p:stCondLst>
                            <p:childTnLst>
                              <p:par>
                                <p:cTn id="214" presetID="23" presetClass="entr" presetSubtype="16" fill="hold" nodeType="clickEffect">
                                  <p:stCondLst>
                                    <p:cond delay="0"/>
                                  </p:stCondLst>
                                  <p:childTnLst>
                                    <p:set>
                                      <p:cBhvr>
                                        <p:cTn id="215" dur="1" fill="hold">
                                          <p:stCondLst>
                                            <p:cond delay="0"/>
                                          </p:stCondLst>
                                        </p:cTn>
                                        <p:tgtEl>
                                          <p:spTgt spid="4937"/>
                                        </p:tgtEl>
                                        <p:attrNameLst>
                                          <p:attrName>style.visibility</p:attrName>
                                        </p:attrNameLst>
                                      </p:cBhvr>
                                      <p:to>
                                        <p:strVal val="visible"/>
                                      </p:to>
                                    </p:set>
                                    <p:anim calcmode="lin" valueType="num">
                                      <p:cBhvr additive="base">
                                        <p:cTn id="216" dur="500"/>
                                        <p:tgtEl>
                                          <p:spTgt spid="4937"/>
                                        </p:tgtEl>
                                        <p:attrNameLst>
                                          <p:attrName>ppt_w</p:attrName>
                                        </p:attrNameLst>
                                      </p:cBhvr>
                                      <p:tavLst>
                                        <p:tav tm="0">
                                          <p:val>
                                            <p:strVal val="0"/>
                                          </p:val>
                                        </p:tav>
                                        <p:tav tm="100000">
                                          <p:val>
                                            <p:strVal val="#ppt_w"/>
                                          </p:val>
                                        </p:tav>
                                      </p:tavLst>
                                    </p:anim>
                                    <p:anim calcmode="lin" valueType="num">
                                      <p:cBhvr additive="base">
                                        <p:cTn id="217" dur="500"/>
                                        <p:tgtEl>
                                          <p:spTgt spid="4937"/>
                                        </p:tgtEl>
                                        <p:attrNameLst>
                                          <p:attrName>ppt_h</p:attrName>
                                        </p:attrNameLst>
                                      </p:cBhvr>
                                      <p:tavLst>
                                        <p:tav tm="0">
                                          <p:val>
                                            <p:strVal val="0"/>
                                          </p:val>
                                        </p:tav>
                                        <p:tav tm="100000">
                                          <p:val>
                                            <p:strVal val="#ppt_h"/>
                                          </p:val>
                                        </p:tav>
                                      </p:tavLst>
                                    </p:anim>
                                  </p:childTnLst>
                                </p:cTn>
                              </p:par>
                              <p:par>
                                <p:cTn id="218" presetID="10" presetClass="exit" presetSubtype="0" fill="hold" nodeType="withEffect">
                                  <p:stCondLst>
                                    <p:cond delay="0"/>
                                  </p:stCondLst>
                                  <p:childTnLst>
                                    <p:animEffect transition="out" filter="fade">
                                      <p:cBhvr>
                                        <p:cTn id="219" dur="2000"/>
                                        <p:tgtEl>
                                          <p:spTgt spid="4929"/>
                                        </p:tgtEl>
                                      </p:cBhvr>
                                    </p:animEffect>
                                    <p:set>
                                      <p:cBhvr>
                                        <p:cTn id="220" dur="1" fill="hold">
                                          <p:stCondLst>
                                            <p:cond delay="2000"/>
                                          </p:stCondLst>
                                        </p:cTn>
                                        <p:tgtEl>
                                          <p:spTgt spid="49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944"/>
        <p:cNvGrpSpPr/>
        <p:nvPr/>
      </p:nvGrpSpPr>
      <p:grpSpPr>
        <a:xfrm>
          <a:off x="0" y="0"/>
          <a:ext cx="0" cy="0"/>
          <a:chOff x="0" y="0"/>
          <a:chExt cx="0" cy="0"/>
        </a:xfrm>
      </p:grpSpPr>
      <p:sp>
        <p:nvSpPr>
          <p:cNvPr id="4945" name="Shape 4945"/>
          <p:cNvSpPr txBox="1"/>
          <p:nvPr/>
        </p:nvSpPr>
        <p:spPr>
          <a:xfrm>
            <a:off x="288925" y="1325562"/>
            <a:ext cx="8297862"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5.  An unbalanced chemical equation is given as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(g)   +   __ H</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O(g). </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If you begin with 400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 and 900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a:t>
            </a:r>
          </a:p>
        </p:txBody>
      </p:sp>
      <p:sp>
        <p:nvSpPr>
          <p:cNvPr id="4946" name="Shape 494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 - continued</a:t>
            </a:r>
          </a:p>
        </p:txBody>
      </p:sp>
      <p:sp>
        <p:nvSpPr>
          <p:cNvPr id="4947" name="Shape 4947">
            <a:hlinkClick r:id="rId3"/>
          </p:cNvPr>
          <p:cNvSpPr/>
          <p:nvPr/>
        </p:nvSpPr>
        <p:spPr>
          <a:xfrm>
            <a:off x="300037" y="232251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cxnSp>
        <p:nvCxnSpPr>
          <p:cNvPr id="4948" name="Shape 4948"/>
          <p:cNvCxnSpPr/>
          <p:nvPr/>
        </p:nvCxnSpPr>
        <p:spPr>
          <a:xfrm>
            <a:off x="6153150" y="1495425"/>
            <a:ext cx="304799" cy="0"/>
          </a:xfrm>
          <a:prstGeom prst="straightConnector1">
            <a:avLst/>
          </a:prstGeom>
          <a:noFill/>
          <a:ln w="12700" cap="flat" cmpd="sng">
            <a:solidFill>
              <a:schemeClr val="dk1"/>
            </a:solidFill>
            <a:prstDash val="solid"/>
            <a:round/>
            <a:headEnd type="none" w="med" len="med"/>
            <a:tailEnd type="triangle" w="lg" len="lg"/>
          </a:ln>
        </p:spPr>
      </p:cxnSp>
      <p:sp>
        <p:nvSpPr>
          <p:cNvPr id="4949" name="Shape 4949"/>
          <p:cNvSpPr txBox="1"/>
          <p:nvPr/>
        </p:nvSpPr>
        <p:spPr>
          <a:xfrm>
            <a:off x="946150" y="1887538"/>
            <a:ext cx="79549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  Find the number of liters of water produced (</a:t>
            </a:r>
            <a:r>
              <a:rPr lang="en-US" sz="1400" b="0" i="0" u="sng" strike="noStrike" cap="none">
                <a:solidFill>
                  <a:schemeClr val="hlink"/>
                </a:solidFill>
                <a:latin typeface="Arial"/>
                <a:ea typeface="Arial"/>
                <a:cs typeface="Arial"/>
                <a:sym typeface="Arial"/>
                <a:hlinkClick r:id="rId4"/>
              </a:rPr>
              <a:t>at STP</a:t>
            </a:r>
            <a:r>
              <a:rPr lang="en-US" sz="1400" b="0" i="0" u="none" strike="noStrike" cap="none">
                <a:solidFill>
                  <a:schemeClr val="dk1"/>
                </a:solidFill>
                <a:latin typeface="Arial"/>
                <a:ea typeface="Arial"/>
                <a:cs typeface="Arial"/>
                <a:sym typeface="Arial"/>
              </a:rPr>
              <a:t>), assuming the reaction goes to completion.</a:t>
            </a:r>
          </a:p>
        </p:txBody>
      </p:sp>
      <p:grpSp>
        <p:nvGrpSpPr>
          <p:cNvPr id="4950" name="Shape 4950"/>
          <p:cNvGrpSpPr/>
          <p:nvPr/>
        </p:nvGrpSpPr>
        <p:grpSpPr>
          <a:xfrm>
            <a:off x="4175124" y="1325563"/>
            <a:ext cx="3663949" cy="304799"/>
            <a:chOff x="2629" y="835"/>
            <a:chExt cx="2307" cy="191"/>
          </a:xfrm>
        </p:grpSpPr>
        <p:sp>
          <p:nvSpPr>
            <p:cNvPr id="4951" name="Shape 4951"/>
            <p:cNvSpPr txBox="1"/>
            <p:nvPr/>
          </p:nvSpPr>
          <p:spPr>
            <a:xfrm>
              <a:off x="2629" y="835"/>
              <a:ext cx="177"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2</a:t>
              </a:r>
            </a:p>
          </p:txBody>
        </p:sp>
        <p:sp>
          <p:nvSpPr>
            <p:cNvPr id="4952" name="Shape 4952"/>
            <p:cNvSpPr txBox="1"/>
            <p:nvPr/>
          </p:nvSpPr>
          <p:spPr>
            <a:xfrm>
              <a:off x="4118" y="835"/>
              <a:ext cx="177"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3</a:t>
              </a:r>
            </a:p>
          </p:txBody>
        </p:sp>
        <p:sp>
          <p:nvSpPr>
            <p:cNvPr id="4953" name="Shape 4953"/>
            <p:cNvSpPr txBox="1"/>
            <p:nvPr/>
          </p:nvSpPr>
          <p:spPr>
            <a:xfrm>
              <a:off x="4759" y="835"/>
              <a:ext cx="177"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4</a:t>
              </a:r>
            </a:p>
          </p:txBody>
        </p:sp>
      </p:grpSp>
      <p:sp>
        <p:nvSpPr>
          <p:cNvPr id="4954" name="Shape 4954"/>
          <p:cNvSpPr txBox="1"/>
          <p:nvPr/>
        </p:nvSpPr>
        <p:spPr>
          <a:xfrm>
            <a:off x="946150" y="2306638"/>
            <a:ext cx="804386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  Find the number of liters of nitrogen produced at STP, assuming the reaction goes to completion.</a:t>
            </a:r>
          </a:p>
        </p:txBody>
      </p:sp>
      <p:sp>
        <p:nvSpPr>
          <p:cNvPr id="4955" name="Shape 4955"/>
          <p:cNvSpPr txBox="1"/>
          <p:nvPr/>
        </p:nvSpPr>
        <p:spPr>
          <a:xfrm>
            <a:off x="946150" y="2792413"/>
            <a:ext cx="634047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  Find the mass of excess reactant left over at the conclusion of the reaction.</a:t>
            </a:r>
          </a:p>
        </p:txBody>
      </p:sp>
      <p:sp>
        <p:nvSpPr>
          <p:cNvPr id="4956" name="Shape 4956">
            <a:hlinkClick r:id="rId5"/>
          </p:cNvPr>
          <p:cNvSpPr/>
          <p:nvPr/>
        </p:nvSpPr>
        <p:spPr>
          <a:xfrm>
            <a:off x="309562" y="279876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sp>
        <p:nvSpPr>
          <p:cNvPr id="4957" name="Shape 4957">
            <a:hlinkClick r:id="rId6"/>
          </p:cNvPr>
          <p:cNvSpPr/>
          <p:nvPr/>
        </p:nvSpPr>
        <p:spPr>
          <a:xfrm>
            <a:off x="309562" y="1855788"/>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sp>
        <p:nvSpPr>
          <p:cNvPr id="4958" name="Shape 4958"/>
          <p:cNvSpPr txBox="1"/>
          <p:nvPr/>
        </p:nvSpPr>
        <p:spPr>
          <a:xfrm>
            <a:off x="288925" y="3640137"/>
            <a:ext cx="7026274"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6.  An unbalanced chemical equation is given as __Na(s)  +   __O</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(g)           __Na</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(s)</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If you have 100 g of sodium and 60 g of oxygen…</a:t>
            </a:r>
          </a:p>
        </p:txBody>
      </p:sp>
      <p:sp>
        <p:nvSpPr>
          <p:cNvPr id="4959" name="Shape 4959">
            <a:hlinkClick r:id="rId7"/>
          </p:cNvPr>
          <p:cNvSpPr/>
          <p:nvPr/>
        </p:nvSpPr>
        <p:spPr>
          <a:xfrm>
            <a:off x="300037" y="4637087"/>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sp>
        <p:nvSpPr>
          <p:cNvPr id="4960" name="Shape 4960"/>
          <p:cNvSpPr txBox="1"/>
          <p:nvPr/>
        </p:nvSpPr>
        <p:spPr>
          <a:xfrm>
            <a:off x="946150" y="4202112"/>
            <a:ext cx="458628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  Find the number of moles of sodium oxide produced.</a:t>
            </a:r>
          </a:p>
        </p:txBody>
      </p:sp>
      <p:sp>
        <p:nvSpPr>
          <p:cNvPr id="4961" name="Shape 4961"/>
          <p:cNvSpPr txBox="1"/>
          <p:nvPr/>
        </p:nvSpPr>
        <p:spPr>
          <a:xfrm>
            <a:off x="946150" y="4621212"/>
            <a:ext cx="633095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  Find the mass of excess reactant left over at the conclusion of the reaction.</a:t>
            </a:r>
          </a:p>
        </p:txBody>
      </p:sp>
      <p:sp>
        <p:nvSpPr>
          <p:cNvPr id="4962" name="Shape 4962">
            <a:hlinkClick r:id="rId8"/>
          </p:cNvPr>
          <p:cNvSpPr/>
          <p:nvPr/>
        </p:nvSpPr>
        <p:spPr>
          <a:xfrm>
            <a:off x="309562" y="4170362"/>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sp>
        <p:nvSpPr>
          <p:cNvPr id="4963" name="Shape 4963"/>
          <p:cNvSpPr txBox="1"/>
          <p:nvPr/>
        </p:nvSpPr>
        <p:spPr>
          <a:xfrm>
            <a:off x="365125" y="6364287"/>
            <a:ext cx="842962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Answers:         5A.  </a:t>
            </a:r>
            <a:r>
              <a:rPr lang="en-US" sz="1000" b="0" i="0" u="none" strike="noStrike" cap="none">
                <a:solidFill>
                  <a:srgbClr val="333333"/>
                </a:solidFill>
                <a:latin typeface="Arial"/>
                <a:ea typeface="Arial"/>
                <a:cs typeface="Arial"/>
                <a:sym typeface="Arial"/>
              </a:rPr>
              <a:t>560 L H</a:t>
            </a:r>
            <a:r>
              <a:rPr lang="en-US" sz="1000" b="0" i="0" u="none" strike="noStrike" cap="none" baseline="-25000">
                <a:solidFill>
                  <a:srgbClr val="333333"/>
                </a:solidFill>
                <a:latin typeface="Arial"/>
                <a:ea typeface="Arial"/>
                <a:cs typeface="Arial"/>
                <a:sym typeface="Arial"/>
              </a:rPr>
              <a:t>2</a:t>
            </a:r>
            <a:r>
              <a:rPr lang="en-US" sz="1000" b="0" i="0" u="none" strike="noStrike" cap="none">
                <a:solidFill>
                  <a:srgbClr val="333333"/>
                </a:solidFill>
                <a:latin typeface="Arial"/>
                <a:ea typeface="Arial"/>
                <a:cs typeface="Arial"/>
                <a:sym typeface="Arial"/>
              </a:rPr>
              <a:t>O (@STP - gas)</a:t>
            </a:r>
            <a:r>
              <a:rPr lang="en-US" sz="1000" b="0" i="0" u="none" strike="noStrike" cap="none">
                <a:solidFill>
                  <a:schemeClr val="dk1"/>
                </a:solidFill>
                <a:latin typeface="Arial"/>
                <a:ea typeface="Arial"/>
                <a:cs typeface="Arial"/>
                <a:sym typeface="Arial"/>
              </a:rPr>
              <a:t>          5B.  420 L N</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          5C.  325 g N</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a:t>
            </a:r>
            <a:r>
              <a:rPr lang="en-US" sz="1000" b="0" i="0" u="none" strike="noStrike" cap="none" baseline="-25000">
                <a:solidFill>
                  <a:schemeClr val="dk1"/>
                </a:solidFill>
                <a:latin typeface="Arial"/>
                <a:ea typeface="Arial"/>
                <a:cs typeface="Arial"/>
                <a:sym typeface="Arial"/>
              </a:rPr>
              <a:t>4</a:t>
            </a:r>
            <a:r>
              <a:rPr lang="en-US" sz="1000" b="0" i="0" u="none" strike="noStrike" cap="none">
                <a:solidFill>
                  <a:schemeClr val="dk1"/>
                </a:solidFill>
                <a:latin typeface="Arial"/>
                <a:ea typeface="Arial"/>
                <a:cs typeface="Arial"/>
                <a:sym typeface="Arial"/>
              </a:rPr>
              <a:t> </a:t>
            </a:r>
            <a:r>
              <a:rPr lang="en-US" sz="1000" b="0" i="1" u="none" strike="noStrike" cap="none">
                <a:solidFill>
                  <a:schemeClr val="dk1"/>
                </a:solidFill>
                <a:latin typeface="Arial"/>
                <a:ea typeface="Arial"/>
                <a:cs typeface="Arial"/>
                <a:sym typeface="Arial"/>
              </a:rPr>
              <a:t>excess</a:t>
            </a:r>
            <a:r>
              <a:rPr lang="en-US" sz="1000" b="0" i="0" u="none" strike="noStrike" cap="none">
                <a:solidFill>
                  <a:schemeClr val="dk1"/>
                </a:solidFill>
                <a:latin typeface="Arial"/>
                <a:ea typeface="Arial"/>
                <a:cs typeface="Arial"/>
                <a:sym typeface="Arial"/>
              </a:rPr>
              <a:t>          6A.  2.17 mol Na</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          6B. 25.2 g O</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 </a:t>
            </a:r>
            <a:r>
              <a:rPr lang="en-US" sz="1000" b="0" i="1" u="none" strike="noStrike" cap="none">
                <a:solidFill>
                  <a:schemeClr val="dk1"/>
                </a:solidFill>
                <a:latin typeface="Arial"/>
                <a:ea typeface="Arial"/>
                <a:cs typeface="Arial"/>
                <a:sym typeface="Arial"/>
              </a:rPr>
              <a:t>excess</a:t>
            </a:r>
          </a:p>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                                      or  0.45 L H</a:t>
            </a:r>
            <a:r>
              <a:rPr lang="en-US" sz="1000" b="0" i="0" u="none" strike="noStrike" cap="none" baseline="-25000">
                <a:solidFill>
                  <a:schemeClr val="dk1"/>
                </a:solidFill>
                <a:latin typeface="Arial"/>
                <a:ea typeface="Arial"/>
                <a:cs typeface="Arial"/>
                <a:sym typeface="Arial"/>
              </a:rPr>
              <a:t>2</a:t>
            </a:r>
            <a:r>
              <a:rPr lang="en-US" sz="1000" b="0" i="0" u="none" strike="noStrike" cap="none">
                <a:solidFill>
                  <a:schemeClr val="dk1"/>
                </a:solidFill>
                <a:latin typeface="Arial"/>
                <a:ea typeface="Arial"/>
                <a:cs typeface="Arial"/>
                <a:sym typeface="Arial"/>
              </a:rPr>
              <a:t>O  </a:t>
            </a:r>
          </a:p>
        </p:txBody>
      </p:sp>
      <p:grpSp>
        <p:nvGrpSpPr>
          <p:cNvPr id="4964" name="Shape 4964"/>
          <p:cNvGrpSpPr/>
          <p:nvPr/>
        </p:nvGrpSpPr>
        <p:grpSpPr>
          <a:xfrm>
            <a:off x="4184650" y="3630613"/>
            <a:ext cx="2416174" cy="304799"/>
            <a:chOff x="2636" y="2287"/>
            <a:chExt cx="1521" cy="191"/>
          </a:xfrm>
        </p:grpSpPr>
        <p:sp>
          <p:nvSpPr>
            <p:cNvPr id="4965" name="Shape 4965"/>
            <p:cNvSpPr txBox="1"/>
            <p:nvPr/>
          </p:nvSpPr>
          <p:spPr>
            <a:xfrm>
              <a:off x="2636" y="2287"/>
              <a:ext cx="177"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4</a:t>
              </a:r>
            </a:p>
          </p:txBody>
        </p:sp>
        <p:sp>
          <p:nvSpPr>
            <p:cNvPr id="4966" name="Shape 4966"/>
            <p:cNvSpPr txBox="1"/>
            <p:nvPr/>
          </p:nvSpPr>
          <p:spPr>
            <a:xfrm>
              <a:off x="3979" y="2287"/>
              <a:ext cx="177"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0"/>
                                        </p:tgtEl>
                                        <p:attrNameLst>
                                          <p:attrName>style.visibility</p:attrName>
                                        </p:attrNameLst>
                                      </p:cBhvr>
                                      <p:to>
                                        <p:strVal val="visible"/>
                                      </p:to>
                                    </p:set>
                                    <p:animEffect transition="in" filter="fade">
                                      <p:cBhvr>
                                        <p:cTn id="7" dur="500"/>
                                        <p:tgtEl>
                                          <p:spTgt spid="495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947"/>
                                        </p:tgtEl>
                                        <p:attrNameLst>
                                          <p:attrName>style.visibility</p:attrName>
                                        </p:attrNameLst>
                                      </p:cBhvr>
                                      <p:to>
                                        <p:strVal val="visible"/>
                                      </p:to>
                                    </p:set>
                                    <p:anim calcmode="lin" valueType="num">
                                      <p:cBhvr additive="base">
                                        <p:cTn id="12" dur="500"/>
                                        <p:tgtEl>
                                          <p:spTgt spid="4947"/>
                                        </p:tgtEl>
                                        <p:attrNameLst>
                                          <p:attrName>ppt_w</p:attrName>
                                        </p:attrNameLst>
                                      </p:cBhvr>
                                      <p:tavLst>
                                        <p:tav tm="0">
                                          <p:val>
                                            <p:strVal val="0"/>
                                          </p:val>
                                        </p:tav>
                                        <p:tav tm="100000">
                                          <p:val>
                                            <p:strVal val="#ppt_w"/>
                                          </p:val>
                                        </p:tav>
                                      </p:tavLst>
                                    </p:anim>
                                    <p:anim calcmode="lin" valueType="num">
                                      <p:cBhvr additive="base">
                                        <p:cTn id="13" dur="500"/>
                                        <p:tgtEl>
                                          <p:spTgt spid="4947"/>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4956"/>
                                        </p:tgtEl>
                                        <p:attrNameLst>
                                          <p:attrName>style.visibility</p:attrName>
                                        </p:attrNameLst>
                                      </p:cBhvr>
                                      <p:to>
                                        <p:strVal val="visible"/>
                                      </p:to>
                                    </p:set>
                                    <p:anim calcmode="lin" valueType="num">
                                      <p:cBhvr additive="base">
                                        <p:cTn id="16" dur="500"/>
                                        <p:tgtEl>
                                          <p:spTgt spid="4956"/>
                                        </p:tgtEl>
                                        <p:attrNameLst>
                                          <p:attrName>ppt_w</p:attrName>
                                        </p:attrNameLst>
                                      </p:cBhvr>
                                      <p:tavLst>
                                        <p:tav tm="0">
                                          <p:val>
                                            <p:strVal val="0"/>
                                          </p:val>
                                        </p:tav>
                                        <p:tav tm="100000">
                                          <p:val>
                                            <p:strVal val="#ppt_w"/>
                                          </p:val>
                                        </p:tav>
                                      </p:tavLst>
                                    </p:anim>
                                    <p:anim calcmode="lin" valueType="num">
                                      <p:cBhvr additive="base">
                                        <p:cTn id="17" dur="500"/>
                                        <p:tgtEl>
                                          <p:spTgt spid="4956"/>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4957"/>
                                        </p:tgtEl>
                                        <p:attrNameLst>
                                          <p:attrName>style.visibility</p:attrName>
                                        </p:attrNameLst>
                                      </p:cBhvr>
                                      <p:to>
                                        <p:strVal val="visible"/>
                                      </p:to>
                                    </p:set>
                                    <p:anim calcmode="lin" valueType="num">
                                      <p:cBhvr additive="base">
                                        <p:cTn id="20" dur="500"/>
                                        <p:tgtEl>
                                          <p:spTgt spid="4957"/>
                                        </p:tgtEl>
                                        <p:attrNameLst>
                                          <p:attrName>ppt_w</p:attrName>
                                        </p:attrNameLst>
                                      </p:cBhvr>
                                      <p:tavLst>
                                        <p:tav tm="0">
                                          <p:val>
                                            <p:strVal val="0"/>
                                          </p:val>
                                        </p:tav>
                                        <p:tav tm="100000">
                                          <p:val>
                                            <p:strVal val="#ppt_w"/>
                                          </p:val>
                                        </p:tav>
                                      </p:tavLst>
                                    </p:anim>
                                    <p:anim calcmode="lin" valueType="num">
                                      <p:cBhvr additive="base">
                                        <p:cTn id="21" dur="500"/>
                                        <p:tgtEl>
                                          <p:spTgt spid="4957"/>
                                        </p:tgtEl>
                                        <p:attrNameLst>
                                          <p:attrName>ppt_h</p:attrName>
                                        </p:attrNameLst>
                                      </p:cBhvr>
                                      <p:tavLst>
                                        <p:tav tm="0">
                                          <p:val>
                                            <p:str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64"/>
                                        </p:tgtEl>
                                        <p:attrNameLst>
                                          <p:attrName>style.visibility</p:attrName>
                                        </p:attrNameLst>
                                      </p:cBhvr>
                                      <p:to>
                                        <p:strVal val="visible"/>
                                      </p:to>
                                    </p:set>
                                    <p:animEffect transition="in" filter="fade">
                                      <p:cBhvr>
                                        <p:cTn id="26" dur="500"/>
                                        <p:tgtEl>
                                          <p:spTgt spid="4964"/>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4959"/>
                                        </p:tgtEl>
                                        <p:attrNameLst>
                                          <p:attrName>style.visibility</p:attrName>
                                        </p:attrNameLst>
                                      </p:cBhvr>
                                      <p:to>
                                        <p:strVal val="visible"/>
                                      </p:to>
                                    </p:set>
                                    <p:anim calcmode="lin" valueType="num">
                                      <p:cBhvr additive="base">
                                        <p:cTn id="31" dur="500"/>
                                        <p:tgtEl>
                                          <p:spTgt spid="4959"/>
                                        </p:tgtEl>
                                        <p:attrNameLst>
                                          <p:attrName>ppt_w</p:attrName>
                                        </p:attrNameLst>
                                      </p:cBhvr>
                                      <p:tavLst>
                                        <p:tav tm="0">
                                          <p:val>
                                            <p:strVal val="0"/>
                                          </p:val>
                                        </p:tav>
                                        <p:tav tm="100000">
                                          <p:val>
                                            <p:strVal val="#ppt_w"/>
                                          </p:val>
                                        </p:tav>
                                      </p:tavLst>
                                    </p:anim>
                                    <p:anim calcmode="lin" valueType="num">
                                      <p:cBhvr additive="base">
                                        <p:cTn id="32" dur="500"/>
                                        <p:tgtEl>
                                          <p:spTgt spid="4959"/>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962"/>
                                        </p:tgtEl>
                                        <p:attrNameLst>
                                          <p:attrName>style.visibility</p:attrName>
                                        </p:attrNameLst>
                                      </p:cBhvr>
                                      <p:to>
                                        <p:strVal val="visible"/>
                                      </p:to>
                                    </p:set>
                                    <p:anim calcmode="lin" valueType="num">
                                      <p:cBhvr additive="base">
                                        <p:cTn id="35" dur="500"/>
                                        <p:tgtEl>
                                          <p:spTgt spid="4962"/>
                                        </p:tgtEl>
                                        <p:attrNameLst>
                                          <p:attrName>ppt_w</p:attrName>
                                        </p:attrNameLst>
                                      </p:cBhvr>
                                      <p:tavLst>
                                        <p:tav tm="0">
                                          <p:val>
                                            <p:strVal val="0"/>
                                          </p:val>
                                        </p:tav>
                                        <p:tav tm="100000">
                                          <p:val>
                                            <p:strVal val="#ppt_w"/>
                                          </p:val>
                                        </p:tav>
                                      </p:tavLst>
                                    </p:anim>
                                    <p:anim calcmode="lin" valueType="num">
                                      <p:cBhvr additive="base">
                                        <p:cTn id="36" dur="500"/>
                                        <p:tgtEl>
                                          <p:spTgt spid="49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971"/>
        <p:cNvGrpSpPr/>
        <p:nvPr/>
      </p:nvGrpSpPr>
      <p:grpSpPr>
        <a:xfrm>
          <a:off x="0" y="0"/>
          <a:ext cx="0" cy="0"/>
          <a:chOff x="0" y="0"/>
          <a:chExt cx="0" cy="0"/>
        </a:xfrm>
      </p:grpSpPr>
      <p:sp>
        <p:nvSpPr>
          <p:cNvPr id="4972" name="Shape 4972"/>
          <p:cNvSpPr txBox="1"/>
          <p:nvPr/>
        </p:nvSpPr>
        <p:spPr>
          <a:xfrm>
            <a:off x="6515100" y="5910262"/>
            <a:ext cx="113188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560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4973" name="Shape 4973"/>
          <p:cNvSpPr txBox="1"/>
          <p:nvPr/>
        </p:nvSpPr>
        <p:spPr>
          <a:xfrm>
            <a:off x="941387" y="4181475"/>
            <a:ext cx="14684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sp>
        <p:nvSpPr>
          <p:cNvPr id="4974" name="Shape 4974"/>
          <p:cNvSpPr txBox="1"/>
          <p:nvPr/>
        </p:nvSpPr>
        <p:spPr>
          <a:xfrm>
            <a:off x="1336675" y="2287588"/>
            <a:ext cx="621506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H</a:t>
            </a:r>
            <a:r>
              <a:rPr lang="en-US" sz="2000" b="0" i="0" u="none" strike="noStrike" cap="none" baseline="-25000">
                <a:solidFill>
                  <a:schemeClr val="dk1"/>
                </a:solidFill>
                <a:latin typeface="Arial"/>
                <a:ea typeface="Arial"/>
                <a:cs typeface="Arial"/>
                <a:sym typeface="Arial"/>
              </a:rPr>
              <a:t>4</a:t>
            </a:r>
            <a:r>
              <a:rPr lang="en-US" sz="2000" b="0" i="0" u="none" strike="noStrike" cap="none">
                <a:solidFill>
                  <a:schemeClr val="dk1"/>
                </a:solidFill>
                <a:latin typeface="Arial"/>
                <a:ea typeface="Arial"/>
                <a:cs typeface="Arial"/>
                <a:sym typeface="Arial"/>
              </a:rPr>
              <a:t>(l)   +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4</a:t>
            </a:r>
            <a:r>
              <a:rPr lang="en-US" sz="2000" b="0" i="0" u="none" strike="noStrike" cap="none">
                <a:solidFill>
                  <a:schemeClr val="dk1"/>
                </a:solidFill>
                <a:latin typeface="Arial"/>
                <a:ea typeface="Arial"/>
                <a:cs typeface="Arial"/>
                <a:sym typeface="Arial"/>
              </a:rPr>
              <a:t>(l)                    3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   4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O(g)</a:t>
            </a:r>
          </a:p>
        </p:txBody>
      </p:sp>
      <p:sp>
        <p:nvSpPr>
          <p:cNvPr id="4975" name="Shape 4975"/>
          <p:cNvSpPr txBox="1"/>
          <p:nvPr/>
        </p:nvSpPr>
        <p:spPr>
          <a:xfrm>
            <a:off x="288925" y="1325562"/>
            <a:ext cx="8297862"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5.  An unbalanced chemical equation is given as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(g)   +   __ H</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O(g). </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If you begin with 400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 and 900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a:t>
            </a:r>
          </a:p>
        </p:txBody>
      </p:sp>
      <p:cxnSp>
        <p:nvCxnSpPr>
          <p:cNvPr id="4976" name="Shape 4976"/>
          <p:cNvCxnSpPr/>
          <p:nvPr/>
        </p:nvCxnSpPr>
        <p:spPr>
          <a:xfrm>
            <a:off x="4067175" y="2514600"/>
            <a:ext cx="857250" cy="0"/>
          </a:xfrm>
          <a:prstGeom prst="straightConnector1">
            <a:avLst/>
          </a:prstGeom>
          <a:noFill/>
          <a:ln w="22225" cap="flat" cmpd="sng">
            <a:solidFill>
              <a:schemeClr val="dk1"/>
            </a:solidFill>
            <a:prstDash val="solid"/>
            <a:round/>
            <a:headEnd type="none" w="med" len="med"/>
            <a:tailEnd type="triangle" w="lg" len="lg"/>
          </a:ln>
        </p:spPr>
      </p:cxnSp>
      <p:sp>
        <p:nvSpPr>
          <p:cNvPr id="4977" name="Shape 497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4978" name="Shape 4978">
            <a:hlinkClick r:id="rId3"/>
          </p:cNvPr>
          <p:cNvSpPr/>
          <p:nvPr/>
        </p:nvSpPr>
        <p:spPr>
          <a:xfrm>
            <a:off x="300037" y="226536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cxnSp>
        <p:nvCxnSpPr>
          <p:cNvPr id="4979" name="Shape 4979"/>
          <p:cNvCxnSpPr/>
          <p:nvPr/>
        </p:nvCxnSpPr>
        <p:spPr>
          <a:xfrm>
            <a:off x="6153150" y="1495425"/>
            <a:ext cx="304799" cy="0"/>
          </a:xfrm>
          <a:prstGeom prst="straightConnector1">
            <a:avLst/>
          </a:prstGeom>
          <a:noFill/>
          <a:ln w="12700" cap="flat" cmpd="sng">
            <a:solidFill>
              <a:schemeClr val="dk1"/>
            </a:solidFill>
            <a:prstDash val="solid"/>
            <a:round/>
            <a:headEnd type="none" w="med" len="med"/>
            <a:tailEnd type="triangle" w="lg" len="lg"/>
          </a:ln>
        </p:spPr>
      </p:cxnSp>
      <p:sp>
        <p:nvSpPr>
          <p:cNvPr id="4980" name="Shape 4980"/>
          <p:cNvSpPr txBox="1"/>
          <p:nvPr/>
        </p:nvSpPr>
        <p:spPr>
          <a:xfrm>
            <a:off x="946150" y="1887538"/>
            <a:ext cx="78374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  Find the number of liters of water produced at STP, assuming the reaction goes to completion.</a:t>
            </a:r>
          </a:p>
        </p:txBody>
      </p:sp>
      <p:sp>
        <p:nvSpPr>
          <p:cNvPr id="4981" name="Shape 4981"/>
          <p:cNvSpPr txBox="1"/>
          <p:nvPr/>
        </p:nvSpPr>
        <p:spPr>
          <a:xfrm>
            <a:off x="1447800" y="2608263"/>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400 g</a:t>
            </a:r>
          </a:p>
        </p:txBody>
      </p:sp>
      <p:sp>
        <p:nvSpPr>
          <p:cNvPr id="4982" name="Shape 4982"/>
          <p:cNvSpPr txBox="1"/>
          <p:nvPr/>
        </p:nvSpPr>
        <p:spPr>
          <a:xfrm>
            <a:off x="2886075" y="2636838"/>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900 g</a:t>
            </a:r>
          </a:p>
        </p:txBody>
      </p:sp>
      <p:cxnSp>
        <p:nvCxnSpPr>
          <p:cNvPr id="4983" name="Shape 4983"/>
          <p:cNvCxnSpPr/>
          <p:nvPr/>
        </p:nvCxnSpPr>
        <p:spPr>
          <a:xfrm>
            <a:off x="1743075" y="29892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4984" name="Shape 4984"/>
          <p:cNvCxnSpPr/>
          <p:nvPr/>
        </p:nvCxnSpPr>
        <p:spPr>
          <a:xfrm>
            <a:off x="3211513" y="2997200"/>
            <a:ext cx="0" cy="1152525"/>
          </a:xfrm>
          <a:prstGeom prst="straightConnector1">
            <a:avLst/>
          </a:prstGeom>
          <a:noFill/>
          <a:ln w="9525" cap="flat" cmpd="sng">
            <a:solidFill>
              <a:schemeClr val="dk1"/>
            </a:solidFill>
            <a:prstDash val="solid"/>
            <a:round/>
            <a:headEnd type="none" w="med" len="med"/>
            <a:tailEnd type="triangle" w="lg" len="lg"/>
          </a:ln>
        </p:spPr>
      </p:cxnSp>
      <p:sp>
        <p:nvSpPr>
          <p:cNvPr id="4985" name="Shape 4985"/>
          <p:cNvSpPr txBox="1"/>
          <p:nvPr/>
        </p:nvSpPr>
        <p:spPr>
          <a:xfrm>
            <a:off x="1792288" y="3243263"/>
            <a:ext cx="10779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32 g/mol</a:t>
            </a:r>
          </a:p>
        </p:txBody>
      </p:sp>
      <p:sp>
        <p:nvSpPr>
          <p:cNvPr id="4986" name="Shape 4986"/>
          <p:cNvSpPr txBox="1"/>
          <p:nvPr/>
        </p:nvSpPr>
        <p:spPr>
          <a:xfrm>
            <a:off x="3260725" y="3240088"/>
            <a:ext cx="10779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92 g/mol</a:t>
            </a:r>
          </a:p>
        </p:txBody>
      </p:sp>
      <p:sp>
        <p:nvSpPr>
          <p:cNvPr id="4987" name="Shape 4987"/>
          <p:cNvSpPr txBox="1"/>
          <p:nvPr/>
        </p:nvSpPr>
        <p:spPr>
          <a:xfrm>
            <a:off x="2587625" y="4178300"/>
            <a:ext cx="14811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9.78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p>
        </p:txBody>
      </p:sp>
      <p:cxnSp>
        <p:nvCxnSpPr>
          <p:cNvPr id="4988" name="Shape 4988"/>
          <p:cNvCxnSpPr/>
          <p:nvPr/>
        </p:nvCxnSpPr>
        <p:spPr>
          <a:xfrm>
            <a:off x="1074737" y="4471987"/>
            <a:ext cx="1216024" cy="0"/>
          </a:xfrm>
          <a:prstGeom prst="straightConnector1">
            <a:avLst/>
          </a:prstGeom>
          <a:noFill/>
          <a:ln w="9525" cap="flat" cmpd="sng">
            <a:solidFill>
              <a:schemeClr val="dk1"/>
            </a:solidFill>
            <a:prstDash val="solid"/>
            <a:round/>
            <a:headEnd type="none" w="med" len="med"/>
            <a:tailEnd type="none" w="med" len="med"/>
          </a:ln>
        </p:spPr>
      </p:cxnSp>
      <p:cxnSp>
        <p:nvCxnSpPr>
          <p:cNvPr id="4989" name="Shape 4989"/>
          <p:cNvCxnSpPr/>
          <p:nvPr/>
        </p:nvCxnSpPr>
        <p:spPr>
          <a:xfrm>
            <a:off x="2679700" y="4471987"/>
            <a:ext cx="1249363" cy="0"/>
          </a:xfrm>
          <a:prstGeom prst="straightConnector1">
            <a:avLst/>
          </a:prstGeom>
          <a:noFill/>
          <a:ln w="9525" cap="flat" cmpd="sng">
            <a:solidFill>
              <a:schemeClr val="dk1"/>
            </a:solidFill>
            <a:prstDash val="solid"/>
            <a:round/>
            <a:headEnd type="none" w="med" len="med"/>
            <a:tailEnd type="none" w="med" len="med"/>
          </a:ln>
        </p:spPr>
      </p:cxnSp>
      <p:sp>
        <p:nvSpPr>
          <p:cNvPr id="4990" name="Shape 4990"/>
          <p:cNvSpPr txBox="1"/>
          <p:nvPr/>
        </p:nvSpPr>
        <p:spPr>
          <a:xfrm>
            <a:off x="1492250" y="44354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a:t>
            </a:r>
          </a:p>
        </p:txBody>
      </p:sp>
      <p:sp>
        <p:nvSpPr>
          <p:cNvPr id="4991" name="Shape 4991"/>
          <p:cNvSpPr txBox="1"/>
          <p:nvPr/>
        </p:nvSpPr>
        <p:spPr>
          <a:xfrm>
            <a:off x="3111500" y="4443412"/>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p>
        </p:txBody>
      </p:sp>
      <p:sp>
        <p:nvSpPr>
          <p:cNvPr id="4992" name="Shape 4992"/>
          <p:cNvSpPr txBox="1"/>
          <p:nvPr/>
        </p:nvSpPr>
        <p:spPr>
          <a:xfrm>
            <a:off x="1344612" y="4865687"/>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6.25</a:t>
            </a:r>
          </a:p>
        </p:txBody>
      </p:sp>
      <p:sp>
        <p:nvSpPr>
          <p:cNvPr id="4993" name="Shape 4993"/>
          <p:cNvSpPr txBox="1"/>
          <p:nvPr/>
        </p:nvSpPr>
        <p:spPr>
          <a:xfrm>
            <a:off x="2967038" y="4862512"/>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9.78</a:t>
            </a:r>
          </a:p>
        </p:txBody>
      </p:sp>
      <p:sp>
        <p:nvSpPr>
          <p:cNvPr id="4994" name="Shape 4994"/>
          <p:cNvSpPr txBox="1"/>
          <p:nvPr/>
        </p:nvSpPr>
        <p:spPr>
          <a:xfrm>
            <a:off x="1568450" y="5916612"/>
            <a:ext cx="24129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 = 12.5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grpSp>
        <p:nvGrpSpPr>
          <p:cNvPr id="4995" name="Shape 4995"/>
          <p:cNvGrpSpPr/>
          <p:nvPr/>
        </p:nvGrpSpPr>
        <p:grpSpPr>
          <a:xfrm>
            <a:off x="3963988" y="5673725"/>
            <a:ext cx="1119187" cy="808038"/>
            <a:chOff x="4174" y="2818"/>
            <a:chExt cx="755" cy="509"/>
          </a:xfrm>
        </p:grpSpPr>
        <p:sp>
          <p:nvSpPr>
            <p:cNvPr id="4996" name="Shape 4996"/>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4997" name="Shape 4997"/>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4998" name="Shape 4998"/>
          <p:cNvSpPr txBox="1"/>
          <p:nvPr/>
        </p:nvSpPr>
        <p:spPr>
          <a:xfrm>
            <a:off x="3943350" y="6097587"/>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sp>
        <p:nvSpPr>
          <p:cNvPr id="4999" name="Shape 4999"/>
          <p:cNvSpPr txBox="1"/>
          <p:nvPr/>
        </p:nvSpPr>
        <p:spPr>
          <a:xfrm>
            <a:off x="3987800" y="5740400"/>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000" name="Shape 5000"/>
          <p:cNvCxnSpPr/>
          <p:nvPr/>
        </p:nvCxnSpPr>
        <p:spPr>
          <a:xfrm rot="10800000" flipH="1">
            <a:off x="3081338" y="6048374"/>
            <a:ext cx="776286" cy="98425"/>
          </a:xfrm>
          <a:prstGeom prst="straightConnector1">
            <a:avLst/>
          </a:prstGeom>
          <a:noFill/>
          <a:ln w="9525" cap="flat" cmpd="sng">
            <a:solidFill>
              <a:srgbClr val="FF0000"/>
            </a:solidFill>
            <a:prstDash val="solid"/>
            <a:round/>
            <a:headEnd type="none" w="med" len="med"/>
            <a:tailEnd type="none" w="med" len="med"/>
          </a:ln>
        </p:spPr>
      </p:cxnSp>
      <p:cxnSp>
        <p:nvCxnSpPr>
          <p:cNvPr id="5001" name="Shape 5001"/>
          <p:cNvCxnSpPr/>
          <p:nvPr/>
        </p:nvCxnSpPr>
        <p:spPr>
          <a:xfrm rot="10800000" flipH="1">
            <a:off x="4230687" y="6229349"/>
            <a:ext cx="752474" cy="127000"/>
          </a:xfrm>
          <a:prstGeom prst="straightConnector1">
            <a:avLst/>
          </a:prstGeom>
          <a:noFill/>
          <a:ln w="9525" cap="flat" cmpd="sng">
            <a:solidFill>
              <a:srgbClr val="FF0000"/>
            </a:solidFill>
            <a:prstDash val="solid"/>
            <a:round/>
            <a:headEnd type="none" w="med" len="med"/>
            <a:tailEnd type="none" w="med" len="med"/>
          </a:ln>
        </p:spPr>
      </p:cxnSp>
      <p:sp>
        <p:nvSpPr>
          <p:cNvPr id="5002" name="Shape 5002"/>
          <p:cNvSpPr txBox="1"/>
          <p:nvPr/>
        </p:nvSpPr>
        <p:spPr>
          <a:xfrm>
            <a:off x="6292850" y="5905500"/>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sp>
        <p:nvSpPr>
          <p:cNvPr id="5003" name="Shape 5003"/>
          <p:cNvSpPr txBox="1"/>
          <p:nvPr/>
        </p:nvSpPr>
        <p:spPr>
          <a:xfrm>
            <a:off x="6515100" y="5910262"/>
            <a:ext cx="113188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560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004" name="Shape 5004"/>
          <p:cNvSpPr/>
          <p:nvPr/>
        </p:nvSpPr>
        <p:spPr>
          <a:xfrm>
            <a:off x="1668463" y="5156200"/>
            <a:ext cx="1568450" cy="431800"/>
          </a:xfrm>
          <a:custGeom>
            <a:avLst/>
            <a:gdLst/>
            <a:ahLst/>
            <a:cxnLst/>
            <a:rect l="0" t="0" r="0" b="0"/>
            <a:pathLst>
              <a:path w="988" h="272" extrusionOk="0">
                <a:moveTo>
                  <a:pt x="0" y="15"/>
                </a:moveTo>
                <a:cubicBezTo>
                  <a:pt x="145" y="143"/>
                  <a:pt x="291" y="272"/>
                  <a:pt x="456" y="270"/>
                </a:cubicBezTo>
                <a:cubicBezTo>
                  <a:pt x="621" y="268"/>
                  <a:pt x="804" y="134"/>
                  <a:pt x="988" y="0"/>
                </a:cubicBezTo>
              </a:path>
            </a:pathLst>
          </a:custGeom>
          <a:noFill/>
          <a:ln w="9525"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05" name="Shape 5005"/>
          <p:cNvSpPr txBox="1"/>
          <p:nvPr/>
        </p:nvSpPr>
        <p:spPr>
          <a:xfrm>
            <a:off x="1489075" y="5340350"/>
            <a:ext cx="1809750" cy="581024"/>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smaller number</a:t>
            </a:r>
          </a:p>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is limiting reactant</a:t>
            </a:r>
          </a:p>
        </p:txBody>
      </p:sp>
      <p:sp>
        <p:nvSpPr>
          <p:cNvPr id="5006" name="Shape 5006"/>
          <p:cNvSpPr txBox="1"/>
          <p:nvPr/>
        </p:nvSpPr>
        <p:spPr>
          <a:xfrm>
            <a:off x="6680200" y="2630488"/>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L</a:t>
            </a:r>
          </a:p>
        </p:txBody>
      </p:sp>
      <p:grpSp>
        <p:nvGrpSpPr>
          <p:cNvPr id="5007" name="Shape 5007"/>
          <p:cNvGrpSpPr/>
          <p:nvPr/>
        </p:nvGrpSpPr>
        <p:grpSpPr>
          <a:xfrm>
            <a:off x="5110163" y="5673725"/>
            <a:ext cx="1147762" cy="808038"/>
            <a:chOff x="4174" y="2818"/>
            <a:chExt cx="755" cy="509"/>
          </a:xfrm>
        </p:grpSpPr>
        <p:sp>
          <p:nvSpPr>
            <p:cNvPr id="5008" name="Shape 5008"/>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009" name="Shape 5009"/>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010" name="Shape 5010"/>
          <p:cNvSpPr txBox="1"/>
          <p:nvPr/>
        </p:nvSpPr>
        <p:spPr>
          <a:xfrm>
            <a:off x="5108575" y="6097587"/>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011" name="Shape 5011"/>
          <p:cNvSpPr txBox="1"/>
          <p:nvPr/>
        </p:nvSpPr>
        <p:spPr>
          <a:xfrm>
            <a:off x="5095875" y="5740400"/>
            <a:ext cx="11890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012" name="Shape 5012"/>
          <p:cNvCxnSpPr/>
          <p:nvPr/>
        </p:nvCxnSpPr>
        <p:spPr>
          <a:xfrm rot="10800000" flipH="1">
            <a:off x="5395912" y="6226174"/>
            <a:ext cx="739775" cy="130175"/>
          </a:xfrm>
          <a:prstGeom prst="straightConnector1">
            <a:avLst/>
          </a:prstGeom>
          <a:noFill/>
          <a:ln w="9525" cap="flat" cmpd="sng">
            <a:solidFill>
              <a:srgbClr val="FF0000"/>
            </a:solidFill>
            <a:prstDash val="solid"/>
            <a:round/>
            <a:headEnd type="none" w="med" len="med"/>
            <a:tailEnd type="none" w="med" len="med"/>
          </a:ln>
        </p:spPr>
      </p:cxnSp>
      <p:cxnSp>
        <p:nvCxnSpPr>
          <p:cNvPr id="5013" name="Shape 5013"/>
          <p:cNvCxnSpPr/>
          <p:nvPr/>
        </p:nvCxnSpPr>
        <p:spPr>
          <a:xfrm rot="10800000" flipH="1">
            <a:off x="4281487" y="5873750"/>
            <a:ext cx="720724" cy="120649"/>
          </a:xfrm>
          <a:prstGeom prst="straightConnector1">
            <a:avLst/>
          </a:prstGeom>
          <a:noFill/>
          <a:ln w="9525" cap="flat" cmpd="sng">
            <a:solidFill>
              <a:srgbClr val="FF0000"/>
            </a:solidFill>
            <a:prstDash val="solid"/>
            <a:round/>
            <a:headEnd type="none" w="med" len="med"/>
            <a:tailEnd type="none" w="med" len="med"/>
          </a:ln>
        </p:spPr>
      </p:cxnSp>
      <p:sp>
        <p:nvSpPr>
          <p:cNvPr id="5014" name="Shape 5014"/>
          <p:cNvSpPr txBox="1"/>
          <p:nvPr/>
        </p:nvSpPr>
        <p:spPr>
          <a:xfrm>
            <a:off x="4175125"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2</a:t>
            </a:r>
          </a:p>
        </p:txBody>
      </p:sp>
      <p:sp>
        <p:nvSpPr>
          <p:cNvPr id="5015" name="Shape 5015"/>
          <p:cNvSpPr txBox="1"/>
          <p:nvPr/>
        </p:nvSpPr>
        <p:spPr>
          <a:xfrm>
            <a:off x="6537325"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3</a:t>
            </a:r>
          </a:p>
        </p:txBody>
      </p:sp>
      <p:sp>
        <p:nvSpPr>
          <p:cNvPr id="5016" name="Shape 5016"/>
          <p:cNvSpPr txBox="1"/>
          <p:nvPr/>
        </p:nvSpPr>
        <p:spPr>
          <a:xfrm>
            <a:off x="7556500"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4</a:t>
            </a:r>
          </a:p>
        </p:txBody>
      </p:sp>
      <p:sp>
        <p:nvSpPr>
          <p:cNvPr id="5017" name="Shape 5017"/>
          <p:cNvSpPr txBox="1"/>
          <p:nvPr/>
        </p:nvSpPr>
        <p:spPr>
          <a:xfrm>
            <a:off x="4668837" y="4622800"/>
            <a:ext cx="2206624" cy="5175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rgbClr val="006600"/>
                </a:solidFill>
                <a:latin typeface="Arial"/>
                <a:ea typeface="Arial"/>
                <a:cs typeface="Arial"/>
                <a:sym typeface="Arial"/>
              </a:rPr>
              <a:t>Water is a SOLID at STP </a:t>
            </a:r>
          </a:p>
          <a:p>
            <a:pPr marL="0" marR="0" lvl="0" indent="0" algn="ctr" rtl="0">
              <a:spcBef>
                <a:spcPts val="0"/>
              </a:spcBef>
              <a:spcAft>
                <a:spcPts val="0"/>
              </a:spcAft>
              <a:buSzPct val="25000"/>
              <a:buNone/>
            </a:pPr>
            <a:r>
              <a:rPr lang="en-US" sz="1400" b="0" i="0" u="none" strike="noStrike" cap="none">
                <a:solidFill>
                  <a:srgbClr val="006600"/>
                </a:solidFill>
                <a:latin typeface="Arial"/>
                <a:ea typeface="Arial"/>
                <a:cs typeface="Arial"/>
                <a:sym typeface="Arial"/>
              </a:rPr>
              <a:t>… this isn’t possible!</a:t>
            </a:r>
          </a:p>
        </p:txBody>
      </p:sp>
      <p:sp>
        <p:nvSpPr>
          <p:cNvPr id="5018" name="Shape 5018"/>
          <p:cNvSpPr/>
          <p:nvPr/>
        </p:nvSpPr>
        <p:spPr>
          <a:xfrm>
            <a:off x="5583237" y="5208587"/>
            <a:ext cx="249237" cy="546099"/>
          </a:xfrm>
          <a:prstGeom prst="downArrow">
            <a:avLst>
              <a:gd name="adj1" fmla="val 50000"/>
              <a:gd name="adj2" fmla="val 54777"/>
            </a:avLst>
          </a:prstGeom>
          <a:gradFill>
            <a:gsLst>
              <a:gs pos="0">
                <a:schemeClr val="lt1"/>
              </a:gs>
              <a:gs pos="100000">
                <a:srgbClr val="008000"/>
              </a:gs>
            </a:gsLst>
            <a:lin ang="5400000" scaled="0"/>
          </a:gradFill>
          <a:ln>
            <a:noFill/>
          </a:ln>
        </p:spPr>
        <p:txBody>
          <a:bodyPr lIns="91425" tIns="91425" rIns="91425" bIns="91425" anchor="ctr" anchorCtr="0">
            <a:noAutofit/>
          </a:bodyPr>
          <a:lstStyle/>
          <a:p>
            <a:pPr lvl="0">
              <a:spcBef>
                <a:spcPts val="0"/>
              </a:spcBef>
              <a:buNone/>
            </a:pPr>
            <a:endParaRPr/>
          </a:p>
        </p:txBody>
      </p:sp>
      <p:sp>
        <p:nvSpPr>
          <p:cNvPr id="5019" name="Shape 5019"/>
          <p:cNvSpPr txBox="1"/>
          <p:nvPr/>
        </p:nvSpPr>
        <p:spPr>
          <a:xfrm rot="5400000">
            <a:off x="5468924" y="5385184"/>
            <a:ext cx="477837" cy="124618"/>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20" name="Shape 5020"/>
          <p:cNvSpPr txBox="1"/>
          <p:nvPr/>
        </p:nvSpPr>
        <p:spPr>
          <a:xfrm>
            <a:off x="7915275" y="6072187"/>
            <a:ext cx="11890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0.45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021" name="Shape 5021"/>
          <p:cNvSpPr txBox="1"/>
          <p:nvPr/>
        </p:nvSpPr>
        <p:spPr>
          <a:xfrm>
            <a:off x="7915275" y="6072187"/>
            <a:ext cx="11890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0.45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022" name="Shape 5022"/>
          <p:cNvSpPr txBox="1"/>
          <p:nvPr/>
        </p:nvSpPr>
        <p:spPr>
          <a:xfrm>
            <a:off x="730250" y="6078537"/>
            <a:ext cx="24129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 = 12.5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grpSp>
        <p:nvGrpSpPr>
          <p:cNvPr id="5023" name="Shape 5023"/>
          <p:cNvGrpSpPr/>
          <p:nvPr/>
        </p:nvGrpSpPr>
        <p:grpSpPr>
          <a:xfrm>
            <a:off x="3125788" y="5835650"/>
            <a:ext cx="1119187" cy="808038"/>
            <a:chOff x="4174" y="2818"/>
            <a:chExt cx="755" cy="509"/>
          </a:xfrm>
        </p:grpSpPr>
        <p:sp>
          <p:nvSpPr>
            <p:cNvPr id="5024" name="Shape 5024"/>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025" name="Shape 5025"/>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026" name="Shape 5026"/>
          <p:cNvSpPr txBox="1"/>
          <p:nvPr/>
        </p:nvSpPr>
        <p:spPr>
          <a:xfrm>
            <a:off x="3105150" y="6259512"/>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sp>
        <p:nvSpPr>
          <p:cNvPr id="5027" name="Shape 5027"/>
          <p:cNvSpPr txBox="1"/>
          <p:nvPr/>
        </p:nvSpPr>
        <p:spPr>
          <a:xfrm>
            <a:off x="3149600" y="5902325"/>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028" name="Shape 5028"/>
          <p:cNvCxnSpPr/>
          <p:nvPr/>
        </p:nvCxnSpPr>
        <p:spPr>
          <a:xfrm rot="10800000" flipH="1">
            <a:off x="2243138" y="6210299"/>
            <a:ext cx="776286" cy="98425"/>
          </a:xfrm>
          <a:prstGeom prst="straightConnector1">
            <a:avLst/>
          </a:prstGeom>
          <a:noFill/>
          <a:ln w="9525" cap="flat" cmpd="sng">
            <a:solidFill>
              <a:srgbClr val="FF0000"/>
            </a:solidFill>
            <a:prstDash val="solid"/>
            <a:round/>
            <a:headEnd type="none" w="med" len="med"/>
            <a:tailEnd type="none" w="med" len="med"/>
          </a:ln>
        </p:spPr>
      </p:cxnSp>
      <p:cxnSp>
        <p:nvCxnSpPr>
          <p:cNvPr id="5029" name="Shape 5029"/>
          <p:cNvCxnSpPr/>
          <p:nvPr/>
        </p:nvCxnSpPr>
        <p:spPr>
          <a:xfrm rot="10800000" flipH="1">
            <a:off x="3392487" y="6391274"/>
            <a:ext cx="752474" cy="127000"/>
          </a:xfrm>
          <a:prstGeom prst="straightConnector1">
            <a:avLst/>
          </a:prstGeom>
          <a:noFill/>
          <a:ln w="9525" cap="flat" cmpd="sng">
            <a:solidFill>
              <a:srgbClr val="FF0000"/>
            </a:solidFill>
            <a:prstDash val="solid"/>
            <a:round/>
            <a:headEnd type="none" w="med" len="med"/>
            <a:tailEnd type="none" w="med" len="med"/>
          </a:ln>
        </p:spPr>
      </p:cxnSp>
      <p:sp>
        <p:nvSpPr>
          <p:cNvPr id="5030" name="Shape 5030"/>
          <p:cNvSpPr txBox="1"/>
          <p:nvPr/>
        </p:nvSpPr>
        <p:spPr>
          <a:xfrm>
            <a:off x="7693025" y="6067425"/>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grpSp>
        <p:nvGrpSpPr>
          <p:cNvPr id="5031" name="Shape 5031"/>
          <p:cNvGrpSpPr/>
          <p:nvPr/>
        </p:nvGrpSpPr>
        <p:grpSpPr>
          <a:xfrm>
            <a:off x="4271963" y="5835650"/>
            <a:ext cx="1050924" cy="808038"/>
            <a:chOff x="4174" y="2818"/>
            <a:chExt cx="755" cy="509"/>
          </a:xfrm>
        </p:grpSpPr>
        <p:sp>
          <p:nvSpPr>
            <p:cNvPr id="5032" name="Shape 5032"/>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033" name="Shape 5033"/>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034" name="Shape 5034"/>
          <p:cNvSpPr txBox="1"/>
          <p:nvPr/>
        </p:nvSpPr>
        <p:spPr>
          <a:xfrm>
            <a:off x="4232275" y="6259512"/>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035" name="Shape 5035"/>
          <p:cNvSpPr txBox="1"/>
          <p:nvPr/>
        </p:nvSpPr>
        <p:spPr>
          <a:xfrm>
            <a:off x="4286250" y="5902325"/>
            <a:ext cx="10191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18 g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036" name="Shape 5036"/>
          <p:cNvCxnSpPr/>
          <p:nvPr/>
        </p:nvCxnSpPr>
        <p:spPr>
          <a:xfrm rot="10800000" flipH="1">
            <a:off x="4519612" y="6388099"/>
            <a:ext cx="739775" cy="130175"/>
          </a:xfrm>
          <a:prstGeom prst="straightConnector1">
            <a:avLst/>
          </a:prstGeom>
          <a:noFill/>
          <a:ln w="9525" cap="flat" cmpd="sng">
            <a:solidFill>
              <a:srgbClr val="FF0000"/>
            </a:solidFill>
            <a:prstDash val="solid"/>
            <a:round/>
            <a:headEnd type="none" w="med" len="med"/>
            <a:tailEnd type="none" w="med" len="med"/>
          </a:ln>
        </p:spPr>
      </p:cxnSp>
      <p:cxnSp>
        <p:nvCxnSpPr>
          <p:cNvPr id="5037" name="Shape 5037"/>
          <p:cNvCxnSpPr/>
          <p:nvPr/>
        </p:nvCxnSpPr>
        <p:spPr>
          <a:xfrm rot="10800000" flipH="1">
            <a:off x="3443287" y="6035675"/>
            <a:ext cx="720724" cy="120649"/>
          </a:xfrm>
          <a:prstGeom prst="straightConnector1">
            <a:avLst/>
          </a:prstGeom>
          <a:noFill/>
          <a:ln w="9525" cap="flat" cmpd="sng">
            <a:solidFill>
              <a:srgbClr val="FF0000"/>
            </a:solidFill>
            <a:prstDash val="solid"/>
            <a:round/>
            <a:headEnd type="none" w="med" len="med"/>
            <a:tailEnd type="none" w="med" len="med"/>
          </a:ln>
        </p:spPr>
      </p:cxnSp>
      <p:grpSp>
        <p:nvGrpSpPr>
          <p:cNvPr id="5038" name="Shape 5038"/>
          <p:cNvGrpSpPr/>
          <p:nvPr/>
        </p:nvGrpSpPr>
        <p:grpSpPr>
          <a:xfrm>
            <a:off x="5345113" y="5835650"/>
            <a:ext cx="1058861" cy="808038"/>
            <a:chOff x="4174" y="2818"/>
            <a:chExt cx="755" cy="509"/>
          </a:xfrm>
        </p:grpSpPr>
        <p:sp>
          <p:nvSpPr>
            <p:cNvPr id="5039" name="Shape 5039"/>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040" name="Shape 5040"/>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041" name="Shape 5041"/>
          <p:cNvSpPr txBox="1"/>
          <p:nvPr/>
        </p:nvSpPr>
        <p:spPr>
          <a:xfrm>
            <a:off x="5314950" y="6259512"/>
            <a:ext cx="10763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 g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042" name="Shape 5042"/>
          <p:cNvSpPr txBox="1"/>
          <p:nvPr/>
        </p:nvSpPr>
        <p:spPr>
          <a:xfrm>
            <a:off x="5321300" y="5902325"/>
            <a:ext cx="10763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043" name="Shape 5043"/>
          <p:cNvCxnSpPr/>
          <p:nvPr/>
        </p:nvCxnSpPr>
        <p:spPr>
          <a:xfrm rot="10800000" flipH="1">
            <a:off x="5716587" y="6407150"/>
            <a:ext cx="541337" cy="92074"/>
          </a:xfrm>
          <a:prstGeom prst="straightConnector1">
            <a:avLst/>
          </a:prstGeom>
          <a:noFill/>
          <a:ln w="9525" cap="flat" cmpd="sng">
            <a:solidFill>
              <a:srgbClr val="FF0000"/>
            </a:solidFill>
            <a:prstDash val="solid"/>
            <a:round/>
            <a:headEnd type="none" w="med" len="med"/>
            <a:tailEnd type="none" w="med" len="med"/>
          </a:ln>
        </p:spPr>
      </p:cxnSp>
      <p:cxnSp>
        <p:nvCxnSpPr>
          <p:cNvPr id="5044" name="Shape 5044"/>
          <p:cNvCxnSpPr/>
          <p:nvPr/>
        </p:nvCxnSpPr>
        <p:spPr>
          <a:xfrm rot="10800000" flipH="1">
            <a:off x="5595937" y="6035675"/>
            <a:ext cx="720724" cy="120649"/>
          </a:xfrm>
          <a:prstGeom prst="straightConnector1">
            <a:avLst/>
          </a:prstGeom>
          <a:noFill/>
          <a:ln w="9525" cap="flat" cmpd="sng">
            <a:solidFill>
              <a:srgbClr val="FF0000"/>
            </a:solidFill>
            <a:prstDash val="solid"/>
            <a:round/>
            <a:headEnd type="none" w="med" len="med"/>
            <a:tailEnd type="none" w="med" len="med"/>
          </a:ln>
        </p:spPr>
      </p:cxnSp>
      <p:grpSp>
        <p:nvGrpSpPr>
          <p:cNvPr id="5045" name="Shape 5045"/>
          <p:cNvGrpSpPr/>
          <p:nvPr/>
        </p:nvGrpSpPr>
        <p:grpSpPr>
          <a:xfrm>
            <a:off x="6430963" y="5835650"/>
            <a:ext cx="1295399" cy="808038"/>
            <a:chOff x="4174" y="2818"/>
            <a:chExt cx="755" cy="509"/>
          </a:xfrm>
        </p:grpSpPr>
        <p:sp>
          <p:nvSpPr>
            <p:cNvPr id="5046" name="Shape 5046"/>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047" name="Shape 5047"/>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048" name="Shape 5048"/>
          <p:cNvSpPr txBox="1"/>
          <p:nvPr/>
        </p:nvSpPr>
        <p:spPr>
          <a:xfrm>
            <a:off x="6362700" y="6259512"/>
            <a:ext cx="14144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1000 mL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049" name="Shape 5049"/>
          <p:cNvSpPr txBox="1"/>
          <p:nvPr/>
        </p:nvSpPr>
        <p:spPr>
          <a:xfrm>
            <a:off x="6616700" y="5902325"/>
            <a:ext cx="9064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050" name="Shape 5050"/>
          <p:cNvCxnSpPr/>
          <p:nvPr/>
        </p:nvCxnSpPr>
        <p:spPr>
          <a:xfrm rot="10800000" flipH="1">
            <a:off x="6977063" y="6391274"/>
            <a:ext cx="682625" cy="119063"/>
          </a:xfrm>
          <a:prstGeom prst="straightConnector1">
            <a:avLst/>
          </a:prstGeom>
          <a:noFill/>
          <a:ln w="9525" cap="flat" cmpd="sng">
            <a:solidFill>
              <a:srgbClr val="FF0000"/>
            </a:solidFill>
            <a:prstDash val="solid"/>
            <a:round/>
            <a:headEnd type="none" w="med" len="med"/>
            <a:tailEnd type="none" w="med" len="med"/>
          </a:ln>
        </p:spPr>
      </p:cxnSp>
      <p:cxnSp>
        <p:nvCxnSpPr>
          <p:cNvPr id="5051" name="Shape 5051"/>
          <p:cNvCxnSpPr/>
          <p:nvPr/>
        </p:nvCxnSpPr>
        <p:spPr>
          <a:xfrm rot="10800000" flipH="1">
            <a:off x="4667250" y="6022975"/>
            <a:ext cx="541337" cy="92074"/>
          </a:xfrm>
          <a:prstGeom prst="straightConnector1">
            <a:avLst/>
          </a:prstGeom>
          <a:noFill/>
          <a:ln w="9525" cap="flat" cmpd="sng">
            <a:solidFill>
              <a:srgbClr val="FF0000"/>
            </a:solidFill>
            <a:prstDash val="solid"/>
            <a:round/>
            <a:headEnd type="none" w="med" len="med"/>
            <a:tailEnd type="none" w="med" len="med"/>
          </a:ln>
        </p:spPr>
      </p:cxnSp>
      <p:sp>
        <p:nvSpPr>
          <p:cNvPr id="5052" name="Shape 5052"/>
          <p:cNvSpPr txBox="1"/>
          <p:nvPr/>
        </p:nvSpPr>
        <p:spPr>
          <a:xfrm>
            <a:off x="5192712" y="4622800"/>
            <a:ext cx="1504949" cy="5175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rgbClr val="006600"/>
                </a:solidFill>
                <a:latin typeface="Arial"/>
                <a:ea typeface="Arial"/>
                <a:cs typeface="Arial"/>
                <a:sym typeface="Arial"/>
              </a:rPr>
              <a:t>Density of water </a:t>
            </a:r>
          </a:p>
          <a:p>
            <a:pPr marL="0" marR="0" lvl="0" indent="0" algn="ctr" rtl="0">
              <a:spcBef>
                <a:spcPts val="0"/>
              </a:spcBef>
              <a:spcAft>
                <a:spcPts val="0"/>
              </a:spcAft>
              <a:buSzPct val="25000"/>
              <a:buNone/>
            </a:pPr>
            <a:r>
              <a:rPr lang="en-US" sz="1400" b="0" i="0" u="none" strike="noStrike" cap="none">
                <a:solidFill>
                  <a:srgbClr val="006600"/>
                </a:solidFill>
                <a:latin typeface="Arial"/>
                <a:ea typeface="Arial"/>
                <a:cs typeface="Arial"/>
                <a:sym typeface="Arial"/>
              </a:rPr>
              <a:t>is 1.0 g/mL</a:t>
            </a:r>
          </a:p>
        </p:txBody>
      </p:sp>
      <p:sp>
        <p:nvSpPr>
          <p:cNvPr id="5053" name="Shape 5053"/>
          <p:cNvSpPr/>
          <p:nvPr/>
        </p:nvSpPr>
        <p:spPr>
          <a:xfrm>
            <a:off x="5764212" y="5208587"/>
            <a:ext cx="249237" cy="546099"/>
          </a:xfrm>
          <a:prstGeom prst="downArrow">
            <a:avLst>
              <a:gd name="adj1" fmla="val 50000"/>
              <a:gd name="adj2" fmla="val 54777"/>
            </a:avLst>
          </a:prstGeom>
          <a:gradFill>
            <a:gsLst>
              <a:gs pos="0">
                <a:schemeClr val="lt1"/>
              </a:gs>
              <a:gs pos="100000">
                <a:srgbClr val="008000"/>
              </a:gs>
            </a:gsLst>
            <a:lin ang="5400000" scaled="0"/>
          </a:gradFill>
          <a:ln>
            <a:noFill/>
          </a:ln>
        </p:spPr>
        <p:txBody>
          <a:bodyPr lIns="91425" tIns="91425" rIns="91425" bIns="91425" anchor="ctr" anchorCtr="0">
            <a:noAutofit/>
          </a:bodyPr>
          <a:lstStyle/>
          <a:p>
            <a:pPr lvl="0">
              <a:spcBef>
                <a:spcPts val="0"/>
              </a:spcBef>
              <a:buNone/>
            </a:pPr>
            <a:endParaRPr/>
          </a:p>
        </p:txBody>
      </p:sp>
      <p:sp>
        <p:nvSpPr>
          <p:cNvPr id="5054" name="Shape 5054"/>
          <p:cNvSpPr txBox="1"/>
          <p:nvPr/>
        </p:nvSpPr>
        <p:spPr>
          <a:xfrm rot="5400000">
            <a:off x="5649899" y="5385184"/>
            <a:ext cx="477837" cy="124618"/>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55" name="Shape 5055"/>
          <p:cNvSpPr txBox="1"/>
          <p:nvPr/>
        </p:nvSpPr>
        <p:spPr>
          <a:xfrm>
            <a:off x="6680200" y="2630488"/>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78"/>
                                        </p:tgtEl>
                                        <p:attrNameLst>
                                          <p:attrName>style.visibility</p:attrName>
                                        </p:attrNameLst>
                                      </p:cBhvr>
                                      <p:to>
                                        <p:strVal val="visible"/>
                                      </p:to>
                                    </p:set>
                                    <p:anim calcmode="lin" valueType="num">
                                      <p:cBhvr additive="base">
                                        <p:cTn id="7" dur="500"/>
                                        <p:tgtEl>
                                          <p:spTgt spid="4978"/>
                                        </p:tgtEl>
                                        <p:attrNameLst>
                                          <p:attrName>ppt_w</p:attrName>
                                        </p:attrNameLst>
                                      </p:cBhvr>
                                      <p:tavLst>
                                        <p:tav tm="0">
                                          <p:val>
                                            <p:strVal val="0"/>
                                          </p:val>
                                        </p:tav>
                                        <p:tav tm="100000">
                                          <p:val>
                                            <p:strVal val="#ppt_w"/>
                                          </p:val>
                                        </p:tav>
                                      </p:tavLst>
                                    </p:anim>
                                    <p:anim calcmode="lin" valueType="num">
                                      <p:cBhvr additive="base">
                                        <p:cTn id="8" dur="500"/>
                                        <p:tgtEl>
                                          <p:spTgt spid="497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06"/>
                                        </p:tgtEl>
                                        <p:attrNameLst>
                                          <p:attrName>style.visibility</p:attrName>
                                        </p:attrNameLst>
                                      </p:cBhvr>
                                      <p:to>
                                        <p:strVal val="visible"/>
                                      </p:to>
                                    </p:set>
                                    <p:animEffect transition="in" filter="fade">
                                      <p:cBhvr>
                                        <p:cTn id="13" dur="1000"/>
                                        <p:tgtEl>
                                          <p:spTgt spid="5006"/>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4981"/>
                                        </p:tgtEl>
                                        <p:attrNameLst>
                                          <p:attrName>style.visibility</p:attrName>
                                        </p:attrNameLst>
                                      </p:cBhvr>
                                      <p:to>
                                        <p:strVal val="visible"/>
                                      </p:to>
                                    </p:set>
                                    <p:anim calcmode="lin" valueType="num">
                                      <p:cBhvr additive="base">
                                        <p:cTn id="18" dur="500"/>
                                        <p:tgtEl>
                                          <p:spTgt spid="4981"/>
                                        </p:tgtEl>
                                        <p:attrNameLst>
                                          <p:attrName>ppt_w</p:attrName>
                                        </p:attrNameLst>
                                      </p:cBhvr>
                                      <p:tavLst>
                                        <p:tav tm="0">
                                          <p:val>
                                            <p:strVal val="0"/>
                                          </p:val>
                                        </p:tav>
                                        <p:tav tm="100000">
                                          <p:val>
                                            <p:strVal val="#ppt_w"/>
                                          </p:val>
                                        </p:tav>
                                      </p:tavLst>
                                    </p:anim>
                                    <p:anim calcmode="lin" valueType="num">
                                      <p:cBhvr additive="base">
                                        <p:cTn id="19" dur="500"/>
                                        <p:tgtEl>
                                          <p:spTgt spid="4981"/>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982"/>
                                        </p:tgtEl>
                                        <p:attrNameLst>
                                          <p:attrName>style.visibility</p:attrName>
                                        </p:attrNameLst>
                                      </p:cBhvr>
                                      <p:to>
                                        <p:strVal val="visible"/>
                                      </p:to>
                                    </p:set>
                                    <p:anim calcmode="lin" valueType="num">
                                      <p:cBhvr additive="base">
                                        <p:cTn id="24" dur="500"/>
                                        <p:tgtEl>
                                          <p:spTgt spid="4982"/>
                                        </p:tgtEl>
                                        <p:attrNameLst>
                                          <p:attrName>ppt_w</p:attrName>
                                        </p:attrNameLst>
                                      </p:cBhvr>
                                      <p:tavLst>
                                        <p:tav tm="0">
                                          <p:val>
                                            <p:strVal val="0"/>
                                          </p:val>
                                        </p:tav>
                                        <p:tav tm="100000">
                                          <p:val>
                                            <p:strVal val="#ppt_w"/>
                                          </p:val>
                                        </p:tav>
                                      </p:tavLst>
                                    </p:anim>
                                    <p:anim calcmode="lin" valueType="num">
                                      <p:cBhvr additive="base">
                                        <p:cTn id="25" dur="500"/>
                                        <p:tgtEl>
                                          <p:spTgt spid="4982"/>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83"/>
                                        </p:tgtEl>
                                        <p:attrNameLst>
                                          <p:attrName>style.visibility</p:attrName>
                                        </p:attrNameLst>
                                      </p:cBhvr>
                                      <p:to>
                                        <p:strVal val="visible"/>
                                      </p:to>
                                    </p:set>
                                    <p:animEffect transition="in" filter="fade">
                                      <p:cBhvr>
                                        <p:cTn id="30" dur="500"/>
                                        <p:tgtEl>
                                          <p:spTgt spid="4983"/>
                                        </p:tgtEl>
                                      </p:cBhvr>
                                    </p:animEffect>
                                  </p:childTnLst>
                                </p:cTn>
                              </p:par>
                              <p:par>
                                <p:cTn id="31" presetID="10" presetClass="entr" presetSubtype="0" fill="hold" nodeType="withEffect">
                                  <p:stCondLst>
                                    <p:cond delay="0"/>
                                  </p:stCondLst>
                                  <p:childTnLst>
                                    <p:set>
                                      <p:cBhvr>
                                        <p:cTn id="32" dur="1" fill="hold">
                                          <p:stCondLst>
                                            <p:cond delay="0"/>
                                          </p:stCondLst>
                                        </p:cTn>
                                        <p:tgtEl>
                                          <p:spTgt spid="4985"/>
                                        </p:tgtEl>
                                        <p:attrNameLst>
                                          <p:attrName>style.visibility</p:attrName>
                                        </p:attrNameLst>
                                      </p:cBhvr>
                                      <p:to>
                                        <p:strVal val="visible"/>
                                      </p:to>
                                    </p:set>
                                    <p:animEffect transition="in" filter="fade">
                                      <p:cBhvr>
                                        <p:cTn id="33" dur="1000"/>
                                        <p:tgtEl>
                                          <p:spTgt spid="498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973"/>
                                        </p:tgtEl>
                                        <p:attrNameLst>
                                          <p:attrName>style.visibility</p:attrName>
                                        </p:attrNameLst>
                                      </p:cBhvr>
                                      <p:to>
                                        <p:strVal val="visible"/>
                                      </p:to>
                                    </p:set>
                                    <p:animEffect transition="in" filter="fade">
                                      <p:cBhvr>
                                        <p:cTn id="38" dur="500"/>
                                        <p:tgtEl>
                                          <p:spTgt spid="497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984"/>
                                        </p:tgtEl>
                                        <p:attrNameLst>
                                          <p:attrName>style.visibility</p:attrName>
                                        </p:attrNameLst>
                                      </p:cBhvr>
                                      <p:to>
                                        <p:strVal val="visible"/>
                                      </p:to>
                                    </p:set>
                                    <p:animEffect transition="in" filter="fade">
                                      <p:cBhvr>
                                        <p:cTn id="43" dur="500"/>
                                        <p:tgtEl>
                                          <p:spTgt spid="4984"/>
                                        </p:tgtEl>
                                      </p:cBhvr>
                                    </p:animEffect>
                                  </p:childTnLst>
                                </p:cTn>
                              </p:par>
                              <p:par>
                                <p:cTn id="44" presetID="10" presetClass="entr" presetSubtype="0" fill="hold" nodeType="withEffect">
                                  <p:stCondLst>
                                    <p:cond delay="0"/>
                                  </p:stCondLst>
                                  <p:childTnLst>
                                    <p:set>
                                      <p:cBhvr>
                                        <p:cTn id="45" dur="1" fill="hold">
                                          <p:stCondLst>
                                            <p:cond delay="0"/>
                                          </p:stCondLst>
                                        </p:cTn>
                                        <p:tgtEl>
                                          <p:spTgt spid="4986"/>
                                        </p:tgtEl>
                                        <p:attrNameLst>
                                          <p:attrName>style.visibility</p:attrName>
                                        </p:attrNameLst>
                                      </p:cBhvr>
                                      <p:to>
                                        <p:strVal val="visible"/>
                                      </p:to>
                                    </p:set>
                                    <p:animEffect transition="in" filter="fade">
                                      <p:cBhvr>
                                        <p:cTn id="46" dur="1000"/>
                                        <p:tgtEl>
                                          <p:spTgt spid="498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987"/>
                                        </p:tgtEl>
                                        <p:attrNameLst>
                                          <p:attrName>style.visibility</p:attrName>
                                        </p:attrNameLst>
                                      </p:cBhvr>
                                      <p:to>
                                        <p:strVal val="visible"/>
                                      </p:to>
                                    </p:set>
                                    <p:animEffect transition="in" filter="fade">
                                      <p:cBhvr>
                                        <p:cTn id="51" dur="500"/>
                                        <p:tgtEl>
                                          <p:spTgt spid="498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988"/>
                                        </p:tgtEl>
                                        <p:attrNameLst>
                                          <p:attrName>style.visibility</p:attrName>
                                        </p:attrNameLst>
                                      </p:cBhvr>
                                      <p:to>
                                        <p:strVal val="visible"/>
                                      </p:to>
                                    </p:set>
                                    <p:animEffect transition="in" filter="fade">
                                      <p:cBhvr>
                                        <p:cTn id="56" dur="500"/>
                                        <p:tgtEl>
                                          <p:spTgt spid="498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990"/>
                                        </p:tgtEl>
                                        <p:attrNameLst>
                                          <p:attrName>style.visibility</p:attrName>
                                        </p:attrNameLst>
                                      </p:cBhvr>
                                      <p:to>
                                        <p:strVal val="visible"/>
                                      </p:to>
                                    </p:set>
                                    <p:animEffect transition="in" filter="fade">
                                      <p:cBhvr>
                                        <p:cTn id="61" dur="2000"/>
                                        <p:tgtEl>
                                          <p:spTgt spid="499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992"/>
                                        </p:tgtEl>
                                        <p:attrNameLst>
                                          <p:attrName>style.visibility</p:attrName>
                                        </p:attrNameLst>
                                      </p:cBhvr>
                                      <p:to>
                                        <p:strVal val="visible"/>
                                      </p:to>
                                    </p:set>
                                    <p:animEffect transition="in" filter="fade">
                                      <p:cBhvr>
                                        <p:cTn id="66" dur="1000"/>
                                        <p:tgtEl>
                                          <p:spTgt spid="499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989"/>
                                        </p:tgtEl>
                                        <p:attrNameLst>
                                          <p:attrName>style.visibility</p:attrName>
                                        </p:attrNameLst>
                                      </p:cBhvr>
                                      <p:to>
                                        <p:strVal val="visible"/>
                                      </p:to>
                                    </p:set>
                                    <p:animEffect transition="in" filter="fade">
                                      <p:cBhvr>
                                        <p:cTn id="71" dur="500"/>
                                        <p:tgtEl>
                                          <p:spTgt spid="4989"/>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4991"/>
                                        </p:tgtEl>
                                        <p:attrNameLst>
                                          <p:attrName>style.visibility</p:attrName>
                                        </p:attrNameLst>
                                      </p:cBhvr>
                                      <p:to>
                                        <p:strVal val="visible"/>
                                      </p:to>
                                    </p:set>
                                    <p:anim calcmode="lin" valueType="num">
                                      <p:cBhvr additive="base">
                                        <p:cTn id="76" dur="500"/>
                                        <p:tgtEl>
                                          <p:spTgt spid="4991"/>
                                        </p:tgtEl>
                                        <p:attrNameLst>
                                          <p:attrName>ppt_w</p:attrName>
                                        </p:attrNameLst>
                                      </p:cBhvr>
                                      <p:tavLst>
                                        <p:tav tm="0">
                                          <p:val>
                                            <p:strVal val="0"/>
                                          </p:val>
                                        </p:tav>
                                        <p:tav tm="100000">
                                          <p:val>
                                            <p:strVal val="#ppt_w"/>
                                          </p:val>
                                        </p:tav>
                                      </p:tavLst>
                                    </p:anim>
                                    <p:anim calcmode="lin" valueType="num">
                                      <p:cBhvr additive="base">
                                        <p:cTn id="77" dur="500"/>
                                        <p:tgtEl>
                                          <p:spTgt spid="4991"/>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993"/>
                                        </p:tgtEl>
                                        <p:attrNameLst>
                                          <p:attrName>style.visibility</p:attrName>
                                        </p:attrNameLst>
                                      </p:cBhvr>
                                      <p:to>
                                        <p:strVal val="visible"/>
                                      </p:to>
                                    </p:set>
                                    <p:animEffect transition="in" filter="fade">
                                      <p:cBhvr>
                                        <p:cTn id="82" dur="1000"/>
                                        <p:tgtEl>
                                          <p:spTgt spid="499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005"/>
                                        </p:tgtEl>
                                        <p:attrNameLst>
                                          <p:attrName>style.visibility</p:attrName>
                                        </p:attrNameLst>
                                      </p:cBhvr>
                                      <p:to>
                                        <p:strVal val="visible"/>
                                      </p:to>
                                    </p:set>
                                    <p:animEffect transition="in" filter="fade">
                                      <p:cBhvr>
                                        <p:cTn id="87" dur="500"/>
                                        <p:tgtEl>
                                          <p:spTgt spid="5005"/>
                                        </p:tgtEl>
                                      </p:cBhvr>
                                    </p:animEffect>
                                  </p:childTnLst>
                                </p:cTn>
                              </p:par>
                              <p:par>
                                <p:cTn id="88" presetID="10" presetClass="entr" presetSubtype="0" fill="hold" nodeType="withEffect">
                                  <p:stCondLst>
                                    <p:cond delay="0"/>
                                  </p:stCondLst>
                                  <p:childTnLst>
                                    <p:set>
                                      <p:cBhvr>
                                        <p:cTn id="89" dur="1" fill="hold">
                                          <p:stCondLst>
                                            <p:cond delay="0"/>
                                          </p:stCondLst>
                                        </p:cTn>
                                        <p:tgtEl>
                                          <p:spTgt spid="5004"/>
                                        </p:tgtEl>
                                        <p:attrNameLst>
                                          <p:attrName>style.visibility</p:attrName>
                                        </p:attrNameLst>
                                      </p:cBhvr>
                                      <p:to>
                                        <p:strVal val="visible"/>
                                      </p:to>
                                    </p:set>
                                    <p:animEffect transition="in" filter="fade">
                                      <p:cBhvr>
                                        <p:cTn id="90" dur="500"/>
                                        <p:tgtEl>
                                          <p:spTgt spid="500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5004"/>
                                        </p:tgtEl>
                                      </p:cBhvr>
                                    </p:animEffect>
                                    <p:set>
                                      <p:cBhvr>
                                        <p:cTn id="95" dur="1" fill="hold">
                                          <p:stCondLst>
                                            <p:cond delay="500"/>
                                          </p:stCondLst>
                                        </p:cTn>
                                        <p:tgtEl>
                                          <p:spTgt spid="500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005"/>
                                        </p:tgtEl>
                                      </p:cBhvr>
                                    </p:animEffect>
                                    <p:set>
                                      <p:cBhvr>
                                        <p:cTn id="98" dur="1" fill="hold">
                                          <p:stCondLst>
                                            <p:cond delay="500"/>
                                          </p:stCondLst>
                                        </p:cTn>
                                        <p:tgtEl>
                                          <p:spTgt spid="500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4981"/>
                                        </p:tgtEl>
                                      </p:cBhvr>
                                    </p:animEffect>
                                    <p:set>
                                      <p:cBhvr>
                                        <p:cTn id="103" dur="1" fill="hold">
                                          <p:stCondLst>
                                            <p:cond delay="500"/>
                                          </p:stCondLst>
                                        </p:cTn>
                                        <p:tgtEl>
                                          <p:spTgt spid="498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982"/>
                                        </p:tgtEl>
                                      </p:cBhvr>
                                    </p:animEffect>
                                    <p:set>
                                      <p:cBhvr>
                                        <p:cTn id="106" dur="1" fill="hold">
                                          <p:stCondLst>
                                            <p:cond delay="500"/>
                                          </p:stCondLst>
                                        </p:cTn>
                                        <p:tgtEl>
                                          <p:spTgt spid="498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983"/>
                                        </p:tgtEl>
                                      </p:cBhvr>
                                    </p:animEffect>
                                    <p:set>
                                      <p:cBhvr>
                                        <p:cTn id="109" dur="1" fill="hold">
                                          <p:stCondLst>
                                            <p:cond delay="500"/>
                                          </p:stCondLst>
                                        </p:cTn>
                                        <p:tgtEl>
                                          <p:spTgt spid="4983"/>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4984"/>
                                        </p:tgtEl>
                                      </p:cBhvr>
                                    </p:animEffect>
                                    <p:set>
                                      <p:cBhvr>
                                        <p:cTn id="112" dur="1" fill="hold">
                                          <p:stCondLst>
                                            <p:cond delay="500"/>
                                          </p:stCondLst>
                                        </p:cTn>
                                        <p:tgtEl>
                                          <p:spTgt spid="498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4985"/>
                                        </p:tgtEl>
                                      </p:cBhvr>
                                    </p:animEffect>
                                    <p:set>
                                      <p:cBhvr>
                                        <p:cTn id="115" dur="1" fill="hold">
                                          <p:stCondLst>
                                            <p:cond delay="500"/>
                                          </p:stCondLst>
                                        </p:cTn>
                                        <p:tgtEl>
                                          <p:spTgt spid="4985"/>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4986"/>
                                        </p:tgtEl>
                                      </p:cBhvr>
                                    </p:animEffect>
                                    <p:set>
                                      <p:cBhvr>
                                        <p:cTn id="118" dur="1" fill="hold">
                                          <p:stCondLst>
                                            <p:cond delay="500"/>
                                          </p:stCondLst>
                                        </p:cTn>
                                        <p:tgtEl>
                                          <p:spTgt spid="4986"/>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4988"/>
                                        </p:tgtEl>
                                      </p:cBhvr>
                                    </p:animEffect>
                                    <p:set>
                                      <p:cBhvr>
                                        <p:cTn id="121" dur="1" fill="hold">
                                          <p:stCondLst>
                                            <p:cond delay="500"/>
                                          </p:stCondLst>
                                        </p:cTn>
                                        <p:tgtEl>
                                          <p:spTgt spid="4988"/>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4989"/>
                                        </p:tgtEl>
                                      </p:cBhvr>
                                    </p:animEffect>
                                    <p:set>
                                      <p:cBhvr>
                                        <p:cTn id="124" dur="1" fill="hold">
                                          <p:stCondLst>
                                            <p:cond delay="500"/>
                                          </p:stCondLst>
                                        </p:cTn>
                                        <p:tgtEl>
                                          <p:spTgt spid="4989"/>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4990"/>
                                        </p:tgtEl>
                                      </p:cBhvr>
                                    </p:animEffect>
                                    <p:set>
                                      <p:cBhvr>
                                        <p:cTn id="127" dur="1" fill="hold">
                                          <p:stCondLst>
                                            <p:cond delay="500"/>
                                          </p:stCondLst>
                                        </p:cTn>
                                        <p:tgtEl>
                                          <p:spTgt spid="4990"/>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4991"/>
                                        </p:tgtEl>
                                      </p:cBhvr>
                                    </p:animEffect>
                                    <p:set>
                                      <p:cBhvr>
                                        <p:cTn id="130" dur="1" fill="hold">
                                          <p:stCondLst>
                                            <p:cond delay="500"/>
                                          </p:stCondLst>
                                        </p:cTn>
                                        <p:tgtEl>
                                          <p:spTgt spid="4991"/>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4992"/>
                                        </p:tgtEl>
                                      </p:cBhvr>
                                    </p:animEffect>
                                    <p:set>
                                      <p:cBhvr>
                                        <p:cTn id="133" dur="1" fill="hold">
                                          <p:stCondLst>
                                            <p:cond delay="500"/>
                                          </p:stCondLst>
                                        </p:cTn>
                                        <p:tgtEl>
                                          <p:spTgt spid="4992"/>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4993"/>
                                        </p:tgtEl>
                                      </p:cBhvr>
                                    </p:animEffect>
                                    <p:set>
                                      <p:cBhvr>
                                        <p:cTn id="136" dur="1" fill="hold">
                                          <p:stCondLst>
                                            <p:cond delay="500"/>
                                          </p:stCondLst>
                                        </p:cTn>
                                        <p:tgtEl>
                                          <p:spTgt spid="4993"/>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4987"/>
                                        </p:tgtEl>
                                      </p:cBhvr>
                                    </p:animEffect>
                                    <p:set>
                                      <p:cBhvr>
                                        <p:cTn id="139" dur="1" fill="hold">
                                          <p:stCondLst>
                                            <p:cond delay="500"/>
                                          </p:stCondLst>
                                        </p:cTn>
                                        <p:tgtEl>
                                          <p:spTgt spid="4987"/>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4994"/>
                                        </p:tgtEl>
                                        <p:attrNameLst>
                                          <p:attrName>style.visibility</p:attrName>
                                        </p:attrNameLst>
                                      </p:cBhvr>
                                      <p:to>
                                        <p:strVal val="visible"/>
                                      </p:to>
                                    </p:set>
                                    <p:animEffect transition="in" filter="fade">
                                      <p:cBhvr>
                                        <p:cTn id="144" dur="1000"/>
                                        <p:tgtEl>
                                          <p:spTgt spid="499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4995"/>
                                        </p:tgtEl>
                                        <p:attrNameLst>
                                          <p:attrName>style.visibility</p:attrName>
                                        </p:attrNameLst>
                                      </p:cBhvr>
                                      <p:to>
                                        <p:strVal val="visible"/>
                                      </p:to>
                                    </p:set>
                                    <p:animEffect transition="in" filter="fade">
                                      <p:cBhvr>
                                        <p:cTn id="149" dur="2000"/>
                                        <p:tgtEl>
                                          <p:spTgt spid="4995"/>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998"/>
                                        </p:tgtEl>
                                        <p:attrNameLst>
                                          <p:attrName>style.visibility</p:attrName>
                                        </p:attrNameLst>
                                      </p:cBhvr>
                                      <p:to>
                                        <p:strVal val="visible"/>
                                      </p:to>
                                    </p:set>
                                    <p:animEffect transition="in" filter="fade">
                                      <p:cBhvr>
                                        <p:cTn id="154" dur="500"/>
                                        <p:tgtEl>
                                          <p:spTgt spid="4998"/>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4999"/>
                                        </p:tgtEl>
                                        <p:attrNameLst>
                                          <p:attrName>style.visibility</p:attrName>
                                        </p:attrNameLst>
                                      </p:cBhvr>
                                      <p:to>
                                        <p:strVal val="visible"/>
                                      </p:to>
                                    </p:set>
                                    <p:animEffect transition="in" filter="fade">
                                      <p:cBhvr>
                                        <p:cTn id="159" dur="500"/>
                                        <p:tgtEl>
                                          <p:spTgt spid="4999"/>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5000"/>
                                        </p:tgtEl>
                                        <p:attrNameLst>
                                          <p:attrName>style.visibility</p:attrName>
                                        </p:attrNameLst>
                                      </p:cBhvr>
                                      <p:to>
                                        <p:strVal val="visible"/>
                                      </p:to>
                                    </p:set>
                                    <p:animEffect transition="in" filter="fade">
                                      <p:cBhvr>
                                        <p:cTn id="164" dur="500"/>
                                        <p:tgtEl>
                                          <p:spTgt spid="5000"/>
                                        </p:tgtEl>
                                      </p:cBhvr>
                                    </p:animEffect>
                                  </p:childTnLst>
                                </p:cTn>
                              </p:par>
                            </p:childTnLst>
                          </p:cTn>
                        </p:par>
                        <p:par>
                          <p:cTn id="165" fill="hold">
                            <p:stCondLst>
                              <p:cond delay="500"/>
                            </p:stCondLst>
                            <p:childTnLst>
                              <p:par>
                                <p:cTn id="166" presetID="10" presetClass="entr" presetSubtype="0" fill="hold" nodeType="afterEffect">
                                  <p:stCondLst>
                                    <p:cond delay="0"/>
                                  </p:stCondLst>
                                  <p:childTnLst>
                                    <p:set>
                                      <p:cBhvr>
                                        <p:cTn id="167" dur="1" fill="hold">
                                          <p:stCondLst>
                                            <p:cond delay="0"/>
                                          </p:stCondLst>
                                        </p:cTn>
                                        <p:tgtEl>
                                          <p:spTgt spid="5001"/>
                                        </p:tgtEl>
                                        <p:attrNameLst>
                                          <p:attrName>style.visibility</p:attrName>
                                        </p:attrNameLst>
                                      </p:cBhvr>
                                      <p:to>
                                        <p:strVal val="visible"/>
                                      </p:to>
                                    </p:set>
                                    <p:animEffect transition="in" filter="fade">
                                      <p:cBhvr>
                                        <p:cTn id="168" dur="500"/>
                                        <p:tgtEl>
                                          <p:spTgt spid="500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5007"/>
                                        </p:tgtEl>
                                        <p:attrNameLst>
                                          <p:attrName>style.visibility</p:attrName>
                                        </p:attrNameLst>
                                      </p:cBhvr>
                                      <p:to>
                                        <p:strVal val="visible"/>
                                      </p:to>
                                    </p:set>
                                    <p:animEffect transition="in" filter="fade">
                                      <p:cBhvr>
                                        <p:cTn id="173" dur="2000"/>
                                        <p:tgtEl>
                                          <p:spTgt spid="5007"/>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5010"/>
                                        </p:tgtEl>
                                        <p:attrNameLst>
                                          <p:attrName>style.visibility</p:attrName>
                                        </p:attrNameLst>
                                      </p:cBhvr>
                                      <p:to>
                                        <p:strVal val="visible"/>
                                      </p:to>
                                    </p:set>
                                    <p:animEffect transition="in" filter="fade">
                                      <p:cBhvr>
                                        <p:cTn id="178" dur="500"/>
                                        <p:tgtEl>
                                          <p:spTgt spid="5010"/>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5011"/>
                                        </p:tgtEl>
                                        <p:attrNameLst>
                                          <p:attrName>style.visibility</p:attrName>
                                        </p:attrNameLst>
                                      </p:cBhvr>
                                      <p:to>
                                        <p:strVal val="visible"/>
                                      </p:to>
                                    </p:set>
                                    <p:animEffect transition="in" filter="fade">
                                      <p:cBhvr>
                                        <p:cTn id="183" dur="500"/>
                                        <p:tgtEl>
                                          <p:spTgt spid="5011"/>
                                        </p:tgtEl>
                                      </p:cBhvr>
                                    </p:animEffect>
                                  </p:childTnLst>
                                </p:cTn>
                              </p:par>
                            </p:childTnLst>
                          </p:cTn>
                        </p:par>
                      </p:childTnLst>
                    </p:cTn>
                  </p:par>
                  <p:par>
                    <p:cTn id="184" fill="hold">
                      <p:stCondLst>
                        <p:cond delay="indefinite"/>
                      </p:stCondLst>
                      <p:childTnLst>
                        <p:par>
                          <p:cTn id="185" fill="hold">
                            <p:stCondLst>
                              <p:cond delay="0"/>
                            </p:stCondLst>
                            <p:childTnLst>
                              <p:par>
                                <p:cTn id="186" presetID="23" presetClass="entr" presetSubtype="16" fill="hold" nodeType="clickEffect">
                                  <p:stCondLst>
                                    <p:cond delay="0"/>
                                  </p:stCondLst>
                                  <p:childTnLst>
                                    <p:set>
                                      <p:cBhvr>
                                        <p:cTn id="187" dur="1" fill="hold">
                                          <p:stCondLst>
                                            <p:cond delay="0"/>
                                          </p:stCondLst>
                                        </p:cTn>
                                        <p:tgtEl>
                                          <p:spTgt spid="5017"/>
                                        </p:tgtEl>
                                        <p:attrNameLst>
                                          <p:attrName>style.visibility</p:attrName>
                                        </p:attrNameLst>
                                      </p:cBhvr>
                                      <p:to>
                                        <p:strVal val="visible"/>
                                      </p:to>
                                    </p:set>
                                    <p:anim calcmode="lin" valueType="num">
                                      <p:cBhvr additive="base">
                                        <p:cTn id="188" dur="500"/>
                                        <p:tgtEl>
                                          <p:spTgt spid="5017"/>
                                        </p:tgtEl>
                                        <p:attrNameLst>
                                          <p:attrName>ppt_w</p:attrName>
                                        </p:attrNameLst>
                                      </p:cBhvr>
                                      <p:tavLst>
                                        <p:tav tm="0">
                                          <p:val>
                                            <p:strVal val="0"/>
                                          </p:val>
                                        </p:tav>
                                        <p:tav tm="100000">
                                          <p:val>
                                            <p:strVal val="#ppt_w"/>
                                          </p:val>
                                        </p:tav>
                                      </p:tavLst>
                                    </p:anim>
                                    <p:anim calcmode="lin" valueType="num">
                                      <p:cBhvr additive="base">
                                        <p:cTn id="189" dur="500"/>
                                        <p:tgtEl>
                                          <p:spTgt spid="5017"/>
                                        </p:tgtEl>
                                        <p:attrNameLst>
                                          <p:attrName>ppt_h</p:attrName>
                                        </p:attrNameLst>
                                      </p:cBhvr>
                                      <p:tavLst>
                                        <p:tav tm="0">
                                          <p:val>
                                            <p:strVal val="0"/>
                                          </p:val>
                                        </p:tav>
                                        <p:tav tm="100000">
                                          <p:val>
                                            <p:strVal val="#ppt_h"/>
                                          </p:val>
                                        </p:tav>
                                      </p:tavLst>
                                    </p:anim>
                                  </p:childTnLst>
                                </p:cTn>
                              </p:par>
                            </p:childTnLst>
                          </p:cTn>
                        </p:par>
                        <p:par>
                          <p:cTn id="190" fill="hold">
                            <p:stCondLst>
                              <p:cond delay="500"/>
                            </p:stCondLst>
                            <p:childTnLst>
                              <p:par>
                                <p:cTn id="191" presetID="10" presetClass="entr" presetSubtype="0" fill="hold" nodeType="afterEffect">
                                  <p:stCondLst>
                                    <p:cond delay="0"/>
                                  </p:stCondLst>
                                  <p:childTnLst>
                                    <p:set>
                                      <p:cBhvr>
                                        <p:cTn id="192" dur="1" fill="hold">
                                          <p:stCondLst>
                                            <p:cond delay="0"/>
                                          </p:stCondLst>
                                        </p:cTn>
                                        <p:tgtEl>
                                          <p:spTgt spid="5018"/>
                                        </p:tgtEl>
                                        <p:attrNameLst>
                                          <p:attrName>style.visibility</p:attrName>
                                        </p:attrNameLst>
                                      </p:cBhvr>
                                      <p:to>
                                        <p:strVal val="visible"/>
                                      </p:to>
                                    </p:set>
                                    <p:animEffect transition="in" filter="fade">
                                      <p:cBhvr>
                                        <p:cTn id="193" dur="500"/>
                                        <p:tgtEl>
                                          <p:spTgt spid="5018"/>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5013"/>
                                        </p:tgtEl>
                                        <p:attrNameLst>
                                          <p:attrName>style.visibility</p:attrName>
                                        </p:attrNameLst>
                                      </p:cBhvr>
                                      <p:to>
                                        <p:strVal val="visible"/>
                                      </p:to>
                                    </p:set>
                                    <p:animEffect transition="in" filter="fade">
                                      <p:cBhvr>
                                        <p:cTn id="198" dur="500"/>
                                        <p:tgtEl>
                                          <p:spTgt spid="5013"/>
                                        </p:tgtEl>
                                      </p:cBhvr>
                                    </p:animEffect>
                                  </p:childTnLst>
                                </p:cTn>
                              </p:par>
                            </p:childTnLst>
                          </p:cTn>
                        </p:par>
                        <p:par>
                          <p:cTn id="199" fill="hold">
                            <p:stCondLst>
                              <p:cond delay="500"/>
                            </p:stCondLst>
                            <p:childTnLst>
                              <p:par>
                                <p:cTn id="200" presetID="10" presetClass="entr" presetSubtype="0" fill="hold" nodeType="afterEffect">
                                  <p:stCondLst>
                                    <p:cond delay="0"/>
                                  </p:stCondLst>
                                  <p:childTnLst>
                                    <p:set>
                                      <p:cBhvr>
                                        <p:cTn id="201" dur="1" fill="hold">
                                          <p:stCondLst>
                                            <p:cond delay="0"/>
                                          </p:stCondLst>
                                        </p:cTn>
                                        <p:tgtEl>
                                          <p:spTgt spid="5012"/>
                                        </p:tgtEl>
                                        <p:attrNameLst>
                                          <p:attrName>style.visibility</p:attrName>
                                        </p:attrNameLst>
                                      </p:cBhvr>
                                      <p:to>
                                        <p:strVal val="visible"/>
                                      </p:to>
                                    </p:set>
                                    <p:animEffect transition="in" filter="fade">
                                      <p:cBhvr>
                                        <p:cTn id="202" dur="500"/>
                                        <p:tgtEl>
                                          <p:spTgt spid="5012"/>
                                        </p:tgtEl>
                                      </p:cBhvr>
                                    </p:animEffect>
                                  </p:childTnLst>
                                </p:cTn>
                              </p:par>
                            </p:childTnLst>
                          </p:cTn>
                        </p:par>
                        <p:par>
                          <p:cTn id="203" fill="hold">
                            <p:stCondLst>
                              <p:cond delay="1000"/>
                            </p:stCondLst>
                            <p:childTnLst>
                              <p:par>
                                <p:cTn id="204" presetID="10" presetClass="entr" presetSubtype="0" fill="hold" nodeType="afterEffect">
                                  <p:stCondLst>
                                    <p:cond delay="0"/>
                                  </p:stCondLst>
                                  <p:childTnLst>
                                    <p:set>
                                      <p:cBhvr>
                                        <p:cTn id="205" dur="1" fill="hold">
                                          <p:stCondLst>
                                            <p:cond delay="0"/>
                                          </p:stCondLst>
                                        </p:cTn>
                                        <p:tgtEl>
                                          <p:spTgt spid="5002"/>
                                        </p:tgtEl>
                                        <p:attrNameLst>
                                          <p:attrName>style.visibility</p:attrName>
                                        </p:attrNameLst>
                                      </p:cBhvr>
                                      <p:to>
                                        <p:strVal val="visible"/>
                                      </p:to>
                                    </p:set>
                                    <p:animEffect transition="in" filter="fade">
                                      <p:cBhvr>
                                        <p:cTn id="206" dur="2000"/>
                                        <p:tgtEl>
                                          <p:spTgt spid="5002"/>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5003"/>
                                        </p:tgtEl>
                                        <p:attrNameLst>
                                          <p:attrName>style.visibility</p:attrName>
                                        </p:attrNameLst>
                                      </p:cBhvr>
                                      <p:to>
                                        <p:strVal val="visible"/>
                                      </p:to>
                                    </p:set>
                                    <p:animEffect transition="in" filter="fade">
                                      <p:cBhvr>
                                        <p:cTn id="211" dur="500"/>
                                        <p:tgtEl>
                                          <p:spTgt spid="5003"/>
                                        </p:tgtEl>
                                      </p:cBhvr>
                                    </p:animEffect>
                                  </p:childTnLst>
                                </p:cTn>
                              </p:par>
                            </p:childTnLst>
                          </p:cTn>
                        </p:par>
                      </p:childTnLst>
                    </p:cTn>
                  </p:par>
                  <p:par>
                    <p:cTn id="212" fill="hold">
                      <p:stCondLst>
                        <p:cond delay="indefinite"/>
                      </p:stCondLst>
                      <p:childTnLst>
                        <p:par>
                          <p:cTn id="213" fill="hold">
                            <p:stCondLst>
                              <p:cond delay="0"/>
                            </p:stCondLst>
                            <p:childTnLst>
                              <p:par>
                                <p:cTn id="214" presetID="23" presetClass="entr" presetSubtype="16" fill="hold" nodeType="clickEffect">
                                  <p:stCondLst>
                                    <p:cond delay="0"/>
                                  </p:stCondLst>
                                  <p:childTnLst>
                                    <p:set>
                                      <p:cBhvr>
                                        <p:cTn id="215" dur="1" fill="hold">
                                          <p:stCondLst>
                                            <p:cond delay="0"/>
                                          </p:stCondLst>
                                        </p:cTn>
                                        <p:tgtEl>
                                          <p:spTgt spid="4972"/>
                                        </p:tgtEl>
                                        <p:attrNameLst>
                                          <p:attrName>style.visibility</p:attrName>
                                        </p:attrNameLst>
                                      </p:cBhvr>
                                      <p:to>
                                        <p:strVal val="visible"/>
                                      </p:to>
                                    </p:set>
                                    <p:anim calcmode="lin" valueType="num">
                                      <p:cBhvr additive="base">
                                        <p:cTn id="216" dur="500"/>
                                        <p:tgtEl>
                                          <p:spTgt spid="4972"/>
                                        </p:tgtEl>
                                        <p:attrNameLst>
                                          <p:attrName>ppt_w</p:attrName>
                                        </p:attrNameLst>
                                      </p:cBhvr>
                                      <p:tavLst>
                                        <p:tav tm="0">
                                          <p:val>
                                            <p:strVal val="0"/>
                                          </p:val>
                                        </p:tav>
                                        <p:tav tm="100000">
                                          <p:val>
                                            <p:strVal val="#ppt_w"/>
                                          </p:val>
                                        </p:tav>
                                      </p:tavLst>
                                    </p:anim>
                                    <p:anim calcmode="lin" valueType="num">
                                      <p:cBhvr additive="base">
                                        <p:cTn id="217" dur="500"/>
                                        <p:tgtEl>
                                          <p:spTgt spid="4972"/>
                                        </p:tgtEl>
                                        <p:attrNameLst>
                                          <p:attrName>ppt_h</p:attrName>
                                        </p:attrNameLst>
                                      </p:cBhvr>
                                      <p:tavLst>
                                        <p:tav tm="0">
                                          <p:val>
                                            <p:strVal val="0"/>
                                          </p:val>
                                        </p:tav>
                                        <p:tav tm="100000">
                                          <p:val>
                                            <p:strVal val="#ppt_h"/>
                                          </p:val>
                                        </p:tav>
                                      </p:tavLst>
                                    </p:anim>
                                  </p:childTnLst>
                                </p:cTn>
                              </p:par>
                              <p:par>
                                <p:cTn id="218" presetID="10" presetClass="exit" presetSubtype="0" fill="hold" nodeType="withEffect">
                                  <p:stCondLst>
                                    <p:cond delay="0"/>
                                  </p:stCondLst>
                                  <p:childTnLst>
                                    <p:animEffect transition="out" filter="fade">
                                      <p:cBhvr>
                                        <p:cTn id="219" dur="2000"/>
                                        <p:tgtEl>
                                          <p:spTgt spid="5006"/>
                                        </p:tgtEl>
                                      </p:cBhvr>
                                    </p:animEffect>
                                    <p:set>
                                      <p:cBhvr>
                                        <p:cTn id="220" dur="1" fill="hold">
                                          <p:stCondLst>
                                            <p:cond delay="2000"/>
                                          </p:stCondLst>
                                        </p:cTn>
                                        <p:tgtEl>
                                          <p:spTgt spid="5006"/>
                                        </p:tgtEl>
                                        <p:attrNameLst>
                                          <p:attrName>style.visibility</p:attrName>
                                        </p:attrNameLst>
                                      </p:cBhvr>
                                      <p:to>
                                        <p:strVal val="hidden"/>
                                      </p:to>
                                    </p:set>
                                  </p:childTnLst>
                                </p:cTn>
                              </p:par>
                            </p:childTnLst>
                          </p:cTn>
                        </p:par>
                      </p:childTnLst>
                    </p:cTn>
                  </p:par>
                  <p:par>
                    <p:cTn id="221" fill="hold">
                      <p:stCondLst>
                        <p:cond delay="indefinite"/>
                      </p:stCondLst>
                      <p:childTnLst>
                        <p:par>
                          <p:cTn id="222" fill="hold">
                            <p:stCondLst>
                              <p:cond delay="0"/>
                            </p:stCondLst>
                            <p:childTnLst>
                              <p:par>
                                <p:cTn id="223" presetID="10" presetClass="exit" presetSubtype="0" fill="hold" nodeType="clickEffect">
                                  <p:stCondLst>
                                    <p:cond delay="0"/>
                                  </p:stCondLst>
                                  <p:childTnLst>
                                    <p:animEffect transition="out" filter="fade">
                                      <p:cBhvr>
                                        <p:cTn id="224" dur="1000"/>
                                        <p:tgtEl>
                                          <p:spTgt spid="5017"/>
                                        </p:tgtEl>
                                      </p:cBhvr>
                                    </p:animEffect>
                                    <p:set>
                                      <p:cBhvr>
                                        <p:cTn id="225" dur="1" fill="hold">
                                          <p:stCondLst>
                                            <p:cond delay="1000"/>
                                          </p:stCondLst>
                                        </p:cTn>
                                        <p:tgtEl>
                                          <p:spTgt spid="5017"/>
                                        </p:tgtEl>
                                        <p:attrNameLst>
                                          <p:attrName>style.visibility</p:attrName>
                                        </p:attrNameLst>
                                      </p:cBhvr>
                                      <p:to>
                                        <p:strVal val="hidden"/>
                                      </p:to>
                                    </p:set>
                                  </p:childTnLst>
                                </p:cTn>
                              </p:par>
                              <p:par>
                                <p:cTn id="226" presetID="10" presetClass="exit" presetSubtype="0" fill="hold" nodeType="withEffect">
                                  <p:stCondLst>
                                    <p:cond delay="0"/>
                                  </p:stCondLst>
                                  <p:childTnLst>
                                    <p:animEffect transition="out" filter="fade">
                                      <p:cBhvr>
                                        <p:cTn id="227" dur="1000"/>
                                        <p:tgtEl>
                                          <p:spTgt spid="5018"/>
                                        </p:tgtEl>
                                      </p:cBhvr>
                                    </p:animEffect>
                                    <p:set>
                                      <p:cBhvr>
                                        <p:cTn id="228" dur="1" fill="hold">
                                          <p:stCondLst>
                                            <p:cond delay="1000"/>
                                          </p:stCondLst>
                                        </p:cTn>
                                        <p:tgtEl>
                                          <p:spTgt spid="5018"/>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1000"/>
                                        <p:tgtEl>
                                          <p:spTgt spid="4972"/>
                                        </p:tgtEl>
                                      </p:cBhvr>
                                    </p:animEffect>
                                    <p:set>
                                      <p:cBhvr>
                                        <p:cTn id="231" dur="1" fill="hold">
                                          <p:stCondLst>
                                            <p:cond delay="1000"/>
                                          </p:stCondLst>
                                        </p:cTn>
                                        <p:tgtEl>
                                          <p:spTgt spid="4972"/>
                                        </p:tgtEl>
                                        <p:attrNameLst>
                                          <p:attrName>style.visibility</p:attrName>
                                        </p:attrNameLst>
                                      </p:cBhvr>
                                      <p:to>
                                        <p:strVal val="hidden"/>
                                      </p:to>
                                    </p:set>
                                  </p:childTnLst>
                                </p:cTn>
                              </p:par>
                              <p:par>
                                <p:cTn id="232" presetID="10" presetClass="exit" presetSubtype="0" fill="hold" nodeType="withEffect">
                                  <p:stCondLst>
                                    <p:cond delay="0"/>
                                  </p:stCondLst>
                                  <p:childTnLst>
                                    <p:animEffect transition="out" filter="fade">
                                      <p:cBhvr>
                                        <p:cTn id="233" dur="1000"/>
                                        <p:tgtEl>
                                          <p:spTgt spid="4994"/>
                                        </p:tgtEl>
                                      </p:cBhvr>
                                    </p:animEffect>
                                    <p:set>
                                      <p:cBhvr>
                                        <p:cTn id="234" dur="1" fill="hold">
                                          <p:stCondLst>
                                            <p:cond delay="1000"/>
                                          </p:stCondLst>
                                        </p:cTn>
                                        <p:tgtEl>
                                          <p:spTgt spid="4994"/>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1000"/>
                                        <p:tgtEl>
                                          <p:spTgt spid="4995"/>
                                        </p:tgtEl>
                                      </p:cBhvr>
                                    </p:animEffect>
                                    <p:set>
                                      <p:cBhvr>
                                        <p:cTn id="237" dur="1" fill="hold">
                                          <p:stCondLst>
                                            <p:cond delay="1000"/>
                                          </p:stCondLst>
                                        </p:cTn>
                                        <p:tgtEl>
                                          <p:spTgt spid="4995"/>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1000"/>
                                        <p:tgtEl>
                                          <p:spTgt spid="4998"/>
                                        </p:tgtEl>
                                      </p:cBhvr>
                                    </p:animEffect>
                                    <p:set>
                                      <p:cBhvr>
                                        <p:cTn id="240" dur="1" fill="hold">
                                          <p:stCondLst>
                                            <p:cond delay="1000"/>
                                          </p:stCondLst>
                                        </p:cTn>
                                        <p:tgtEl>
                                          <p:spTgt spid="4998"/>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1000"/>
                                        <p:tgtEl>
                                          <p:spTgt spid="4999"/>
                                        </p:tgtEl>
                                      </p:cBhvr>
                                    </p:animEffect>
                                    <p:set>
                                      <p:cBhvr>
                                        <p:cTn id="243" dur="1" fill="hold">
                                          <p:stCondLst>
                                            <p:cond delay="1000"/>
                                          </p:stCondLst>
                                        </p:cTn>
                                        <p:tgtEl>
                                          <p:spTgt spid="4999"/>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1000"/>
                                        <p:tgtEl>
                                          <p:spTgt spid="5000"/>
                                        </p:tgtEl>
                                      </p:cBhvr>
                                    </p:animEffect>
                                    <p:set>
                                      <p:cBhvr>
                                        <p:cTn id="246" dur="1" fill="hold">
                                          <p:stCondLst>
                                            <p:cond delay="1000"/>
                                          </p:stCondLst>
                                        </p:cTn>
                                        <p:tgtEl>
                                          <p:spTgt spid="5000"/>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1000"/>
                                        <p:tgtEl>
                                          <p:spTgt spid="5001"/>
                                        </p:tgtEl>
                                      </p:cBhvr>
                                    </p:animEffect>
                                    <p:set>
                                      <p:cBhvr>
                                        <p:cTn id="249" dur="1" fill="hold">
                                          <p:stCondLst>
                                            <p:cond delay="1000"/>
                                          </p:stCondLst>
                                        </p:cTn>
                                        <p:tgtEl>
                                          <p:spTgt spid="5001"/>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1000"/>
                                        <p:tgtEl>
                                          <p:spTgt spid="5002"/>
                                        </p:tgtEl>
                                      </p:cBhvr>
                                    </p:animEffect>
                                    <p:set>
                                      <p:cBhvr>
                                        <p:cTn id="252" dur="1" fill="hold">
                                          <p:stCondLst>
                                            <p:cond delay="1000"/>
                                          </p:stCondLst>
                                        </p:cTn>
                                        <p:tgtEl>
                                          <p:spTgt spid="5002"/>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1000"/>
                                        <p:tgtEl>
                                          <p:spTgt spid="5003"/>
                                        </p:tgtEl>
                                      </p:cBhvr>
                                    </p:animEffect>
                                    <p:set>
                                      <p:cBhvr>
                                        <p:cTn id="255" dur="1" fill="hold">
                                          <p:stCondLst>
                                            <p:cond delay="1000"/>
                                          </p:stCondLst>
                                        </p:cTn>
                                        <p:tgtEl>
                                          <p:spTgt spid="5003"/>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1000"/>
                                        <p:tgtEl>
                                          <p:spTgt spid="5007"/>
                                        </p:tgtEl>
                                      </p:cBhvr>
                                    </p:animEffect>
                                    <p:set>
                                      <p:cBhvr>
                                        <p:cTn id="258" dur="1" fill="hold">
                                          <p:stCondLst>
                                            <p:cond delay="1000"/>
                                          </p:stCondLst>
                                        </p:cTn>
                                        <p:tgtEl>
                                          <p:spTgt spid="5007"/>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1000"/>
                                        <p:tgtEl>
                                          <p:spTgt spid="5010"/>
                                        </p:tgtEl>
                                      </p:cBhvr>
                                    </p:animEffect>
                                    <p:set>
                                      <p:cBhvr>
                                        <p:cTn id="261" dur="1" fill="hold">
                                          <p:stCondLst>
                                            <p:cond delay="1000"/>
                                          </p:stCondLst>
                                        </p:cTn>
                                        <p:tgtEl>
                                          <p:spTgt spid="5010"/>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1000"/>
                                        <p:tgtEl>
                                          <p:spTgt spid="5011"/>
                                        </p:tgtEl>
                                      </p:cBhvr>
                                    </p:animEffect>
                                    <p:set>
                                      <p:cBhvr>
                                        <p:cTn id="264" dur="1" fill="hold">
                                          <p:stCondLst>
                                            <p:cond delay="1000"/>
                                          </p:stCondLst>
                                        </p:cTn>
                                        <p:tgtEl>
                                          <p:spTgt spid="5011"/>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1000"/>
                                        <p:tgtEl>
                                          <p:spTgt spid="5012"/>
                                        </p:tgtEl>
                                      </p:cBhvr>
                                    </p:animEffect>
                                    <p:set>
                                      <p:cBhvr>
                                        <p:cTn id="267" dur="1" fill="hold">
                                          <p:stCondLst>
                                            <p:cond delay="1000"/>
                                          </p:stCondLst>
                                        </p:cTn>
                                        <p:tgtEl>
                                          <p:spTgt spid="5012"/>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1000"/>
                                        <p:tgtEl>
                                          <p:spTgt spid="5013"/>
                                        </p:tgtEl>
                                      </p:cBhvr>
                                    </p:animEffect>
                                    <p:set>
                                      <p:cBhvr>
                                        <p:cTn id="270" dur="1" fill="hold">
                                          <p:stCondLst>
                                            <p:cond delay="1000"/>
                                          </p:stCondLst>
                                        </p:cTn>
                                        <p:tgtEl>
                                          <p:spTgt spid="5013"/>
                                        </p:tgtEl>
                                        <p:attrNameLst>
                                          <p:attrName>style.visibility</p:attrName>
                                        </p:attrNameLst>
                                      </p:cBhvr>
                                      <p:to>
                                        <p:strVal val="hidden"/>
                                      </p:to>
                                    </p:set>
                                  </p:childTnLst>
                                </p:cTn>
                              </p:par>
                            </p:childTnLst>
                          </p:cTn>
                        </p:par>
                        <p:par>
                          <p:cTn id="271" fill="hold">
                            <p:stCondLst>
                              <p:cond delay="1000"/>
                            </p:stCondLst>
                            <p:childTnLst>
                              <p:par>
                                <p:cTn id="272" presetID="10" presetClass="entr" presetSubtype="0" fill="hold" nodeType="afterEffect">
                                  <p:stCondLst>
                                    <p:cond delay="0"/>
                                  </p:stCondLst>
                                  <p:childTnLst>
                                    <p:set>
                                      <p:cBhvr>
                                        <p:cTn id="273" dur="1" fill="hold">
                                          <p:stCondLst>
                                            <p:cond delay="0"/>
                                          </p:stCondLst>
                                        </p:cTn>
                                        <p:tgtEl>
                                          <p:spTgt spid="5055"/>
                                        </p:tgtEl>
                                        <p:attrNameLst>
                                          <p:attrName>style.visibility</p:attrName>
                                        </p:attrNameLst>
                                      </p:cBhvr>
                                      <p:to>
                                        <p:strVal val="visible"/>
                                      </p:to>
                                    </p:set>
                                    <p:animEffect transition="in" filter="fade">
                                      <p:cBhvr>
                                        <p:cTn id="274" dur="1000"/>
                                        <p:tgtEl>
                                          <p:spTgt spid="5055"/>
                                        </p:tgtEl>
                                      </p:cBhvr>
                                    </p:animEffec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nodeType="clickEffect">
                                  <p:stCondLst>
                                    <p:cond delay="0"/>
                                  </p:stCondLst>
                                  <p:childTnLst>
                                    <p:set>
                                      <p:cBhvr>
                                        <p:cTn id="278" dur="1" fill="hold">
                                          <p:stCondLst>
                                            <p:cond delay="0"/>
                                          </p:stCondLst>
                                        </p:cTn>
                                        <p:tgtEl>
                                          <p:spTgt spid="5022"/>
                                        </p:tgtEl>
                                        <p:attrNameLst>
                                          <p:attrName>style.visibility</p:attrName>
                                        </p:attrNameLst>
                                      </p:cBhvr>
                                      <p:to>
                                        <p:strVal val="visible"/>
                                      </p:to>
                                    </p:set>
                                    <p:animEffect transition="in" filter="fade">
                                      <p:cBhvr>
                                        <p:cTn id="279" dur="1000"/>
                                        <p:tgtEl>
                                          <p:spTgt spid="5022"/>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5023"/>
                                        </p:tgtEl>
                                        <p:attrNameLst>
                                          <p:attrName>style.visibility</p:attrName>
                                        </p:attrNameLst>
                                      </p:cBhvr>
                                      <p:to>
                                        <p:strVal val="visible"/>
                                      </p:to>
                                    </p:set>
                                    <p:animEffect transition="in" filter="fade">
                                      <p:cBhvr>
                                        <p:cTn id="284" dur="2000"/>
                                        <p:tgtEl>
                                          <p:spTgt spid="5023"/>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5026"/>
                                        </p:tgtEl>
                                        <p:attrNameLst>
                                          <p:attrName>style.visibility</p:attrName>
                                        </p:attrNameLst>
                                      </p:cBhvr>
                                      <p:to>
                                        <p:strVal val="visible"/>
                                      </p:to>
                                    </p:set>
                                    <p:animEffect transition="in" filter="fade">
                                      <p:cBhvr>
                                        <p:cTn id="289" dur="500"/>
                                        <p:tgtEl>
                                          <p:spTgt spid="5026"/>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nodeType="clickEffect">
                                  <p:stCondLst>
                                    <p:cond delay="0"/>
                                  </p:stCondLst>
                                  <p:childTnLst>
                                    <p:set>
                                      <p:cBhvr>
                                        <p:cTn id="293" dur="1" fill="hold">
                                          <p:stCondLst>
                                            <p:cond delay="0"/>
                                          </p:stCondLst>
                                        </p:cTn>
                                        <p:tgtEl>
                                          <p:spTgt spid="5027"/>
                                        </p:tgtEl>
                                        <p:attrNameLst>
                                          <p:attrName>style.visibility</p:attrName>
                                        </p:attrNameLst>
                                      </p:cBhvr>
                                      <p:to>
                                        <p:strVal val="visible"/>
                                      </p:to>
                                    </p:set>
                                    <p:animEffect transition="in" filter="fade">
                                      <p:cBhvr>
                                        <p:cTn id="294" dur="500"/>
                                        <p:tgtEl>
                                          <p:spTgt spid="5027"/>
                                        </p:tgtEl>
                                      </p:cBhvr>
                                    </p:animEffec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nodeType="clickEffect">
                                  <p:stCondLst>
                                    <p:cond delay="0"/>
                                  </p:stCondLst>
                                  <p:childTnLst>
                                    <p:set>
                                      <p:cBhvr>
                                        <p:cTn id="298" dur="1" fill="hold">
                                          <p:stCondLst>
                                            <p:cond delay="0"/>
                                          </p:stCondLst>
                                        </p:cTn>
                                        <p:tgtEl>
                                          <p:spTgt spid="5028"/>
                                        </p:tgtEl>
                                        <p:attrNameLst>
                                          <p:attrName>style.visibility</p:attrName>
                                        </p:attrNameLst>
                                      </p:cBhvr>
                                      <p:to>
                                        <p:strVal val="visible"/>
                                      </p:to>
                                    </p:set>
                                    <p:animEffect transition="in" filter="fade">
                                      <p:cBhvr>
                                        <p:cTn id="299" dur="500"/>
                                        <p:tgtEl>
                                          <p:spTgt spid="5028"/>
                                        </p:tgtEl>
                                      </p:cBhvr>
                                    </p:animEffect>
                                  </p:childTnLst>
                                </p:cTn>
                              </p:par>
                            </p:childTnLst>
                          </p:cTn>
                        </p:par>
                        <p:par>
                          <p:cTn id="300" fill="hold">
                            <p:stCondLst>
                              <p:cond delay="500"/>
                            </p:stCondLst>
                            <p:childTnLst>
                              <p:par>
                                <p:cTn id="301" presetID="10" presetClass="entr" presetSubtype="0" fill="hold" nodeType="afterEffect">
                                  <p:stCondLst>
                                    <p:cond delay="0"/>
                                  </p:stCondLst>
                                  <p:childTnLst>
                                    <p:set>
                                      <p:cBhvr>
                                        <p:cTn id="302" dur="1" fill="hold">
                                          <p:stCondLst>
                                            <p:cond delay="0"/>
                                          </p:stCondLst>
                                        </p:cTn>
                                        <p:tgtEl>
                                          <p:spTgt spid="5029"/>
                                        </p:tgtEl>
                                        <p:attrNameLst>
                                          <p:attrName>style.visibility</p:attrName>
                                        </p:attrNameLst>
                                      </p:cBhvr>
                                      <p:to>
                                        <p:strVal val="visible"/>
                                      </p:to>
                                    </p:set>
                                    <p:animEffect transition="in" filter="fade">
                                      <p:cBhvr>
                                        <p:cTn id="303" dur="500"/>
                                        <p:tgtEl>
                                          <p:spTgt spid="5029"/>
                                        </p:tgtEl>
                                      </p:cBhvr>
                                    </p:animEffect>
                                  </p:childTnLst>
                                </p:cTn>
                              </p:par>
                            </p:childTnLst>
                          </p:cTn>
                        </p:par>
                      </p:childTnLst>
                    </p:cTn>
                  </p:par>
                  <p:par>
                    <p:cTn id="304" fill="hold">
                      <p:stCondLst>
                        <p:cond delay="indefinite"/>
                      </p:stCondLst>
                      <p:childTnLst>
                        <p:par>
                          <p:cTn id="305" fill="hold">
                            <p:stCondLst>
                              <p:cond delay="0"/>
                            </p:stCondLst>
                            <p:childTnLst>
                              <p:par>
                                <p:cTn id="306" presetID="10" presetClass="entr" presetSubtype="0" fill="hold" nodeType="clickEffect">
                                  <p:stCondLst>
                                    <p:cond delay="0"/>
                                  </p:stCondLst>
                                  <p:childTnLst>
                                    <p:set>
                                      <p:cBhvr>
                                        <p:cTn id="307" dur="1" fill="hold">
                                          <p:stCondLst>
                                            <p:cond delay="0"/>
                                          </p:stCondLst>
                                        </p:cTn>
                                        <p:tgtEl>
                                          <p:spTgt spid="5031"/>
                                        </p:tgtEl>
                                        <p:attrNameLst>
                                          <p:attrName>style.visibility</p:attrName>
                                        </p:attrNameLst>
                                      </p:cBhvr>
                                      <p:to>
                                        <p:strVal val="visible"/>
                                      </p:to>
                                    </p:set>
                                    <p:animEffect transition="in" filter="fade">
                                      <p:cBhvr>
                                        <p:cTn id="308" dur="2000"/>
                                        <p:tgtEl>
                                          <p:spTgt spid="5031"/>
                                        </p:tgtEl>
                                      </p:cBhvr>
                                    </p:animEffect>
                                  </p:childTnLst>
                                </p:cTn>
                              </p:par>
                            </p:childTnLst>
                          </p:cTn>
                        </p:par>
                      </p:childTnLst>
                    </p:cTn>
                  </p:par>
                  <p:par>
                    <p:cTn id="309" fill="hold">
                      <p:stCondLst>
                        <p:cond delay="indefinite"/>
                      </p:stCondLst>
                      <p:childTnLst>
                        <p:par>
                          <p:cTn id="310" fill="hold">
                            <p:stCondLst>
                              <p:cond delay="0"/>
                            </p:stCondLst>
                            <p:childTnLst>
                              <p:par>
                                <p:cTn id="311" presetID="10" presetClass="entr" presetSubtype="0" fill="hold" nodeType="clickEffect">
                                  <p:stCondLst>
                                    <p:cond delay="0"/>
                                  </p:stCondLst>
                                  <p:childTnLst>
                                    <p:set>
                                      <p:cBhvr>
                                        <p:cTn id="312" dur="1" fill="hold">
                                          <p:stCondLst>
                                            <p:cond delay="0"/>
                                          </p:stCondLst>
                                        </p:cTn>
                                        <p:tgtEl>
                                          <p:spTgt spid="5034"/>
                                        </p:tgtEl>
                                        <p:attrNameLst>
                                          <p:attrName>style.visibility</p:attrName>
                                        </p:attrNameLst>
                                      </p:cBhvr>
                                      <p:to>
                                        <p:strVal val="visible"/>
                                      </p:to>
                                    </p:set>
                                    <p:animEffect transition="in" filter="fade">
                                      <p:cBhvr>
                                        <p:cTn id="313" dur="500"/>
                                        <p:tgtEl>
                                          <p:spTgt spid="5034"/>
                                        </p:tgtEl>
                                      </p:cBhvr>
                                    </p:animEffect>
                                  </p:childTnLst>
                                </p:cTn>
                              </p:par>
                            </p:childTnLst>
                          </p:cTn>
                        </p:par>
                      </p:childTnLst>
                    </p:cTn>
                  </p:par>
                  <p:par>
                    <p:cTn id="314" fill="hold">
                      <p:stCondLst>
                        <p:cond delay="indefinite"/>
                      </p:stCondLst>
                      <p:childTnLst>
                        <p:par>
                          <p:cTn id="315" fill="hold">
                            <p:stCondLst>
                              <p:cond delay="0"/>
                            </p:stCondLst>
                            <p:childTnLst>
                              <p:par>
                                <p:cTn id="316" presetID="10" presetClass="entr" presetSubtype="0" fill="hold" nodeType="clickEffect">
                                  <p:stCondLst>
                                    <p:cond delay="0"/>
                                  </p:stCondLst>
                                  <p:childTnLst>
                                    <p:set>
                                      <p:cBhvr>
                                        <p:cTn id="317" dur="1" fill="hold">
                                          <p:stCondLst>
                                            <p:cond delay="0"/>
                                          </p:stCondLst>
                                        </p:cTn>
                                        <p:tgtEl>
                                          <p:spTgt spid="5035"/>
                                        </p:tgtEl>
                                        <p:attrNameLst>
                                          <p:attrName>style.visibility</p:attrName>
                                        </p:attrNameLst>
                                      </p:cBhvr>
                                      <p:to>
                                        <p:strVal val="visible"/>
                                      </p:to>
                                    </p:set>
                                    <p:animEffect transition="in" filter="fade">
                                      <p:cBhvr>
                                        <p:cTn id="318" dur="500"/>
                                        <p:tgtEl>
                                          <p:spTgt spid="5035"/>
                                        </p:tgtEl>
                                      </p:cBhvr>
                                    </p:animEffect>
                                  </p:childTnLst>
                                </p:cTn>
                              </p:par>
                            </p:childTnLst>
                          </p:cTn>
                        </p:par>
                      </p:childTnLst>
                    </p:cTn>
                  </p:par>
                  <p:par>
                    <p:cTn id="319" fill="hold">
                      <p:stCondLst>
                        <p:cond delay="indefinite"/>
                      </p:stCondLst>
                      <p:childTnLst>
                        <p:par>
                          <p:cTn id="320" fill="hold">
                            <p:stCondLst>
                              <p:cond delay="0"/>
                            </p:stCondLst>
                            <p:childTnLst>
                              <p:par>
                                <p:cTn id="321" presetID="10" presetClass="entr" presetSubtype="0" fill="hold" nodeType="clickEffect">
                                  <p:stCondLst>
                                    <p:cond delay="0"/>
                                  </p:stCondLst>
                                  <p:childTnLst>
                                    <p:set>
                                      <p:cBhvr>
                                        <p:cTn id="322" dur="1" fill="hold">
                                          <p:stCondLst>
                                            <p:cond delay="0"/>
                                          </p:stCondLst>
                                        </p:cTn>
                                        <p:tgtEl>
                                          <p:spTgt spid="5037"/>
                                        </p:tgtEl>
                                        <p:attrNameLst>
                                          <p:attrName>style.visibility</p:attrName>
                                        </p:attrNameLst>
                                      </p:cBhvr>
                                      <p:to>
                                        <p:strVal val="visible"/>
                                      </p:to>
                                    </p:set>
                                    <p:animEffect transition="in" filter="fade">
                                      <p:cBhvr>
                                        <p:cTn id="323" dur="500"/>
                                        <p:tgtEl>
                                          <p:spTgt spid="5037"/>
                                        </p:tgtEl>
                                      </p:cBhvr>
                                    </p:animEffect>
                                  </p:childTnLst>
                                </p:cTn>
                              </p:par>
                            </p:childTnLst>
                          </p:cTn>
                        </p:par>
                        <p:par>
                          <p:cTn id="324" fill="hold">
                            <p:stCondLst>
                              <p:cond delay="500"/>
                            </p:stCondLst>
                            <p:childTnLst>
                              <p:par>
                                <p:cTn id="325" presetID="10" presetClass="entr" presetSubtype="0" fill="hold" nodeType="afterEffect">
                                  <p:stCondLst>
                                    <p:cond delay="0"/>
                                  </p:stCondLst>
                                  <p:childTnLst>
                                    <p:set>
                                      <p:cBhvr>
                                        <p:cTn id="326" dur="1" fill="hold">
                                          <p:stCondLst>
                                            <p:cond delay="0"/>
                                          </p:stCondLst>
                                        </p:cTn>
                                        <p:tgtEl>
                                          <p:spTgt spid="5036"/>
                                        </p:tgtEl>
                                        <p:attrNameLst>
                                          <p:attrName>style.visibility</p:attrName>
                                        </p:attrNameLst>
                                      </p:cBhvr>
                                      <p:to>
                                        <p:strVal val="visible"/>
                                      </p:to>
                                    </p:set>
                                    <p:animEffect transition="in" filter="fade">
                                      <p:cBhvr>
                                        <p:cTn id="327" dur="500"/>
                                        <p:tgtEl>
                                          <p:spTgt spid="5036"/>
                                        </p:tgtEl>
                                      </p:cBhvr>
                                    </p:animEffect>
                                  </p:childTnLst>
                                </p:cTn>
                              </p:par>
                            </p:childTnLst>
                          </p:cTn>
                        </p:par>
                      </p:childTnLst>
                    </p:cTn>
                  </p:par>
                  <p:par>
                    <p:cTn id="328" fill="hold">
                      <p:stCondLst>
                        <p:cond delay="indefinite"/>
                      </p:stCondLst>
                      <p:childTnLst>
                        <p:par>
                          <p:cTn id="329" fill="hold">
                            <p:stCondLst>
                              <p:cond delay="0"/>
                            </p:stCondLst>
                            <p:childTnLst>
                              <p:par>
                                <p:cTn id="330" presetID="10" presetClass="entr" presetSubtype="0" fill="hold" nodeType="clickEffect">
                                  <p:stCondLst>
                                    <p:cond delay="0"/>
                                  </p:stCondLst>
                                  <p:childTnLst>
                                    <p:set>
                                      <p:cBhvr>
                                        <p:cTn id="331" dur="1" fill="hold">
                                          <p:stCondLst>
                                            <p:cond delay="0"/>
                                          </p:stCondLst>
                                        </p:cTn>
                                        <p:tgtEl>
                                          <p:spTgt spid="5038"/>
                                        </p:tgtEl>
                                        <p:attrNameLst>
                                          <p:attrName>style.visibility</p:attrName>
                                        </p:attrNameLst>
                                      </p:cBhvr>
                                      <p:to>
                                        <p:strVal val="visible"/>
                                      </p:to>
                                    </p:set>
                                    <p:animEffect transition="in" filter="fade">
                                      <p:cBhvr>
                                        <p:cTn id="332" dur="2000"/>
                                        <p:tgtEl>
                                          <p:spTgt spid="5038"/>
                                        </p:tgtEl>
                                      </p:cBhvr>
                                    </p:animEffect>
                                  </p:childTnLst>
                                </p:cTn>
                              </p:par>
                            </p:childTnLst>
                          </p:cTn>
                        </p:par>
                      </p:childTnLst>
                    </p:cTn>
                  </p:par>
                  <p:par>
                    <p:cTn id="333" fill="hold">
                      <p:stCondLst>
                        <p:cond delay="indefinite"/>
                      </p:stCondLst>
                      <p:childTnLst>
                        <p:par>
                          <p:cTn id="334" fill="hold">
                            <p:stCondLst>
                              <p:cond delay="0"/>
                            </p:stCondLst>
                            <p:childTnLst>
                              <p:par>
                                <p:cTn id="335" presetID="10" presetClass="entr" presetSubtype="0" fill="hold" nodeType="clickEffect">
                                  <p:stCondLst>
                                    <p:cond delay="0"/>
                                  </p:stCondLst>
                                  <p:childTnLst>
                                    <p:set>
                                      <p:cBhvr>
                                        <p:cTn id="336" dur="1" fill="hold">
                                          <p:stCondLst>
                                            <p:cond delay="0"/>
                                          </p:stCondLst>
                                        </p:cTn>
                                        <p:tgtEl>
                                          <p:spTgt spid="5041"/>
                                        </p:tgtEl>
                                        <p:attrNameLst>
                                          <p:attrName>style.visibility</p:attrName>
                                        </p:attrNameLst>
                                      </p:cBhvr>
                                      <p:to>
                                        <p:strVal val="visible"/>
                                      </p:to>
                                    </p:set>
                                    <p:animEffect transition="in" filter="fade">
                                      <p:cBhvr>
                                        <p:cTn id="337" dur="500"/>
                                        <p:tgtEl>
                                          <p:spTgt spid="5041"/>
                                        </p:tgtEl>
                                      </p:cBhvr>
                                    </p:animEffect>
                                  </p:childTnLst>
                                </p:cTn>
                              </p:par>
                            </p:childTnLst>
                          </p:cTn>
                        </p:par>
                      </p:childTnLst>
                    </p:cTn>
                  </p:par>
                  <p:par>
                    <p:cTn id="338" fill="hold">
                      <p:stCondLst>
                        <p:cond delay="indefinite"/>
                      </p:stCondLst>
                      <p:childTnLst>
                        <p:par>
                          <p:cTn id="339" fill="hold">
                            <p:stCondLst>
                              <p:cond delay="0"/>
                            </p:stCondLst>
                            <p:childTnLst>
                              <p:par>
                                <p:cTn id="340" presetID="10" presetClass="entr" presetSubtype="0" fill="hold" nodeType="clickEffect">
                                  <p:stCondLst>
                                    <p:cond delay="0"/>
                                  </p:stCondLst>
                                  <p:childTnLst>
                                    <p:set>
                                      <p:cBhvr>
                                        <p:cTn id="341" dur="1" fill="hold">
                                          <p:stCondLst>
                                            <p:cond delay="0"/>
                                          </p:stCondLst>
                                        </p:cTn>
                                        <p:tgtEl>
                                          <p:spTgt spid="5042"/>
                                        </p:tgtEl>
                                        <p:attrNameLst>
                                          <p:attrName>style.visibility</p:attrName>
                                        </p:attrNameLst>
                                      </p:cBhvr>
                                      <p:to>
                                        <p:strVal val="visible"/>
                                      </p:to>
                                    </p:set>
                                    <p:animEffect transition="in" filter="fade">
                                      <p:cBhvr>
                                        <p:cTn id="342" dur="500"/>
                                        <p:tgtEl>
                                          <p:spTgt spid="5042"/>
                                        </p:tgtEl>
                                      </p:cBhvr>
                                    </p:animEffect>
                                  </p:childTnLst>
                                </p:cTn>
                              </p:par>
                            </p:childTnLst>
                          </p:cTn>
                        </p:par>
                        <p:par>
                          <p:cTn id="343" fill="hold">
                            <p:stCondLst>
                              <p:cond delay="500"/>
                            </p:stCondLst>
                            <p:childTnLst>
                              <p:par>
                                <p:cTn id="344" presetID="23" presetClass="entr" presetSubtype="16" fill="hold" nodeType="afterEffect">
                                  <p:stCondLst>
                                    <p:cond delay="0"/>
                                  </p:stCondLst>
                                  <p:childTnLst>
                                    <p:set>
                                      <p:cBhvr>
                                        <p:cTn id="345" dur="1" fill="hold">
                                          <p:stCondLst>
                                            <p:cond delay="0"/>
                                          </p:stCondLst>
                                        </p:cTn>
                                        <p:tgtEl>
                                          <p:spTgt spid="5052"/>
                                        </p:tgtEl>
                                        <p:attrNameLst>
                                          <p:attrName>style.visibility</p:attrName>
                                        </p:attrNameLst>
                                      </p:cBhvr>
                                      <p:to>
                                        <p:strVal val="visible"/>
                                      </p:to>
                                    </p:set>
                                    <p:anim calcmode="lin" valueType="num">
                                      <p:cBhvr additive="base">
                                        <p:cTn id="346" dur="500"/>
                                        <p:tgtEl>
                                          <p:spTgt spid="5052"/>
                                        </p:tgtEl>
                                        <p:attrNameLst>
                                          <p:attrName>ppt_w</p:attrName>
                                        </p:attrNameLst>
                                      </p:cBhvr>
                                      <p:tavLst>
                                        <p:tav tm="0">
                                          <p:val>
                                            <p:strVal val="0"/>
                                          </p:val>
                                        </p:tav>
                                        <p:tav tm="100000">
                                          <p:val>
                                            <p:strVal val="#ppt_w"/>
                                          </p:val>
                                        </p:tav>
                                      </p:tavLst>
                                    </p:anim>
                                    <p:anim calcmode="lin" valueType="num">
                                      <p:cBhvr additive="base">
                                        <p:cTn id="347" dur="500"/>
                                        <p:tgtEl>
                                          <p:spTgt spid="5052"/>
                                        </p:tgtEl>
                                        <p:attrNameLst>
                                          <p:attrName>ppt_h</p:attrName>
                                        </p:attrNameLst>
                                      </p:cBhvr>
                                      <p:tavLst>
                                        <p:tav tm="0">
                                          <p:val>
                                            <p:strVal val="0"/>
                                          </p:val>
                                        </p:tav>
                                        <p:tav tm="100000">
                                          <p:val>
                                            <p:strVal val="#ppt_h"/>
                                          </p:val>
                                        </p:tav>
                                      </p:tavLst>
                                    </p:anim>
                                  </p:childTnLst>
                                </p:cTn>
                              </p:par>
                            </p:childTnLst>
                          </p:cTn>
                        </p:par>
                        <p:par>
                          <p:cTn id="348" fill="hold">
                            <p:stCondLst>
                              <p:cond delay="1000"/>
                            </p:stCondLst>
                            <p:childTnLst>
                              <p:par>
                                <p:cTn id="349" presetID="10" presetClass="entr" presetSubtype="0" fill="hold" nodeType="afterEffect">
                                  <p:stCondLst>
                                    <p:cond delay="0"/>
                                  </p:stCondLst>
                                  <p:childTnLst>
                                    <p:set>
                                      <p:cBhvr>
                                        <p:cTn id="350" dur="1" fill="hold">
                                          <p:stCondLst>
                                            <p:cond delay="0"/>
                                          </p:stCondLst>
                                        </p:cTn>
                                        <p:tgtEl>
                                          <p:spTgt spid="5053"/>
                                        </p:tgtEl>
                                        <p:attrNameLst>
                                          <p:attrName>style.visibility</p:attrName>
                                        </p:attrNameLst>
                                      </p:cBhvr>
                                      <p:to>
                                        <p:strVal val="visible"/>
                                      </p:to>
                                    </p:set>
                                    <p:animEffect transition="in" filter="fade">
                                      <p:cBhvr>
                                        <p:cTn id="351" dur="500"/>
                                        <p:tgtEl>
                                          <p:spTgt spid="5053"/>
                                        </p:tgtEl>
                                      </p:cBhvr>
                                    </p:animEffect>
                                  </p:childTnLst>
                                </p:cTn>
                              </p:par>
                            </p:childTnLst>
                          </p:cTn>
                        </p:par>
                      </p:childTnLst>
                    </p:cTn>
                  </p:par>
                  <p:par>
                    <p:cTn id="352" fill="hold">
                      <p:stCondLst>
                        <p:cond delay="indefinite"/>
                      </p:stCondLst>
                      <p:childTnLst>
                        <p:par>
                          <p:cTn id="353" fill="hold">
                            <p:stCondLst>
                              <p:cond delay="0"/>
                            </p:stCondLst>
                            <p:childTnLst>
                              <p:par>
                                <p:cTn id="354" presetID="10" presetClass="entr" presetSubtype="0" fill="hold" nodeType="clickEffect">
                                  <p:stCondLst>
                                    <p:cond delay="0"/>
                                  </p:stCondLst>
                                  <p:childTnLst>
                                    <p:set>
                                      <p:cBhvr>
                                        <p:cTn id="355" dur="1" fill="hold">
                                          <p:stCondLst>
                                            <p:cond delay="0"/>
                                          </p:stCondLst>
                                        </p:cTn>
                                        <p:tgtEl>
                                          <p:spTgt spid="5051"/>
                                        </p:tgtEl>
                                        <p:attrNameLst>
                                          <p:attrName>style.visibility</p:attrName>
                                        </p:attrNameLst>
                                      </p:cBhvr>
                                      <p:to>
                                        <p:strVal val="visible"/>
                                      </p:to>
                                    </p:set>
                                    <p:animEffect transition="in" filter="fade">
                                      <p:cBhvr>
                                        <p:cTn id="356" dur="500"/>
                                        <p:tgtEl>
                                          <p:spTgt spid="5051"/>
                                        </p:tgtEl>
                                      </p:cBhvr>
                                    </p:animEffect>
                                  </p:childTnLst>
                                </p:cTn>
                              </p:par>
                            </p:childTnLst>
                          </p:cTn>
                        </p:par>
                        <p:par>
                          <p:cTn id="357" fill="hold">
                            <p:stCondLst>
                              <p:cond delay="500"/>
                            </p:stCondLst>
                            <p:childTnLst>
                              <p:par>
                                <p:cTn id="358" presetID="10" presetClass="entr" presetSubtype="0" fill="hold" nodeType="afterEffect">
                                  <p:stCondLst>
                                    <p:cond delay="0"/>
                                  </p:stCondLst>
                                  <p:childTnLst>
                                    <p:set>
                                      <p:cBhvr>
                                        <p:cTn id="359" dur="1" fill="hold">
                                          <p:stCondLst>
                                            <p:cond delay="0"/>
                                          </p:stCondLst>
                                        </p:cTn>
                                        <p:tgtEl>
                                          <p:spTgt spid="5043"/>
                                        </p:tgtEl>
                                        <p:attrNameLst>
                                          <p:attrName>style.visibility</p:attrName>
                                        </p:attrNameLst>
                                      </p:cBhvr>
                                      <p:to>
                                        <p:strVal val="visible"/>
                                      </p:to>
                                    </p:set>
                                    <p:animEffect transition="in" filter="fade">
                                      <p:cBhvr>
                                        <p:cTn id="360" dur="500"/>
                                        <p:tgtEl>
                                          <p:spTgt spid="5043"/>
                                        </p:tgtEl>
                                      </p:cBhvr>
                                    </p:animEffect>
                                  </p:childTnLst>
                                </p:cTn>
                              </p:par>
                            </p:childTnLst>
                          </p:cTn>
                        </p:par>
                        <p:par>
                          <p:cTn id="361" fill="hold">
                            <p:stCondLst>
                              <p:cond delay="1000"/>
                            </p:stCondLst>
                            <p:childTnLst>
                              <p:par>
                                <p:cTn id="362" presetID="10" presetClass="entr" presetSubtype="0" fill="hold" nodeType="afterEffect">
                                  <p:stCondLst>
                                    <p:cond delay="0"/>
                                  </p:stCondLst>
                                  <p:childTnLst>
                                    <p:set>
                                      <p:cBhvr>
                                        <p:cTn id="363" dur="1" fill="hold">
                                          <p:stCondLst>
                                            <p:cond delay="0"/>
                                          </p:stCondLst>
                                        </p:cTn>
                                        <p:tgtEl>
                                          <p:spTgt spid="5045"/>
                                        </p:tgtEl>
                                        <p:attrNameLst>
                                          <p:attrName>style.visibility</p:attrName>
                                        </p:attrNameLst>
                                      </p:cBhvr>
                                      <p:to>
                                        <p:strVal val="visible"/>
                                      </p:to>
                                    </p:set>
                                    <p:animEffect transition="in" filter="fade">
                                      <p:cBhvr>
                                        <p:cTn id="364" dur="2000"/>
                                        <p:tgtEl>
                                          <p:spTgt spid="5045"/>
                                        </p:tgtEl>
                                      </p:cBhvr>
                                    </p:animEffect>
                                  </p:childTnLst>
                                </p:cTn>
                              </p:par>
                            </p:childTnLst>
                          </p:cTn>
                        </p:par>
                      </p:childTnLst>
                    </p:cTn>
                  </p:par>
                  <p:par>
                    <p:cTn id="365" fill="hold">
                      <p:stCondLst>
                        <p:cond delay="indefinite"/>
                      </p:stCondLst>
                      <p:childTnLst>
                        <p:par>
                          <p:cTn id="366" fill="hold">
                            <p:stCondLst>
                              <p:cond delay="0"/>
                            </p:stCondLst>
                            <p:childTnLst>
                              <p:par>
                                <p:cTn id="367" presetID="10" presetClass="entr" presetSubtype="0" fill="hold" nodeType="clickEffect">
                                  <p:stCondLst>
                                    <p:cond delay="0"/>
                                  </p:stCondLst>
                                  <p:childTnLst>
                                    <p:set>
                                      <p:cBhvr>
                                        <p:cTn id="368" dur="1" fill="hold">
                                          <p:stCondLst>
                                            <p:cond delay="0"/>
                                          </p:stCondLst>
                                        </p:cTn>
                                        <p:tgtEl>
                                          <p:spTgt spid="5048"/>
                                        </p:tgtEl>
                                        <p:attrNameLst>
                                          <p:attrName>style.visibility</p:attrName>
                                        </p:attrNameLst>
                                      </p:cBhvr>
                                      <p:to>
                                        <p:strVal val="visible"/>
                                      </p:to>
                                    </p:set>
                                    <p:animEffect transition="in" filter="fade">
                                      <p:cBhvr>
                                        <p:cTn id="369" dur="500"/>
                                        <p:tgtEl>
                                          <p:spTgt spid="5048"/>
                                        </p:tgtEl>
                                      </p:cBhvr>
                                    </p:animEffect>
                                  </p:childTnLst>
                                </p:cTn>
                              </p:par>
                            </p:childTnLst>
                          </p:cTn>
                        </p:par>
                      </p:childTnLst>
                    </p:cTn>
                  </p:par>
                  <p:par>
                    <p:cTn id="370" fill="hold">
                      <p:stCondLst>
                        <p:cond delay="indefinite"/>
                      </p:stCondLst>
                      <p:childTnLst>
                        <p:par>
                          <p:cTn id="371" fill="hold">
                            <p:stCondLst>
                              <p:cond delay="0"/>
                            </p:stCondLst>
                            <p:childTnLst>
                              <p:par>
                                <p:cTn id="372" presetID="10" presetClass="entr" presetSubtype="0" fill="hold" nodeType="clickEffect">
                                  <p:stCondLst>
                                    <p:cond delay="0"/>
                                  </p:stCondLst>
                                  <p:childTnLst>
                                    <p:set>
                                      <p:cBhvr>
                                        <p:cTn id="373" dur="1" fill="hold">
                                          <p:stCondLst>
                                            <p:cond delay="0"/>
                                          </p:stCondLst>
                                        </p:cTn>
                                        <p:tgtEl>
                                          <p:spTgt spid="5049"/>
                                        </p:tgtEl>
                                        <p:attrNameLst>
                                          <p:attrName>style.visibility</p:attrName>
                                        </p:attrNameLst>
                                      </p:cBhvr>
                                      <p:to>
                                        <p:strVal val="visible"/>
                                      </p:to>
                                    </p:set>
                                    <p:animEffect transition="in" filter="fade">
                                      <p:cBhvr>
                                        <p:cTn id="374" dur="500"/>
                                        <p:tgtEl>
                                          <p:spTgt spid="5049"/>
                                        </p:tgtEl>
                                      </p:cBhvr>
                                    </p:animEffect>
                                  </p:childTnLst>
                                </p:cTn>
                              </p:par>
                            </p:childTnLst>
                          </p:cTn>
                        </p:par>
                      </p:childTnLst>
                    </p:cTn>
                  </p:par>
                  <p:par>
                    <p:cTn id="375" fill="hold">
                      <p:stCondLst>
                        <p:cond delay="indefinite"/>
                      </p:stCondLst>
                      <p:childTnLst>
                        <p:par>
                          <p:cTn id="376" fill="hold">
                            <p:stCondLst>
                              <p:cond delay="0"/>
                            </p:stCondLst>
                            <p:childTnLst>
                              <p:par>
                                <p:cTn id="377" presetID="10" presetClass="entr" presetSubtype="0" fill="hold" nodeType="clickEffect">
                                  <p:stCondLst>
                                    <p:cond delay="0"/>
                                  </p:stCondLst>
                                  <p:childTnLst>
                                    <p:set>
                                      <p:cBhvr>
                                        <p:cTn id="378" dur="1" fill="hold">
                                          <p:stCondLst>
                                            <p:cond delay="0"/>
                                          </p:stCondLst>
                                        </p:cTn>
                                        <p:tgtEl>
                                          <p:spTgt spid="5044"/>
                                        </p:tgtEl>
                                        <p:attrNameLst>
                                          <p:attrName>style.visibility</p:attrName>
                                        </p:attrNameLst>
                                      </p:cBhvr>
                                      <p:to>
                                        <p:strVal val="visible"/>
                                      </p:to>
                                    </p:set>
                                    <p:animEffect transition="in" filter="fade">
                                      <p:cBhvr>
                                        <p:cTn id="379" dur="500"/>
                                        <p:tgtEl>
                                          <p:spTgt spid="5044"/>
                                        </p:tgtEl>
                                      </p:cBhvr>
                                    </p:animEffect>
                                  </p:childTnLst>
                                </p:cTn>
                              </p:par>
                            </p:childTnLst>
                          </p:cTn>
                        </p:par>
                        <p:par>
                          <p:cTn id="380" fill="hold">
                            <p:stCondLst>
                              <p:cond delay="500"/>
                            </p:stCondLst>
                            <p:childTnLst>
                              <p:par>
                                <p:cTn id="381" presetID="10" presetClass="entr" presetSubtype="0" fill="hold" nodeType="afterEffect">
                                  <p:stCondLst>
                                    <p:cond delay="0"/>
                                  </p:stCondLst>
                                  <p:childTnLst>
                                    <p:set>
                                      <p:cBhvr>
                                        <p:cTn id="382" dur="1" fill="hold">
                                          <p:stCondLst>
                                            <p:cond delay="0"/>
                                          </p:stCondLst>
                                        </p:cTn>
                                        <p:tgtEl>
                                          <p:spTgt spid="5050"/>
                                        </p:tgtEl>
                                        <p:attrNameLst>
                                          <p:attrName>style.visibility</p:attrName>
                                        </p:attrNameLst>
                                      </p:cBhvr>
                                      <p:to>
                                        <p:strVal val="visible"/>
                                      </p:to>
                                    </p:set>
                                    <p:animEffect transition="in" filter="fade">
                                      <p:cBhvr>
                                        <p:cTn id="383" dur="500"/>
                                        <p:tgtEl>
                                          <p:spTgt spid="5050"/>
                                        </p:tgtEl>
                                      </p:cBhvr>
                                    </p:animEffect>
                                  </p:childTnLst>
                                </p:cTn>
                              </p:par>
                            </p:childTnLst>
                          </p:cTn>
                        </p:par>
                        <p:par>
                          <p:cTn id="384" fill="hold">
                            <p:stCondLst>
                              <p:cond delay="1000"/>
                            </p:stCondLst>
                            <p:childTnLst>
                              <p:par>
                                <p:cTn id="385" presetID="10" presetClass="entr" presetSubtype="0" fill="hold" nodeType="afterEffect">
                                  <p:stCondLst>
                                    <p:cond delay="0"/>
                                  </p:stCondLst>
                                  <p:childTnLst>
                                    <p:set>
                                      <p:cBhvr>
                                        <p:cTn id="386" dur="1" fill="hold">
                                          <p:stCondLst>
                                            <p:cond delay="0"/>
                                          </p:stCondLst>
                                        </p:cTn>
                                        <p:tgtEl>
                                          <p:spTgt spid="5030"/>
                                        </p:tgtEl>
                                        <p:attrNameLst>
                                          <p:attrName>style.visibility</p:attrName>
                                        </p:attrNameLst>
                                      </p:cBhvr>
                                      <p:to>
                                        <p:strVal val="visible"/>
                                      </p:to>
                                    </p:set>
                                    <p:animEffect transition="in" filter="fade">
                                      <p:cBhvr>
                                        <p:cTn id="387" dur="2000"/>
                                        <p:tgtEl>
                                          <p:spTgt spid="5030"/>
                                        </p:tgtEl>
                                      </p:cBhvr>
                                    </p:animEffect>
                                  </p:childTnLst>
                                </p:cTn>
                              </p:par>
                            </p:childTnLst>
                          </p:cTn>
                        </p:par>
                      </p:childTnLst>
                    </p:cTn>
                  </p:par>
                  <p:par>
                    <p:cTn id="388" fill="hold">
                      <p:stCondLst>
                        <p:cond delay="indefinite"/>
                      </p:stCondLst>
                      <p:childTnLst>
                        <p:par>
                          <p:cTn id="389" fill="hold">
                            <p:stCondLst>
                              <p:cond delay="0"/>
                            </p:stCondLst>
                            <p:childTnLst>
                              <p:par>
                                <p:cTn id="390" presetID="10" presetClass="entr" presetSubtype="0" fill="hold" nodeType="clickEffect">
                                  <p:stCondLst>
                                    <p:cond delay="0"/>
                                  </p:stCondLst>
                                  <p:childTnLst>
                                    <p:set>
                                      <p:cBhvr>
                                        <p:cTn id="391" dur="1" fill="hold">
                                          <p:stCondLst>
                                            <p:cond delay="0"/>
                                          </p:stCondLst>
                                        </p:cTn>
                                        <p:tgtEl>
                                          <p:spTgt spid="5020"/>
                                        </p:tgtEl>
                                        <p:attrNameLst>
                                          <p:attrName>style.visibility</p:attrName>
                                        </p:attrNameLst>
                                      </p:cBhvr>
                                      <p:to>
                                        <p:strVal val="visible"/>
                                      </p:to>
                                    </p:set>
                                    <p:animEffect transition="in" filter="fade">
                                      <p:cBhvr>
                                        <p:cTn id="392" dur="500"/>
                                        <p:tgtEl>
                                          <p:spTgt spid="5020"/>
                                        </p:tgtEl>
                                      </p:cBhvr>
                                    </p:animEffect>
                                  </p:childTnLst>
                                </p:cTn>
                              </p:par>
                            </p:childTnLst>
                          </p:cTn>
                        </p:par>
                      </p:childTnLst>
                    </p:cTn>
                  </p:par>
                  <p:par>
                    <p:cTn id="393" fill="hold">
                      <p:stCondLst>
                        <p:cond delay="indefinite"/>
                      </p:stCondLst>
                      <p:childTnLst>
                        <p:par>
                          <p:cTn id="394" fill="hold">
                            <p:stCondLst>
                              <p:cond delay="0"/>
                            </p:stCondLst>
                            <p:childTnLst>
                              <p:par>
                                <p:cTn id="395" presetID="23" presetClass="entr" presetSubtype="16" fill="hold" nodeType="clickEffect">
                                  <p:stCondLst>
                                    <p:cond delay="0"/>
                                  </p:stCondLst>
                                  <p:childTnLst>
                                    <p:set>
                                      <p:cBhvr>
                                        <p:cTn id="396" dur="1" fill="hold">
                                          <p:stCondLst>
                                            <p:cond delay="0"/>
                                          </p:stCondLst>
                                        </p:cTn>
                                        <p:tgtEl>
                                          <p:spTgt spid="5021"/>
                                        </p:tgtEl>
                                        <p:attrNameLst>
                                          <p:attrName>style.visibility</p:attrName>
                                        </p:attrNameLst>
                                      </p:cBhvr>
                                      <p:to>
                                        <p:strVal val="visible"/>
                                      </p:to>
                                    </p:set>
                                    <p:anim calcmode="lin" valueType="num">
                                      <p:cBhvr additive="base">
                                        <p:cTn id="397" dur="500"/>
                                        <p:tgtEl>
                                          <p:spTgt spid="5021"/>
                                        </p:tgtEl>
                                        <p:attrNameLst>
                                          <p:attrName>ppt_w</p:attrName>
                                        </p:attrNameLst>
                                      </p:cBhvr>
                                      <p:tavLst>
                                        <p:tav tm="0">
                                          <p:val>
                                            <p:strVal val="0"/>
                                          </p:val>
                                        </p:tav>
                                        <p:tav tm="100000">
                                          <p:val>
                                            <p:strVal val="#ppt_w"/>
                                          </p:val>
                                        </p:tav>
                                      </p:tavLst>
                                    </p:anim>
                                    <p:anim calcmode="lin" valueType="num">
                                      <p:cBhvr additive="base">
                                        <p:cTn id="398" dur="500"/>
                                        <p:tgtEl>
                                          <p:spTgt spid="5021"/>
                                        </p:tgtEl>
                                        <p:attrNameLst>
                                          <p:attrName>ppt_h</p:attrName>
                                        </p:attrNameLst>
                                      </p:cBhvr>
                                      <p:tavLst>
                                        <p:tav tm="0">
                                          <p:val>
                                            <p:strVal val="0"/>
                                          </p:val>
                                        </p:tav>
                                        <p:tav tm="100000">
                                          <p:val>
                                            <p:strVal val="#ppt_h"/>
                                          </p:val>
                                        </p:tav>
                                      </p:tavLst>
                                    </p:anim>
                                  </p:childTnLst>
                                </p:cTn>
                              </p:par>
                              <p:par>
                                <p:cTn id="399" presetID="10" presetClass="exit" presetSubtype="0" fill="hold" nodeType="withEffect">
                                  <p:stCondLst>
                                    <p:cond delay="0"/>
                                  </p:stCondLst>
                                  <p:childTnLst>
                                    <p:animEffect transition="out" filter="fade">
                                      <p:cBhvr>
                                        <p:cTn id="400" dur="2000"/>
                                        <p:tgtEl>
                                          <p:spTgt spid="5055"/>
                                        </p:tgtEl>
                                      </p:cBhvr>
                                    </p:animEffect>
                                    <p:set>
                                      <p:cBhvr>
                                        <p:cTn id="401" dur="1" fill="hold">
                                          <p:stCondLst>
                                            <p:cond delay="2000"/>
                                          </p:stCondLst>
                                        </p:cTn>
                                        <p:tgtEl>
                                          <p:spTgt spid="5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5060"/>
        <p:cNvGrpSpPr/>
        <p:nvPr/>
      </p:nvGrpSpPr>
      <p:grpSpPr>
        <a:xfrm>
          <a:off x="0" y="0"/>
          <a:ext cx="0" cy="0"/>
          <a:chOff x="0" y="0"/>
          <a:chExt cx="0" cy="0"/>
        </a:xfrm>
      </p:grpSpPr>
      <p:sp>
        <p:nvSpPr>
          <p:cNvPr id="5061" name="Shape 5061"/>
          <p:cNvSpPr txBox="1"/>
          <p:nvPr/>
        </p:nvSpPr>
        <p:spPr>
          <a:xfrm>
            <a:off x="7915275" y="6072187"/>
            <a:ext cx="11890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0.45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062" name="Shape 5062"/>
          <p:cNvSpPr txBox="1"/>
          <p:nvPr/>
        </p:nvSpPr>
        <p:spPr>
          <a:xfrm>
            <a:off x="7915275" y="6072187"/>
            <a:ext cx="11890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0.45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063" name="Shape 5063"/>
          <p:cNvSpPr txBox="1"/>
          <p:nvPr/>
        </p:nvSpPr>
        <p:spPr>
          <a:xfrm>
            <a:off x="941387" y="4181475"/>
            <a:ext cx="14684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sp>
        <p:nvSpPr>
          <p:cNvPr id="5064" name="Shape 5064"/>
          <p:cNvSpPr txBox="1"/>
          <p:nvPr/>
        </p:nvSpPr>
        <p:spPr>
          <a:xfrm>
            <a:off x="1336675" y="2287588"/>
            <a:ext cx="621506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H</a:t>
            </a:r>
            <a:r>
              <a:rPr lang="en-US" sz="2000" b="0" i="0" u="none" strike="noStrike" cap="none" baseline="-25000">
                <a:solidFill>
                  <a:schemeClr val="dk1"/>
                </a:solidFill>
                <a:latin typeface="Arial"/>
                <a:ea typeface="Arial"/>
                <a:cs typeface="Arial"/>
                <a:sym typeface="Arial"/>
              </a:rPr>
              <a:t>4</a:t>
            </a:r>
            <a:r>
              <a:rPr lang="en-US" sz="2000" b="0" i="0" u="none" strike="noStrike" cap="none">
                <a:solidFill>
                  <a:schemeClr val="dk1"/>
                </a:solidFill>
                <a:latin typeface="Arial"/>
                <a:ea typeface="Arial"/>
                <a:cs typeface="Arial"/>
                <a:sym typeface="Arial"/>
              </a:rPr>
              <a:t>(l)   +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4</a:t>
            </a:r>
            <a:r>
              <a:rPr lang="en-US" sz="2000" b="0" i="0" u="none" strike="noStrike" cap="none">
                <a:solidFill>
                  <a:schemeClr val="dk1"/>
                </a:solidFill>
                <a:latin typeface="Arial"/>
                <a:ea typeface="Arial"/>
                <a:cs typeface="Arial"/>
                <a:sym typeface="Arial"/>
              </a:rPr>
              <a:t>(l)                    3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   4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O(g)</a:t>
            </a:r>
          </a:p>
        </p:txBody>
      </p:sp>
      <p:sp>
        <p:nvSpPr>
          <p:cNvPr id="5065" name="Shape 5065"/>
          <p:cNvSpPr txBox="1"/>
          <p:nvPr/>
        </p:nvSpPr>
        <p:spPr>
          <a:xfrm>
            <a:off x="288925" y="1325562"/>
            <a:ext cx="8239125"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5.  An unbalanced chemical equation is given as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(g)   +   __ H</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O(l). </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If you begin with 400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 and 900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a:t>
            </a:r>
          </a:p>
        </p:txBody>
      </p:sp>
      <p:cxnSp>
        <p:nvCxnSpPr>
          <p:cNvPr id="5066" name="Shape 5066"/>
          <p:cNvCxnSpPr/>
          <p:nvPr/>
        </p:nvCxnSpPr>
        <p:spPr>
          <a:xfrm>
            <a:off x="4067175" y="2514600"/>
            <a:ext cx="857250" cy="0"/>
          </a:xfrm>
          <a:prstGeom prst="straightConnector1">
            <a:avLst/>
          </a:prstGeom>
          <a:noFill/>
          <a:ln w="22225" cap="flat" cmpd="sng">
            <a:solidFill>
              <a:schemeClr val="dk1"/>
            </a:solidFill>
            <a:prstDash val="solid"/>
            <a:round/>
            <a:headEnd type="none" w="med" len="med"/>
            <a:tailEnd type="triangle" w="lg" len="lg"/>
          </a:ln>
        </p:spPr>
      </p:cxnSp>
      <p:sp>
        <p:nvSpPr>
          <p:cNvPr id="5067" name="Shape 506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5068" name="Shape 5068">
            <a:hlinkClick r:id="rId3"/>
          </p:cNvPr>
          <p:cNvSpPr/>
          <p:nvPr/>
        </p:nvSpPr>
        <p:spPr>
          <a:xfrm>
            <a:off x="300037" y="226536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cxnSp>
        <p:nvCxnSpPr>
          <p:cNvPr id="5069" name="Shape 5069"/>
          <p:cNvCxnSpPr/>
          <p:nvPr/>
        </p:nvCxnSpPr>
        <p:spPr>
          <a:xfrm>
            <a:off x="6153150" y="1495425"/>
            <a:ext cx="304799" cy="0"/>
          </a:xfrm>
          <a:prstGeom prst="straightConnector1">
            <a:avLst/>
          </a:prstGeom>
          <a:noFill/>
          <a:ln w="12700" cap="flat" cmpd="sng">
            <a:solidFill>
              <a:schemeClr val="dk1"/>
            </a:solidFill>
            <a:prstDash val="solid"/>
            <a:round/>
            <a:headEnd type="none" w="med" len="med"/>
            <a:tailEnd type="triangle" w="lg" len="lg"/>
          </a:ln>
        </p:spPr>
      </p:cxnSp>
      <p:sp>
        <p:nvSpPr>
          <p:cNvPr id="5070" name="Shape 5070"/>
          <p:cNvSpPr txBox="1"/>
          <p:nvPr/>
        </p:nvSpPr>
        <p:spPr>
          <a:xfrm>
            <a:off x="946150" y="1887538"/>
            <a:ext cx="724534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  Find the number of liters of water produced, assuming the reaction goes to completion.</a:t>
            </a:r>
          </a:p>
        </p:txBody>
      </p:sp>
      <p:sp>
        <p:nvSpPr>
          <p:cNvPr id="5071" name="Shape 5071"/>
          <p:cNvSpPr txBox="1"/>
          <p:nvPr/>
        </p:nvSpPr>
        <p:spPr>
          <a:xfrm>
            <a:off x="1447800" y="2608263"/>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400 g</a:t>
            </a:r>
          </a:p>
        </p:txBody>
      </p:sp>
      <p:sp>
        <p:nvSpPr>
          <p:cNvPr id="5072" name="Shape 5072"/>
          <p:cNvSpPr txBox="1"/>
          <p:nvPr/>
        </p:nvSpPr>
        <p:spPr>
          <a:xfrm>
            <a:off x="2886075" y="2636838"/>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900 g</a:t>
            </a:r>
          </a:p>
        </p:txBody>
      </p:sp>
      <p:cxnSp>
        <p:nvCxnSpPr>
          <p:cNvPr id="5073" name="Shape 5073"/>
          <p:cNvCxnSpPr/>
          <p:nvPr/>
        </p:nvCxnSpPr>
        <p:spPr>
          <a:xfrm>
            <a:off x="1743075" y="29892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5074" name="Shape 5074"/>
          <p:cNvCxnSpPr/>
          <p:nvPr/>
        </p:nvCxnSpPr>
        <p:spPr>
          <a:xfrm>
            <a:off x="3211513" y="2997200"/>
            <a:ext cx="0" cy="1152525"/>
          </a:xfrm>
          <a:prstGeom prst="straightConnector1">
            <a:avLst/>
          </a:prstGeom>
          <a:noFill/>
          <a:ln w="9525" cap="flat" cmpd="sng">
            <a:solidFill>
              <a:schemeClr val="dk1"/>
            </a:solidFill>
            <a:prstDash val="solid"/>
            <a:round/>
            <a:headEnd type="none" w="med" len="med"/>
            <a:tailEnd type="triangle" w="lg" len="lg"/>
          </a:ln>
        </p:spPr>
      </p:cxnSp>
      <p:sp>
        <p:nvSpPr>
          <p:cNvPr id="5075" name="Shape 5075"/>
          <p:cNvSpPr txBox="1"/>
          <p:nvPr/>
        </p:nvSpPr>
        <p:spPr>
          <a:xfrm>
            <a:off x="1792288" y="3243263"/>
            <a:ext cx="10779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32 g/mol</a:t>
            </a:r>
          </a:p>
        </p:txBody>
      </p:sp>
      <p:sp>
        <p:nvSpPr>
          <p:cNvPr id="5076" name="Shape 5076"/>
          <p:cNvSpPr txBox="1"/>
          <p:nvPr/>
        </p:nvSpPr>
        <p:spPr>
          <a:xfrm>
            <a:off x="3260725" y="3240088"/>
            <a:ext cx="10779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92 g/mol</a:t>
            </a:r>
          </a:p>
        </p:txBody>
      </p:sp>
      <p:sp>
        <p:nvSpPr>
          <p:cNvPr id="5077" name="Shape 5077"/>
          <p:cNvSpPr txBox="1"/>
          <p:nvPr/>
        </p:nvSpPr>
        <p:spPr>
          <a:xfrm>
            <a:off x="2587625" y="4178300"/>
            <a:ext cx="14811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9.78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p>
        </p:txBody>
      </p:sp>
      <p:cxnSp>
        <p:nvCxnSpPr>
          <p:cNvPr id="5078" name="Shape 5078"/>
          <p:cNvCxnSpPr/>
          <p:nvPr/>
        </p:nvCxnSpPr>
        <p:spPr>
          <a:xfrm>
            <a:off x="1074737" y="4471987"/>
            <a:ext cx="1216024" cy="0"/>
          </a:xfrm>
          <a:prstGeom prst="straightConnector1">
            <a:avLst/>
          </a:prstGeom>
          <a:noFill/>
          <a:ln w="9525" cap="flat" cmpd="sng">
            <a:solidFill>
              <a:schemeClr val="dk1"/>
            </a:solidFill>
            <a:prstDash val="solid"/>
            <a:round/>
            <a:headEnd type="none" w="med" len="med"/>
            <a:tailEnd type="none" w="med" len="med"/>
          </a:ln>
        </p:spPr>
      </p:cxnSp>
      <p:cxnSp>
        <p:nvCxnSpPr>
          <p:cNvPr id="5079" name="Shape 5079"/>
          <p:cNvCxnSpPr/>
          <p:nvPr/>
        </p:nvCxnSpPr>
        <p:spPr>
          <a:xfrm>
            <a:off x="2679700" y="4471987"/>
            <a:ext cx="1249363" cy="0"/>
          </a:xfrm>
          <a:prstGeom prst="straightConnector1">
            <a:avLst/>
          </a:prstGeom>
          <a:noFill/>
          <a:ln w="9525" cap="flat" cmpd="sng">
            <a:solidFill>
              <a:schemeClr val="dk1"/>
            </a:solidFill>
            <a:prstDash val="solid"/>
            <a:round/>
            <a:headEnd type="none" w="med" len="med"/>
            <a:tailEnd type="none" w="med" len="med"/>
          </a:ln>
        </p:spPr>
      </p:cxnSp>
      <p:sp>
        <p:nvSpPr>
          <p:cNvPr id="5080" name="Shape 5080"/>
          <p:cNvSpPr txBox="1"/>
          <p:nvPr/>
        </p:nvSpPr>
        <p:spPr>
          <a:xfrm>
            <a:off x="1492250" y="44354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a:t>
            </a:r>
          </a:p>
        </p:txBody>
      </p:sp>
      <p:sp>
        <p:nvSpPr>
          <p:cNvPr id="5081" name="Shape 5081"/>
          <p:cNvSpPr txBox="1"/>
          <p:nvPr/>
        </p:nvSpPr>
        <p:spPr>
          <a:xfrm>
            <a:off x="3111500" y="4443412"/>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p>
        </p:txBody>
      </p:sp>
      <p:sp>
        <p:nvSpPr>
          <p:cNvPr id="5082" name="Shape 5082"/>
          <p:cNvSpPr txBox="1"/>
          <p:nvPr/>
        </p:nvSpPr>
        <p:spPr>
          <a:xfrm>
            <a:off x="1344612" y="4865687"/>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6.25</a:t>
            </a:r>
          </a:p>
        </p:txBody>
      </p:sp>
      <p:sp>
        <p:nvSpPr>
          <p:cNvPr id="5083" name="Shape 5083"/>
          <p:cNvSpPr txBox="1"/>
          <p:nvPr/>
        </p:nvSpPr>
        <p:spPr>
          <a:xfrm>
            <a:off x="2967038" y="4862512"/>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9.78</a:t>
            </a:r>
          </a:p>
        </p:txBody>
      </p:sp>
      <p:sp>
        <p:nvSpPr>
          <p:cNvPr id="5084" name="Shape 5084"/>
          <p:cNvSpPr txBox="1"/>
          <p:nvPr/>
        </p:nvSpPr>
        <p:spPr>
          <a:xfrm>
            <a:off x="730250" y="6078537"/>
            <a:ext cx="24129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 = 12.5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grpSp>
        <p:nvGrpSpPr>
          <p:cNvPr id="5085" name="Shape 5085"/>
          <p:cNvGrpSpPr/>
          <p:nvPr/>
        </p:nvGrpSpPr>
        <p:grpSpPr>
          <a:xfrm>
            <a:off x="3125788" y="5835650"/>
            <a:ext cx="1119187" cy="808038"/>
            <a:chOff x="4174" y="2818"/>
            <a:chExt cx="755" cy="509"/>
          </a:xfrm>
        </p:grpSpPr>
        <p:sp>
          <p:nvSpPr>
            <p:cNvPr id="5086" name="Shape 5086"/>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087" name="Shape 5087"/>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088" name="Shape 5088"/>
          <p:cNvSpPr txBox="1"/>
          <p:nvPr/>
        </p:nvSpPr>
        <p:spPr>
          <a:xfrm>
            <a:off x="3105150" y="6259512"/>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sp>
        <p:nvSpPr>
          <p:cNvPr id="5089" name="Shape 5089"/>
          <p:cNvSpPr txBox="1"/>
          <p:nvPr/>
        </p:nvSpPr>
        <p:spPr>
          <a:xfrm>
            <a:off x="3149600" y="5902325"/>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090" name="Shape 5090"/>
          <p:cNvCxnSpPr/>
          <p:nvPr/>
        </p:nvCxnSpPr>
        <p:spPr>
          <a:xfrm rot="10800000" flipH="1">
            <a:off x="2243138" y="6210299"/>
            <a:ext cx="776286" cy="98425"/>
          </a:xfrm>
          <a:prstGeom prst="straightConnector1">
            <a:avLst/>
          </a:prstGeom>
          <a:noFill/>
          <a:ln w="9525" cap="flat" cmpd="sng">
            <a:solidFill>
              <a:srgbClr val="FF0000"/>
            </a:solidFill>
            <a:prstDash val="solid"/>
            <a:round/>
            <a:headEnd type="none" w="med" len="med"/>
            <a:tailEnd type="none" w="med" len="med"/>
          </a:ln>
        </p:spPr>
      </p:cxnSp>
      <p:cxnSp>
        <p:nvCxnSpPr>
          <p:cNvPr id="5091" name="Shape 5091"/>
          <p:cNvCxnSpPr/>
          <p:nvPr/>
        </p:nvCxnSpPr>
        <p:spPr>
          <a:xfrm rot="10800000" flipH="1">
            <a:off x="3392487" y="6391274"/>
            <a:ext cx="752474" cy="127000"/>
          </a:xfrm>
          <a:prstGeom prst="straightConnector1">
            <a:avLst/>
          </a:prstGeom>
          <a:noFill/>
          <a:ln w="9525" cap="flat" cmpd="sng">
            <a:solidFill>
              <a:srgbClr val="FF0000"/>
            </a:solidFill>
            <a:prstDash val="solid"/>
            <a:round/>
            <a:headEnd type="none" w="med" len="med"/>
            <a:tailEnd type="none" w="med" len="med"/>
          </a:ln>
        </p:spPr>
      </p:cxnSp>
      <p:sp>
        <p:nvSpPr>
          <p:cNvPr id="5092" name="Shape 5092"/>
          <p:cNvSpPr txBox="1"/>
          <p:nvPr/>
        </p:nvSpPr>
        <p:spPr>
          <a:xfrm>
            <a:off x="7693025" y="6067425"/>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sp>
        <p:nvSpPr>
          <p:cNvPr id="5093" name="Shape 5093"/>
          <p:cNvSpPr/>
          <p:nvPr/>
        </p:nvSpPr>
        <p:spPr>
          <a:xfrm>
            <a:off x="1668463" y="5156200"/>
            <a:ext cx="1568450" cy="431800"/>
          </a:xfrm>
          <a:custGeom>
            <a:avLst/>
            <a:gdLst/>
            <a:ahLst/>
            <a:cxnLst/>
            <a:rect l="0" t="0" r="0" b="0"/>
            <a:pathLst>
              <a:path w="988" h="272" extrusionOk="0">
                <a:moveTo>
                  <a:pt x="0" y="15"/>
                </a:moveTo>
                <a:cubicBezTo>
                  <a:pt x="145" y="143"/>
                  <a:pt x="291" y="272"/>
                  <a:pt x="456" y="270"/>
                </a:cubicBezTo>
                <a:cubicBezTo>
                  <a:pt x="621" y="268"/>
                  <a:pt x="804" y="134"/>
                  <a:pt x="988" y="0"/>
                </a:cubicBezTo>
              </a:path>
            </a:pathLst>
          </a:custGeom>
          <a:noFill/>
          <a:ln w="9525"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94" name="Shape 5094"/>
          <p:cNvSpPr txBox="1"/>
          <p:nvPr/>
        </p:nvSpPr>
        <p:spPr>
          <a:xfrm>
            <a:off x="1489075" y="5340350"/>
            <a:ext cx="1809750" cy="581024"/>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smaller number</a:t>
            </a:r>
          </a:p>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is limiting reactant</a:t>
            </a:r>
          </a:p>
        </p:txBody>
      </p:sp>
      <p:sp>
        <p:nvSpPr>
          <p:cNvPr id="5095" name="Shape 5095"/>
          <p:cNvSpPr txBox="1"/>
          <p:nvPr/>
        </p:nvSpPr>
        <p:spPr>
          <a:xfrm>
            <a:off x="6680200" y="2630488"/>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L</a:t>
            </a:r>
          </a:p>
        </p:txBody>
      </p:sp>
      <p:grpSp>
        <p:nvGrpSpPr>
          <p:cNvPr id="5096" name="Shape 5096"/>
          <p:cNvGrpSpPr/>
          <p:nvPr/>
        </p:nvGrpSpPr>
        <p:grpSpPr>
          <a:xfrm>
            <a:off x="4271963" y="5835650"/>
            <a:ext cx="1050924" cy="808038"/>
            <a:chOff x="4174" y="2818"/>
            <a:chExt cx="755" cy="509"/>
          </a:xfrm>
        </p:grpSpPr>
        <p:sp>
          <p:nvSpPr>
            <p:cNvPr id="5097" name="Shape 5097"/>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098" name="Shape 5098"/>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099" name="Shape 5099"/>
          <p:cNvSpPr txBox="1"/>
          <p:nvPr/>
        </p:nvSpPr>
        <p:spPr>
          <a:xfrm>
            <a:off x="4232275" y="6259512"/>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100" name="Shape 5100"/>
          <p:cNvSpPr txBox="1"/>
          <p:nvPr/>
        </p:nvSpPr>
        <p:spPr>
          <a:xfrm>
            <a:off x="4286250" y="5902325"/>
            <a:ext cx="10191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18 g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101" name="Shape 5101"/>
          <p:cNvCxnSpPr/>
          <p:nvPr/>
        </p:nvCxnSpPr>
        <p:spPr>
          <a:xfrm rot="10800000" flipH="1">
            <a:off x="4519612" y="6388099"/>
            <a:ext cx="739775" cy="130175"/>
          </a:xfrm>
          <a:prstGeom prst="straightConnector1">
            <a:avLst/>
          </a:prstGeom>
          <a:noFill/>
          <a:ln w="9525" cap="flat" cmpd="sng">
            <a:solidFill>
              <a:srgbClr val="FF0000"/>
            </a:solidFill>
            <a:prstDash val="solid"/>
            <a:round/>
            <a:headEnd type="none" w="med" len="med"/>
            <a:tailEnd type="none" w="med" len="med"/>
          </a:ln>
        </p:spPr>
      </p:cxnSp>
      <p:cxnSp>
        <p:nvCxnSpPr>
          <p:cNvPr id="5102" name="Shape 5102"/>
          <p:cNvCxnSpPr/>
          <p:nvPr/>
        </p:nvCxnSpPr>
        <p:spPr>
          <a:xfrm rot="10800000" flipH="1">
            <a:off x="3443287" y="6035675"/>
            <a:ext cx="720724" cy="120649"/>
          </a:xfrm>
          <a:prstGeom prst="straightConnector1">
            <a:avLst/>
          </a:prstGeom>
          <a:noFill/>
          <a:ln w="9525" cap="flat" cmpd="sng">
            <a:solidFill>
              <a:srgbClr val="FF0000"/>
            </a:solidFill>
            <a:prstDash val="solid"/>
            <a:round/>
            <a:headEnd type="none" w="med" len="med"/>
            <a:tailEnd type="none" w="med" len="med"/>
          </a:ln>
        </p:spPr>
      </p:cxnSp>
      <p:sp>
        <p:nvSpPr>
          <p:cNvPr id="5103" name="Shape 5103"/>
          <p:cNvSpPr txBox="1"/>
          <p:nvPr/>
        </p:nvSpPr>
        <p:spPr>
          <a:xfrm>
            <a:off x="4175125"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2</a:t>
            </a:r>
          </a:p>
        </p:txBody>
      </p:sp>
      <p:sp>
        <p:nvSpPr>
          <p:cNvPr id="5104" name="Shape 5104"/>
          <p:cNvSpPr txBox="1"/>
          <p:nvPr/>
        </p:nvSpPr>
        <p:spPr>
          <a:xfrm>
            <a:off x="6537325"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3</a:t>
            </a:r>
          </a:p>
        </p:txBody>
      </p:sp>
      <p:sp>
        <p:nvSpPr>
          <p:cNvPr id="5105" name="Shape 5105"/>
          <p:cNvSpPr txBox="1"/>
          <p:nvPr/>
        </p:nvSpPr>
        <p:spPr>
          <a:xfrm>
            <a:off x="7556500"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4</a:t>
            </a:r>
          </a:p>
        </p:txBody>
      </p:sp>
      <p:grpSp>
        <p:nvGrpSpPr>
          <p:cNvPr id="5106" name="Shape 5106"/>
          <p:cNvGrpSpPr/>
          <p:nvPr/>
        </p:nvGrpSpPr>
        <p:grpSpPr>
          <a:xfrm>
            <a:off x="5345113" y="5835650"/>
            <a:ext cx="1058861" cy="808038"/>
            <a:chOff x="4174" y="2818"/>
            <a:chExt cx="755" cy="509"/>
          </a:xfrm>
        </p:grpSpPr>
        <p:sp>
          <p:nvSpPr>
            <p:cNvPr id="5107" name="Shape 5107"/>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108" name="Shape 5108"/>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109" name="Shape 5109"/>
          <p:cNvSpPr txBox="1"/>
          <p:nvPr/>
        </p:nvSpPr>
        <p:spPr>
          <a:xfrm>
            <a:off x="5314950" y="6259512"/>
            <a:ext cx="10763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 g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110" name="Shape 5110"/>
          <p:cNvSpPr txBox="1"/>
          <p:nvPr/>
        </p:nvSpPr>
        <p:spPr>
          <a:xfrm>
            <a:off x="5321300" y="5902325"/>
            <a:ext cx="10763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111" name="Shape 5111"/>
          <p:cNvCxnSpPr/>
          <p:nvPr/>
        </p:nvCxnSpPr>
        <p:spPr>
          <a:xfrm rot="10800000" flipH="1">
            <a:off x="5716587" y="6407150"/>
            <a:ext cx="541337" cy="92074"/>
          </a:xfrm>
          <a:prstGeom prst="straightConnector1">
            <a:avLst/>
          </a:prstGeom>
          <a:noFill/>
          <a:ln w="9525" cap="flat" cmpd="sng">
            <a:solidFill>
              <a:srgbClr val="FF0000"/>
            </a:solidFill>
            <a:prstDash val="solid"/>
            <a:round/>
            <a:headEnd type="none" w="med" len="med"/>
            <a:tailEnd type="none" w="med" len="med"/>
          </a:ln>
        </p:spPr>
      </p:cxnSp>
      <p:cxnSp>
        <p:nvCxnSpPr>
          <p:cNvPr id="5112" name="Shape 5112"/>
          <p:cNvCxnSpPr/>
          <p:nvPr/>
        </p:nvCxnSpPr>
        <p:spPr>
          <a:xfrm rot="10800000" flipH="1">
            <a:off x="5595937" y="6035675"/>
            <a:ext cx="720724" cy="120649"/>
          </a:xfrm>
          <a:prstGeom prst="straightConnector1">
            <a:avLst/>
          </a:prstGeom>
          <a:noFill/>
          <a:ln w="9525" cap="flat" cmpd="sng">
            <a:solidFill>
              <a:srgbClr val="FF0000"/>
            </a:solidFill>
            <a:prstDash val="solid"/>
            <a:round/>
            <a:headEnd type="none" w="med" len="med"/>
            <a:tailEnd type="none" w="med" len="med"/>
          </a:ln>
        </p:spPr>
      </p:cxnSp>
      <p:grpSp>
        <p:nvGrpSpPr>
          <p:cNvPr id="5113" name="Shape 5113"/>
          <p:cNvGrpSpPr/>
          <p:nvPr/>
        </p:nvGrpSpPr>
        <p:grpSpPr>
          <a:xfrm>
            <a:off x="6430963" y="5835650"/>
            <a:ext cx="1295399" cy="808038"/>
            <a:chOff x="4174" y="2818"/>
            <a:chExt cx="755" cy="509"/>
          </a:xfrm>
        </p:grpSpPr>
        <p:sp>
          <p:nvSpPr>
            <p:cNvPr id="5114" name="Shape 5114"/>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115" name="Shape 5115"/>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116" name="Shape 5116"/>
          <p:cNvSpPr txBox="1"/>
          <p:nvPr/>
        </p:nvSpPr>
        <p:spPr>
          <a:xfrm>
            <a:off x="6362700" y="6259512"/>
            <a:ext cx="14144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1000 mL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117" name="Shape 5117"/>
          <p:cNvSpPr txBox="1"/>
          <p:nvPr/>
        </p:nvSpPr>
        <p:spPr>
          <a:xfrm>
            <a:off x="6616700" y="5902325"/>
            <a:ext cx="9064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118" name="Shape 5118"/>
          <p:cNvCxnSpPr/>
          <p:nvPr/>
        </p:nvCxnSpPr>
        <p:spPr>
          <a:xfrm rot="10800000" flipH="1">
            <a:off x="6977063" y="6391274"/>
            <a:ext cx="682625" cy="119063"/>
          </a:xfrm>
          <a:prstGeom prst="straightConnector1">
            <a:avLst/>
          </a:prstGeom>
          <a:noFill/>
          <a:ln w="9525" cap="flat" cmpd="sng">
            <a:solidFill>
              <a:srgbClr val="FF0000"/>
            </a:solidFill>
            <a:prstDash val="solid"/>
            <a:round/>
            <a:headEnd type="none" w="med" len="med"/>
            <a:tailEnd type="none" w="med" len="med"/>
          </a:ln>
        </p:spPr>
      </p:cxnSp>
      <p:cxnSp>
        <p:nvCxnSpPr>
          <p:cNvPr id="5119" name="Shape 5119"/>
          <p:cNvCxnSpPr/>
          <p:nvPr/>
        </p:nvCxnSpPr>
        <p:spPr>
          <a:xfrm rot="10800000" flipH="1">
            <a:off x="4667250" y="6022975"/>
            <a:ext cx="541337" cy="92074"/>
          </a:xfrm>
          <a:prstGeom prst="straightConnector1">
            <a:avLst/>
          </a:prstGeom>
          <a:noFill/>
          <a:ln w="9525" cap="flat" cmpd="sng">
            <a:solidFill>
              <a:srgbClr val="FF0000"/>
            </a:solidFill>
            <a:prstDash val="solid"/>
            <a:round/>
            <a:headEnd type="none" w="med" len="med"/>
            <a:tailEnd type="none" w="med" len="med"/>
          </a:ln>
        </p:spPr>
      </p:cxnSp>
      <p:sp>
        <p:nvSpPr>
          <p:cNvPr id="5120" name="Shape 5120"/>
          <p:cNvSpPr txBox="1"/>
          <p:nvPr/>
        </p:nvSpPr>
        <p:spPr>
          <a:xfrm>
            <a:off x="5192712" y="4622800"/>
            <a:ext cx="1504949" cy="5175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rgbClr val="006600"/>
                </a:solidFill>
                <a:latin typeface="Arial"/>
                <a:ea typeface="Arial"/>
                <a:cs typeface="Arial"/>
                <a:sym typeface="Arial"/>
              </a:rPr>
              <a:t>Density of water </a:t>
            </a:r>
          </a:p>
          <a:p>
            <a:pPr marL="0" marR="0" lvl="0" indent="0" algn="ctr" rtl="0">
              <a:spcBef>
                <a:spcPts val="0"/>
              </a:spcBef>
              <a:spcAft>
                <a:spcPts val="0"/>
              </a:spcAft>
              <a:buSzPct val="25000"/>
              <a:buNone/>
            </a:pPr>
            <a:r>
              <a:rPr lang="en-US" sz="1400" b="0" i="0" u="none" strike="noStrike" cap="none">
                <a:solidFill>
                  <a:srgbClr val="006600"/>
                </a:solidFill>
                <a:latin typeface="Arial"/>
                <a:ea typeface="Arial"/>
                <a:cs typeface="Arial"/>
                <a:sym typeface="Arial"/>
              </a:rPr>
              <a:t>is 1.0 g/mL</a:t>
            </a:r>
          </a:p>
        </p:txBody>
      </p:sp>
      <p:sp>
        <p:nvSpPr>
          <p:cNvPr id="5121" name="Shape 5121"/>
          <p:cNvSpPr/>
          <p:nvPr/>
        </p:nvSpPr>
        <p:spPr>
          <a:xfrm>
            <a:off x="5764212" y="5208587"/>
            <a:ext cx="249237" cy="546099"/>
          </a:xfrm>
          <a:prstGeom prst="downArrow">
            <a:avLst>
              <a:gd name="adj1" fmla="val 50000"/>
              <a:gd name="adj2" fmla="val 54777"/>
            </a:avLst>
          </a:prstGeom>
          <a:gradFill>
            <a:gsLst>
              <a:gs pos="0">
                <a:schemeClr val="lt1"/>
              </a:gs>
              <a:gs pos="100000">
                <a:srgbClr val="008000"/>
              </a:gs>
            </a:gsLst>
            <a:lin ang="5400000" scaled="0"/>
          </a:gradFill>
          <a:ln>
            <a:noFill/>
          </a:ln>
        </p:spPr>
        <p:txBody>
          <a:bodyPr lIns="91425" tIns="91425" rIns="91425" bIns="91425" anchor="ctr" anchorCtr="0">
            <a:noAutofit/>
          </a:bodyPr>
          <a:lstStyle/>
          <a:p>
            <a:pPr lvl="0">
              <a:spcBef>
                <a:spcPts val="0"/>
              </a:spcBef>
              <a:buNone/>
            </a:pPr>
            <a:endParaRPr/>
          </a:p>
        </p:txBody>
      </p:sp>
      <p:sp>
        <p:nvSpPr>
          <p:cNvPr id="5122" name="Shape 5122"/>
          <p:cNvSpPr txBox="1"/>
          <p:nvPr/>
        </p:nvSpPr>
        <p:spPr>
          <a:xfrm rot="5400000">
            <a:off x="5649899" y="5385184"/>
            <a:ext cx="477837" cy="124618"/>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068"/>
                                        </p:tgtEl>
                                        <p:attrNameLst>
                                          <p:attrName>style.visibility</p:attrName>
                                        </p:attrNameLst>
                                      </p:cBhvr>
                                      <p:to>
                                        <p:strVal val="visible"/>
                                      </p:to>
                                    </p:set>
                                    <p:anim calcmode="lin" valueType="num">
                                      <p:cBhvr additive="base">
                                        <p:cTn id="7" dur="500"/>
                                        <p:tgtEl>
                                          <p:spTgt spid="5068"/>
                                        </p:tgtEl>
                                        <p:attrNameLst>
                                          <p:attrName>ppt_w</p:attrName>
                                        </p:attrNameLst>
                                      </p:cBhvr>
                                      <p:tavLst>
                                        <p:tav tm="0">
                                          <p:val>
                                            <p:strVal val="0"/>
                                          </p:val>
                                        </p:tav>
                                        <p:tav tm="100000">
                                          <p:val>
                                            <p:strVal val="#ppt_w"/>
                                          </p:val>
                                        </p:tav>
                                      </p:tavLst>
                                    </p:anim>
                                    <p:anim calcmode="lin" valueType="num">
                                      <p:cBhvr additive="base">
                                        <p:cTn id="8" dur="500"/>
                                        <p:tgtEl>
                                          <p:spTgt spid="506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95"/>
                                        </p:tgtEl>
                                        <p:attrNameLst>
                                          <p:attrName>style.visibility</p:attrName>
                                        </p:attrNameLst>
                                      </p:cBhvr>
                                      <p:to>
                                        <p:strVal val="visible"/>
                                      </p:to>
                                    </p:set>
                                    <p:animEffect transition="in" filter="fade">
                                      <p:cBhvr>
                                        <p:cTn id="13" dur="1000"/>
                                        <p:tgtEl>
                                          <p:spTgt spid="509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5071"/>
                                        </p:tgtEl>
                                        <p:attrNameLst>
                                          <p:attrName>style.visibility</p:attrName>
                                        </p:attrNameLst>
                                      </p:cBhvr>
                                      <p:to>
                                        <p:strVal val="visible"/>
                                      </p:to>
                                    </p:set>
                                    <p:anim calcmode="lin" valueType="num">
                                      <p:cBhvr additive="base">
                                        <p:cTn id="18" dur="500"/>
                                        <p:tgtEl>
                                          <p:spTgt spid="5071"/>
                                        </p:tgtEl>
                                        <p:attrNameLst>
                                          <p:attrName>ppt_w</p:attrName>
                                        </p:attrNameLst>
                                      </p:cBhvr>
                                      <p:tavLst>
                                        <p:tav tm="0">
                                          <p:val>
                                            <p:strVal val="0"/>
                                          </p:val>
                                        </p:tav>
                                        <p:tav tm="100000">
                                          <p:val>
                                            <p:strVal val="#ppt_w"/>
                                          </p:val>
                                        </p:tav>
                                      </p:tavLst>
                                    </p:anim>
                                    <p:anim calcmode="lin" valueType="num">
                                      <p:cBhvr additive="base">
                                        <p:cTn id="19" dur="500"/>
                                        <p:tgtEl>
                                          <p:spTgt spid="5071"/>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5072"/>
                                        </p:tgtEl>
                                        <p:attrNameLst>
                                          <p:attrName>style.visibility</p:attrName>
                                        </p:attrNameLst>
                                      </p:cBhvr>
                                      <p:to>
                                        <p:strVal val="visible"/>
                                      </p:to>
                                    </p:set>
                                    <p:anim calcmode="lin" valueType="num">
                                      <p:cBhvr additive="base">
                                        <p:cTn id="24" dur="500"/>
                                        <p:tgtEl>
                                          <p:spTgt spid="5072"/>
                                        </p:tgtEl>
                                        <p:attrNameLst>
                                          <p:attrName>ppt_w</p:attrName>
                                        </p:attrNameLst>
                                      </p:cBhvr>
                                      <p:tavLst>
                                        <p:tav tm="0">
                                          <p:val>
                                            <p:strVal val="0"/>
                                          </p:val>
                                        </p:tav>
                                        <p:tav tm="100000">
                                          <p:val>
                                            <p:strVal val="#ppt_w"/>
                                          </p:val>
                                        </p:tav>
                                      </p:tavLst>
                                    </p:anim>
                                    <p:anim calcmode="lin" valueType="num">
                                      <p:cBhvr additive="base">
                                        <p:cTn id="25" dur="500"/>
                                        <p:tgtEl>
                                          <p:spTgt spid="5072"/>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73"/>
                                        </p:tgtEl>
                                        <p:attrNameLst>
                                          <p:attrName>style.visibility</p:attrName>
                                        </p:attrNameLst>
                                      </p:cBhvr>
                                      <p:to>
                                        <p:strVal val="visible"/>
                                      </p:to>
                                    </p:set>
                                    <p:animEffect transition="in" filter="fade">
                                      <p:cBhvr>
                                        <p:cTn id="30" dur="500"/>
                                        <p:tgtEl>
                                          <p:spTgt spid="5073"/>
                                        </p:tgtEl>
                                      </p:cBhvr>
                                    </p:animEffect>
                                  </p:childTnLst>
                                </p:cTn>
                              </p:par>
                              <p:par>
                                <p:cTn id="31" presetID="10" presetClass="entr" presetSubtype="0" fill="hold" nodeType="withEffect">
                                  <p:stCondLst>
                                    <p:cond delay="0"/>
                                  </p:stCondLst>
                                  <p:childTnLst>
                                    <p:set>
                                      <p:cBhvr>
                                        <p:cTn id="32" dur="1" fill="hold">
                                          <p:stCondLst>
                                            <p:cond delay="0"/>
                                          </p:stCondLst>
                                        </p:cTn>
                                        <p:tgtEl>
                                          <p:spTgt spid="5075"/>
                                        </p:tgtEl>
                                        <p:attrNameLst>
                                          <p:attrName>style.visibility</p:attrName>
                                        </p:attrNameLst>
                                      </p:cBhvr>
                                      <p:to>
                                        <p:strVal val="visible"/>
                                      </p:to>
                                    </p:set>
                                    <p:animEffect transition="in" filter="fade">
                                      <p:cBhvr>
                                        <p:cTn id="33" dur="1000"/>
                                        <p:tgtEl>
                                          <p:spTgt spid="507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063"/>
                                        </p:tgtEl>
                                        <p:attrNameLst>
                                          <p:attrName>style.visibility</p:attrName>
                                        </p:attrNameLst>
                                      </p:cBhvr>
                                      <p:to>
                                        <p:strVal val="visible"/>
                                      </p:to>
                                    </p:set>
                                    <p:animEffect transition="in" filter="fade">
                                      <p:cBhvr>
                                        <p:cTn id="38" dur="500"/>
                                        <p:tgtEl>
                                          <p:spTgt spid="506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074"/>
                                        </p:tgtEl>
                                        <p:attrNameLst>
                                          <p:attrName>style.visibility</p:attrName>
                                        </p:attrNameLst>
                                      </p:cBhvr>
                                      <p:to>
                                        <p:strVal val="visible"/>
                                      </p:to>
                                    </p:set>
                                    <p:animEffect transition="in" filter="fade">
                                      <p:cBhvr>
                                        <p:cTn id="43" dur="500"/>
                                        <p:tgtEl>
                                          <p:spTgt spid="5074"/>
                                        </p:tgtEl>
                                      </p:cBhvr>
                                    </p:animEffect>
                                  </p:childTnLst>
                                </p:cTn>
                              </p:par>
                              <p:par>
                                <p:cTn id="44" presetID="10" presetClass="entr" presetSubtype="0" fill="hold" nodeType="withEffect">
                                  <p:stCondLst>
                                    <p:cond delay="0"/>
                                  </p:stCondLst>
                                  <p:childTnLst>
                                    <p:set>
                                      <p:cBhvr>
                                        <p:cTn id="45" dur="1" fill="hold">
                                          <p:stCondLst>
                                            <p:cond delay="0"/>
                                          </p:stCondLst>
                                        </p:cTn>
                                        <p:tgtEl>
                                          <p:spTgt spid="5076"/>
                                        </p:tgtEl>
                                        <p:attrNameLst>
                                          <p:attrName>style.visibility</p:attrName>
                                        </p:attrNameLst>
                                      </p:cBhvr>
                                      <p:to>
                                        <p:strVal val="visible"/>
                                      </p:to>
                                    </p:set>
                                    <p:animEffect transition="in" filter="fade">
                                      <p:cBhvr>
                                        <p:cTn id="46" dur="1000"/>
                                        <p:tgtEl>
                                          <p:spTgt spid="507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077"/>
                                        </p:tgtEl>
                                        <p:attrNameLst>
                                          <p:attrName>style.visibility</p:attrName>
                                        </p:attrNameLst>
                                      </p:cBhvr>
                                      <p:to>
                                        <p:strVal val="visible"/>
                                      </p:to>
                                    </p:set>
                                    <p:animEffect transition="in" filter="fade">
                                      <p:cBhvr>
                                        <p:cTn id="51" dur="500"/>
                                        <p:tgtEl>
                                          <p:spTgt spid="507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078"/>
                                        </p:tgtEl>
                                        <p:attrNameLst>
                                          <p:attrName>style.visibility</p:attrName>
                                        </p:attrNameLst>
                                      </p:cBhvr>
                                      <p:to>
                                        <p:strVal val="visible"/>
                                      </p:to>
                                    </p:set>
                                    <p:animEffect transition="in" filter="fade">
                                      <p:cBhvr>
                                        <p:cTn id="56" dur="500"/>
                                        <p:tgtEl>
                                          <p:spTgt spid="507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080"/>
                                        </p:tgtEl>
                                        <p:attrNameLst>
                                          <p:attrName>style.visibility</p:attrName>
                                        </p:attrNameLst>
                                      </p:cBhvr>
                                      <p:to>
                                        <p:strVal val="visible"/>
                                      </p:to>
                                    </p:set>
                                    <p:animEffect transition="in" filter="fade">
                                      <p:cBhvr>
                                        <p:cTn id="61" dur="2000"/>
                                        <p:tgtEl>
                                          <p:spTgt spid="508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082"/>
                                        </p:tgtEl>
                                        <p:attrNameLst>
                                          <p:attrName>style.visibility</p:attrName>
                                        </p:attrNameLst>
                                      </p:cBhvr>
                                      <p:to>
                                        <p:strVal val="visible"/>
                                      </p:to>
                                    </p:set>
                                    <p:animEffect transition="in" filter="fade">
                                      <p:cBhvr>
                                        <p:cTn id="66" dur="1000"/>
                                        <p:tgtEl>
                                          <p:spTgt spid="508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079"/>
                                        </p:tgtEl>
                                        <p:attrNameLst>
                                          <p:attrName>style.visibility</p:attrName>
                                        </p:attrNameLst>
                                      </p:cBhvr>
                                      <p:to>
                                        <p:strVal val="visible"/>
                                      </p:to>
                                    </p:set>
                                    <p:animEffect transition="in" filter="fade">
                                      <p:cBhvr>
                                        <p:cTn id="71" dur="500"/>
                                        <p:tgtEl>
                                          <p:spTgt spid="5079"/>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5081"/>
                                        </p:tgtEl>
                                        <p:attrNameLst>
                                          <p:attrName>style.visibility</p:attrName>
                                        </p:attrNameLst>
                                      </p:cBhvr>
                                      <p:to>
                                        <p:strVal val="visible"/>
                                      </p:to>
                                    </p:set>
                                    <p:anim calcmode="lin" valueType="num">
                                      <p:cBhvr additive="base">
                                        <p:cTn id="76" dur="500"/>
                                        <p:tgtEl>
                                          <p:spTgt spid="5081"/>
                                        </p:tgtEl>
                                        <p:attrNameLst>
                                          <p:attrName>ppt_w</p:attrName>
                                        </p:attrNameLst>
                                      </p:cBhvr>
                                      <p:tavLst>
                                        <p:tav tm="0">
                                          <p:val>
                                            <p:strVal val="0"/>
                                          </p:val>
                                        </p:tav>
                                        <p:tav tm="100000">
                                          <p:val>
                                            <p:strVal val="#ppt_w"/>
                                          </p:val>
                                        </p:tav>
                                      </p:tavLst>
                                    </p:anim>
                                    <p:anim calcmode="lin" valueType="num">
                                      <p:cBhvr additive="base">
                                        <p:cTn id="77" dur="500"/>
                                        <p:tgtEl>
                                          <p:spTgt spid="5081"/>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083"/>
                                        </p:tgtEl>
                                        <p:attrNameLst>
                                          <p:attrName>style.visibility</p:attrName>
                                        </p:attrNameLst>
                                      </p:cBhvr>
                                      <p:to>
                                        <p:strVal val="visible"/>
                                      </p:to>
                                    </p:set>
                                    <p:animEffect transition="in" filter="fade">
                                      <p:cBhvr>
                                        <p:cTn id="82" dur="1000"/>
                                        <p:tgtEl>
                                          <p:spTgt spid="508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094"/>
                                        </p:tgtEl>
                                        <p:attrNameLst>
                                          <p:attrName>style.visibility</p:attrName>
                                        </p:attrNameLst>
                                      </p:cBhvr>
                                      <p:to>
                                        <p:strVal val="visible"/>
                                      </p:to>
                                    </p:set>
                                    <p:animEffect transition="in" filter="fade">
                                      <p:cBhvr>
                                        <p:cTn id="87" dur="500"/>
                                        <p:tgtEl>
                                          <p:spTgt spid="5094"/>
                                        </p:tgtEl>
                                      </p:cBhvr>
                                    </p:animEffect>
                                  </p:childTnLst>
                                </p:cTn>
                              </p:par>
                              <p:par>
                                <p:cTn id="88" presetID="10" presetClass="entr" presetSubtype="0" fill="hold" nodeType="withEffect">
                                  <p:stCondLst>
                                    <p:cond delay="0"/>
                                  </p:stCondLst>
                                  <p:childTnLst>
                                    <p:set>
                                      <p:cBhvr>
                                        <p:cTn id="89" dur="1" fill="hold">
                                          <p:stCondLst>
                                            <p:cond delay="0"/>
                                          </p:stCondLst>
                                        </p:cTn>
                                        <p:tgtEl>
                                          <p:spTgt spid="5093"/>
                                        </p:tgtEl>
                                        <p:attrNameLst>
                                          <p:attrName>style.visibility</p:attrName>
                                        </p:attrNameLst>
                                      </p:cBhvr>
                                      <p:to>
                                        <p:strVal val="visible"/>
                                      </p:to>
                                    </p:set>
                                    <p:animEffect transition="in" filter="fade">
                                      <p:cBhvr>
                                        <p:cTn id="90" dur="500"/>
                                        <p:tgtEl>
                                          <p:spTgt spid="509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5093"/>
                                        </p:tgtEl>
                                      </p:cBhvr>
                                    </p:animEffect>
                                    <p:set>
                                      <p:cBhvr>
                                        <p:cTn id="95" dur="1" fill="hold">
                                          <p:stCondLst>
                                            <p:cond delay="500"/>
                                          </p:stCondLst>
                                        </p:cTn>
                                        <p:tgtEl>
                                          <p:spTgt spid="509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094"/>
                                        </p:tgtEl>
                                      </p:cBhvr>
                                    </p:animEffect>
                                    <p:set>
                                      <p:cBhvr>
                                        <p:cTn id="98" dur="1" fill="hold">
                                          <p:stCondLst>
                                            <p:cond delay="500"/>
                                          </p:stCondLst>
                                        </p:cTn>
                                        <p:tgtEl>
                                          <p:spTgt spid="509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071"/>
                                        </p:tgtEl>
                                      </p:cBhvr>
                                    </p:animEffect>
                                    <p:set>
                                      <p:cBhvr>
                                        <p:cTn id="103" dur="1" fill="hold">
                                          <p:stCondLst>
                                            <p:cond delay="500"/>
                                          </p:stCondLst>
                                        </p:cTn>
                                        <p:tgtEl>
                                          <p:spTgt spid="507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5072"/>
                                        </p:tgtEl>
                                      </p:cBhvr>
                                    </p:animEffect>
                                    <p:set>
                                      <p:cBhvr>
                                        <p:cTn id="106" dur="1" fill="hold">
                                          <p:stCondLst>
                                            <p:cond delay="500"/>
                                          </p:stCondLst>
                                        </p:cTn>
                                        <p:tgtEl>
                                          <p:spTgt spid="507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5073"/>
                                        </p:tgtEl>
                                      </p:cBhvr>
                                    </p:animEffect>
                                    <p:set>
                                      <p:cBhvr>
                                        <p:cTn id="109" dur="1" fill="hold">
                                          <p:stCondLst>
                                            <p:cond delay="500"/>
                                          </p:stCondLst>
                                        </p:cTn>
                                        <p:tgtEl>
                                          <p:spTgt spid="5073"/>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5074"/>
                                        </p:tgtEl>
                                      </p:cBhvr>
                                    </p:animEffect>
                                    <p:set>
                                      <p:cBhvr>
                                        <p:cTn id="112" dur="1" fill="hold">
                                          <p:stCondLst>
                                            <p:cond delay="500"/>
                                          </p:stCondLst>
                                        </p:cTn>
                                        <p:tgtEl>
                                          <p:spTgt spid="507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5075"/>
                                        </p:tgtEl>
                                      </p:cBhvr>
                                    </p:animEffect>
                                    <p:set>
                                      <p:cBhvr>
                                        <p:cTn id="115" dur="1" fill="hold">
                                          <p:stCondLst>
                                            <p:cond delay="500"/>
                                          </p:stCondLst>
                                        </p:cTn>
                                        <p:tgtEl>
                                          <p:spTgt spid="5075"/>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5076"/>
                                        </p:tgtEl>
                                      </p:cBhvr>
                                    </p:animEffect>
                                    <p:set>
                                      <p:cBhvr>
                                        <p:cTn id="118" dur="1" fill="hold">
                                          <p:stCondLst>
                                            <p:cond delay="500"/>
                                          </p:stCondLst>
                                        </p:cTn>
                                        <p:tgtEl>
                                          <p:spTgt spid="5076"/>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5078"/>
                                        </p:tgtEl>
                                      </p:cBhvr>
                                    </p:animEffect>
                                    <p:set>
                                      <p:cBhvr>
                                        <p:cTn id="121" dur="1" fill="hold">
                                          <p:stCondLst>
                                            <p:cond delay="500"/>
                                          </p:stCondLst>
                                        </p:cTn>
                                        <p:tgtEl>
                                          <p:spTgt spid="5078"/>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5079"/>
                                        </p:tgtEl>
                                      </p:cBhvr>
                                    </p:animEffect>
                                    <p:set>
                                      <p:cBhvr>
                                        <p:cTn id="124" dur="1" fill="hold">
                                          <p:stCondLst>
                                            <p:cond delay="500"/>
                                          </p:stCondLst>
                                        </p:cTn>
                                        <p:tgtEl>
                                          <p:spTgt spid="5079"/>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5080"/>
                                        </p:tgtEl>
                                      </p:cBhvr>
                                    </p:animEffect>
                                    <p:set>
                                      <p:cBhvr>
                                        <p:cTn id="127" dur="1" fill="hold">
                                          <p:stCondLst>
                                            <p:cond delay="500"/>
                                          </p:stCondLst>
                                        </p:cTn>
                                        <p:tgtEl>
                                          <p:spTgt spid="5080"/>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5081"/>
                                        </p:tgtEl>
                                      </p:cBhvr>
                                    </p:animEffect>
                                    <p:set>
                                      <p:cBhvr>
                                        <p:cTn id="130" dur="1" fill="hold">
                                          <p:stCondLst>
                                            <p:cond delay="500"/>
                                          </p:stCondLst>
                                        </p:cTn>
                                        <p:tgtEl>
                                          <p:spTgt spid="5081"/>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5082"/>
                                        </p:tgtEl>
                                      </p:cBhvr>
                                    </p:animEffect>
                                    <p:set>
                                      <p:cBhvr>
                                        <p:cTn id="133" dur="1" fill="hold">
                                          <p:stCondLst>
                                            <p:cond delay="500"/>
                                          </p:stCondLst>
                                        </p:cTn>
                                        <p:tgtEl>
                                          <p:spTgt spid="5082"/>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5083"/>
                                        </p:tgtEl>
                                      </p:cBhvr>
                                    </p:animEffect>
                                    <p:set>
                                      <p:cBhvr>
                                        <p:cTn id="136" dur="1" fill="hold">
                                          <p:stCondLst>
                                            <p:cond delay="500"/>
                                          </p:stCondLst>
                                        </p:cTn>
                                        <p:tgtEl>
                                          <p:spTgt spid="5083"/>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5077"/>
                                        </p:tgtEl>
                                      </p:cBhvr>
                                    </p:animEffect>
                                    <p:set>
                                      <p:cBhvr>
                                        <p:cTn id="139" dur="1" fill="hold">
                                          <p:stCondLst>
                                            <p:cond delay="500"/>
                                          </p:stCondLst>
                                        </p:cTn>
                                        <p:tgtEl>
                                          <p:spTgt spid="5077"/>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5084"/>
                                        </p:tgtEl>
                                        <p:attrNameLst>
                                          <p:attrName>style.visibility</p:attrName>
                                        </p:attrNameLst>
                                      </p:cBhvr>
                                      <p:to>
                                        <p:strVal val="visible"/>
                                      </p:to>
                                    </p:set>
                                    <p:animEffect transition="in" filter="fade">
                                      <p:cBhvr>
                                        <p:cTn id="144" dur="1000"/>
                                        <p:tgtEl>
                                          <p:spTgt spid="508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085"/>
                                        </p:tgtEl>
                                        <p:attrNameLst>
                                          <p:attrName>style.visibility</p:attrName>
                                        </p:attrNameLst>
                                      </p:cBhvr>
                                      <p:to>
                                        <p:strVal val="visible"/>
                                      </p:to>
                                    </p:set>
                                    <p:animEffect transition="in" filter="fade">
                                      <p:cBhvr>
                                        <p:cTn id="149" dur="2000"/>
                                        <p:tgtEl>
                                          <p:spTgt spid="5085"/>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5088"/>
                                        </p:tgtEl>
                                        <p:attrNameLst>
                                          <p:attrName>style.visibility</p:attrName>
                                        </p:attrNameLst>
                                      </p:cBhvr>
                                      <p:to>
                                        <p:strVal val="visible"/>
                                      </p:to>
                                    </p:set>
                                    <p:animEffect transition="in" filter="fade">
                                      <p:cBhvr>
                                        <p:cTn id="154" dur="500"/>
                                        <p:tgtEl>
                                          <p:spTgt spid="5088"/>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089"/>
                                        </p:tgtEl>
                                        <p:attrNameLst>
                                          <p:attrName>style.visibility</p:attrName>
                                        </p:attrNameLst>
                                      </p:cBhvr>
                                      <p:to>
                                        <p:strVal val="visible"/>
                                      </p:to>
                                    </p:set>
                                    <p:animEffect transition="in" filter="fade">
                                      <p:cBhvr>
                                        <p:cTn id="159" dur="500"/>
                                        <p:tgtEl>
                                          <p:spTgt spid="5089"/>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5090"/>
                                        </p:tgtEl>
                                        <p:attrNameLst>
                                          <p:attrName>style.visibility</p:attrName>
                                        </p:attrNameLst>
                                      </p:cBhvr>
                                      <p:to>
                                        <p:strVal val="visible"/>
                                      </p:to>
                                    </p:set>
                                    <p:animEffect transition="in" filter="fade">
                                      <p:cBhvr>
                                        <p:cTn id="164" dur="500"/>
                                        <p:tgtEl>
                                          <p:spTgt spid="5090"/>
                                        </p:tgtEl>
                                      </p:cBhvr>
                                    </p:animEffect>
                                  </p:childTnLst>
                                </p:cTn>
                              </p:par>
                            </p:childTnLst>
                          </p:cTn>
                        </p:par>
                        <p:par>
                          <p:cTn id="165" fill="hold">
                            <p:stCondLst>
                              <p:cond delay="500"/>
                            </p:stCondLst>
                            <p:childTnLst>
                              <p:par>
                                <p:cTn id="166" presetID="10" presetClass="entr" presetSubtype="0" fill="hold" nodeType="afterEffect">
                                  <p:stCondLst>
                                    <p:cond delay="0"/>
                                  </p:stCondLst>
                                  <p:childTnLst>
                                    <p:set>
                                      <p:cBhvr>
                                        <p:cTn id="167" dur="1" fill="hold">
                                          <p:stCondLst>
                                            <p:cond delay="0"/>
                                          </p:stCondLst>
                                        </p:cTn>
                                        <p:tgtEl>
                                          <p:spTgt spid="5091"/>
                                        </p:tgtEl>
                                        <p:attrNameLst>
                                          <p:attrName>style.visibility</p:attrName>
                                        </p:attrNameLst>
                                      </p:cBhvr>
                                      <p:to>
                                        <p:strVal val="visible"/>
                                      </p:to>
                                    </p:set>
                                    <p:animEffect transition="in" filter="fade">
                                      <p:cBhvr>
                                        <p:cTn id="168" dur="500"/>
                                        <p:tgtEl>
                                          <p:spTgt spid="509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5096"/>
                                        </p:tgtEl>
                                        <p:attrNameLst>
                                          <p:attrName>style.visibility</p:attrName>
                                        </p:attrNameLst>
                                      </p:cBhvr>
                                      <p:to>
                                        <p:strVal val="visible"/>
                                      </p:to>
                                    </p:set>
                                    <p:animEffect transition="in" filter="fade">
                                      <p:cBhvr>
                                        <p:cTn id="173" dur="2000"/>
                                        <p:tgtEl>
                                          <p:spTgt spid="5096"/>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5099"/>
                                        </p:tgtEl>
                                        <p:attrNameLst>
                                          <p:attrName>style.visibility</p:attrName>
                                        </p:attrNameLst>
                                      </p:cBhvr>
                                      <p:to>
                                        <p:strVal val="visible"/>
                                      </p:to>
                                    </p:set>
                                    <p:animEffect transition="in" filter="fade">
                                      <p:cBhvr>
                                        <p:cTn id="178" dur="500"/>
                                        <p:tgtEl>
                                          <p:spTgt spid="5099"/>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5100"/>
                                        </p:tgtEl>
                                        <p:attrNameLst>
                                          <p:attrName>style.visibility</p:attrName>
                                        </p:attrNameLst>
                                      </p:cBhvr>
                                      <p:to>
                                        <p:strVal val="visible"/>
                                      </p:to>
                                    </p:set>
                                    <p:animEffect transition="in" filter="fade">
                                      <p:cBhvr>
                                        <p:cTn id="183" dur="500"/>
                                        <p:tgtEl>
                                          <p:spTgt spid="5100"/>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5102"/>
                                        </p:tgtEl>
                                        <p:attrNameLst>
                                          <p:attrName>style.visibility</p:attrName>
                                        </p:attrNameLst>
                                      </p:cBhvr>
                                      <p:to>
                                        <p:strVal val="visible"/>
                                      </p:to>
                                    </p:set>
                                    <p:animEffect transition="in" filter="fade">
                                      <p:cBhvr>
                                        <p:cTn id="188" dur="500"/>
                                        <p:tgtEl>
                                          <p:spTgt spid="5102"/>
                                        </p:tgtEl>
                                      </p:cBhvr>
                                    </p:animEffect>
                                  </p:childTnLst>
                                </p:cTn>
                              </p:par>
                            </p:childTnLst>
                          </p:cTn>
                        </p:par>
                        <p:par>
                          <p:cTn id="189" fill="hold">
                            <p:stCondLst>
                              <p:cond delay="500"/>
                            </p:stCondLst>
                            <p:childTnLst>
                              <p:par>
                                <p:cTn id="190" presetID="10" presetClass="entr" presetSubtype="0" fill="hold" nodeType="afterEffect">
                                  <p:stCondLst>
                                    <p:cond delay="0"/>
                                  </p:stCondLst>
                                  <p:childTnLst>
                                    <p:set>
                                      <p:cBhvr>
                                        <p:cTn id="191" dur="1" fill="hold">
                                          <p:stCondLst>
                                            <p:cond delay="0"/>
                                          </p:stCondLst>
                                        </p:cTn>
                                        <p:tgtEl>
                                          <p:spTgt spid="5101"/>
                                        </p:tgtEl>
                                        <p:attrNameLst>
                                          <p:attrName>style.visibility</p:attrName>
                                        </p:attrNameLst>
                                      </p:cBhvr>
                                      <p:to>
                                        <p:strVal val="visible"/>
                                      </p:to>
                                    </p:set>
                                    <p:animEffect transition="in" filter="fade">
                                      <p:cBhvr>
                                        <p:cTn id="192" dur="500"/>
                                        <p:tgtEl>
                                          <p:spTgt spid="5101"/>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5106"/>
                                        </p:tgtEl>
                                        <p:attrNameLst>
                                          <p:attrName>style.visibility</p:attrName>
                                        </p:attrNameLst>
                                      </p:cBhvr>
                                      <p:to>
                                        <p:strVal val="visible"/>
                                      </p:to>
                                    </p:set>
                                    <p:animEffect transition="in" filter="fade">
                                      <p:cBhvr>
                                        <p:cTn id="197" dur="2000"/>
                                        <p:tgtEl>
                                          <p:spTgt spid="5106"/>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nodeType="clickEffect">
                                  <p:stCondLst>
                                    <p:cond delay="0"/>
                                  </p:stCondLst>
                                  <p:childTnLst>
                                    <p:set>
                                      <p:cBhvr>
                                        <p:cTn id="201" dur="1" fill="hold">
                                          <p:stCondLst>
                                            <p:cond delay="0"/>
                                          </p:stCondLst>
                                        </p:cTn>
                                        <p:tgtEl>
                                          <p:spTgt spid="5109"/>
                                        </p:tgtEl>
                                        <p:attrNameLst>
                                          <p:attrName>style.visibility</p:attrName>
                                        </p:attrNameLst>
                                      </p:cBhvr>
                                      <p:to>
                                        <p:strVal val="visible"/>
                                      </p:to>
                                    </p:set>
                                    <p:animEffect transition="in" filter="fade">
                                      <p:cBhvr>
                                        <p:cTn id="202" dur="500"/>
                                        <p:tgtEl>
                                          <p:spTgt spid="5109"/>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nodeType="clickEffect">
                                  <p:stCondLst>
                                    <p:cond delay="0"/>
                                  </p:stCondLst>
                                  <p:childTnLst>
                                    <p:set>
                                      <p:cBhvr>
                                        <p:cTn id="206" dur="1" fill="hold">
                                          <p:stCondLst>
                                            <p:cond delay="0"/>
                                          </p:stCondLst>
                                        </p:cTn>
                                        <p:tgtEl>
                                          <p:spTgt spid="5110"/>
                                        </p:tgtEl>
                                        <p:attrNameLst>
                                          <p:attrName>style.visibility</p:attrName>
                                        </p:attrNameLst>
                                      </p:cBhvr>
                                      <p:to>
                                        <p:strVal val="visible"/>
                                      </p:to>
                                    </p:set>
                                    <p:animEffect transition="in" filter="fade">
                                      <p:cBhvr>
                                        <p:cTn id="207" dur="500"/>
                                        <p:tgtEl>
                                          <p:spTgt spid="5110"/>
                                        </p:tgtEl>
                                      </p:cBhvr>
                                    </p:animEffect>
                                  </p:childTnLst>
                                </p:cTn>
                              </p:par>
                            </p:childTnLst>
                          </p:cTn>
                        </p:par>
                        <p:par>
                          <p:cTn id="208" fill="hold">
                            <p:stCondLst>
                              <p:cond delay="500"/>
                            </p:stCondLst>
                            <p:childTnLst>
                              <p:par>
                                <p:cTn id="209" presetID="23" presetClass="entr" presetSubtype="16" fill="hold" nodeType="afterEffect">
                                  <p:stCondLst>
                                    <p:cond delay="0"/>
                                  </p:stCondLst>
                                  <p:childTnLst>
                                    <p:set>
                                      <p:cBhvr>
                                        <p:cTn id="210" dur="1" fill="hold">
                                          <p:stCondLst>
                                            <p:cond delay="0"/>
                                          </p:stCondLst>
                                        </p:cTn>
                                        <p:tgtEl>
                                          <p:spTgt spid="5120"/>
                                        </p:tgtEl>
                                        <p:attrNameLst>
                                          <p:attrName>style.visibility</p:attrName>
                                        </p:attrNameLst>
                                      </p:cBhvr>
                                      <p:to>
                                        <p:strVal val="visible"/>
                                      </p:to>
                                    </p:set>
                                    <p:anim calcmode="lin" valueType="num">
                                      <p:cBhvr additive="base">
                                        <p:cTn id="211" dur="500"/>
                                        <p:tgtEl>
                                          <p:spTgt spid="5120"/>
                                        </p:tgtEl>
                                        <p:attrNameLst>
                                          <p:attrName>ppt_w</p:attrName>
                                        </p:attrNameLst>
                                      </p:cBhvr>
                                      <p:tavLst>
                                        <p:tav tm="0">
                                          <p:val>
                                            <p:strVal val="0"/>
                                          </p:val>
                                        </p:tav>
                                        <p:tav tm="100000">
                                          <p:val>
                                            <p:strVal val="#ppt_w"/>
                                          </p:val>
                                        </p:tav>
                                      </p:tavLst>
                                    </p:anim>
                                    <p:anim calcmode="lin" valueType="num">
                                      <p:cBhvr additive="base">
                                        <p:cTn id="212" dur="500"/>
                                        <p:tgtEl>
                                          <p:spTgt spid="5120"/>
                                        </p:tgtEl>
                                        <p:attrNameLst>
                                          <p:attrName>ppt_h</p:attrName>
                                        </p:attrNameLst>
                                      </p:cBhvr>
                                      <p:tavLst>
                                        <p:tav tm="0">
                                          <p:val>
                                            <p:strVal val="0"/>
                                          </p:val>
                                        </p:tav>
                                        <p:tav tm="100000">
                                          <p:val>
                                            <p:strVal val="#ppt_h"/>
                                          </p:val>
                                        </p:tav>
                                      </p:tavLst>
                                    </p:anim>
                                  </p:childTnLst>
                                </p:cTn>
                              </p:par>
                            </p:childTnLst>
                          </p:cTn>
                        </p:par>
                        <p:par>
                          <p:cTn id="213" fill="hold">
                            <p:stCondLst>
                              <p:cond delay="1000"/>
                            </p:stCondLst>
                            <p:childTnLst>
                              <p:par>
                                <p:cTn id="214" presetID="10" presetClass="entr" presetSubtype="0" fill="hold" nodeType="afterEffect">
                                  <p:stCondLst>
                                    <p:cond delay="0"/>
                                  </p:stCondLst>
                                  <p:childTnLst>
                                    <p:set>
                                      <p:cBhvr>
                                        <p:cTn id="215" dur="1" fill="hold">
                                          <p:stCondLst>
                                            <p:cond delay="0"/>
                                          </p:stCondLst>
                                        </p:cTn>
                                        <p:tgtEl>
                                          <p:spTgt spid="5121"/>
                                        </p:tgtEl>
                                        <p:attrNameLst>
                                          <p:attrName>style.visibility</p:attrName>
                                        </p:attrNameLst>
                                      </p:cBhvr>
                                      <p:to>
                                        <p:strVal val="visible"/>
                                      </p:to>
                                    </p:set>
                                    <p:animEffect transition="in" filter="fade">
                                      <p:cBhvr>
                                        <p:cTn id="216" dur="500"/>
                                        <p:tgtEl>
                                          <p:spTgt spid="512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nodeType="clickEffect">
                                  <p:stCondLst>
                                    <p:cond delay="0"/>
                                  </p:stCondLst>
                                  <p:childTnLst>
                                    <p:set>
                                      <p:cBhvr>
                                        <p:cTn id="220" dur="1" fill="hold">
                                          <p:stCondLst>
                                            <p:cond delay="0"/>
                                          </p:stCondLst>
                                        </p:cTn>
                                        <p:tgtEl>
                                          <p:spTgt spid="5119"/>
                                        </p:tgtEl>
                                        <p:attrNameLst>
                                          <p:attrName>style.visibility</p:attrName>
                                        </p:attrNameLst>
                                      </p:cBhvr>
                                      <p:to>
                                        <p:strVal val="visible"/>
                                      </p:to>
                                    </p:set>
                                    <p:animEffect transition="in" filter="fade">
                                      <p:cBhvr>
                                        <p:cTn id="221" dur="500"/>
                                        <p:tgtEl>
                                          <p:spTgt spid="5119"/>
                                        </p:tgtEl>
                                      </p:cBhvr>
                                    </p:animEffect>
                                  </p:childTnLst>
                                </p:cTn>
                              </p:par>
                            </p:childTnLst>
                          </p:cTn>
                        </p:par>
                        <p:par>
                          <p:cTn id="222" fill="hold">
                            <p:stCondLst>
                              <p:cond delay="500"/>
                            </p:stCondLst>
                            <p:childTnLst>
                              <p:par>
                                <p:cTn id="223" presetID="10" presetClass="entr" presetSubtype="0" fill="hold" nodeType="afterEffect">
                                  <p:stCondLst>
                                    <p:cond delay="0"/>
                                  </p:stCondLst>
                                  <p:childTnLst>
                                    <p:set>
                                      <p:cBhvr>
                                        <p:cTn id="224" dur="1" fill="hold">
                                          <p:stCondLst>
                                            <p:cond delay="0"/>
                                          </p:stCondLst>
                                        </p:cTn>
                                        <p:tgtEl>
                                          <p:spTgt spid="5111"/>
                                        </p:tgtEl>
                                        <p:attrNameLst>
                                          <p:attrName>style.visibility</p:attrName>
                                        </p:attrNameLst>
                                      </p:cBhvr>
                                      <p:to>
                                        <p:strVal val="visible"/>
                                      </p:to>
                                    </p:set>
                                    <p:animEffect transition="in" filter="fade">
                                      <p:cBhvr>
                                        <p:cTn id="225" dur="500"/>
                                        <p:tgtEl>
                                          <p:spTgt spid="5111"/>
                                        </p:tgtEl>
                                      </p:cBhvr>
                                    </p:animEffect>
                                  </p:childTnLst>
                                </p:cTn>
                              </p:par>
                            </p:childTnLst>
                          </p:cTn>
                        </p:par>
                        <p:par>
                          <p:cTn id="226" fill="hold">
                            <p:stCondLst>
                              <p:cond delay="1000"/>
                            </p:stCondLst>
                            <p:childTnLst>
                              <p:par>
                                <p:cTn id="227" presetID="10" presetClass="entr" presetSubtype="0" fill="hold" nodeType="afterEffect">
                                  <p:stCondLst>
                                    <p:cond delay="0"/>
                                  </p:stCondLst>
                                  <p:childTnLst>
                                    <p:set>
                                      <p:cBhvr>
                                        <p:cTn id="228" dur="1" fill="hold">
                                          <p:stCondLst>
                                            <p:cond delay="0"/>
                                          </p:stCondLst>
                                        </p:cTn>
                                        <p:tgtEl>
                                          <p:spTgt spid="5113"/>
                                        </p:tgtEl>
                                        <p:attrNameLst>
                                          <p:attrName>style.visibility</p:attrName>
                                        </p:attrNameLst>
                                      </p:cBhvr>
                                      <p:to>
                                        <p:strVal val="visible"/>
                                      </p:to>
                                    </p:set>
                                    <p:animEffect transition="in" filter="fade">
                                      <p:cBhvr>
                                        <p:cTn id="229" dur="2000"/>
                                        <p:tgtEl>
                                          <p:spTgt spid="5113"/>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nodeType="clickEffect">
                                  <p:stCondLst>
                                    <p:cond delay="0"/>
                                  </p:stCondLst>
                                  <p:childTnLst>
                                    <p:set>
                                      <p:cBhvr>
                                        <p:cTn id="233" dur="1" fill="hold">
                                          <p:stCondLst>
                                            <p:cond delay="0"/>
                                          </p:stCondLst>
                                        </p:cTn>
                                        <p:tgtEl>
                                          <p:spTgt spid="5116"/>
                                        </p:tgtEl>
                                        <p:attrNameLst>
                                          <p:attrName>style.visibility</p:attrName>
                                        </p:attrNameLst>
                                      </p:cBhvr>
                                      <p:to>
                                        <p:strVal val="visible"/>
                                      </p:to>
                                    </p:set>
                                    <p:animEffect transition="in" filter="fade">
                                      <p:cBhvr>
                                        <p:cTn id="234" dur="500"/>
                                        <p:tgtEl>
                                          <p:spTgt spid="5116"/>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nodeType="clickEffect">
                                  <p:stCondLst>
                                    <p:cond delay="0"/>
                                  </p:stCondLst>
                                  <p:childTnLst>
                                    <p:set>
                                      <p:cBhvr>
                                        <p:cTn id="238" dur="1" fill="hold">
                                          <p:stCondLst>
                                            <p:cond delay="0"/>
                                          </p:stCondLst>
                                        </p:cTn>
                                        <p:tgtEl>
                                          <p:spTgt spid="5117"/>
                                        </p:tgtEl>
                                        <p:attrNameLst>
                                          <p:attrName>style.visibility</p:attrName>
                                        </p:attrNameLst>
                                      </p:cBhvr>
                                      <p:to>
                                        <p:strVal val="visible"/>
                                      </p:to>
                                    </p:set>
                                    <p:animEffect transition="in" filter="fade">
                                      <p:cBhvr>
                                        <p:cTn id="239" dur="500"/>
                                        <p:tgtEl>
                                          <p:spTgt spid="5117"/>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nodeType="clickEffect">
                                  <p:stCondLst>
                                    <p:cond delay="0"/>
                                  </p:stCondLst>
                                  <p:childTnLst>
                                    <p:set>
                                      <p:cBhvr>
                                        <p:cTn id="243" dur="1" fill="hold">
                                          <p:stCondLst>
                                            <p:cond delay="0"/>
                                          </p:stCondLst>
                                        </p:cTn>
                                        <p:tgtEl>
                                          <p:spTgt spid="5112"/>
                                        </p:tgtEl>
                                        <p:attrNameLst>
                                          <p:attrName>style.visibility</p:attrName>
                                        </p:attrNameLst>
                                      </p:cBhvr>
                                      <p:to>
                                        <p:strVal val="visible"/>
                                      </p:to>
                                    </p:set>
                                    <p:animEffect transition="in" filter="fade">
                                      <p:cBhvr>
                                        <p:cTn id="244" dur="500"/>
                                        <p:tgtEl>
                                          <p:spTgt spid="5112"/>
                                        </p:tgtEl>
                                      </p:cBhvr>
                                    </p:animEffect>
                                  </p:childTnLst>
                                </p:cTn>
                              </p:par>
                            </p:childTnLst>
                          </p:cTn>
                        </p:par>
                        <p:par>
                          <p:cTn id="245" fill="hold">
                            <p:stCondLst>
                              <p:cond delay="500"/>
                            </p:stCondLst>
                            <p:childTnLst>
                              <p:par>
                                <p:cTn id="246" presetID="10" presetClass="entr" presetSubtype="0" fill="hold" nodeType="afterEffect">
                                  <p:stCondLst>
                                    <p:cond delay="0"/>
                                  </p:stCondLst>
                                  <p:childTnLst>
                                    <p:set>
                                      <p:cBhvr>
                                        <p:cTn id="247" dur="1" fill="hold">
                                          <p:stCondLst>
                                            <p:cond delay="0"/>
                                          </p:stCondLst>
                                        </p:cTn>
                                        <p:tgtEl>
                                          <p:spTgt spid="5118"/>
                                        </p:tgtEl>
                                        <p:attrNameLst>
                                          <p:attrName>style.visibility</p:attrName>
                                        </p:attrNameLst>
                                      </p:cBhvr>
                                      <p:to>
                                        <p:strVal val="visible"/>
                                      </p:to>
                                    </p:set>
                                    <p:animEffect transition="in" filter="fade">
                                      <p:cBhvr>
                                        <p:cTn id="248" dur="500"/>
                                        <p:tgtEl>
                                          <p:spTgt spid="5118"/>
                                        </p:tgtEl>
                                      </p:cBhvr>
                                    </p:animEffect>
                                  </p:childTnLst>
                                </p:cTn>
                              </p:par>
                            </p:childTnLst>
                          </p:cTn>
                        </p:par>
                        <p:par>
                          <p:cTn id="249" fill="hold">
                            <p:stCondLst>
                              <p:cond delay="1000"/>
                            </p:stCondLst>
                            <p:childTnLst>
                              <p:par>
                                <p:cTn id="250" presetID="10" presetClass="entr" presetSubtype="0" fill="hold" nodeType="afterEffect">
                                  <p:stCondLst>
                                    <p:cond delay="0"/>
                                  </p:stCondLst>
                                  <p:childTnLst>
                                    <p:set>
                                      <p:cBhvr>
                                        <p:cTn id="251" dur="1" fill="hold">
                                          <p:stCondLst>
                                            <p:cond delay="0"/>
                                          </p:stCondLst>
                                        </p:cTn>
                                        <p:tgtEl>
                                          <p:spTgt spid="5092"/>
                                        </p:tgtEl>
                                        <p:attrNameLst>
                                          <p:attrName>style.visibility</p:attrName>
                                        </p:attrNameLst>
                                      </p:cBhvr>
                                      <p:to>
                                        <p:strVal val="visible"/>
                                      </p:to>
                                    </p:set>
                                    <p:animEffect transition="in" filter="fade">
                                      <p:cBhvr>
                                        <p:cTn id="252" dur="2000"/>
                                        <p:tgtEl>
                                          <p:spTgt spid="5092"/>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5061"/>
                                        </p:tgtEl>
                                        <p:attrNameLst>
                                          <p:attrName>style.visibility</p:attrName>
                                        </p:attrNameLst>
                                      </p:cBhvr>
                                      <p:to>
                                        <p:strVal val="visible"/>
                                      </p:to>
                                    </p:set>
                                    <p:animEffect transition="in" filter="fade">
                                      <p:cBhvr>
                                        <p:cTn id="257" dur="500"/>
                                        <p:tgtEl>
                                          <p:spTgt spid="5061"/>
                                        </p:tgtEl>
                                      </p:cBhvr>
                                    </p:animEffect>
                                  </p:childTnLst>
                                </p:cTn>
                              </p:par>
                            </p:childTnLst>
                          </p:cTn>
                        </p:par>
                      </p:childTnLst>
                    </p:cTn>
                  </p:par>
                  <p:par>
                    <p:cTn id="258" fill="hold">
                      <p:stCondLst>
                        <p:cond delay="indefinite"/>
                      </p:stCondLst>
                      <p:childTnLst>
                        <p:par>
                          <p:cTn id="259" fill="hold">
                            <p:stCondLst>
                              <p:cond delay="0"/>
                            </p:stCondLst>
                            <p:childTnLst>
                              <p:par>
                                <p:cTn id="260" presetID="23" presetClass="entr" presetSubtype="16" fill="hold" nodeType="clickEffect">
                                  <p:stCondLst>
                                    <p:cond delay="0"/>
                                  </p:stCondLst>
                                  <p:childTnLst>
                                    <p:set>
                                      <p:cBhvr>
                                        <p:cTn id="261" dur="1" fill="hold">
                                          <p:stCondLst>
                                            <p:cond delay="0"/>
                                          </p:stCondLst>
                                        </p:cTn>
                                        <p:tgtEl>
                                          <p:spTgt spid="5062"/>
                                        </p:tgtEl>
                                        <p:attrNameLst>
                                          <p:attrName>style.visibility</p:attrName>
                                        </p:attrNameLst>
                                      </p:cBhvr>
                                      <p:to>
                                        <p:strVal val="visible"/>
                                      </p:to>
                                    </p:set>
                                    <p:anim calcmode="lin" valueType="num">
                                      <p:cBhvr additive="base">
                                        <p:cTn id="262" dur="500"/>
                                        <p:tgtEl>
                                          <p:spTgt spid="5062"/>
                                        </p:tgtEl>
                                        <p:attrNameLst>
                                          <p:attrName>ppt_w</p:attrName>
                                        </p:attrNameLst>
                                      </p:cBhvr>
                                      <p:tavLst>
                                        <p:tav tm="0">
                                          <p:val>
                                            <p:strVal val="0"/>
                                          </p:val>
                                        </p:tav>
                                        <p:tav tm="100000">
                                          <p:val>
                                            <p:strVal val="#ppt_w"/>
                                          </p:val>
                                        </p:tav>
                                      </p:tavLst>
                                    </p:anim>
                                    <p:anim calcmode="lin" valueType="num">
                                      <p:cBhvr additive="base">
                                        <p:cTn id="263" dur="500"/>
                                        <p:tgtEl>
                                          <p:spTgt spid="5062"/>
                                        </p:tgtEl>
                                        <p:attrNameLst>
                                          <p:attrName>ppt_h</p:attrName>
                                        </p:attrNameLst>
                                      </p:cBhvr>
                                      <p:tavLst>
                                        <p:tav tm="0">
                                          <p:val>
                                            <p:strVal val="0"/>
                                          </p:val>
                                        </p:tav>
                                        <p:tav tm="100000">
                                          <p:val>
                                            <p:strVal val="#ppt_h"/>
                                          </p:val>
                                        </p:tav>
                                      </p:tavLst>
                                    </p:anim>
                                  </p:childTnLst>
                                </p:cTn>
                              </p:par>
                              <p:par>
                                <p:cTn id="264" presetID="10" presetClass="exit" presetSubtype="0" fill="hold" nodeType="withEffect">
                                  <p:stCondLst>
                                    <p:cond delay="0"/>
                                  </p:stCondLst>
                                  <p:childTnLst>
                                    <p:animEffect transition="out" filter="fade">
                                      <p:cBhvr>
                                        <p:cTn id="265" dur="2000"/>
                                        <p:tgtEl>
                                          <p:spTgt spid="5095"/>
                                        </p:tgtEl>
                                      </p:cBhvr>
                                    </p:animEffect>
                                    <p:set>
                                      <p:cBhvr>
                                        <p:cTn id="266" dur="1" fill="hold">
                                          <p:stCondLst>
                                            <p:cond delay="2000"/>
                                          </p:stCondLst>
                                        </p:cTn>
                                        <p:tgtEl>
                                          <p:spTgt spid="50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127"/>
        <p:cNvGrpSpPr/>
        <p:nvPr/>
      </p:nvGrpSpPr>
      <p:grpSpPr>
        <a:xfrm>
          <a:off x="0" y="0"/>
          <a:ext cx="0" cy="0"/>
          <a:chOff x="0" y="0"/>
          <a:chExt cx="0" cy="0"/>
        </a:xfrm>
      </p:grpSpPr>
      <p:sp>
        <p:nvSpPr>
          <p:cNvPr id="5128" name="Shape 5128"/>
          <p:cNvSpPr txBox="1"/>
          <p:nvPr/>
        </p:nvSpPr>
        <p:spPr>
          <a:xfrm>
            <a:off x="1336675" y="2287588"/>
            <a:ext cx="621506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H</a:t>
            </a:r>
            <a:r>
              <a:rPr lang="en-US" sz="2000" b="0" i="0" u="none" strike="noStrike" cap="none" baseline="-25000">
                <a:solidFill>
                  <a:schemeClr val="dk1"/>
                </a:solidFill>
                <a:latin typeface="Arial"/>
                <a:ea typeface="Arial"/>
                <a:cs typeface="Arial"/>
                <a:sym typeface="Arial"/>
              </a:rPr>
              <a:t>4</a:t>
            </a:r>
            <a:r>
              <a:rPr lang="en-US" sz="2000" b="0" i="0" u="none" strike="noStrike" cap="none">
                <a:solidFill>
                  <a:schemeClr val="dk1"/>
                </a:solidFill>
                <a:latin typeface="Arial"/>
                <a:ea typeface="Arial"/>
                <a:cs typeface="Arial"/>
                <a:sym typeface="Arial"/>
              </a:rPr>
              <a:t>(l)   +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4</a:t>
            </a:r>
            <a:r>
              <a:rPr lang="en-US" sz="2000" b="0" i="0" u="none" strike="noStrike" cap="none">
                <a:solidFill>
                  <a:schemeClr val="dk1"/>
                </a:solidFill>
                <a:latin typeface="Arial"/>
                <a:ea typeface="Arial"/>
                <a:cs typeface="Arial"/>
                <a:sym typeface="Arial"/>
              </a:rPr>
              <a:t>(l)                    3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   4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O(g)</a:t>
            </a:r>
          </a:p>
        </p:txBody>
      </p:sp>
      <p:sp>
        <p:nvSpPr>
          <p:cNvPr id="5129" name="Shape 5129"/>
          <p:cNvSpPr txBox="1"/>
          <p:nvPr/>
        </p:nvSpPr>
        <p:spPr>
          <a:xfrm>
            <a:off x="6372225" y="5910262"/>
            <a:ext cx="9731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420 L N</a:t>
            </a:r>
            <a:r>
              <a:rPr lang="en-US" sz="1600" b="0" i="0" u="none" strike="noStrike" cap="none" baseline="-25000">
                <a:solidFill>
                  <a:schemeClr val="dk1"/>
                </a:solidFill>
                <a:latin typeface="Arial"/>
                <a:ea typeface="Arial"/>
                <a:cs typeface="Arial"/>
                <a:sym typeface="Arial"/>
              </a:rPr>
              <a:t>2</a:t>
            </a:r>
          </a:p>
        </p:txBody>
      </p:sp>
      <p:sp>
        <p:nvSpPr>
          <p:cNvPr id="5130" name="Shape 5130"/>
          <p:cNvSpPr txBox="1"/>
          <p:nvPr/>
        </p:nvSpPr>
        <p:spPr>
          <a:xfrm>
            <a:off x="6372225" y="5910262"/>
            <a:ext cx="9731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420 L N</a:t>
            </a:r>
            <a:r>
              <a:rPr lang="en-US" sz="1600" b="0" i="0" u="none" strike="noStrike" cap="none" baseline="-25000">
                <a:solidFill>
                  <a:schemeClr val="dk1"/>
                </a:solidFill>
                <a:latin typeface="Arial"/>
                <a:ea typeface="Arial"/>
                <a:cs typeface="Arial"/>
                <a:sym typeface="Arial"/>
              </a:rPr>
              <a:t>2</a:t>
            </a:r>
          </a:p>
        </p:txBody>
      </p:sp>
      <p:sp>
        <p:nvSpPr>
          <p:cNvPr id="5131" name="Shape 5131"/>
          <p:cNvSpPr txBox="1"/>
          <p:nvPr/>
        </p:nvSpPr>
        <p:spPr>
          <a:xfrm>
            <a:off x="941387" y="4181475"/>
            <a:ext cx="14684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sp>
        <p:nvSpPr>
          <p:cNvPr id="5132" name="Shape 5132"/>
          <p:cNvSpPr txBox="1"/>
          <p:nvPr/>
        </p:nvSpPr>
        <p:spPr>
          <a:xfrm>
            <a:off x="288925" y="1325562"/>
            <a:ext cx="8297862"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5.  An unbalanced chemical equation is given as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(g)   +   __ H</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O(g). </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If you begin with 400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 and 900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a:t>
            </a:r>
          </a:p>
        </p:txBody>
      </p:sp>
      <p:cxnSp>
        <p:nvCxnSpPr>
          <p:cNvPr id="5133" name="Shape 5133"/>
          <p:cNvCxnSpPr/>
          <p:nvPr/>
        </p:nvCxnSpPr>
        <p:spPr>
          <a:xfrm>
            <a:off x="3952875" y="2514600"/>
            <a:ext cx="857250" cy="0"/>
          </a:xfrm>
          <a:prstGeom prst="straightConnector1">
            <a:avLst/>
          </a:prstGeom>
          <a:noFill/>
          <a:ln w="22225" cap="flat" cmpd="sng">
            <a:solidFill>
              <a:schemeClr val="dk1"/>
            </a:solidFill>
            <a:prstDash val="solid"/>
            <a:round/>
            <a:headEnd type="none" w="med" len="med"/>
            <a:tailEnd type="triangle" w="lg" len="lg"/>
          </a:ln>
        </p:spPr>
      </p:cxnSp>
      <p:sp>
        <p:nvSpPr>
          <p:cNvPr id="5134" name="Shape 513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5135" name="Shape 5135">
            <a:hlinkClick r:id="rId3"/>
          </p:cNvPr>
          <p:cNvSpPr/>
          <p:nvPr/>
        </p:nvSpPr>
        <p:spPr>
          <a:xfrm>
            <a:off x="300037" y="226536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cxnSp>
        <p:nvCxnSpPr>
          <p:cNvPr id="5136" name="Shape 5136"/>
          <p:cNvCxnSpPr/>
          <p:nvPr/>
        </p:nvCxnSpPr>
        <p:spPr>
          <a:xfrm>
            <a:off x="6153150" y="1495425"/>
            <a:ext cx="304799" cy="0"/>
          </a:xfrm>
          <a:prstGeom prst="straightConnector1">
            <a:avLst/>
          </a:prstGeom>
          <a:noFill/>
          <a:ln w="12700" cap="flat" cmpd="sng">
            <a:solidFill>
              <a:schemeClr val="dk1"/>
            </a:solidFill>
            <a:prstDash val="solid"/>
            <a:round/>
            <a:headEnd type="none" w="med" len="med"/>
            <a:tailEnd type="triangle" w="lg" len="lg"/>
          </a:ln>
        </p:spPr>
      </p:cxnSp>
      <p:sp>
        <p:nvSpPr>
          <p:cNvPr id="5137" name="Shape 5137"/>
          <p:cNvSpPr txBox="1"/>
          <p:nvPr/>
        </p:nvSpPr>
        <p:spPr>
          <a:xfrm>
            <a:off x="946150" y="1887538"/>
            <a:ext cx="804386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  Find the number of liters of nitrogen produced at STP, assuming the reaction goes to completion.</a:t>
            </a:r>
          </a:p>
        </p:txBody>
      </p:sp>
      <p:sp>
        <p:nvSpPr>
          <p:cNvPr id="5138" name="Shape 5138"/>
          <p:cNvSpPr txBox="1"/>
          <p:nvPr/>
        </p:nvSpPr>
        <p:spPr>
          <a:xfrm>
            <a:off x="1447800" y="2608263"/>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400 g</a:t>
            </a:r>
          </a:p>
        </p:txBody>
      </p:sp>
      <p:sp>
        <p:nvSpPr>
          <p:cNvPr id="5139" name="Shape 5139"/>
          <p:cNvSpPr txBox="1"/>
          <p:nvPr/>
        </p:nvSpPr>
        <p:spPr>
          <a:xfrm>
            <a:off x="2886075" y="2636838"/>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900 g</a:t>
            </a:r>
          </a:p>
        </p:txBody>
      </p:sp>
      <p:cxnSp>
        <p:nvCxnSpPr>
          <p:cNvPr id="5140" name="Shape 5140"/>
          <p:cNvCxnSpPr/>
          <p:nvPr/>
        </p:nvCxnSpPr>
        <p:spPr>
          <a:xfrm>
            <a:off x="1743075" y="29892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5141" name="Shape 5141"/>
          <p:cNvCxnSpPr/>
          <p:nvPr/>
        </p:nvCxnSpPr>
        <p:spPr>
          <a:xfrm>
            <a:off x="3211513" y="2997200"/>
            <a:ext cx="0" cy="1152525"/>
          </a:xfrm>
          <a:prstGeom prst="straightConnector1">
            <a:avLst/>
          </a:prstGeom>
          <a:noFill/>
          <a:ln w="9525" cap="flat" cmpd="sng">
            <a:solidFill>
              <a:schemeClr val="dk1"/>
            </a:solidFill>
            <a:prstDash val="solid"/>
            <a:round/>
            <a:headEnd type="none" w="med" len="med"/>
            <a:tailEnd type="triangle" w="lg" len="lg"/>
          </a:ln>
        </p:spPr>
      </p:cxnSp>
      <p:sp>
        <p:nvSpPr>
          <p:cNvPr id="5142" name="Shape 5142"/>
          <p:cNvSpPr txBox="1"/>
          <p:nvPr/>
        </p:nvSpPr>
        <p:spPr>
          <a:xfrm>
            <a:off x="1792288" y="3243263"/>
            <a:ext cx="10779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32 g/mol</a:t>
            </a:r>
          </a:p>
        </p:txBody>
      </p:sp>
      <p:sp>
        <p:nvSpPr>
          <p:cNvPr id="5143" name="Shape 5143"/>
          <p:cNvSpPr txBox="1"/>
          <p:nvPr/>
        </p:nvSpPr>
        <p:spPr>
          <a:xfrm>
            <a:off x="3260725" y="3240088"/>
            <a:ext cx="10779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92 g/mol</a:t>
            </a:r>
          </a:p>
        </p:txBody>
      </p:sp>
      <p:sp>
        <p:nvSpPr>
          <p:cNvPr id="5144" name="Shape 5144"/>
          <p:cNvSpPr txBox="1"/>
          <p:nvPr/>
        </p:nvSpPr>
        <p:spPr>
          <a:xfrm>
            <a:off x="2587625" y="4178300"/>
            <a:ext cx="14811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9.78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p>
        </p:txBody>
      </p:sp>
      <p:cxnSp>
        <p:nvCxnSpPr>
          <p:cNvPr id="5145" name="Shape 5145"/>
          <p:cNvCxnSpPr/>
          <p:nvPr/>
        </p:nvCxnSpPr>
        <p:spPr>
          <a:xfrm>
            <a:off x="1074737" y="4471987"/>
            <a:ext cx="1216024" cy="0"/>
          </a:xfrm>
          <a:prstGeom prst="straightConnector1">
            <a:avLst/>
          </a:prstGeom>
          <a:noFill/>
          <a:ln w="9525" cap="flat" cmpd="sng">
            <a:solidFill>
              <a:schemeClr val="dk1"/>
            </a:solidFill>
            <a:prstDash val="solid"/>
            <a:round/>
            <a:headEnd type="none" w="med" len="med"/>
            <a:tailEnd type="none" w="med" len="med"/>
          </a:ln>
        </p:spPr>
      </p:cxnSp>
      <p:cxnSp>
        <p:nvCxnSpPr>
          <p:cNvPr id="5146" name="Shape 5146"/>
          <p:cNvCxnSpPr/>
          <p:nvPr/>
        </p:nvCxnSpPr>
        <p:spPr>
          <a:xfrm>
            <a:off x="2679700" y="4471987"/>
            <a:ext cx="1249363" cy="0"/>
          </a:xfrm>
          <a:prstGeom prst="straightConnector1">
            <a:avLst/>
          </a:prstGeom>
          <a:noFill/>
          <a:ln w="9525" cap="flat" cmpd="sng">
            <a:solidFill>
              <a:schemeClr val="dk1"/>
            </a:solidFill>
            <a:prstDash val="solid"/>
            <a:round/>
            <a:headEnd type="none" w="med" len="med"/>
            <a:tailEnd type="none" w="med" len="med"/>
          </a:ln>
        </p:spPr>
      </p:cxnSp>
      <p:sp>
        <p:nvSpPr>
          <p:cNvPr id="5147" name="Shape 5147"/>
          <p:cNvSpPr txBox="1"/>
          <p:nvPr/>
        </p:nvSpPr>
        <p:spPr>
          <a:xfrm>
            <a:off x="1492250" y="44354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a:t>
            </a:r>
          </a:p>
        </p:txBody>
      </p:sp>
      <p:sp>
        <p:nvSpPr>
          <p:cNvPr id="5148" name="Shape 5148"/>
          <p:cNvSpPr txBox="1"/>
          <p:nvPr/>
        </p:nvSpPr>
        <p:spPr>
          <a:xfrm>
            <a:off x="3111500" y="4443412"/>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p>
        </p:txBody>
      </p:sp>
      <p:sp>
        <p:nvSpPr>
          <p:cNvPr id="5149" name="Shape 5149"/>
          <p:cNvSpPr txBox="1"/>
          <p:nvPr/>
        </p:nvSpPr>
        <p:spPr>
          <a:xfrm>
            <a:off x="1344612" y="4865687"/>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6.25</a:t>
            </a:r>
          </a:p>
        </p:txBody>
      </p:sp>
      <p:sp>
        <p:nvSpPr>
          <p:cNvPr id="5150" name="Shape 5150"/>
          <p:cNvSpPr txBox="1"/>
          <p:nvPr/>
        </p:nvSpPr>
        <p:spPr>
          <a:xfrm>
            <a:off x="2967038" y="4862512"/>
            <a:ext cx="5794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9.78</a:t>
            </a:r>
          </a:p>
        </p:txBody>
      </p:sp>
      <p:sp>
        <p:nvSpPr>
          <p:cNvPr id="5151" name="Shape 5151"/>
          <p:cNvSpPr txBox="1"/>
          <p:nvPr/>
        </p:nvSpPr>
        <p:spPr>
          <a:xfrm>
            <a:off x="1677988" y="5916612"/>
            <a:ext cx="22542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 12.5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grpSp>
        <p:nvGrpSpPr>
          <p:cNvPr id="5152" name="Shape 5152"/>
          <p:cNvGrpSpPr/>
          <p:nvPr/>
        </p:nvGrpSpPr>
        <p:grpSpPr>
          <a:xfrm>
            <a:off x="3963988" y="5673725"/>
            <a:ext cx="1119187" cy="808038"/>
            <a:chOff x="4174" y="2818"/>
            <a:chExt cx="755" cy="509"/>
          </a:xfrm>
        </p:grpSpPr>
        <p:sp>
          <p:nvSpPr>
            <p:cNvPr id="5153" name="Shape 5153"/>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154" name="Shape 5154"/>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155" name="Shape 5155"/>
          <p:cNvSpPr txBox="1"/>
          <p:nvPr/>
        </p:nvSpPr>
        <p:spPr>
          <a:xfrm>
            <a:off x="3943350" y="6097587"/>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sp>
        <p:nvSpPr>
          <p:cNvPr id="5156" name="Shape 5156"/>
          <p:cNvSpPr txBox="1"/>
          <p:nvPr/>
        </p:nvSpPr>
        <p:spPr>
          <a:xfrm>
            <a:off x="4044950" y="5740400"/>
            <a:ext cx="9620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N</a:t>
            </a:r>
            <a:r>
              <a:rPr lang="en-US" sz="1600" b="0" i="0" u="none" strike="noStrike" cap="none" baseline="-25000">
                <a:solidFill>
                  <a:schemeClr val="dk1"/>
                </a:solidFill>
                <a:latin typeface="Arial"/>
                <a:ea typeface="Arial"/>
                <a:cs typeface="Arial"/>
                <a:sym typeface="Arial"/>
              </a:rPr>
              <a:t>2</a:t>
            </a:r>
          </a:p>
        </p:txBody>
      </p:sp>
      <p:cxnSp>
        <p:nvCxnSpPr>
          <p:cNvPr id="5157" name="Shape 5157"/>
          <p:cNvCxnSpPr/>
          <p:nvPr/>
        </p:nvCxnSpPr>
        <p:spPr>
          <a:xfrm rot="10800000" flipH="1">
            <a:off x="3028950" y="6038850"/>
            <a:ext cx="757238" cy="117474"/>
          </a:xfrm>
          <a:prstGeom prst="straightConnector1">
            <a:avLst/>
          </a:prstGeom>
          <a:noFill/>
          <a:ln w="9525" cap="flat" cmpd="sng">
            <a:solidFill>
              <a:srgbClr val="FF0000"/>
            </a:solidFill>
            <a:prstDash val="solid"/>
            <a:round/>
            <a:headEnd type="none" w="med" len="med"/>
            <a:tailEnd type="none" w="med" len="med"/>
          </a:ln>
        </p:spPr>
      </p:cxnSp>
      <p:cxnSp>
        <p:nvCxnSpPr>
          <p:cNvPr id="5158" name="Shape 5158"/>
          <p:cNvCxnSpPr/>
          <p:nvPr/>
        </p:nvCxnSpPr>
        <p:spPr>
          <a:xfrm rot="10800000" flipH="1">
            <a:off x="4230687" y="6229349"/>
            <a:ext cx="752474" cy="127000"/>
          </a:xfrm>
          <a:prstGeom prst="straightConnector1">
            <a:avLst/>
          </a:prstGeom>
          <a:noFill/>
          <a:ln w="9525" cap="flat" cmpd="sng">
            <a:solidFill>
              <a:srgbClr val="FF0000"/>
            </a:solidFill>
            <a:prstDash val="solid"/>
            <a:round/>
            <a:headEnd type="none" w="med" len="med"/>
            <a:tailEnd type="none" w="med" len="med"/>
          </a:ln>
        </p:spPr>
      </p:cxnSp>
      <p:sp>
        <p:nvSpPr>
          <p:cNvPr id="5159" name="Shape 5159"/>
          <p:cNvSpPr txBox="1"/>
          <p:nvPr/>
        </p:nvSpPr>
        <p:spPr>
          <a:xfrm>
            <a:off x="6149975" y="5905500"/>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sp>
        <p:nvSpPr>
          <p:cNvPr id="5160" name="Shape 5160"/>
          <p:cNvSpPr/>
          <p:nvPr/>
        </p:nvSpPr>
        <p:spPr>
          <a:xfrm>
            <a:off x="1668463" y="5156200"/>
            <a:ext cx="1568450" cy="431800"/>
          </a:xfrm>
          <a:custGeom>
            <a:avLst/>
            <a:gdLst/>
            <a:ahLst/>
            <a:cxnLst/>
            <a:rect l="0" t="0" r="0" b="0"/>
            <a:pathLst>
              <a:path w="988" h="272" extrusionOk="0">
                <a:moveTo>
                  <a:pt x="0" y="15"/>
                </a:moveTo>
                <a:cubicBezTo>
                  <a:pt x="145" y="143"/>
                  <a:pt x="291" y="272"/>
                  <a:pt x="456" y="270"/>
                </a:cubicBezTo>
                <a:cubicBezTo>
                  <a:pt x="621" y="268"/>
                  <a:pt x="804" y="134"/>
                  <a:pt x="988" y="0"/>
                </a:cubicBezTo>
              </a:path>
            </a:pathLst>
          </a:custGeom>
          <a:noFill/>
          <a:ln w="9525"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61" name="Shape 5161"/>
          <p:cNvSpPr txBox="1"/>
          <p:nvPr/>
        </p:nvSpPr>
        <p:spPr>
          <a:xfrm>
            <a:off x="1489075" y="5340350"/>
            <a:ext cx="1809750" cy="581024"/>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smaller number</a:t>
            </a:r>
          </a:p>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is limiting reactant</a:t>
            </a:r>
          </a:p>
        </p:txBody>
      </p:sp>
      <p:sp>
        <p:nvSpPr>
          <p:cNvPr id="5162" name="Shape 5162"/>
          <p:cNvSpPr txBox="1"/>
          <p:nvPr/>
        </p:nvSpPr>
        <p:spPr>
          <a:xfrm>
            <a:off x="5318125" y="2630488"/>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L</a:t>
            </a:r>
          </a:p>
        </p:txBody>
      </p:sp>
      <p:grpSp>
        <p:nvGrpSpPr>
          <p:cNvPr id="5163" name="Shape 5163"/>
          <p:cNvGrpSpPr/>
          <p:nvPr/>
        </p:nvGrpSpPr>
        <p:grpSpPr>
          <a:xfrm>
            <a:off x="5110163" y="5673725"/>
            <a:ext cx="1014411" cy="808038"/>
            <a:chOff x="4174" y="2818"/>
            <a:chExt cx="755" cy="509"/>
          </a:xfrm>
        </p:grpSpPr>
        <p:sp>
          <p:nvSpPr>
            <p:cNvPr id="5164" name="Shape 5164"/>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165" name="Shape 5165"/>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166" name="Shape 5166"/>
          <p:cNvSpPr txBox="1"/>
          <p:nvPr/>
        </p:nvSpPr>
        <p:spPr>
          <a:xfrm>
            <a:off x="5108575" y="6097587"/>
            <a:ext cx="9620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N</a:t>
            </a:r>
            <a:r>
              <a:rPr lang="en-US" sz="1600" b="0" i="0" u="none" strike="noStrike" cap="none" baseline="-25000">
                <a:solidFill>
                  <a:schemeClr val="dk1"/>
                </a:solidFill>
                <a:latin typeface="Arial"/>
                <a:ea typeface="Arial"/>
                <a:cs typeface="Arial"/>
                <a:sym typeface="Arial"/>
              </a:rPr>
              <a:t>2</a:t>
            </a:r>
          </a:p>
        </p:txBody>
      </p:sp>
      <p:sp>
        <p:nvSpPr>
          <p:cNvPr id="5167" name="Shape 5167"/>
          <p:cNvSpPr txBox="1"/>
          <p:nvPr/>
        </p:nvSpPr>
        <p:spPr>
          <a:xfrm>
            <a:off x="5095875" y="5740400"/>
            <a:ext cx="10302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N</a:t>
            </a:r>
            <a:r>
              <a:rPr lang="en-US" sz="1600" b="0" i="0" u="none" strike="noStrike" cap="none" baseline="-25000">
                <a:solidFill>
                  <a:schemeClr val="dk1"/>
                </a:solidFill>
                <a:latin typeface="Arial"/>
                <a:ea typeface="Arial"/>
                <a:cs typeface="Arial"/>
                <a:sym typeface="Arial"/>
              </a:rPr>
              <a:t>2</a:t>
            </a:r>
          </a:p>
        </p:txBody>
      </p:sp>
      <p:cxnSp>
        <p:nvCxnSpPr>
          <p:cNvPr id="5168" name="Shape 5168"/>
          <p:cNvCxnSpPr/>
          <p:nvPr/>
        </p:nvCxnSpPr>
        <p:spPr>
          <a:xfrm rot="10800000" flipH="1">
            <a:off x="5395912" y="6254750"/>
            <a:ext cx="577850" cy="101599"/>
          </a:xfrm>
          <a:prstGeom prst="straightConnector1">
            <a:avLst/>
          </a:prstGeom>
          <a:noFill/>
          <a:ln w="9525" cap="flat" cmpd="sng">
            <a:solidFill>
              <a:srgbClr val="FF0000"/>
            </a:solidFill>
            <a:prstDash val="solid"/>
            <a:round/>
            <a:headEnd type="none" w="med" len="med"/>
            <a:tailEnd type="none" w="med" len="med"/>
          </a:ln>
        </p:spPr>
      </p:cxnSp>
      <p:cxnSp>
        <p:nvCxnSpPr>
          <p:cNvPr id="5169" name="Shape 5169"/>
          <p:cNvCxnSpPr/>
          <p:nvPr/>
        </p:nvCxnSpPr>
        <p:spPr>
          <a:xfrm rot="10800000" flipH="1">
            <a:off x="4300537" y="5886449"/>
            <a:ext cx="587374" cy="98425"/>
          </a:xfrm>
          <a:prstGeom prst="straightConnector1">
            <a:avLst/>
          </a:prstGeom>
          <a:noFill/>
          <a:ln w="9525" cap="flat" cmpd="sng">
            <a:solidFill>
              <a:srgbClr val="FF0000"/>
            </a:solidFill>
            <a:prstDash val="solid"/>
            <a:round/>
            <a:headEnd type="none" w="med" len="med"/>
            <a:tailEnd type="none" w="med" len="med"/>
          </a:ln>
        </p:spPr>
      </p:cxnSp>
      <p:sp>
        <p:nvSpPr>
          <p:cNvPr id="5170" name="Shape 5170"/>
          <p:cNvSpPr txBox="1"/>
          <p:nvPr/>
        </p:nvSpPr>
        <p:spPr>
          <a:xfrm>
            <a:off x="4175125"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2</a:t>
            </a:r>
          </a:p>
        </p:txBody>
      </p:sp>
      <p:sp>
        <p:nvSpPr>
          <p:cNvPr id="5171" name="Shape 5171"/>
          <p:cNvSpPr txBox="1"/>
          <p:nvPr/>
        </p:nvSpPr>
        <p:spPr>
          <a:xfrm>
            <a:off x="6537325"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3</a:t>
            </a:r>
          </a:p>
        </p:txBody>
      </p:sp>
      <p:sp>
        <p:nvSpPr>
          <p:cNvPr id="5172" name="Shape 5172"/>
          <p:cNvSpPr txBox="1"/>
          <p:nvPr/>
        </p:nvSpPr>
        <p:spPr>
          <a:xfrm>
            <a:off x="7556500"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135"/>
                                        </p:tgtEl>
                                        <p:attrNameLst>
                                          <p:attrName>style.visibility</p:attrName>
                                        </p:attrNameLst>
                                      </p:cBhvr>
                                      <p:to>
                                        <p:strVal val="visible"/>
                                      </p:to>
                                    </p:set>
                                    <p:anim calcmode="lin" valueType="num">
                                      <p:cBhvr additive="base">
                                        <p:cTn id="7" dur="500"/>
                                        <p:tgtEl>
                                          <p:spTgt spid="5135"/>
                                        </p:tgtEl>
                                        <p:attrNameLst>
                                          <p:attrName>ppt_w</p:attrName>
                                        </p:attrNameLst>
                                      </p:cBhvr>
                                      <p:tavLst>
                                        <p:tav tm="0">
                                          <p:val>
                                            <p:strVal val="0"/>
                                          </p:val>
                                        </p:tav>
                                        <p:tav tm="100000">
                                          <p:val>
                                            <p:strVal val="#ppt_w"/>
                                          </p:val>
                                        </p:tav>
                                      </p:tavLst>
                                    </p:anim>
                                    <p:anim calcmode="lin" valueType="num">
                                      <p:cBhvr additive="base">
                                        <p:cTn id="8" dur="500"/>
                                        <p:tgtEl>
                                          <p:spTgt spid="513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62"/>
                                        </p:tgtEl>
                                        <p:attrNameLst>
                                          <p:attrName>style.visibility</p:attrName>
                                        </p:attrNameLst>
                                      </p:cBhvr>
                                      <p:to>
                                        <p:strVal val="visible"/>
                                      </p:to>
                                    </p:set>
                                    <p:animEffect transition="in" filter="fade">
                                      <p:cBhvr>
                                        <p:cTn id="13" dur="1000"/>
                                        <p:tgtEl>
                                          <p:spTgt spid="516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5138"/>
                                        </p:tgtEl>
                                        <p:attrNameLst>
                                          <p:attrName>style.visibility</p:attrName>
                                        </p:attrNameLst>
                                      </p:cBhvr>
                                      <p:to>
                                        <p:strVal val="visible"/>
                                      </p:to>
                                    </p:set>
                                    <p:anim calcmode="lin" valueType="num">
                                      <p:cBhvr additive="base">
                                        <p:cTn id="18" dur="500"/>
                                        <p:tgtEl>
                                          <p:spTgt spid="5138"/>
                                        </p:tgtEl>
                                        <p:attrNameLst>
                                          <p:attrName>ppt_w</p:attrName>
                                        </p:attrNameLst>
                                      </p:cBhvr>
                                      <p:tavLst>
                                        <p:tav tm="0">
                                          <p:val>
                                            <p:strVal val="0"/>
                                          </p:val>
                                        </p:tav>
                                        <p:tav tm="100000">
                                          <p:val>
                                            <p:strVal val="#ppt_w"/>
                                          </p:val>
                                        </p:tav>
                                      </p:tavLst>
                                    </p:anim>
                                    <p:anim calcmode="lin" valueType="num">
                                      <p:cBhvr additive="base">
                                        <p:cTn id="19" dur="500"/>
                                        <p:tgtEl>
                                          <p:spTgt spid="5138"/>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5139"/>
                                        </p:tgtEl>
                                        <p:attrNameLst>
                                          <p:attrName>style.visibility</p:attrName>
                                        </p:attrNameLst>
                                      </p:cBhvr>
                                      <p:to>
                                        <p:strVal val="visible"/>
                                      </p:to>
                                    </p:set>
                                    <p:anim calcmode="lin" valueType="num">
                                      <p:cBhvr additive="base">
                                        <p:cTn id="24" dur="500"/>
                                        <p:tgtEl>
                                          <p:spTgt spid="5139"/>
                                        </p:tgtEl>
                                        <p:attrNameLst>
                                          <p:attrName>ppt_w</p:attrName>
                                        </p:attrNameLst>
                                      </p:cBhvr>
                                      <p:tavLst>
                                        <p:tav tm="0">
                                          <p:val>
                                            <p:strVal val="0"/>
                                          </p:val>
                                        </p:tav>
                                        <p:tav tm="100000">
                                          <p:val>
                                            <p:strVal val="#ppt_w"/>
                                          </p:val>
                                        </p:tav>
                                      </p:tavLst>
                                    </p:anim>
                                    <p:anim calcmode="lin" valueType="num">
                                      <p:cBhvr additive="base">
                                        <p:cTn id="25" dur="500"/>
                                        <p:tgtEl>
                                          <p:spTgt spid="5139"/>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140"/>
                                        </p:tgtEl>
                                        <p:attrNameLst>
                                          <p:attrName>style.visibility</p:attrName>
                                        </p:attrNameLst>
                                      </p:cBhvr>
                                      <p:to>
                                        <p:strVal val="visible"/>
                                      </p:to>
                                    </p:set>
                                    <p:animEffect transition="in" filter="fade">
                                      <p:cBhvr>
                                        <p:cTn id="30" dur="500"/>
                                        <p:tgtEl>
                                          <p:spTgt spid="5140"/>
                                        </p:tgtEl>
                                      </p:cBhvr>
                                    </p:animEffect>
                                  </p:childTnLst>
                                </p:cTn>
                              </p:par>
                              <p:par>
                                <p:cTn id="31" presetID="10" presetClass="entr" presetSubtype="0" fill="hold" nodeType="withEffect">
                                  <p:stCondLst>
                                    <p:cond delay="0"/>
                                  </p:stCondLst>
                                  <p:childTnLst>
                                    <p:set>
                                      <p:cBhvr>
                                        <p:cTn id="32" dur="1" fill="hold">
                                          <p:stCondLst>
                                            <p:cond delay="0"/>
                                          </p:stCondLst>
                                        </p:cTn>
                                        <p:tgtEl>
                                          <p:spTgt spid="5142"/>
                                        </p:tgtEl>
                                        <p:attrNameLst>
                                          <p:attrName>style.visibility</p:attrName>
                                        </p:attrNameLst>
                                      </p:cBhvr>
                                      <p:to>
                                        <p:strVal val="visible"/>
                                      </p:to>
                                    </p:set>
                                    <p:animEffect transition="in" filter="fade">
                                      <p:cBhvr>
                                        <p:cTn id="33" dur="1000"/>
                                        <p:tgtEl>
                                          <p:spTgt spid="51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31"/>
                                        </p:tgtEl>
                                        <p:attrNameLst>
                                          <p:attrName>style.visibility</p:attrName>
                                        </p:attrNameLst>
                                      </p:cBhvr>
                                      <p:to>
                                        <p:strVal val="visible"/>
                                      </p:to>
                                    </p:set>
                                    <p:animEffect transition="in" filter="fade">
                                      <p:cBhvr>
                                        <p:cTn id="38" dur="500"/>
                                        <p:tgtEl>
                                          <p:spTgt spid="51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41"/>
                                        </p:tgtEl>
                                        <p:attrNameLst>
                                          <p:attrName>style.visibility</p:attrName>
                                        </p:attrNameLst>
                                      </p:cBhvr>
                                      <p:to>
                                        <p:strVal val="visible"/>
                                      </p:to>
                                    </p:set>
                                    <p:animEffect transition="in" filter="fade">
                                      <p:cBhvr>
                                        <p:cTn id="43" dur="500"/>
                                        <p:tgtEl>
                                          <p:spTgt spid="5141"/>
                                        </p:tgtEl>
                                      </p:cBhvr>
                                    </p:animEffect>
                                  </p:childTnLst>
                                </p:cTn>
                              </p:par>
                              <p:par>
                                <p:cTn id="44" presetID="10" presetClass="entr" presetSubtype="0" fill="hold" nodeType="withEffect">
                                  <p:stCondLst>
                                    <p:cond delay="0"/>
                                  </p:stCondLst>
                                  <p:childTnLst>
                                    <p:set>
                                      <p:cBhvr>
                                        <p:cTn id="45" dur="1" fill="hold">
                                          <p:stCondLst>
                                            <p:cond delay="0"/>
                                          </p:stCondLst>
                                        </p:cTn>
                                        <p:tgtEl>
                                          <p:spTgt spid="5143"/>
                                        </p:tgtEl>
                                        <p:attrNameLst>
                                          <p:attrName>style.visibility</p:attrName>
                                        </p:attrNameLst>
                                      </p:cBhvr>
                                      <p:to>
                                        <p:strVal val="visible"/>
                                      </p:to>
                                    </p:set>
                                    <p:animEffect transition="in" filter="fade">
                                      <p:cBhvr>
                                        <p:cTn id="46" dur="1000"/>
                                        <p:tgtEl>
                                          <p:spTgt spid="514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144"/>
                                        </p:tgtEl>
                                        <p:attrNameLst>
                                          <p:attrName>style.visibility</p:attrName>
                                        </p:attrNameLst>
                                      </p:cBhvr>
                                      <p:to>
                                        <p:strVal val="visible"/>
                                      </p:to>
                                    </p:set>
                                    <p:animEffect transition="in" filter="fade">
                                      <p:cBhvr>
                                        <p:cTn id="51" dur="500"/>
                                        <p:tgtEl>
                                          <p:spTgt spid="514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145"/>
                                        </p:tgtEl>
                                        <p:attrNameLst>
                                          <p:attrName>style.visibility</p:attrName>
                                        </p:attrNameLst>
                                      </p:cBhvr>
                                      <p:to>
                                        <p:strVal val="visible"/>
                                      </p:to>
                                    </p:set>
                                    <p:animEffect transition="in" filter="fade">
                                      <p:cBhvr>
                                        <p:cTn id="56" dur="500"/>
                                        <p:tgtEl>
                                          <p:spTgt spid="514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147"/>
                                        </p:tgtEl>
                                        <p:attrNameLst>
                                          <p:attrName>style.visibility</p:attrName>
                                        </p:attrNameLst>
                                      </p:cBhvr>
                                      <p:to>
                                        <p:strVal val="visible"/>
                                      </p:to>
                                    </p:set>
                                    <p:animEffect transition="in" filter="fade">
                                      <p:cBhvr>
                                        <p:cTn id="61" dur="2000"/>
                                        <p:tgtEl>
                                          <p:spTgt spid="514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149"/>
                                        </p:tgtEl>
                                        <p:attrNameLst>
                                          <p:attrName>style.visibility</p:attrName>
                                        </p:attrNameLst>
                                      </p:cBhvr>
                                      <p:to>
                                        <p:strVal val="visible"/>
                                      </p:to>
                                    </p:set>
                                    <p:animEffect transition="in" filter="fade">
                                      <p:cBhvr>
                                        <p:cTn id="66" dur="1000"/>
                                        <p:tgtEl>
                                          <p:spTgt spid="514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146"/>
                                        </p:tgtEl>
                                        <p:attrNameLst>
                                          <p:attrName>style.visibility</p:attrName>
                                        </p:attrNameLst>
                                      </p:cBhvr>
                                      <p:to>
                                        <p:strVal val="visible"/>
                                      </p:to>
                                    </p:set>
                                    <p:animEffect transition="in" filter="fade">
                                      <p:cBhvr>
                                        <p:cTn id="71" dur="500"/>
                                        <p:tgtEl>
                                          <p:spTgt spid="5146"/>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5148"/>
                                        </p:tgtEl>
                                        <p:attrNameLst>
                                          <p:attrName>style.visibility</p:attrName>
                                        </p:attrNameLst>
                                      </p:cBhvr>
                                      <p:to>
                                        <p:strVal val="visible"/>
                                      </p:to>
                                    </p:set>
                                    <p:anim calcmode="lin" valueType="num">
                                      <p:cBhvr additive="base">
                                        <p:cTn id="76" dur="500"/>
                                        <p:tgtEl>
                                          <p:spTgt spid="5148"/>
                                        </p:tgtEl>
                                        <p:attrNameLst>
                                          <p:attrName>ppt_w</p:attrName>
                                        </p:attrNameLst>
                                      </p:cBhvr>
                                      <p:tavLst>
                                        <p:tav tm="0">
                                          <p:val>
                                            <p:strVal val="0"/>
                                          </p:val>
                                        </p:tav>
                                        <p:tav tm="100000">
                                          <p:val>
                                            <p:strVal val="#ppt_w"/>
                                          </p:val>
                                        </p:tav>
                                      </p:tavLst>
                                    </p:anim>
                                    <p:anim calcmode="lin" valueType="num">
                                      <p:cBhvr additive="base">
                                        <p:cTn id="77" dur="500"/>
                                        <p:tgtEl>
                                          <p:spTgt spid="5148"/>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50"/>
                                        </p:tgtEl>
                                        <p:attrNameLst>
                                          <p:attrName>style.visibility</p:attrName>
                                        </p:attrNameLst>
                                      </p:cBhvr>
                                      <p:to>
                                        <p:strVal val="visible"/>
                                      </p:to>
                                    </p:set>
                                    <p:animEffect transition="in" filter="fade">
                                      <p:cBhvr>
                                        <p:cTn id="82" dur="1000"/>
                                        <p:tgtEl>
                                          <p:spTgt spid="515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161"/>
                                        </p:tgtEl>
                                        <p:attrNameLst>
                                          <p:attrName>style.visibility</p:attrName>
                                        </p:attrNameLst>
                                      </p:cBhvr>
                                      <p:to>
                                        <p:strVal val="visible"/>
                                      </p:to>
                                    </p:set>
                                    <p:animEffect transition="in" filter="fade">
                                      <p:cBhvr>
                                        <p:cTn id="87" dur="500"/>
                                        <p:tgtEl>
                                          <p:spTgt spid="5161"/>
                                        </p:tgtEl>
                                      </p:cBhvr>
                                    </p:animEffect>
                                  </p:childTnLst>
                                </p:cTn>
                              </p:par>
                              <p:par>
                                <p:cTn id="88" presetID="10" presetClass="entr" presetSubtype="0" fill="hold" nodeType="withEffect">
                                  <p:stCondLst>
                                    <p:cond delay="0"/>
                                  </p:stCondLst>
                                  <p:childTnLst>
                                    <p:set>
                                      <p:cBhvr>
                                        <p:cTn id="89" dur="1" fill="hold">
                                          <p:stCondLst>
                                            <p:cond delay="0"/>
                                          </p:stCondLst>
                                        </p:cTn>
                                        <p:tgtEl>
                                          <p:spTgt spid="5160"/>
                                        </p:tgtEl>
                                        <p:attrNameLst>
                                          <p:attrName>style.visibility</p:attrName>
                                        </p:attrNameLst>
                                      </p:cBhvr>
                                      <p:to>
                                        <p:strVal val="visible"/>
                                      </p:to>
                                    </p:set>
                                    <p:animEffect transition="in" filter="fade">
                                      <p:cBhvr>
                                        <p:cTn id="90" dur="500"/>
                                        <p:tgtEl>
                                          <p:spTgt spid="516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5160"/>
                                        </p:tgtEl>
                                      </p:cBhvr>
                                    </p:animEffect>
                                    <p:set>
                                      <p:cBhvr>
                                        <p:cTn id="95" dur="1" fill="hold">
                                          <p:stCondLst>
                                            <p:cond delay="500"/>
                                          </p:stCondLst>
                                        </p:cTn>
                                        <p:tgtEl>
                                          <p:spTgt spid="516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161"/>
                                        </p:tgtEl>
                                      </p:cBhvr>
                                    </p:animEffect>
                                    <p:set>
                                      <p:cBhvr>
                                        <p:cTn id="98" dur="1" fill="hold">
                                          <p:stCondLst>
                                            <p:cond delay="500"/>
                                          </p:stCondLst>
                                        </p:cTn>
                                        <p:tgtEl>
                                          <p:spTgt spid="516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138"/>
                                        </p:tgtEl>
                                      </p:cBhvr>
                                    </p:animEffect>
                                    <p:set>
                                      <p:cBhvr>
                                        <p:cTn id="103" dur="1" fill="hold">
                                          <p:stCondLst>
                                            <p:cond delay="500"/>
                                          </p:stCondLst>
                                        </p:cTn>
                                        <p:tgtEl>
                                          <p:spTgt spid="513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5139"/>
                                        </p:tgtEl>
                                      </p:cBhvr>
                                    </p:animEffect>
                                    <p:set>
                                      <p:cBhvr>
                                        <p:cTn id="106" dur="1" fill="hold">
                                          <p:stCondLst>
                                            <p:cond delay="500"/>
                                          </p:stCondLst>
                                        </p:cTn>
                                        <p:tgtEl>
                                          <p:spTgt spid="5139"/>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5140"/>
                                        </p:tgtEl>
                                      </p:cBhvr>
                                    </p:animEffect>
                                    <p:set>
                                      <p:cBhvr>
                                        <p:cTn id="109" dur="1" fill="hold">
                                          <p:stCondLst>
                                            <p:cond delay="500"/>
                                          </p:stCondLst>
                                        </p:cTn>
                                        <p:tgtEl>
                                          <p:spTgt spid="514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5141"/>
                                        </p:tgtEl>
                                      </p:cBhvr>
                                    </p:animEffect>
                                    <p:set>
                                      <p:cBhvr>
                                        <p:cTn id="112" dur="1" fill="hold">
                                          <p:stCondLst>
                                            <p:cond delay="500"/>
                                          </p:stCondLst>
                                        </p:cTn>
                                        <p:tgtEl>
                                          <p:spTgt spid="5141"/>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5142"/>
                                        </p:tgtEl>
                                      </p:cBhvr>
                                    </p:animEffect>
                                    <p:set>
                                      <p:cBhvr>
                                        <p:cTn id="115" dur="1" fill="hold">
                                          <p:stCondLst>
                                            <p:cond delay="500"/>
                                          </p:stCondLst>
                                        </p:cTn>
                                        <p:tgtEl>
                                          <p:spTgt spid="5142"/>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5143"/>
                                        </p:tgtEl>
                                      </p:cBhvr>
                                    </p:animEffect>
                                    <p:set>
                                      <p:cBhvr>
                                        <p:cTn id="118" dur="1" fill="hold">
                                          <p:stCondLst>
                                            <p:cond delay="500"/>
                                          </p:stCondLst>
                                        </p:cTn>
                                        <p:tgtEl>
                                          <p:spTgt spid="5143"/>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5145"/>
                                        </p:tgtEl>
                                      </p:cBhvr>
                                    </p:animEffect>
                                    <p:set>
                                      <p:cBhvr>
                                        <p:cTn id="121" dur="1" fill="hold">
                                          <p:stCondLst>
                                            <p:cond delay="500"/>
                                          </p:stCondLst>
                                        </p:cTn>
                                        <p:tgtEl>
                                          <p:spTgt spid="5145"/>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5146"/>
                                        </p:tgtEl>
                                      </p:cBhvr>
                                    </p:animEffect>
                                    <p:set>
                                      <p:cBhvr>
                                        <p:cTn id="124" dur="1" fill="hold">
                                          <p:stCondLst>
                                            <p:cond delay="500"/>
                                          </p:stCondLst>
                                        </p:cTn>
                                        <p:tgtEl>
                                          <p:spTgt spid="5146"/>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5147"/>
                                        </p:tgtEl>
                                      </p:cBhvr>
                                    </p:animEffect>
                                    <p:set>
                                      <p:cBhvr>
                                        <p:cTn id="127" dur="1" fill="hold">
                                          <p:stCondLst>
                                            <p:cond delay="500"/>
                                          </p:stCondLst>
                                        </p:cTn>
                                        <p:tgtEl>
                                          <p:spTgt spid="5147"/>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5148"/>
                                        </p:tgtEl>
                                      </p:cBhvr>
                                    </p:animEffect>
                                    <p:set>
                                      <p:cBhvr>
                                        <p:cTn id="130" dur="1" fill="hold">
                                          <p:stCondLst>
                                            <p:cond delay="500"/>
                                          </p:stCondLst>
                                        </p:cTn>
                                        <p:tgtEl>
                                          <p:spTgt spid="5148"/>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5149"/>
                                        </p:tgtEl>
                                      </p:cBhvr>
                                    </p:animEffect>
                                    <p:set>
                                      <p:cBhvr>
                                        <p:cTn id="133" dur="1" fill="hold">
                                          <p:stCondLst>
                                            <p:cond delay="500"/>
                                          </p:stCondLst>
                                        </p:cTn>
                                        <p:tgtEl>
                                          <p:spTgt spid="5149"/>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5150"/>
                                        </p:tgtEl>
                                      </p:cBhvr>
                                    </p:animEffect>
                                    <p:set>
                                      <p:cBhvr>
                                        <p:cTn id="136" dur="1" fill="hold">
                                          <p:stCondLst>
                                            <p:cond delay="500"/>
                                          </p:stCondLst>
                                        </p:cTn>
                                        <p:tgtEl>
                                          <p:spTgt spid="515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5144"/>
                                        </p:tgtEl>
                                      </p:cBhvr>
                                    </p:animEffect>
                                    <p:set>
                                      <p:cBhvr>
                                        <p:cTn id="139" dur="1" fill="hold">
                                          <p:stCondLst>
                                            <p:cond delay="500"/>
                                          </p:stCondLst>
                                        </p:cTn>
                                        <p:tgtEl>
                                          <p:spTgt spid="51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5151"/>
                                        </p:tgtEl>
                                        <p:attrNameLst>
                                          <p:attrName>style.visibility</p:attrName>
                                        </p:attrNameLst>
                                      </p:cBhvr>
                                      <p:to>
                                        <p:strVal val="visible"/>
                                      </p:to>
                                    </p:set>
                                    <p:animEffect transition="in" filter="fade">
                                      <p:cBhvr>
                                        <p:cTn id="144" dur="1000"/>
                                        <p:tgtEl>
                                          <p:spTgt spid="51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152"/>
                                        </p:tgtEl>
                                        <p:attrNameLst>
                                          <p:attrName>style.visibility</p:attrName>
                                        </p:attrNameLst>
                                      </p:cBhvr>
                                      <p:to>
                                        <p:strVal val="visible"/>
                                      </p:to>
                                    </p:set>
                                    <p:animEffect transition="in" filter="fade">
                                      <p:cBhvr>
                                        <p:cTn id="149" dur="2000"/>
                                        <p:tgtEl>
                                          <p:spTgt spid="5152"/>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5155"/>
                                        </p:tgtEl>
                                        <p:attrNameLst>
                                          <p:attrName>style.visibility</p:attrName>
                                        </p:attrNameLst>
                                      </p:cBhvr>
                                      <p:to>
                                        <p:strVal val="visible"/>
                                      </p:to>
                                    </p:set>
                                    <p:animEffect transition="in" filter="fade">
                                      <p:cBhvr>
                                        <p:cTn id="154" dur="500"/>
                                        <p:tgtEl>
                                          <p:spTgt spid="5155"/>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156"/>
                                        </p:tgtEl>
                                        <p:attrNameLst>
                                          <p:attrName>style.visibility</p:attrName>
                                        </p:attrNameLst>
                                      </p:cBhvr>
                                      <p:to>
                                        <p:strVal val="visible"/>
                                      </p:to>
                                    </p:set>
                                    <p:animEffect transition="in" filter="fade">
                                      <p:cBhvr>
                                        <p:cTn id="159" dur="500"/>
                                        <p:tgtEl>
                                          <p:spTgt spid="5156"/>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5157"/>
                                        </p:tgtEl>
                                        <p:attrNameLst>
                                          <p:attrName>style.visibility</p:attrName>
                                        </p:attrNameLst>
                                      </p:cBhvr>
                                      <p:to>
                                        <p:strVal val="visible"/>
                                      </p:to>
                                    </p:set>
                                    <p:animEffect transition="in" filter="fade">
                                      <p:cBhvr>
                                        <p:cTn id="164" dur="500"/>
                                        <p:tgtEl>
                                          <p:spTgt spid="5157"/>
                                        </p:tgtEl>
                                      </p:cBhvr>
                                    </p:animEffect>
                                  </p:childTnLst>
                                </p:cTn>
                              </p:par>
                            </p:childTnLst>
                          </p:cTn>
                        </p:par>
                        <p:par>
                          <p:cTn id="165" fill="hold">
                            <p:stCondLst>
                              <p:cond delay="500"/>
                            </p:stCondLst>
                            <p:childTnLst>
                              <p:par>
                                <p:cTn id="166" presetID="10" presetClass="entr" presetSubtype="0" fill="hold" nodeType="afterEffect">
                                  <p:stCondLst>
                                    <p:cond delay="0"/>
                                  </p:stCondLst>
                                  <p:childTnLst>
                                    <p:set>
                                      <p:cBhvr>
                                        <p:cTn id="167" dur="1" fill="hold">
                                          <p:stCondLst>
                                            <p:cond delay="0"/>
                                          </p:stCondLst>
                                        </p:cTn>
                                        <p:tgtEl>
                                          <p:spTgt spid="5158"/>
                                        </p:tgtEl>
                                        <p:attrNameLst>
                                          <p:attrName>style.visibility</p:attrName>
                                        </p:attrNameLst>
                                      </p:cBhvr>
                                      <p:to>
                                        <p:strVal val="visible"/>
                                      </p:to>
                                    </p:set>
                                    <p:animEffect transition="in" filter="fade">
                                      <p:cBhvr>
                                        <p:cTn id="168" dur="500"/>
                                        <p:tgtEl>
                                          <p:spTgt spid="5158"/>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5163"/>
                                        </p:tgtEl>
                                        <p:attrNameLst>
                                          <p:attrName>style.visibility</p:attrName>
                                        </p:attrNameLst>
                                      </p:cBhvr>
                                      <p:to>
                                        <p:strVal val="visible"/>
                                      </p:to>
                                    </p:set>
                                    <p:animEffect transition="in" filter="fade">
                                      <p:cBhvr>
                                        <p:cTn id="173" dur="2000"/>
                                        <p:tgtEl>
                                          <p:spTgt spid="5163"/>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5166"/>
                                        </p:tgtEl>
                                        <p:attrNameLst>
                                          <p:attrName>style.visibility</p:attrName>
                                        </p:attrNameLst>
                                      </p:cBhvr>
                                      <p:to>
                                        <p:strVal val="visible"/>
                                      </p:to>
                                    </p:set>
                                    <p:animEffect transition="in" filter="fade">
                                      <p:cBhvr>
                                        <p:cTn id="178" dur="500"/>
                                        <p:tgtEl>
                                          <p:spTgt spid="516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5167"/>
                                        </p:tgtEl>
                                        <p:attrNameLst>
                                          <p:attrName>style.visibility</p:attrName>
                                        </p:attrNameLst>
                                      </p:cBhvr>
                                      <p:to>
                                        <p:strVal val="visible"/>
                                      </p:to>
                                    </p:set>
                                    <p:animEffect transition="in" filter="fade">
                                      <p:cBhvr>
                                        <p:cTn id="183" dur="500"/>
                                        <p:tgtEl>
                                          <p:spTgt spid="5167"/>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5169"/>
                                        </p:tgtEl>
                                        <p:attrNameLst>
                                          <p:attrName>style.visibility</p:attrName>
                                        </p:attrNameLst>
                                      </p:cBhvr>
                                      <p:to>
                                        <p:strVal val="visible"/>
                                      </p:to>
                                    </p:set>
                                    <p:animEffect transition="in" filter="fade">
                                      <p:cBhvr>
                                        <p:cTn id="188" dur="500"/>
                                        <p:tgtEl>
                                          <p:spTgt spid="5169"/>
                                        </p:tgtEl>
                                      </p:cBhvr>
                                    </p:animEffect>
                                  </p:childTnLst>
                                </p:cTn>
                              </p:par>
                            </p:childTnLst>
                          </p:cTn>
                        </p:par>
                        <p:par>
                          <p:cTn id="189" fill="hold">
                            <p:stCondLst>
                              <p:cond delay="500"/>
                            </p:stCondLst>
                            <p:childTnLst>
                              <p:par>
                                <p:cTn id="190" presetID="10" presetClass="entr" presetSubtype="0" fill="hold" nodeType="afterEffect">
                                  <p:stCondLst>
                                    <p:cond delay="0"/>
                                  </p:stCondLst>
                                  <p:childTnLst>
                                    <p:set>
                                      <p:cBhvr>
                                        <p:cTn id="191" dur="1" fill="hold">
                                          <p:stCondLst>
                                            <p:cond delay="0"/>
                                          </p:stCondLst>
                                        </p:cTn>
                                        <p:tgtEl>
                                          <p:spTgt spid="5168"/>
                                        </p:tgtEl>
                                        <p:attrNameLst>
                                          <p:attrName>style.visibility</p:attrName>
                                        </p:attrNameLst>
                                      </p:cBhvr>
                                      <p:to>
                                        <p:strVal val="visible"/>
                                      </p:to>
                                    </p:set>
                                    <p:animEffect transition="in" filter="fade">
                                      <p:cBhvr>
                                        <p:cTn id="192" dur="500"/>
                                        <p:tgtEl>
                                          <p:spTgt spid="5168"/>
                                        </p:tgtEl>
                                      </p:cBhvr>
                                    </p:animEffect>
                                  </p:childTnLst>
                                </p:cTn>
                              </p:par>
                            </p:childTnLst>
                          </p:cTn>
                        </p:par>
                        <p:par>
                          <p:cTn id="193" fill="hold">
                            <p:stCondLst>
                              <p:cond delay="1000"/>
                            </p:stCondLst>
                            <p:childTnLst>
                              <p:par>
                                <p:cTn id="194" presetID="10" presetClass="entr" presetSubtype="0" fill="hold" nodeType="afterEffect">
                                  <p:stCondLst>
                                    <p:cond delay="0"/>
                                  </p:stCondLst>
                                  <p:childTnLst>
                                    <p:set>
                                      <p:cBhvr>
                                        <p:cTn id="195" dur="1" fill="hold">
                                          <p:stCondLst>
                                            <p:cond delay="0"/>
                                          </p:stCondLst>
                                        </p:cTn>
                                        <p:tgtEl>
                                          <p:spTgt spid="5159"/>
                                        </p:tgtEl>
                                        <p:attrNameLst>
                                          <p:attrName>style.visibility</p:attrName>
                                        </p:attrNameLst>
                                      </p:cBhvr>
                                      <p:to>
                                        <p:strVal val="visible"/>
                                      </p:to>
                                    </p:set>
                                    <p:animEffect transition="in" filter="fade">
                                      <p:cBhvr>
                                        <p:cTn id="196" dur="2000"/>
                                        <p:tgtEl>
                                          <p:spTgt spid="5159"/>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5129"/>
                                        </p:tgtEl>
                                        <p:attrNameLst>
                                          <p:attrName>style.visibility</p:attrName>
                                        </p:attrNameLst>
                                      </p:cBhvr>
                                      <p:to>
                                        <p:strVal val="visible"/>
                                      </p:to>
                                    </p:set>
                                    <p:animEffect transition="in" filter="fade">
                                      <p:cBhvr>
                                        <p:cTn id="201" dur="500"/>
                                        <p:tgtEl>
                                          <p:spTgt spid="5129"/>
                                        </p:tgtEl>
                                      </p:cBhvr>
                                    </p:animEffect>
                                  </p:childTnLst>
                                </p:cTn>
                              </p:par>
                            </p:childTnLst>
                          </p:cTn>
                        </p:par>
                      </p:childTnLst>
                    </p:cTn>
                  </p:par>
                  <p:par>
                    <p:cTn id="202" fill="hold">
                      <p:stCondLst>
                        <p:cond delay="indefinite"/>
                      </p:stCondLst>
                      <p:childTnLst>
                        <p:par>
                          <p:cTn id="203" fill="hold">
                            <p:stCondLst>
                              <p:cond delay="0"/>
                            </p:stCondLst>
                            <p:childTnLst>
                              <p:par>
                                <p:cTn id="204" presetID="23" presetClass="entr" presetSubtype="16" fill="hold" nodeType="clickEffect">
                                  <p:stCondLst>
                                    <p:cond delay="0"/>
                                  </p:stCondLst>
                                  <p:childTnLst>
                                    <p:set>
                                      <p:cBhvr>
                                        <p:cTn id="205" dur="1" fill="hold">
                                          <p:stCondLst>
                                            <p:cond delay="0"/>
                                          </p:stCondLst>
                                        </p:cTn>
                                        <p:tgtEl>
                                          <p:spTgt spid="5130"/>
                                        </p:tgtEl>
                                        <p:attrNameLst>
                                          <p:attrName>style.visibility</p:attrName>
                                        </p:attrNameLst>
                                      </p:cBhvr>
                                      <p:to>
                                        <p:strVal val="visible"/>
                                      </p:to>
                                    </p:set>
                                    <p:anim calcmode="lin" valueType="num">
                                      <p:cBhvr additive="base">
                                        <p:cTn id="206" dur="500"/>
                                        <p:tgtEl>
                                          <p:spTgt spid="5130"/>
                                        </p:tgtEl>
                                        <p:attrNameLst>
                                          <p:attrName>ppt_w</p:attrName>
                                        </p:attrNameLst>
                                      </p:cBhvr>
                                      <p:tavLst>
                                        <p:tav tm="0">
                                          <p:val>
                                            <p:strVal val="0"/>
                                          </p:val>
                                        </p:tav>
                                        <p:tav tm="100000">
                                          <p:val>
                                            <p:strVal val="#ppt_w"/>
                                          </p:val>
                                        </p:tav>
                                      </p:tavLst>
                                    </p:anim>
                                    <p:anim calcmode="lin" valueType="num">
                                      <p:cBhvr additive="base">
                                        <p:cTn id="207" dur="500"/>
                                        <p:tgtEl>
                                          <p:spTgt spid="5130"/>
                                        </p:tgtEl>
                                        <p:attrNameLst>
                                          <p:attrName>ppt_h</p:attrName>
                                        </p:attrNameLst>
                                      </p:cBhvr>
                                      <p:tavLst>
                                        <p:tav tm="0">
                                          <p:val>
                                            <p:strVal val="0"/>
                                          </p:val>
                                        </p:tav>
                                        <p:tav tm="100000">
                                          <p:val>
                                            <p:strVal val="#ppt_h"/>
                                          </p:val>
                                        </p:tav>
                                      </p:tavLst>
                                    </p:anim>
                                  </p:childTnLst>
                                </p:cTn>
                              </p:par>
                              <p:par>
                                <p:cTn id="208" presetID="10" presetClass="exit" presetSubtype="0" fill="hold" nodeType="withEffect">
                                  <p:stCondLst>
                                    <p:cond delay="0"/>
                                  </p:stCondLst>
                                  <p:childTnLst>
                                    <p:animEffect transition="out" filter="fade">
                                      <p:cBhvr>
                                        <p:cTn id="209" dur="2000"/>
                                        <p:tgtEl>
                                          <p:spTgt spid="5162"/>
                                        </p:tgtEl>
                                      </p:cBhvr>
                                    </p:animEffect>
                                    <p:set>
                                      <p:cBhvr>
                                        <p:cTn id="210" dur="1" fill="hold">
                                          <p:stCondLst>
                                            <p:cond delay="2000"/>
                                          </p:stCondLst>
                                        </p:cTn>
                                        <p:tgtEl>
                                          <p:spTgt spid="5162"/>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1000"/>
                                        <p:tgtEl>
                                          <p:spTgt spid="5129"/>
                                        </p:tgtEl>
                                      </p:cBhvr>
                                    </p:animEffect>
                                    <p:set>
                                      <p:cBhvr>
                                        <p:cTn id="213" dur="1" fill="hold">
                                          <p:stCondLst>
                                            <p:cond delay="1000"/>
                                          </p:stCondLst>
                                        </p:cTn>
                                        <p:tgtEl>
                                          <p:spTgt spid="5129"/>
                                        </p:tgtEl>
                                        <p:attrNameLst>
                                          <p:attrName>style.visibility</p:attrName>
                                        </p:attrNameLst>
                                      </p:cBhvr>
                                      <p:to>
                                        <p:strVal val="hidden"/>
                                      </p:to>
                                    </p:set>
                                  </p:childTnLst>
                                </p:cTn>
                              </p:par>
                              <p:par>
                                <p:cTn id="214" presetID="10" presetClass="exit" presetSubtype="0" fill="hold" nodeType="withEffect">
                                  <p:stCondLst>
                                    <p:cond delay="0"/>
                                  </p:stCondLst>
                                  <p:childTnLst>
                                    <p:animEffect transition="out" filter="fade">
                                      <p:cBhvr>
                                        <p:cTn id="215" dur="1000"/>
                                        <p:tgtEl>
                                          <p:spTgt spid="5130"/>
                                        </p:tgtEl>
                                      </p:cBhvr>
                                    </p:animEffect>
                                    <p:set>
                                      <p:cBhvr>
                                        <p:cTn id="216" dur="1" fill="hold">
                                          <p:stCondLst>
                                            <p:cond delay="1000"/>
                                          </p:stCondLst>
                                        </p:cTn>
                                        <p:tgtEl>
                                          <p:spTgt spid="5130"/>
                                        </p:tgtEl>
                                        <p:attrNameLst>
                                          <p:attrName>style.visibility</p:attrName>
                                        </p:attrNameLst>
                                      </p:cBhvr>
                                      <p:to>
                                        <p:strVal val="hidden"/>
                                      </p:to>
                                    </p:set>
                                  </p:childTnLst>
                                </p:cTn>
                              </p:par>
                              <p:par>
                                <p:cTn id="217" presetID="10" presetClass="exit" presetSubtype="0" fill="hold" nodeType="withEffect">
                                  <p:stCondLst>
                                    <p:cond delay="0"/>
                                  </p:stCondLst>
                                  <p:childTnLst>
                                    <p:animEffect transition="out" filter="fade">
                                      <p:cBhvr>
                                        <p:cTn id="218" dur="1000"/>
                                        <p:tgtEl>
                                          <p:spTgt spid="5151"/>
                                        </p:tgtEl>
                                      </p:cBhvr>
                                    </p:animEffect>
                                    <p:set>
                                      <p:cBhvr>
                                        <p:cTn id="219" dur="1" fill="hold">
                                          <p:stCondLst>
                                            <p:cond delay="1000"/>
                                          </p:stCondLst>
                                        </p:cTn>
                                        <p:tgtEl>
                                          <p:spTgt spid="5151"/>
                                        </p:tgtEl>
                                        <p:attrNameLst>
                                          <p:attrName>style.visibility</p:attrName>
                                        </p:attrNameLst>
                                      </p:cBhvr>
                                      <p:to>
                                        <p:strVal val="hidden"/>
                                      </p:to>
                                    </p:set>
                                  </p:childTnLst>
                                </p:cTn>
                              </p:par>
                              <p:par>
                                <p:cTn id="220" presetID="10" presetClass="exit" presetSubtype="0" fill="hold" nodeType="withEffect">
                                  <p:stCondLst>
                                    <p:cond delay="0"/>
                                  </p:stCondLst>
                                  <p:childTnLst>
                                    <p:animEffect transition="out" filter="fade">
                                      <p:cBhvr>
                                        <p:cTn id="221" dur="1000"/>
                                        <p:tgtEl>
                                          <p:spTgt spid="5152"/>
                                        </p:tgtEl>
                                      </p:cBhvr>
                                    </p:animEffect>
                                    <p:set>
                                      <p:cBhvr>
                                        <p:cTn id="222" dur="1" fill="hold">
                                          <p:stCondLst>
                                            <p:cond delay="1000"/>
                                          </p:stCondLst>
                                        </p:cTn>
                                        <p:tgtEl>
                                          <p:spTgt spid="5152"/>
                                        </p:tgtEl>
                                        <p:attrNameLst>
                                          <p:attrName>style.visibility</p:attrName>
                                        </p:attrNameLst>
                                      </p:cBhvr>
                                      <p:to>
                                        <p:strVal val="hidden"/>
                                      </p:to>
                                    </p:set>
                                  </p:childTnLst>
                                </p:cTn>
                              </p:par>
                              <p:par>
                                <p:cTn id="223" presetID="10" presetClass="exit" presetSubtype="0" fill="hold" nodeType="withEffect">
                                  <p:stCondLst>
                                    <p:cond delay="0"/>
                                  </p:stCondLst>
                                  <p:childTnLst>
                                    <p:animEffect transition="out" filter="fade">
                                      <p:cBhvr>
                                        <p:cTn id="224" dur="1000"/>
                                        <p:tgtEl>
                                          <p:spTgt spid="5155"/>
                                        </p:tgtEl>
                                      </p:cBhvr>
                                    </p:animEffect>
                                    <p:set>
                                      <p:cBhvr>
                                        <p:cTn id="225" dur="1" fill="hold">
                                          <p:stCondLst>
                                            <p:cond delay="1000"/>
                                          </p:stCondLst>
                                        </p:cTn>
                                        <p:tgtEl>
                                          <p:spTgt spid="5155"/>
                                        </p:tgtEl>
                                        <p:attrNameLst>
                                          <p:attrName>style.visibility</p:attrName>
                                        </p:attrNameLst>
                                      </p:cBhvr>
                                      <p:to>
                                        <p:strVal val="hidden"/>
                                      </p:to>
                                    </p:set>
                                  </p:childTnLst>
                                </p:cTn>
                              </p:par>
                              <p:par>
                                <p:cTn id="226" presetID="10" presetClass="exit" presetSubtype="0" fill="hold" nodeType="withEffect">
                                  <p:stCondLst>
                                    <p:cond delay="0"/>
                                  </p:stCondLst>
                                  <p:childTnLst>
                                    <p:animEffect transition="out" filter="fade">
                                      <p:cBhvr>
                                        <p:cTn id="227" dur="1000"/>
                                        <p:tgtEl>
                                          <p:spTgt spid="5156"/>
                                        </p:tgtEl>
                                      </p:cBhvr>
                                    </p:animEffect>
                                    <p:set>
                                      <p:cBhvr>
                                        <p:cTn id="228" dur="1" fill="hold">
                                          <p:stCondLst>
                                            <p:cond delay="1000"/>
                                          </p:stCondLst>
                                        </p:cTn>
                                        <p:tgtEl>
                                          <p:spTgt spid="5156"/>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1000"/>
                                        <p:tgtEl>
                                          <p:spTgt spid="5157"/>
                                        </p:tgtEl>
                                      </p:cBhvr>
                                    </p:animEffect>
                                    <p:set>
                                      <p:cBhvr>
                                        <p:cTn id="231" dur="1" fill="hold">
                                          <p:stCondLst>
                                            <p:cond delay="1000"/>
                                          </p:stCondLst>
                                        </p:cTn>
                                        <p:tgtEl>
                                          <p:spTgt spid="5157"/>
                                        </p:tgtEl>
                                        <p:attrNameLst>
                                          <p:attrName>style.visibility</p:attrName>
                                        </p:attrNameLst>
                                      </p:cBhvr>
                                      <p:to>
                                        <p:strVal val="hidden"/>
                                      </p:to>
                                    </p:set>
                                  </p:childTnLst>
                                </p:cTn>
                              </p:par>
                              <p:par>
                                <p:cTn id="232" presetID="10" presetClass="exit" presetSubtype="0" fill="hold" nodeType="withEffect">
                                  <p:stCondLst>
                                    <p:cond delay="0"/>
                                  </p:stCondLst>
                                  <p:childTnLst>
                                    <p:animEffect transition="out" filter="fade">
                                      <p:cBhvr>
                                        <p:cTn id="233" dur="1000"/>
                                        <p:tgtEl>
                                          <p:spTgt spid="5158"/>
                                        </p:tgtEl>
                                      </p:cBhvr>
                                    </p:animEffect>
                                    <p:set>
                                      <p:cBhvr>
                                        <p:cTn id="234" dur="1" fill="hold">
                                          <p:stCondLst>
                                            <p:cond delay="1000"/>
                                          </p:stCondLst>
                                        </p:cTn>
                                        <p:tgtEl>
                                          <p:spTgt spid="5158"/>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1000"/>
                                        <p:tgtEl>
                                          <p:spTgt spid="5159"/>
                                        </p:tgtEl>
                                      </p:cBhvr>
                                    </p:animEffect>
                                    <p:set>
                                      <p:cBhvr>
                                        <p:cTn id="237" dur="1" fill="hold">
                                          <p:stCondLst>
                                            <p:cond delay="1000"/>
                                          </p:stCondLst>
                                        </p:cTn>
                                        <p:tgtEl>
                                          <p:spTgt spid="5159"/>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1000"/>
                                        <p:tgtEl>
                                          <p:spTgt spid="5163"/>
                                        </p:tgtEl>
                                      </p:cBhvr>
                                    </p:animEffect>
                                    <p:set>
                                      <p:cBhvr>
                                        <p:cTn id="240" dur="1" fill="hold">
                                          <p:stCondLst>
                                            <p:cond delay="1000"/>
                                          </p:stCondLst>
                                        </p:cTn>
                                        <p:tgtEl>
                                          <p:spTgt spid="5163"/>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1000"/>
                                        <p:tgtEl>
                                          <p:spTgt spid="5166"/>
                                        </p:tgtEl>
                                      </p:cBhvr>
                                    </p:animEffect>
                                    <p:set>
                                      <p:cBhvr>
                                        <p:cTn id="243" dur="1" fill="hold">
                                          <p:stCondLst>
                                            <p:cond delay="1000"/>
                                          </p:stCondLst>
                                        </p:cTn>
                                        <p:tgtEl>
                                          <p:spTgt spid="5166"/>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1000"/>
                                        <p:tgtEl>
                                          <p:spTgt spid="5167"/>
                                        </p:tgtEl>
                                      </p:cBhvr>
                                    </p:animEffect>
                                    <p:set>
                                      <p:cBhvr>
                                        <p:cTn id="246" dur="1" fill="hold">
                                          <p:stCondLst>
                                            <p:cond delay="1000"/>
                                          </p:stCondLst>
                                        </p:cTn>
                                        <p:tgtEl>
                                          <p:spTgt spid="516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1000"/>
                                        <p:tgtEl>
                                          <p:spTgt spid="5168"/>
                                        </p:tgtEl>
                                      </p:cBhvr>
                                    </p:animEffect>
                                    <p:set>
                                      <p:cBhvr>
                                        <p:cTn id="249" dur="1" fill="hold">
                                          <p:stCondLst>
                                            <p:cond delay="1000"/>
                                          </p:stCondLst>
                                        </p:cTn>
                                        <p:tgtEl>
                                          <p:spTgt spid="5168"/>
                                        </p:tgtEl>
                                        <p:attrNameLst>
                                          <p:attrName>style.visibility</p:attrName>
                                        </p:attrNameLst>
                                      </p:cBhvr>
                                      <p:to>
                                        <p:strVal val="hidden"/>
                                      </p:to>
                                    </p:set>
                                  </p:childTnLst>
                                </p:cTn>
                              </p:par>
                              <p:par>
                                <p:cTn id="250" presetID="10" presetClass="exit" presetSubtype="0" fill="hold" nodeType="withEffect">
                                  <p:stCondLst>
                                    <p:cond delay="0"/>
                                  </p:stCondLst>
                                  <p:childTnLst>
                                    <p:animEffect transition="out" filter="fade">
                                      <p:cBhvr>
                                        <p:cTn id="251" dur="1000"/>
                                        <p:tgtEl>
                                          <p:spTgt spid="5169"/>
                                        </p:tgtEl>
                                      </p:cBhvr>
                                    </p:animEffect>
                                    <p:set>
                                      <p:cBhvr>
                                        <p:cTn id="252" dur="1" fill="hold">
                                          <p:stCondLst>
                                            <p:cond delay="1000"/>
                                          </p:stCondLst>
                                        </p:cTn>
                                        <p:tgtEl>
                                          <p:spTgt spid="51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177"/>
        <p:cNvGrpSpPr/>
        <p:nvPr/>
      </p:nvGrpSpPr>
      <p:grpSpPr>
        <a:xfrm>
          <a:off x="0" y="0"/>
          <a:ext cx="0" cy="0"/>
          <a:chOff x="0" y="0"/>
          <a:chExt cx="0" cy="0"/>
        </a:xfrm>
      </p:grpSpPr>
      <p:sp>
        <p:nvSpPr>
          <p:cNvPr id="5178" name="Shape 5178"/>
          <p:cNvSpPr txBox="1"/>
          <p:nvPr/>
        </p:nvSpPr>
        <p:spPr>
          <a:xfrm>
            <a:off x="5499100" y="3851275"/>
            <a:ext cx="20129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325 g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r>
              <a:rPr lang="en-US" sz="1600" b="0" i="0" u="none" strike="noStrike" cap="none">
                <a:solidFill>
                  <a:schemeClr val="dk1"/>
                </a:solidFill>
                <a:latin typeface="Arial"/>
                <a:ea typeface="Arial"/>
                <a:cs typeface="Arial"/>
                <a:sym typeface="Arial"/>
              </a:rPr>
              <a:t>   excess</a:t>
            </a:r>
          </a:p>
        </p:txBody>
      </p:sp>
      <p:sp>
        <p:nvSpPr>
          <p:cNvPr id="5179" name="Shape 5179"/>
          <p:cNvSpPr txBox="1"/>
          <p:nvPr/>
        </p:nvSpPr>
        <p:spPr>
          <a:xfrm>
            <a:off x="5143500" y="5740400"/>
            <a:ext cx="10969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92 g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p>
        </p:txBody>
      </p:sp>
      <p:sp>
        <p:nvSpPr>
          <p:cNvPr id="5180" name="Shape 5180"/>
          <p:cNvSpPr txBox="1"/>
          <p:nvPr/>
        </p:nvSpPr>
        <p:spPr>
          <a:xfrm>
            <a:off x="6467475" y="5910262"/>
            <a:ext cx="12096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575 g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p>
        </p:txBody>
      </p:sp>
      <p:sp>
        <p:nvSpPr>
          <p:cNvPr id="5181" name="Shape 5181"/>
          <p:cNvSpPr txBox="1"/>
          <p:nvPr/>
        </p:nvSpPr>
        <p:spPr>
          <a:xfrm>
            <a:off x="6478587" y="5910262"/>
            <a:ext cx="12096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575 g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p>
        </p:txBody>
      </p:sp>
      <p:sp>
        <p:nvSpPr>
          <p:cNvPr id="5182" name="Shape 5182"/>
          <p:cNvSpPr txBox="1"/>
          <p:nvPr/>
        </p:nvSpPr>
        <p:spPr>
          <a:xfrm>
            <a:off x="941387" y="4181475"/>
            <a:ext cx="14684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sp>
        <p:nvSpPr>
          <p:cNvPr id="5183" name="Shape 5183"/>
          <p:cNvSpPr txBox="1"/>
          <p:nvPr/>
        </p:nvSpPr>
        <p:spPr>
          <a:xfrm>
            <a:off x="1336675" y="2287588"/>
            <a:ext cx="61420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H</a:t>
            </a:r>
            <a:r>
              <a:rPr lang="en-US" sz="2000" b="0" i="0" u="none" strike="noStrike" cap="none" baseline="-25000">
                <a:solidFill>
                  <a:schemeClr val="dk1"/>
                </a:solidFill>
                <a:latin typeface="Arial"/>
                <a:ea typeface="Arial"/>
                <a:cs typeface="Arial"/>
                <a:sym typeface="Arial"/>
              </a:rPr>
              <a:t>4</a:t>
            </a:r>
            <a:r>
              <a:rPr lang="en-US" sz="2000" b="0" i="0" u="none" strike="noStrike" cap="none">
                <a:solidFill>
                  <a:schemeClr val="dk1"/>
                </a:solidFill>
                <a:latin typeface="Arial"/>
                <a:ea typeface="Arial"/>
                <a:cs typeface="Arial"/>
                <a:sym typeface="Arial"/>
              </a:rPr>
              <a:t>(l)   +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4</a:t>
            </a:r>
            <a:r>
              <a:rPr lang="en-US" sz="2000" b="0" i="0" u="none" strike="noStrike" cap="none">
                <a:solidFill>
                  <a:schemeClr val="dk1"/>
                </a:solidFill>
                <a:latin typeface="Arial"/>
                <a:ea typeface="Arial"/>
                <a:cs typeface="Arial"/>
                <a:sym typeface="Arial"/>
              </a:rPr>
              <a:t>(l)                        N</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(g)   +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O(g)</a:t>
            </a:r>
          </a:p>
        </p:txBody>
      </p:sp>
      <p:sp>
        <p:nvSpPr>
          <p:cNvPr id="5184" name="Shape 5184"/>
          <p:cNvSpPr txBox="1"/>
          <p:nvPr/>
        </p:nvSpPr>
        <p:spPr>
          <a:xfrm>
            <a:off x="288925" y="1325562"/>
            <a:ext cx="8297862"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5.  An unbalanced chemical equation is given as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(l)           __N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(g)   +   __ H</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O(g). </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If you begin with 400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 and 900 g of N</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4</a:t>
            </a:r>
            <a:r>
              <a:rPr lang="en-US" sz="1400" b="0" i="0" u="none" strike="noStrike" cap="none">
                <a:solidFill>
                  <a:schemeClr val="dk1"/>
                </a:solidFill>
                <a:latin typeface="Arial"/>
                <a:ea typeface="Arial"/>
                <a:cs typeface="Arial"/>
                <a:sym typeface="Arial"/>
              </a:rPr>
              <a:t>…</a:t>
            </a:r>
          </a:p>
        </p:txBody>
      </p:sp>
      <p:cxnSp>
        <p:nvCxnSpPr>
          <p:cNvPr id="5185" name="Shape 5185"/>
          <p:cNvCxnSpPr/>
          <p:nvPr/>
        </p:nvCxnSpPr>
        <p:spPr>
          <a:xfrm>
            <a:off x="4219575" y="2514600"/>
            <a:ext cx="857250" cy="0"/>
          </a:xfrm>
          <a:prstGeom prst="straightConnector1">
            <a:avLst/>
          </a:prstGeom>
          <a:noFill/>
          <a:ln w="22225" cap="flat" cmpd="sng">
            <a:solidFill>
              <a:schemeClr val="dk1"/>
            </a:solidFill>
            <a:prstDash val="solid"/>
            <a:round/>
            <a:headEnd type="none" w="med" len="med"/>
            <a:tailEnd type="triangle" w="lg" len="lg"/>
          </a:ln>
        </p:spPr>
      </p:cxnSp>
      <p:sp>
        <p:nvSpPr>
          <p:cNvPr id="5186" name="Shape 518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5187" name="Shape 5187">
            <a:hlinkClick r:id="rId3"/>
          </p:cNvPr>
          <p:cNvSpPr/>
          <p:nvPr/>
        </p:nvSpPr>
        <p:spPr>
          <a:xfrm>
            <a:off x="300037" y="226536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cxnSp>
        <p:nvCxnSpPr>
          <p:cNvPr id="5188" name="Shape 5188"/>
          <p:cNvCxnSpPr/>
          <p:nvPr/>
        </p:nvCxnSpPr>
        <p:spPr>
          <a:xfrm>
            <a:off x="6153150" y="1495425"/>
            <a:ext cx="304799" cy="0"/>
          </a:xfrm>
          <a:prstGeom prst="straightConnector1">
            <a:avLst/>
          </a:prstGeom>
          <a:noFill/>
          <a:ln w="12700" cap="flat" cmpd="sng">
            <a:solidFill>
              <a:schemeClr val="dk1"/>
            </a:solidFill>
            <a:prstDash val="solid"/>
            <a:round/>
            <a:headEnd type="none" w="med" len="med"/>
            <a:tailEnd type="triangle" w="lg" len="lg"/>
          </a:ln>
        </p:spPr>
      </p:cxnSp>
      <p:sp>
        <p:nvSpPr>
          <p:cNvPr id="5189" name="Shape 5189"/>
          <p:cNvSpPr txBox="1"/>
          <p:nvPr/>
        </p:nvSpPr>
        <p:spPr>
          <a:xfrm>
            <a:off x="946150" y="1887538"/>
            <a:ext cx="634047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  Find the mass of excess reactant left over at the conclusion of the reaction.</a:t>
            </a:r>
          </a:p>
        </p:txBody>
      </p:sp>
      <p:sp>
        <p:nvSpPr>
          <p:cNvPr id="5190" name="Shape 5190"/>
          <p:cNvSpPr txBox="1"/>
          <p:nvPr/>
        </p:nvSpPr>
        <p:spPr>
          <a:xfrm>
            <a:off x="1447800" y="2608263"/>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400 g</a:t>
            </a:r>
          </a:p>
        </p:txBody>
      </p:sp>
      <p:sp>
        <p:nvSpPr>
          <p:cNvPr id="5191" name="Shape 5191"/>
          <p:cNvSpPr txBox="1"/>
          <p:nvPr/>
        </p:nvSpPr>
        <p:spPr>
          <a:xfrm>
            <a:off x="2990850" y="2636838"/>
            <a:ext cx="4556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a:t>
            </a:r>
          </a:p>
        </p:txBody>
      </p:sp>
      <p:cxnSp>
        <p:nvCxnSpPr>
          <p:cNvPr id="5192" name="Shape 5192"/>
          <p:cNvCxnSpPr/>
          <p:nvPr/>
        </p:nvCxnSpPr>
        <p:spPr>
          <a:xfrm>
            <a:off x="1743075" y="29892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5193" name="Shape 5193"/>
          <p:cNvCxnSpPr/>
          <p:nvPr/>
        </p:nvCxnSpPr>
        <p:spPr>
          <a:xfrm>
            <a:off x="3211513" y="2997200"/>
            <a:ext cx="0" cy="1152525"/>
          </a:xfrm>
          <a:prstGeom prst="straightConnector1">
            <a:avLst/>
          </a:prstGeom>
          <a:noFill/>
          <a:ln w="9525" cap="flat" cmpd="sng">
            <a:solidFill>
              <a:schemeClr val="dk1"/>
            </a:solidFill>
            <a:prstDash val="solid"/>
            <a:round/>
            <a:headEnd type="triangle" w="lg" len="lg"/>
            <a:tailEnd type="none" w="med" len="med"/>
          </a:ln>
        </p:spPr>
      </p:cxnSp>
      <p:sp>
        <p:nvSpPr>
          <p:cNvPr id="5194" name="Shape 5194"/>
          <p:cNvSpPr txBox="1"/>
          <p:nvPr/>
        </p:nvSpPr>
        <p:spPr>
          <a:xfrm>
            <a:off x="1792288" y="3243263"/>
            <a:ext cx="10779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32 g/mol</a:t>
            </a:r>
          </a:p>
        </p:txBody>
      </p:sp>
      <p:sp>
        <p:nvSpPr>
          <p:cNvPr id="5195" name="Shape 5195"/>
          <p:cNvSpPr txBox="1"/>
          <p:nvPr/>
        </p:nvSpPr>
        <p:spPr>
          <a:xfrm>
            <a:off x="3260725" y="3240088"/>
            <a:ext cx="11223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92 g/mol</a:t>
            </a:r>
          </a:p>
        </p:txBody>
      </p:sp>
      <p:sp>
        <p:nvSpPr>
          <p:cNvPr id="5196" name="Shape 5196"/>
          <p:cNvSpPr txBox="1"/>
          <p:nvPr/>
        </p:nvSpPr>
        <p:spPr>
          <a:xfrm>
            <a:off x="2587625" y="4178300"/>
            <a:ext cx="14811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p>
        </p:txBody>
      </p:sp>
      <p:sp>
        <p:nvSpPr>
          <p:cNvPr id="5197" name="Shape 5197"/>
          <p:cNvSpPr txBox="1"/>
          <p:nvPr/>
        </p:nvSpPr>
        <p:spPr>
          <a:xfrm>
            <a:off x="1463675" y="5916612"/>
            <a:ext cx="24907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r>
              <a:rPr lang="en-US" sz="1600" b="0" i="0" u="none" strike="noStrike" cap="none">
                <a:solidFill>
                  <a:schemeClr val="dk1"/>
                </a:solidFill>
                <a:latin typeface="Arial"/>
                <a:ea typeface="Arial"/>
                <a:cs typeface="Arial"/>
                <a:sym typeface="Arial"/>
              </a:rPr>
              <a:t> = 12.5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grpSp>
        <p:nvGrpSpPr>
          <p:cNvPr id="5198" name="Shape 5198"/>
          <p:cNvGrpSpPr/>
          <p:nvPr/>
        </p:nvGrpSpPr>
        <p:grpSpPr>
          <a:xfrm>
            <a:off x="3963988" y="5673725"/>
            <a:ext cx="1119187" cy="808038"/>
            <a:chOff x="4174" y="2818"/>
            <a:chExt cx="755" cy="509"/>
          </a:xfrm>
        </p:grpSpPr>
        <p:sp>
          <p:nvSpPr>
            <p:cNvPr id="5199" name="Shape 5199"/>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200" name="Shape 5200"/>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201" name="Shape 5201"/>
          <p:cNvSpPr txBox="1"/>
          <p:nvPr/>
        </p:nvSpPr>
        <p:spPr>
          <a:xfrm>
            <a:off x="3943350" y="6097587"/>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H</a:t>
            </a:r>
            <a:r>
              <a:rPr lang="en-US" sz="1600" b="0" i="0" u="none" strike="noStrike" cap="none" baseline="-25000">
                <a:solidFill>
                  <a:schemeClr val="dk1"/>
                </a:solidFill>
                <a:latin typeface="Arial"/>
                <a:ea typeface="Arial"/>
                <a:cs typeface="Arial"/>
                <a:sym typeface="Arial"/>
              </a:rPr>
              <a:t>4</a:t>
            </a:r>
          </a:p>
        </p:txBody>
      </p:sp>
      <p:sp>
        <p:nvSpPr>
          <p:cNvPr id="5202" name="Shape 5202"/>
          <p:cNvSpPr txBox="1"/>
          <p:nvPr/>
        </p:nvSpPr>
        <p:spPr>
          <a:xfrm>
            <a:off x="3930650" y="5740400"/>
            <a:ext cx="11985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p>
        </p:txBody>
      </p:sp>
      <p:cxnSp>
        <p:nvCxnSpPr>
          <p:cNvPr id="5203" name="Shape 5203"/>
          <p:cNvCxnSpPr/>
          <p:nvPr/>
        </p:nvCxnSpPr>
        <p:spPr>
          <a:xfrm rot="10800000" flipH="1">
            <a:off x="3081338" y="6048374"/>
            <a:ext cx="776286" cy="98425"/>
          </a:xfrm>
          <a:prstGeom prst="straightConnector1">
            <a:avLst/>
          </a:prstGeom>
          <a:noFill/>
          <a:ln w="9525" cap="flat" cmpd="sng">
            <a:solidFill>
              <a:srgbClr val="FF0000"/>
            </a:solidFill>
            <a:prstDash val="solid"/>
            <a:round/>
            <a:headEnd type="none" w="med" len="med"/>
            <a:tailEnd type="none" w="med" len="med"/>
          </a:ln>
        </p:spPr>
      </p:cxnSp>
      <p:cxnSp>
        <p:nvCxnSpPr>
          <p:cNvPr id="5204" name="Shape 5204"/>
          <p:cNvCxnSpPr/>
          <p:nvPr/>
        </p:nvCxnSpPr>
        <p:spPr>
          <a:xfrm rot="10800000" flipH="1">
            <a:off x="4230687" y="6229349"/>
            <a:ext cx="752474" cy="127000"/>
          </a:xfrm>
          <a:prstGeom prst="straightConnector1">
            <a:avLst/>
          </a:prstGeom>
          <a:noFill/>
          <a:ln w="9525" cap="flat" cmpd="sng">
            <a:solidFill>
              <a:srgbClr val="FF0000"/>
            </a:solidFill>
            <a:prstDash val="solid"/>
            <a:round/>
            <a:headEnd type="none" w="med" len="med"/>
            <a:tailEnd type="none" w="med" len="med"/>
          </a:ln>
        </p:spPr>
      </p:cxnSp>
      <p:sp>
        <p:nvSpPr>
          <p:cNvPr id="5205" name="Shape 5205"/>
          <p:cNvSpPr txBox="1"/>
          <p:nvPr/>
        </p:nvSpPr>
        <p:spPr>
          <a:xfrm>
            <a:off x="6245225" y="5905500"/>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grpSp>
        <p:nvGrpSpPr>
          <p:cNvPr id="5206" name="Shape 5206"/>
          <p:cNvGrpSpPr/>
          <p:nvPr/>
        </p:nvGrpSpPr>
        <p:grpSpPr>
          <a:xfrm>
            <a:off x="5119688" y="5673725"/>
            <a:ext cx="1128711" cy="808038"/>
            <a:chOff x="4174" y="2818"/>
            <a:chExt cx="755" cy="509"/>
          </a:xfrm>
        </p:grpSpPr>
        <p:sp>
          <p:nvSpPr>
            <p:cNvPr id="5207" name="Shape 5207"/>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208" name="Shape 5208"/>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209" name="Shape 5209"/>
          <p:cNvSpPr txBox="1"/>
          <p:nvPr/>
        </p:nvSpPr>
        <p:spPr>
          <a:xfrm>
            <a:off x="5070475" y="6097587"/>
            <a:ext cx="11985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p>
        </p:txBody>
      </p:sp>
      <p:cxnSp>
        <p:nvCxnSpPr>
          <p:cNvPr id="5210" name="Shape 5210"/>
          <p:cNvCxnSpPr/>
          <p:nvPr/>
        </p:nvCxnSpPr>
        <p:spPr>
          <a:xfrm rot="10800000" flipH="1">
            <a:off x="5405437" y="6254750"/>
            <a:ext cx="577850" cy="101599"/>
          </a:xfrm>
          <a:prstGeom prst="straightConnector1">
            <a:avLst/>
          </a:prstGeom>
          <a:noFill/>
          <a:ln w="9525" cap="flat" cmpd="sng">
            <a:solidFill>
              <a:srgbClr val="FF0000"/>
            </a:solidFill>
            <a:prstDash val="solid"/>
            <a:round/>
            <a:headEnd type="none" w="med" len="med"/>
            <a:tailEnd type="none" w="med" len="med"/>
          </a:ln>
        </p:spPr>
      </p:cxnSp>
      <p:cxnSp>
        <p:nvCxnSpPr>
          <p:cNvPr id="5211" name="Shape 5211"/>
          <p:cNvCxnSpPr/>
          <p:nvPr/>
        </p:nvCxnSpPr>
        <p:spPr>
          <a:xfrm rot="10800000" flipH="1">
            <a:off x="4300537" y="5886449"/>
            <a:ext cx="587374" cy="98425"/>
          </a:xfrm>
          <a:prstGeom prst="straightConnector1">
            <a:avLst/>
          </a:prstGeom>
          <a:noFill/>
          <a:ln w="9525" cap="flat" cmpd="sng">
            <a:solidFill>
              <a:srgbClr val="FF0000"/>
            </a:solidFill>
            <a:prstDash val="solid"/>
            <a:round/>
            <a:headEnd type="none" w="med" len="med"/>
            <a:tailEnd type="none" w="med" len="med"/>
          </a:ln>
        </p:spPr>
      </p:cxnSp>
      <p:sp>
        <p:nvSpPr>
          <p:cNvPr id="5212" name="Shape 5212"/>
          <p:cNvSpPr txBox="1"/>
          <p:nvPr/>
        </p:nvSpPr>
        <p:spPr>
          <a:xfrm>
            <a:off x="4175125"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2</a:t>
            </a:r>
          </a:p>
        </p:txBody>
      </p:sp>
      <p:sp>
        <p:nvSpPr>
          <p:cNvPr id="5213" name="Shape 5213"/>
          <p:cNvSpPr txBox="1"/>
          <p:nvPr/>
        </p:nvSpPr>
        <p:spPr>
          <a:xfrm>
            <a:off x="6537325"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3</a:t>
            </a:r>
          </a:p>
        </p:txBody>
      </p:sp>
      <p:sp>
        <p:nvSpPr>
          <p:cNvPr id="5214" name="Shape 5214"/>
          <p:cNvSpPr txBox="1"/>
          <p:nvPr/>
        </p:nvSpPr>
        <p:spPr>
          <a:xfrm>
            <a:off x="7556500" y="1325562"/>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4</a:t>
            </a:r>
          </a:p>
        </p:txBody>
      </p:sp>
      <p:sp>
        <p:nvSpPr>
          <p:cNvPr id="5215" name="Shape 5215"/>
          <p:cNvSpPr txBox="1"/>
          <p:nvPr/>
        </p:nvSpPr>
        <p:spPr>
          <a:xfrm>
            <a:off x="5499100" y="3308350"/>
            <a:ext cx="1820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900 g N</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r>
              <a:rPr lang="en-US" sz="1600" b="0" i="0" u="none" strike="noStrike" cap="none" baseline="-25000">
                <a:solidFill>
                  <a:schemeClr val="dk1"/>
                </a:solidFill>
                <a:latin typeface="Arial"/>
                <a:ea typeface="Arial"/>
                <a:cs typeface="Arial"/>
                <a:sym typeface="Arial"/>
              </a:rPr>
              <a:t>4</a:t>
            </a:r>
            <a:r>
              <a:rPr lang="en-US" sz="1600" b="0" i="0" u="none" strike="noStrike" cap="none">
                <a:solidFill>
                  <a:schemeClr val="dk1"/>
                </a:solidFill>
                <a:latin typeface="Arial"/>
                <a:ea typeface="Arial"/>
                <a:cs typeface="Arial"/>
                <a:sym typeface="Arial"/>
              </a:rPr>
              <a:t>   have</a:t>
            </a:r>
          </a:p>
        </p:txBody>
      </p:sp>
      <p:sp>
        <p:nvSpPr>
          <p:cNvPr id="5216" name="Shape 5216"/>
          <p:cNvSpPr txBox="1"/>
          <p:nvPr/>
        </p:nvSpPr>
        <p:spPr>
          <a:xfrm>
            <a:off x="5384800" y="3556000"/>
            <a:ext cx="218598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needed</a:t>
            </a:r>
          </a:p>
        </p:txBody>
      </p:sp>
      <p:cxnSp>
        <p:nvCxnSpPr>
          <p:cNvPr id="5217" name="Shape 5217"/>
          <p:cNvCxnSpPr/>
          <p:nvPr/>
        </p:nvCxnSpPr>
        <p:spPr>
          <a:xfrm>
            <a:off x="5553075" y="3876675"/>
            <a:ext cx="1695450" cy="0"/>
          </a:xfrm>
          <a:prstGeom prst="straightConnector1">
            <a:avLst/>
          </a:prstGeom>
          <a:noFill/>
          <a:ln w="9525" cap="flat" cmpd="sng">
            <a:solidFill>
              <a:schemeClr val="dk1"/>
            </a:solidFill>
            <a:prstDash val="solid"/>
            <a:round/>
            <a:headEnd type="none" w="med" len="med"/>
            <a:tailEnd type="none" w="med" len="med"/>
          </a:ln>
        </p:spPr>
      </p:cxnSp>
      <p:sp>
        <p:nvSpPr>
          <p:cNvPr id="5218" name="Shape 5218"/>
          <p:cNvSpPr txBox="1"/>
          <p:nvPr/>
        </p:nvSpPr>
        <p:spPr>
          <a:xfrm>
            <a:off x="2936875" y="2659063"/>
            <a:ext cx="63658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accent2"/>
                </a:solidFill>
                <a:latin typeface="Arial"/>
                <a:ea typeface="Arial"/>
                <a:cs typeface="Arial"/>
                <a:sym typeface="Arial"/>
              </a:rPr>
              <a:t>575 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187"/>
                                        </p:tgtEl>
                                        <p:attrNameLst>
                                          <p:attrName>style.visibility</p:attrName>
                                        </p:attrNameLst>
                                      </p:cBhvr>
                                      <p:to>
                                        <p:strVal val="visible"/>
                                      </p:to>
                                    </p:set>
                                    <p:anim calcmode="lin" valueType="num">
                                      <p:cBhvr additive="base">
                                        <p:cTn id="7" dur="500"/>
                                        <p:tgtEl>
                                          <p:spTgt spid="5187"/>
                                        </p:tgtEl>
                                        <p:attrNameLst>
                                          <p:attrName>ppt_w</p:attrName>
                                        </p:attrNameLst>
                                      </p:cBhvr>
                                      <p:tavLst>
                                        <p:tav tm="0">
                                          <p:val>
                                            <p:strVal val="0"/>
                                          </p:val>
                                        </p:tav>
                                        <p:tav tm="100000">
                                          <p:val>
                                            <p:strVal val="#ppt_w"/>
                                          </p:val>
                                        </p:tav>
                                      </p:tavLst>
                                    </p:anim>
                                    <p:anim calcmode="lin" valueType="num">
                                      <p:cBhvr additive="base">
                                        <p:cTn id="8" dur="500"/>
                                        <p:tgtEl>
                                          <p:spTgt spid="518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190"/>
                                        </p:tgtEl>
                                        <p:attrNameLst>
                                          <p:attrName>style.visibility</p:attrName>
                                        </p:attrNameLst>
                                      </p:cBhvr>
                                      <p:to>
                                        <p:strVal val="visible"/>
                                      </p:to>
                                    </p:set>
                                    <p:anim calcmode="lin" valueType="num">
                                      <p:cBhvr additive="base">
                                        <p:cTn id="13" dur="500"/>
                                        <p:tgtEl>
                                          <p:spTgt spid="5190"/>
                                        </p:tgtEl>
                                        <p:attrNameLst>
                                          <p:attrName>ppt_w</p:attrName>
                                        </p:attrNameLst>
                                      </p:cBhvr>
                                      <p:tavLst>
                                        <p:tav tm="0">
                                          <p:val>
                                            <p:strVal val="0"/>
                                          </p:val>
                                        </p:tav>
                                        <p:tav tm="100000">
                                          <p:val>
                                            <p:strVal val="#ppt_w"/>
                                          </p:val>
                                        </p:tav>
                                      </p:tavLst>
                                    </p:anim>
                                    <p:anim calcmode="lin" valueType="num">
                                      <p:cBhvr additive="base">
                                        <p:cTn id="14" dur="500"/>
                                        <p:tgtEl>
                                          <p:spTgt spid="5190"/>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191"/>
                                        </p:tgtEl>
                                        <p:attrNameLst>
                                          <p:attrName>style.visibility</p:attrName>
                                        </p:attrNameLst>
                                      </p:cBhvr>
                                      <p:to>
                                        <p:strVal val="visible"/>
                                      </p:to>
                                    </p:set>
                                    <p:anim calcmode="lin" valueType="num">
                                      <p:cBhvr additive="base">
                                        <p:cTn id="19" dur="500"/>
                                        <p:tgtEl>
                                          <p:spTgt spid="5191"/>
                                        </p:tgtEl>
                                        <p:attrNameLst>
                                          <p:attrName>ppt_w</p:attrName>
                                        </p:attrNameLst>
                                      </p:cBhvr>
                                      <p:tavLst>
                                        <p:tav tm="0">
                                          <p:val>
                                            <p:strVal val="0"/>
                                          </p:val>
                                        </p:tav>
                                        <p:tav tm="100000">
                                          <p:val>
                                            <p:strVal val="#ppt_w"/>
                                          </p:val>
                                        </p:tav>
                                      </p:tavLst>
                                    </p:anim>
                                    <p:anim calcmode="lin" valueType="num">
                                      <p:cBhvr additive="base">
                                        <p:cTn id="20" dur="500"/>
                                        <p:tgtEl>
                                          <p:spTgt spid="5191"/>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92"/>
                                        </p:tgtEl>
                                        <p:attrNameLst>
                                          <p:attrName>style.visibility</p:attrName>
                                        </p:attrNameLst>
                                      </p:cBhvr>
                                      <p:to>
                                        <p:strVal val="visible"/>
                                      </p:to>
                                    </p:set>
                                    <p:animEffect transition="in" filter="fade">
                                      <p:cBhvr>
                                        <p:cTn id="25" dur="500"/>
                                        <p:tgtEl>
                                          <p:spTgt spid="5192"/>
                                        </p:tgtEl>
                                      </p:cBhvr>
                                    </p:animEffect>
                                  </p:childTnLst>
                                </p:cTn>
                              </p:par>
                              <p:par>
                                <p:cTn id="26" presetID="10" presetClass="entr" presetSubtype="0" fill="hold" nodeType="withEffect">
                                  <p:stCondLst>
                                    <p:cond delay="0"/>
                                  </p:stCondLst>
                                  <p:childTnLst>
                                    <p:set>
                                      <p:cBhvr>
                                        <p:cTn id="27" dur="1" fill="hold">
                                          <p:stCondLst>
                                            <p:cond delay="0"/>
                                          </p:stCondLst>
                                        </p:cTn>
                                        <p:tgtEl>
                                          <p:spTgt spid="5194"/>
                                        </p:tgtEl>
                                        <p:attrNameLst>
                                          <p:attrName>style.visibility</p:attrName>
                                        </p:attrNameLst>
                                      </p:cBhvr>
                                      <p:to>
                                        <p:strVal val="visible"/>
                                      </p:to>
                                    </p:set>
                                    <p:animEffect transition="in" filter="fade">
                                      <p:cBhvr>
                                        <p:cTn id="28" dur="1000"/>
                                        <p:tgtEl>
                                          <p:spTgt spid="519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182"/>
                                        </p:tgtEl>
                                        <p:attrNameLst>
                                          <p:attrName>style.visibility</p:attrName>
                                        </p:attrNameLst>
                                      </p:cBhvr>
                                      <p:to>
                                        <p:strVal val="visible"/>
                                      </p:to>
                                    </p:set>
                                    <p:animEffect transition="in" filter="fade">
                                      <p:cBhvr>
                                        <p:cTn id="33" dur="500"/>
                                        <p:tgtEl>
                                          <p:spTgt spid="518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96"/>
                                        </p:tgtEl>
                                        <p:attrNameLst>
                                          <p:attrName>style.visibility</p:attrName>
                                        </p:attrNameLst>
                                      </p:cBhvr>
                                      <p:to>
                                        <p:strVal val="visible"/>
                                      </p:to>
                                    </p:set>
                                    <p:animEffect transition="in" filter="fade">
                                      <p:cBhvr>
                                        <p:cTn id="38" dur="500"/>
                                        <p:tgtEl>
                                          <p:spTgt spid="519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93"/>
                                        </p:tgtEl>
                                        <p:attrNameLst>
                                          <p:attrName>style.visibility</p:attrName>
                                        </p:attrNameLst>
                                      </p:cBhvr>
                                      <p:to>
                                        <p:strVal val="visible"/>
                                      </p:to>
                                    </p:set>
                                    <p:animEffect transition="in" filter="fade">
                                      <p:cBhvr>
                                        <p:cTn id="43" dur="500"/>
                                        <p:tgtEl>
                                          <p:spTgt spid="5193"/>
                                        </p:tgtEl>
                                      </p:cBhvr>
                                    </p:animEffect>
                                  </p:childTnLst>
                                </p:cTn>
                              </p:par>
                              <p:par>
                                <p:cTn id="44" presetID="10" presetClass="entr" presetSubtype="0" fill="hold" nodeType="withEffect">
                                  <p:stCondLst>
                                    <p:cond delay="0"/>
                                  </p:stCondLst>
                                  <p:childTnLst>
                                    <p:set>
                                      <p:cBhvr>
                                        <p:cTn id="45" dur="1" fill="hold">
                                          <p:stCondLst>
                                            <p:cond delay="0"/>
                                          </p:stCondLst>
                                        </p:cTn>
                                        <p:tgtEl>
                                          <p:spTgt spid="5195"/>
                                        </p:tgtEl>
                                        <p:attrNameLst>
                                          <p:attrName>style.visibility</p:attrName>
                                        </p:attrNameLst>
                                      </p:cBhvr>
                                      <p:to>
                                        <p:strVal val="visible"/>
                                      </p:to>
                                    </p:set>
                                    <p:animEffect transition="in" filter="fade">
                                      <p:cBhvr>
                                        <p:cTn id="46" dur="1000"/>
                                        <p:tgtEl>
                                          <p:spTgt spid="519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5191"/>
                                        </p:tgtEl>
                                      </p:cBhvr>
                                    </p:animEffect>
                                    <p:set>
                                      <p:cBhvr>
                                        <p:cTn id="51" dur="1" fill="hold">
                                          <p:stCondLst>
                                            <p:cond delay="500"/>
                                          </p:stCondLst>
                                        </p:cTn>
                                        <p:tgtEl>
                                          <p:spTgt spid="5191"/>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5218"/>
                                        </p:tgtEl>
                                        <p:attrNameLst>
                                          <p:attrName>style.visibility</p:attrName>
                                        </p:attrNameLst>
                                      </p:cBhvr>
                                      <p:to>
                                        <p:strVal val="visible"/>
                                      </p:to>
                                    </p:set>
                                    <p:animEffect transition="in" filter="fade">
                                      <p:cBhvr>
                                        <p:cTn id="54" dur="500"/>
                                        <p:tgtEl>
                                          <p:spTgt spid="52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197"/>
                                        </p:tgtEl>
                                        <p:attrNameLst>
                                          <p:attrName>style.visibility</p:attrName>
                                        </p:attrNameLst>
                                      </p:cBhvr>
                                      <p:to>
                                        <p:strVal val="visible"/>
                                      </p:to>
                                    </p:set>
                                    <p:animEffect transition="in" filter="fade">
                                      <p:cBhvr>
                                        <p:cTn id="59" dur="1000"/>
                                        <p:tgtEl>
                                          <p:spTgt spid="519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198"/>
                                        </p:tgtEl>
                                        <p:attrNameLst>
                                          <p:attrName>style.visibility</p:attrName>
                                        </p:attrNameLst>
                                      </p:cBhvr>
                                      <p:to>
                                        <p:strVal val="visible"/>
                                      </p:to>
                                    </p:set>
                                    <p:animEffect transition="in" filter="fade">
                                      <p:cBhvr>
                                        <p:cTn id="64" dur="2000"/>
                                        <p:tgtEl>
                                          <p:spTgt spid="519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201"/>
                                        </p:tgtEl>
                                        <p:attrNameLst>
                                          <p:attrName>style.visibility</p:attrName>
                                        </p:attrNameLst>
                                      </p:cBhvr>
                                      <p:to>
                                        <p:strVal val="visible"/>
                                      </p:to>
                                    </p:set>
                                    <p:animEffect transition="in" filter="fade">
                                      <p:cBhvr>
                                        <p:cTn id="69" dur="500"/>
                                        <p:tgtEl>
                                          <p:spTgt spid="520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202"/>
                                        </p:tgtEl>
                                        <p:attrNameLst>
                                          <p:attrName>style.visibility</p:attrName>
                                        </p:attrNameLst>
                                      </p:cBhvr>
                                      <p:to>
                                        <p:strVal val="visible"/>
                                      </p:to>
                                    </p:set>
                                    <p:animEffect transition="in" filter="fade">
                                      <p:cBhvr>
                                        <p:cTn id="74" dur="500"/>
                                        <p:tgtEl>
                                          <p:spTgt spid="520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203"/>
                                        </p:tgtEl>
                                        <p:attrNameLst>
                                          <p:attrName>style.visibility</p:attrName>
                                        </p:attrNameLst>
                                      </p:cBhvr>
                                      <p:to>
                                        <p:strVal val="visible"/>
                                      </p:to>
                                    </p:set>
                                    <p:animEffect transition="in" filter="fade">
                                      <p:cBhvr>
                                        <p:cTn id="79" dur="500"/>
                                        <p:tgtEl>
                                          <p:spTgt spid="5203"/>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5204"/>
                                        </p:tgtEl>
                                        <p:attrNameLst>
                                          <p:attrName>style.visibility</p:attrName>
                                        </p:attrNameLst>
                                      </p:cBhvr>
                                      <p:to>
                                        <p:strVal val="visible"/>
                                      </p:to>
                                    </p:set>
                                    <p:animEffect transition="in" filter="fade">
                                      <p:cBhvr>
                                        <p:cTn id="83" dur="500"/>
                                        <p:tgtEl>
                                          <p:spTgt spid="520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206"/>
                                        </p:tgtEl>
                                        <p:attrNameLst>
                                          <p:attrName>style.visibility</p:attrName>
                                        </p:attrNameLst>
                                      </p:cBhvr>
                                      <p:to>
                                        <p:strVal val="visible"/>
                                      </p:to>
                                    </p:set>
                                    <p:animEffect transition="in" filter="fade">
                                      <p:cBhvr>
                                        <p:cTn id="88" dur="2000"/>
                                        <p:tgtEl>
                                          <p:spTgt spid="520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5209"/>
                                        </p:tgtEl>
                                        <p:attrNameLst>
                                          <p:attrName>style.visibility</p:attrName>
                                        </p:attrNameLst>
                                      </p:cBhvr>
                                      <p:to>
                                        <p:strVal val="visible"/>
                                      </p:to>
                                    </p:set>
                                    <p:animEffect transition="in" filter="fade">
                                      <p:cBhvr>
                                        <p:cTn id="93" dur="500"/>
                                        <p:tgtEl>
                                          <p:spTgt spid="520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179"/>
                                        </p:tgtEl>
                                        <p:attrNameLst>
                                          <p:attrName>style.visibility</p:attrName>
                                        </p:attrNameLst>
                                      </p:cBhvr>
                                      <p:to>
                                        <p:strVal val="visible"/>
                                      </p:to>
                                    </p:set>
                                    <p:animEffect transition="in" filter="fade">
                                      <p:cBhvr>
                                        <p:cTn id="98" dur="500"/>
                                        <p:tgtEl>
                                          <p:spTgt spid="517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211"/>
                                        </p:tgtEl>
                                        <p:attrNameLst>
                                          <p:attrName>style.visibility</p:attrName>
                                        </p:attrNameLst>
                                      </p:cBhvr>
                                      <p:to>
                                        <p:strVal val="visible"/>
                                      </p:to>
                                    </p:set>
                                    <p:animEffect transition="in" filter="fade">
                                      <p:cBhvr>
                                        <p:cTn id="103" dur="500"/>
                                        <p:tgtEl>
                                          <p:spTgt spid="5211"/>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5210"/>
                                        </p:tgtEl>
                                        <p:attrNameLst>
                                          <p:attrName>style.visibility</p:attrName>
                                        </p:attrNameLst>
                                      </p:cBhvr>
                                      <p:to>
                                        <p:strVal val="visible"/>
                                      </p:to>
                                    </p:set>
                                    <p:animEffect transition="in" filter="fade">
                                      <p:cBhvr>
                                        <p:cTn id="107" dur="500"/>
                                        <p:tgtEl>
                                          <p:spTgt spid="5210"/>
                                        </p:tgtEl>
                                      </p:cBhvr>
                                    </p:animEffect>
                                  </p:childTnLst>
                                </p:cTn>
                              </p:par>
                            </p:childTnLst>
                          </p:cTn>
                        </p:par>
                        <p:par>
                          <p:cTn id="108" fill="hold">
                            <p:stCondLst>
                              <p:cond delay="1000"/>
                            </p:stCondLst>
                            <p:childTnLst>
                              <p:par>
                                <p:cTn id="109" presetID="10" presetClass="entr" presetSubtype="0" fill="hold" nodeType="afterEffect">
                                  <p:stCondLst>
                                    <p:cond delay="0"/>
                                  </p:stCondLst>
                                  <p:childTnLst>
                                    <p:set>
                                      <p:cBhvr>
                                        <p:cTn id="110" dur="1" fill="hold">
                                          <p:stCondLst>
                                            <p:cond delay="0"/>
                                          </p:stCondLst>
                                        </p:cTn>
                                        <p:tgtEl>
                                          <p:spTgt spid="5205"/>
                                        </p:tgtEl>
                                        <p:attrNameLst>
                                          <p:attrName>style.visibility</p:attrName>
                                        </p:attrNameLst>
                                      </p:cBhvr>
                                      <p:to>
                                        <p:strVal val="visible"/>
                                      </p:to>
                                    </p:set>
                                    <p:animEffect transition="in" filter="fade">
                                      <p:cBhvr>
                                        <p:cTn id="111" dur="2000"/>
                                        <p:tgtEl>
                                          <p:spTgt spid="5205"/>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5181"/>
                                        </p:tgtEl>
                                        <p:attrNameLst>
                                          <p:attrName>style.visibility</p:attrName>
                                        </p:attrNameLst>
                                      </p:cBhvr>
                                      <p:to>
                                        <p:strVal val="visible"/>
                                      </p:to>
                                    </p:set>
                                    <p:animEffect transition="in" filter="fade">
                                      <p:cBhvr>
                                        <p:cTn id="116" dur="500"/>
                                        <p:tgtEl>
                                          <p:spTgt spid="5181"/>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5215"/>
                                        </p:tgtEl>
                                        <p:attrNameLst>
                                          <p:attrName>style.visibility</p:attrName>
                                        </p:attrNameLst>
                                      </p:cBhvr>
                                      <p:to>
                                        <p:strVal val="visible"/>
                                      </p:to>
                                    </p:set>
                                    <p:animEffect transition="in" filter="fade">
                                      <p:cBhvr>
                                        <p:cTn id="121" dur="1000"/>
                                        <p:tgtEl>
                                          <p:spTgt spid="5215"/>
                                        </p:tgtEl>
                                      </p:cBhvr>
                                    </p:animEffect>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nodeType="clickEffect">
                                  <p:stCondLst>
                                    <p:cond delay="0"/>
                                  </p:stCondLst>
                                  <p:childTnLst>
                                    <p:set>
                                      <p:cBhvr>
                                        <p:cTn id="125" dur="1" fill="hold">
                                          <p:stCondLst>
                                            <p:cond delay="0"/>
                                          </p:stCondLst>
                                        </p:cTn>
                                        <p:tgtEl>
                                          <p:spTgt spid="5180"/>
                                        </p:tgtEl>
                                        <p:attrNameLst>
                                          <p:attrName>style.visibility</p:attrName>
                                        </p:attrNameLst>
                                      </p:cBhvr>
                                      <p:to>
                                        <p:strVal val="visible"/>
                                      </p:to>
                                    </p:set>
                                    <p:anim calcmode="lin" valueType="num">
                                      <p:cBhvr additive="base">
                                        <p:cTn id="126" dur="500"/>
                                        <p:tgtEl>
                                          <p:spTgt spid="5180"/>
                                        </p:tgtEl>
                                        <p:attrNameLst>
                                          <p:attrName>ppt_w</p:attrName>
                                        </p:attrNameLst>
                                      </p:cBhvr>
                                      <p:tavLst>
                                        <p:tav tm="0">
                                          <p:val>
                                            <p:strVal val="0"/>
                                          </p:val>
                                        </p:tav>
                                        <p:tav tm="100000">
                                          <p:val>
                                            <p:strVal val="#ppt_w"/>
                                          </p:val>
                                        </p:tav>
                                      </p:tavLst>
                                    </p:anim>
                                    <p:anim calcmode="lin" valueType="num">
                                      <p:cBhvr additive="base">
                                        <p:cTn id="127" dur="500"/>
                                        <p:tgtEl>
                                          <p:spTgt spid="5180"/>
                                        </p:tgtEl>
                                        <p:attrNameLst>
                                          <p:attrName>ppt_h</p:attrName>
                                        </p:attrNameLst>
                                      </p:cBhvr>
                                      <p:tavLst>
                                        <p:tav tm="0">
                                          <p:val>
                                            <p:strVal val="0"/>
                                          </p:val>
                                        </p:tav>
                                        <p:tav tm="100000">
                                          <p:val>
                                            <p:strVal val="#ppt_h"/>
                                          </p:val>
                                        </p:tav>
                                      </p:tavLst>
                                    </p:anim>
                                  </p:childTnLst>
                                </p:cTn>
                              </p:par>
                            </p:childTnLst>
                          </p:cTn>
                        </p:par>
                        <p:par>
                          <p:cTn id="128" fill="hold">
                            <p:stCondLst>
                              <p:cond delay="500"/>
                            </p:stCondLst>
                            <p:childTnLst>
                              <p:par>
                                <p:cTn id="129" presetID="10" presetClass="entr" presetSubtype="0" fill="hold" nodeType="afterEffect">
                                  <p:stCondLst>
                                    <p:cond delay="0"/>
                                  </p:stCondLst>
                                  <p:childTnLst>
                                    <p:set>
                                      <p:cBhvr>
                                        <p:cTn id="130" dur="1" fill="hold">
                                          <p:stCondLst>
                                            <p:cond delay="0"/>
                                          </p:stCondLst>
                                        </p:cTn>
                                        <p:tgtEl>
                                          <p:spTgt spid="5216"/>
                                        </p:tgtEl>
                                        <p:attrNameLst>
                                          <p:attrName>style.visibility</p:attrName>
                                        </p:attrNameLst>
                                      </p:cBhvr>
                                      <p:to>
                                        <p:strVal val="visible"/>
                                      </p:to>
                                    </p:set>
                                    <p:animEffect transition="in" filter="fade">
                                      <p:cBhvr>
                                        <p:cTn id="131" dur="500"/>
                                        <p:tgtEl>
                                          <p:spTgt spid="5216"/>
                                        </p:tgtEl>
                                      </p:cBhvr>
                                    </p:animEffect>
                                  </p:childTnLst>
                                </p:cTn>
                              </p:par>
                            </p:childTnLst>
                          </p:cTn>
                        </p:par>
                        <p:par>
                          <p:cTn id="132" fill="hold">
                            <p:stCondLst>
                              <p:cond delay="1000"/>
                            </p:stCondLst>
                            <p:childTnLst>
                              <p:par>
                                <p:cTn id="133" presetID="10" presetClass="entr" presetSubtype="0" fill="hold" nodeType="afterEffect">
                                  <p:stCondLst>
                                    <p:cond delay="0"/>
                                  </p:stCondLst>
                                  <p:childTnLst>
                                    <p:set>
                                      <p:cBhvr>
                                        <p:cTn id="134" dur="1" fill="hold">
                                          <p:stCondLst>
                                            <p:cond delay="0"/>
                                          </p:stCondLst>
                                        </p:cTn>
                                        <p:tgtEl>
                                          <p:spTgt spid="5217"/>
                                        </p:tgtEl>
                                        <p:attrNameLst>
                                          <p:attrName>style.visibility</p:attrName>
                                        </p:attrNameLst>
                                      </p:cBhvr>
                                      <p:to>
                                        <p:strVal val="visible"/>
                                      </p:to>
                                    </p:set>
                                    <p:animEffect transition="in" filter="fade">
                                      <p:cBhvr>
                                        <p:cTn id="135" dur="500"/>
                                        <p:tgtEl>
                                          <p:spTgt spid="5217"/>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5178"/>
                                        </p:tgtEl>
                                        <p:attrNameLst>
                                          <p:attrName>style.visibility</p:attrName>
                                        </p:attrNameLst>
                                      </p:cBhvr>
                                      <p:to>
                                        <p:strVal val="visible"/>
                                      </p:to>
                                    </p:set>
                                    <p:animEffect transition="in" filter="fade">
                                      <p:cBhvr>
                                        <p:cTn id="140" dur="1000"/>
                                        <p:tgtEl>
                                          <p:spTgt spid="5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Careers in Chemistry - Philosopher</a:t>
            </a:r>
          </a:p>
        </p:txBody>
      </p:sp>
      <p:sp>
        <p:nvSpPr>
          <p:cNvPr id="576" name="Shape 576"/>
          <p:cNvSpPr txBox="1"/>
          <p:nvPr/>
        </p:nvSpPr>
        <p:spPr>
          <a:xfrm>
            <a:off x="669925" y="2220913"/>
            <a:ext cx="8377238" cy="1006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Q:  </a:t>
            </a:r>
            <a:r>
              <a:rPr lang="en-US" sz="2000" b="0" i="1" u="none" strike="noStrike" cap="none">
                <a:solidFill>
                  <a:schemeClr val="dk1"/>
                </a:solidFill>
                <a:latin typeface="Arial"/>
                <a:ea typeface="Arial"/>
                <a:cs typeface="Arial"/>
                <a:sym typeface="Arial"/>
              </a:rPr>
              <a:t>How much is a mole?</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  </a:t>
            </a:r>
            <a:r>
              <a:rPr lang="en-US" sz="2000" b="0" i="1" u="none" strike="noStrike" cap="none">
                <a:solidFill>
                  <a:schemeClr val="dk1"/>
                </a:solidFill>
                <a:latin typeface="Arial"/>
                <a:ea typeface="Arial"/>
                <a:cs typeface="Arial"/>
                <a:sym typeface="Arial"/>
              </a:rPr>
              <a:t>A mole is a quantity used by chemists to count   atoms and </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      molecules.  A mole of something is equal to 6.02 x 10</a:t>
            </a:r>
            <a:r>
              <a:rPr lang="en-US" sz="2000" b="0" i="1" u="none" strike="noStrike" cap="none" baseline="30000">
                <a:solidFill>
                  <a:schemeClr val="dk1"/>
                </a:solidFill>
                <a:latin typeface="Arial"/>
                <a:ea typeface="Arial"/>
                <a:cs typeface="Arial"/>
                <a:sym typeface="Arial"/>
              </a:rPr>
              <a:t>23 </a:t>
            </a:r>
            <a:r>
              <a:rPr lang="en-US" sz="2000" b="0" i="1" u="none" strike="noStrike" cap="none">
                <a:solidFill>
                  <a:schemeClr val="dk1"/>
                </a:solidFill>
                <a:latin typeface="Arial"/>
                <a:ea typeface="Arial"/>
                <a:cs typeface="Arial"/>
                <a:sym typeface="Arial"/>
              </a:rPr>
              <a:t>“somethings.”</a:t>
            </a:r>
          </a:p>
        </p:txBody>
      </p:sp>
      <p:sp>
        <p:nvSpPr>
          <p:cNvPr id="577" name="Shape 577"/>
          <p:cNvSpPr txBox="1"/>
          <p:nvPr/>
        </p:nvSpPr>
        <p:spPr>
          <a:xfrm>
            <a:off x="1371600" y="3392487"/>
            <a:ext cx="6280149" cy="457200"/>
          </a:xfrm>
          <a:prstGeom prst="rect">
            <a:avLst/>
          </a:prstGeom>
          <a:solidFill>
            <a:srgbClr val="E5FFE5"/>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 mole  =  602 200 000 000 000 000 000 000</a:t>
            </a:r>
          </a:p>
        </p:txBody>
      </p:sp>
      <p:sp>
        <p:nvSpPr>
          <p:cNvPr id="578" name="Shape 578"/>
          <p:cNvSpPr txBox="1"/>
          <p:nvPr/>
        </p:nvSpPr>
        <p:spPr>
          <a:xfrm>
            <a:off x="669925" y="4278312"/>
            <a:ext cx="7781925" cy="1006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Q:  </a:t>
            </a:r>
            <a:r>
              <a:rPr lang="en-US" sz="2000" b="0" i="1" u="none" strike="noStrike" cap="none">
                <a:solidFill>
                  <a:schemeClr val="dk1"/>
                </a:solidFill>
                <a:latin typeface="Arial"/>
                <a:ea typeface="Arial"/>
                <a:cs typeface="Arial"/>
                <a:sym typeface="Arial"/>
              </a:rPr>
              <a:t>Can you give me an example to put that number in perspective?</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  </a:t>
            </a:r>
            <a:r>
              <a:rPr lang="en-US" sz="2000" b="0" i="1" u="none" strike="noStrike" cap="none">
                <a:solidFill>
                  <a:schemeClr val="dk1"/>
                </a:solidFill>
                <a:latin typeface="Arial"/>
                <a:ea typeface="Arial"/>
                <a:cs typeface="Arial"/>
                <a:sym typeface="Arial"/>
              </a:rPr>
              <a:t>A computer that can count 10,000,000 atoms per second would</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      take 2,000,000,000 years to count 1 mole of a substance.</a:t>
            </a:r>
          </a:p>
        </p:txBody>
      </p:sp>
      <p:sp>
        <p:nvSpPr>
          <p:cNvPr id="579" name="Shape 579">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580" name="Shape 580" descr="Mole"/>
          <p:cNvPicPr preferRelativeResize="0"/>
          <p:nvPr/>
        </p:nvPicPr>
        <p:blipFill rotWithShape="1">
          <a:blip r:embed="rId4">
            <a:alphaModFix/>
          </a:blip>
          <a:srcRect/>
          <a:stretch/>
        </p:blipFill>
        <p:spPr>
          <a:xfrm>
            <a:off x="6080125" y="1871663"/>
            <a:ext cx="1571624" cy="69691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p:cTn id="7" dur="10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223"/>
        <p:cNvGrpSpPr/>
        <p:nvPr/>
      </p:nvGrpSpPr>
      <p:grpSpPr>
        <a:xfrm>
          <a:off x="0" y="0"/>
          <a:ext cx="0" cy="0"/>
          <a:chOff x="0" y="0"/>
          <a:chExt cx="0" cy="0"/>
        </a:xfrm>
      </p:grpSpPr>
      <p:sp>
        <p:nvSpPr>
          <p:cNvPr id="5224" name="Shape 5224"/>
          <p:cNvSpPr txBox="1"/>
          <p:nvPr/>
        </p:nvSpPr>
        <p:spPr>
          <a:xfrm>
            <a:off x="5391150" y="5910262"/>
            <a:ext cx="15160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2.17 mol Na</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5225" name="Shape 522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5226" name="Shape 5226"/>
          <p:cNvSpPr txBox="1"/>
          <p:nvPr/>
        </p:nvSpPr>
        <p:spPr>
          <a:xfrm>
            <a:off x="288925" y="1411287"/>
            <a:ext cx="7026274"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6.  An unbalanced chemical equation is given as __Na(s)  +   __O</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(g)           __Na</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(s)</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If you have 100 g of sodium and 60 g of oxygen…</a:t>
            </a:r>
          </a:p>
        </p:txBody>
      </p:sp>
      <p:sp>
        <p:nvSpPr>
          <p:cNvPr id="5227" name="Shape 5227"/>
          <p:cNvSpPr txBox="1"/>
          <p:nvPr/>
        </p:nvSpPr>
        <p:spPr>
          <a:xfrm>
            <a:off x="946150" y="1973263"/>
            <a:ext cx="458628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  Find the number of moles of sodium oxide produced.</a:t>
            </a:r>
          </a:p>
        </p:txBody>
      </p:sp>
      <p:sp>
        <p:nvSpPr>
          <p:cNvPr id="5228" name="Shape 5228">
            <a:hlinkClick r:id="rId3"/>
          </p:cNvPr>
          <p:cNvSpPr/>
          <p:nvPr/>
        </p:nvSpPr>
        <p:spPr>
          <a:xfrm>
            <a:off x="309562" y="194151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sp>
        <p:nvSpPr>
          <p:cNvPr id="5229" name="Shape 5229"/>
          <p:cNvSpPr txBox="1"/>
          <p:nvPr/>
        </p:nvSpPr>
        <p:spPr>
          <a:xfrm>
            <a:off x="5391150" y="5910262"/>
            <a:ext cx="9636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2.17 mol</a:t>
            </a:r>
          </a:p>
        </p:txBody>
      </p:sp>
      <p:sp>
        <p:nvSpPr>
          <p:cNvPr id="5230" name="Shape 5230"/>
          <p:cNvSpPr txBox="1"/>
          <p:nvPr/>
        </p:nvSpPr>
        <p:spPr>
          <a:xfrm>
            <a:off x="1036637" y="4181475"/>
            <a:ext cx="12795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4.35 mol Na</a:t>
            </a:r>
          </a:p>
        </p:txBody>
      </p:sp>
      <p:sp>
        <p:nvSpPr>
          <p:cNvPr id="5231" name="Shape 5231"/>
          <p:cNvSpPr txBox="1"/>
          <p:nvPr/>
        </p:nvSpPr>
        <p:spPr>
          <a:xfrm>
            <a:off x="1336675" y="2287588"/>
            <a:ext cx="52339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4 Na(s)    +    O</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 (g)                        2 Na</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 </a:t>
            </a:r>
            <a:r>
              <a:rPr lang="en-US" sz="2000" b="0" i="0" u="none" strike="noStrike" cap="none">
                <a:solidFill>
                  <a:schemeClr val="dk1"/>
                </a:solidFill>
                <a:latin typeface="Arial"/>
                <a:ea typeface="Arial"/>
                <a:cs typeface="Arial"/>
                <a:sym typeface="Arial"/>
              </a:rPr>
              <a:t>(s)</a:t>
            </a:r>
          </a:p>
        </p:txBody>
      </p:sp>
      <p:cxnSp>
        <p:nvCxnSpPr>
          <p:cNvPr id="5232" name="Shape 5232"/>
          <p:cNvCxnSpPr/>
          <p:nvPr/>
        </p:nvCxnSpPr>
        <p:spPr>
          <a:xfrm>
            <a:off x="4219575" y="2514600"/>
            <a:ext cx="857250" cy="0"/>
          </a:xfrm>
          <a:prstGeom prst="straightConnector1">
            <a:avLst/>
          </a:prstGeom>
          <a:noFill/>
          <a:ln w="22225" cap="flat" cmpd="sng">
            <a:solidFill>
              <a:schemeClr val="dk1"/>
            </a:solidFill>
            <a:prstDash val="solid"/>
            <a:round/>
            <a:headEnd type="none" w="med" len="med"/>
            <a:tailEnd type="triangle" w="lg" len="lg"/>
          </a:ln>
        </p:spPr>
      </p:cxnSp>
      <p:sp>
        <p:nvSpPr>
          <p:cNvPr id="5233" name="Shape 5233"/>
          <p:cNvSpPr txBox="1"/>
          <p:nvPr/>
        </p:nvSpPr>
        <p:spPr>
          <a:xfrm>
            <a:off x="1447800" y="2608263"/>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100 g</a:t>
            </a:r>
          </a:p>
        </p:txBody>
      </p:sp>
      <p:sp>
        <p:nvSpPr>
          <p:cNvPr id="5234" name="Shape 5234"/>
          <p:cNvSpPr txBox="1"/>
          <p:nvPr/>
        </p:nvSpPr>
        <p:spPr>
          <a:xfrm>
            <a:off x="2924175" y="2636838"/>
            <a:ext cx="5794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 g</a:t>
            </a:r>
          </a:p>
        </p:txBody>
      </p:sp>
      <p:cxnSp>
        <p:nvCxnSpPr>
          <p:cNvPr id="5235" name="Shape 5235"/>
          <p:cNvCxnSpPr/>
          <p:nvPr/>
        </p:nvCxnSpPr>
        <p:spPr>
          <a:xfrm>
            <a:off x="1743075" y="29892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5236" name="Shape 5236"/>
          <p:cNvCxnSpPr/>
          <p:nvPr/>
        </p:nvCxnSpPr>
        <p:spPr>
          <a:xfrm>
            <a:off x="3211513" y="2997200"/>
            <a:ext cx="0" cy="1152525"/>
          </a:xfrm>
          <a:prstGeom prst="straightConnector1">
            <a:avLst/>
          </a:prstGeom>
          <a:noFill/>
          <a:ln w="9525" cap="flat" cmpd="sng">
            <a:solidFill>
              <a:schemeClr val="dk1"/>
            </a:solidFill>
            <a:prstDash val="solid"/>
            <a:round/>
            <a:headEnd type="none" w="med" len="med"/>
            <a:tailEnd type="triangle" w="lg" len="lg"/>
          </a:ln>
        </p:spPr>
      </p:cxnSp>
      <p:sp>
        <p:nvSpPr>
          <p:cNvPr id="5237" name="Shape 5237"/>
          <p:cNvSpPr txBox="1"/>
          <p:nvPr/>
        </p:nvSpPr>
        <p:spPr>
          <a:xfrm>
            <a:off x="1792288" y="3243263"/>
            <a:ext cx="10779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23 g/mol</a:t>
            </a:r>
          </a:p>
        </p:txBody>
      </p:sp>
      <p:sp>
        <p:nvSpPr>
          <p:cNvPr id="5238" name="Shape 5238"/>
          <p:cNvSpPr txBox="1"/>
          <p:nvPr/>
        </p:nvSpPr>
        <p:spPr>
          <a:xfrm>
            <a:off x="3260725" y="3240088"/>
            <a:ext cx="10779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32 g/mol</a:t>
            </a:r>
          </a:p>
        </p:txBody>
      </p:sp>
      <p:sp>
        <p:nvSpPr>
          <p:cNvPr id="5239" name="Shape 5239"/>
          <p:cNvSpPr txBox="1"/>
          <p:nvPr/>
        </p:nvSpPr>
        <p:spPr>
          <a:xfrm>
            <a:off x="2597150" y="4178300"/>
            <a:ext cx="13700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1.875 mol O</a:t>
            </a:r>
            <a:r>
              <a:rPr lang="en-US" sz="1600" b="0" i="0" u="none" strike="noStrike" cap="none" baseline="-25000">
                <a:solidFill>
                  <a:schemeClr val="dk1"/>
                </a:solidFill>
                <a:latin typeface="Arial"/>
                <a:ea typeface="Arial"/>
                <a:cs typeface="Arial"/>
                <a:sym typeface="Arial"/>
              </a:rPr>
              <a:t>2</a:t>
            </a:r>
          </a:p>
        </p:txBody>
      </p:sp>
      <p:cxnSp>
        <p:nvCxnSpPr>
          <p:cNvPr id="5240" name="Shape 5240"/>
          <p:cNvCxnSpPr/>
          <p:nvPr/>
        </p:nvCxnSpPr>
        <p:spPr>
          <a:xfrm>
            <a:off x="1074737" y="4471987"/>
            <a:ext cx="1216024" cy="0"/>
          </a:xfrm>
          <a:prstGeom prst="straightConnector1">
            <a:avLst/>
          </a:prstGeom>
          <a:noFill/>
          <a:ln w="9525" cap="flat" cmpd="sng">
            <a:solidFill>
              <a:schemeClr val="dk1"/>
            </a:solidFill>
            <a:prstDash val="solid"/>
            <a:round/>
            <a:headEnd type="none" w="med" len="med"/>
            <a:tailEnd type="none" w="med" len="med"/>
          </a:ln>
        </p:spPr>
      </p:cxnSp>
      <p:cxnSp>
        <p:nvCxnSpPr>
          <p:cNvPr id="5241" name="Shape 5241"/>
          <p:cNvCxnSpPr/>
          <p:nvPr/>
        </p:nvCxnSpPr>
        <p:spPr>
          <a:xfrm>
            <a:off x="2679700" y="4471987"/>
            <a:ext cx="1249363" cy="0"/>
          </a:xfrm>
          <a:prstGeom prst="straightConnector1">
            <a:avLst/>
          </a:prstGeom>
          <a:noFill/>
          <a:ln w="9525" cap="flat" cmpd="sng">
            <a:solidFill>
              <a:schemeClr val="dk1"/>
            </a:solidFill>
            <a:prstDash val="solid"/>
            <a:round/>
            <a:headEnd type="none" w="med" len="med"/>
            <a:tailEnd type="none" w="med" len="med"/>
          </a:ln>
        </p:spPr>
      </p:cxnSp>
      <p:sp>
        <p:nvSpPr>
          <p:cNvPr id="5242" name="Shape 5242"/>
          <p:cNvSpPr txBox="1"/>
          <p:nvPr/>
        </p:nvSpPr>
        <p:spPr>
          <a:xfrm>
            <a:off x="1492250" y="44354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a:t>
            </a:r>
          </a:p>
        </p:txBody>
      </p:sp>
      <p:sp>
        <p:nvSpPr>
          <p:cNvPr id="5243" name="Shape 5243"/>
          <p:cNvSpPr txBox="1"/>
          <p:nvPr/>
        </p:nvSpPr>
        <p:spPr>
          <a:xfrm>
            <a:off x="3111500" y="4443412"/>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p>
        </p:txBody>
      </p:sp>
      <p:sp>
        <p:nvSpPr>
          <p:cNvPr id="5244" name="Shape 5244"/>
          <p:cNvSpPr txBox="1"/>
          <p:nvPr/>
        </p:nvSpPr>
        <p:spPr>
          <a:xfrm>
            <a:off x="1344612" y="4865687"/>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1.087</a:t>
            </a:r>
          </a:p>
        </p:txBody>
      </p:sp>
      <p:sp>
        <p:nvSpPr>
          <p:cNvPr id="5245" name="Shape 5245"/>
          <p:cNvSpPr txBox="1"/>
          <p:nvPr/>
        </p:nvSpPr>
        <p:spPr>
          <a:xfrm>
            <a:off x="2967038" y="4862512"/>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1.875</a:t>
            </a:r>
          </a:p>
        </p:txBody>
      </p:sp>
      <p:sp>
        <p:nvSpPr>
          <p:cNvPr id="5246" name="Shape 5246"/>
          <p:cNvSpPr txBox="1"/>
          <p:nvPr/>
        </p:nvSpPr>
        <p:spPr>
          <a:xfrm>
            <a:off x="1425575" y="5916612"/>
            <a:ext cx="25511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mol Na</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 = 4.35 mol Na</a:t>
            </a:r>
          </a:p>
        </p:txBody>
      </p:sp>
      <p:grpSp>
        <p:nvGrpSpPr>
          <p:cNvPr id="5247" name="Shape 5247"/>
          <p:cNvGrpSpPr/>
          <p:nvPr/>
        </p:nvGrpSpPr>
        <p:grpSpPr>
          <a:xfrm>
            <a:off x="3963988" y="5673725"/>
            <a:ext cx="1185862" cy="808038"/>
            <a:chOff x="4174" y="2818"/>
            <a:chExt cx="755" cy="509"/>
          </a:xfrm>
        </p:grpSpPr>
        <p:sp>
          <p:nvSpPr>
            <p:cNvPr id="5248" name="Shape 5248"/>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249" name="Shape 5249"/>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250" name="Shape 5250"/>
          <p:cNvSpPr txBox="1"/>
          <p:nvPr/>
        </p:nvSpPr>
        <p:spPr>
          <a:xfrm>
            <a:off x="4076700" y="6097587"/>
            <a:ext cx="996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 mol Na</a:t>
            </a:r>
          </a:p>
        </p:txBody>
      </p:sp>
      <p:sp>
        <p:nvSpPr>
          <p:cNvPr id="5251" name="Shape 5251"/>
          <p:cNvSpPr txBox="1"/>
          <p:nvPr/>
        </p:nvSpPr>
        <p:spPr>
          <a:xfrm>
            <a:off x="3949700" y="5740400"/>
            <a:ext cx="123348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cxnSp>
        <p:nvCxnSpPr>
          <p:cNvPr id="5252" name="Shape 5252"/>
          <p:cNvCxnSpPr/>
          <p:nvPr/>
        </p:nvCxnSpPr>
        <p:spPr>
          <a:xfrm rot="10800000" flipH="1">
            <a:off x="3233738" y="6048374"/>
            <a:ext cx="623887" cy="79375"/>
          </a:xfrm>
          <a:prstGeom prst="straightConnector1">
            <a:avLst/>
          </a:prstGeom>
          <a:noFill/>
          <a:ln w="9525" cap="flat" cmpd="sng">
            <a:solidFill>
              <a:srgbClr val="FF0000"/>
            </a:solidFill>
            <a:prstDash val="solid"/>
            <a:round/>
            <a:headEnd type="none" w="med" len="med"/>
            <a:tailEnd type="none" w="med" len="med"/>
          </a:ln>
        </p:spPr>
      </p:cxnSp>
      <p:cxnSp>
        <p:nvCxnSpPr>
          <p:cNvPr id="5253" name="Shape 5253"/>
          <p:cNvCxnSpPr/>
          <p:nvPr/>
        </p:nvCxnSpPr>
        <p:spPr>
          <a:xfrm rot="10800000" flipH="1">
            <a:off x="4344987" y="6219824"/>
            <a:ext cx="582612" cy="98425"/>
          </a:xfrm>
          <a:prstGeom prst="straightConnector1">
            <a:avLst/>
          </a:prstGeom>
          <a:noFill/>
          <a:ln w="9525" cap="flat" cmpd="sng">
            <a:solidFill>
              <a:srgbClr val="FF0000"/>
            </a:solidFill>
            <a:prstDash val="solid"/>
            <a:round/>
            <a:headEnd type="none" w="med" len="med"/>
            <a:tailEnd type="none" w="med" len="med"/>
          </a:ln>
        </p:spPr>
      </p:cxnSp>
      <p:sp>
        <p:nvSpPr>
          <p:cNvPr id="5254" name="Shape 5254"/>
          <p:cNvSpPr txBox="1"/>
          <p:nvPr/>
        </p:nvSpPr>
        <p:spPr>
          <a:xfrm>
            <a:off x="5168900" y="5905500"/>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sp>
        <p:nvSpPr>
          <p:cNvPr id="5255" name="Shape 5255"/>
          <p:cNvSpPr/>
          <p:nvPr/>
        </p:nvSpPr>
        <p:spPr>
          <a:xfrm>
            <a:off x="1668463" y="5156200"/>
            <a:ext cx="1568450" cy="431800"/>
          </a:xfrm>
          <a:custGeom>
            <a:avLst/>
            <a:gdLst/>
            <a:ahLst/>
            <a:cxnLst/>
            <a:rect l="0" t="0" r="0" b="0"/>
            <a:pathLst>
              <a:path w="988" h="272" extrusionOk="0">
                <a:moveTo>
                  <a:pt x="0" y="15"/>
                </a:moveTo>
                <a:cubicBezTo>
                  <a:pt x="145" y="143"/>
                  <a:pt x="291" y="272"/>
                  <a:pt x="456" y="270"/>
                </a:cubicBezTo>
                <a:cubicBezTo>
                  <a:pt x="621" y="268"/>
                  <a:pt x="804" y="134"/>
                  <a:pt x="988" y="0"/>
                </a:cubicBezTo>
              </a:path>
            </a:pathLst>
          </a:custGeom>
          <a:noFill/>
          <a:ln w="9525"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56" name="Shape 5256"/>
          <p:cNvSpPr txBox="1"/>
          <p:nvPr/>
        </p:nvSpPr>
        <p:spPr>
          <a:xfrm>
            <a:off x="1489075" y="5340350"/>
            <a:ext cx="1809750" cy="581024"/>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smaller number</a:t>
            </a:r>
          </a:p>
          <a:p>
            <a:pPr marL="0" marR="0" lvl="0" indent="0" algn="ctr" rtl="0">
              <a:spcBef>
                <a:spcPts val="0"/>
              </a:spcBef>
              <a:spcAft>
                <a:spcPts val="0"/>
              </a:spcAft>
              <a:buSzPct val="25000"/>
              <a:buNone/>
            </a:pPr>
            <a:r>
              <a:rPr lang="en-US" sz="1600" b="0" i="0" u="none" strike="noStrike" cap="none">
                <a:solidFill>
                  <a:srgbClr val="5F5F5F"/>
                </a:solidFill>
                <a:latin typeface="Arial"/>
                <a:ea typeface="Arial"/>
                <a:cs typeface="Arial"/>
                <a:sym typeface="Arial"/>
              </a:rPr>
              <a:t>is limiting reactant</a:t>
            </a:r>
          </a:p>
        </p:txBody>
      </p:sp>
      <p:sp>
        <p:nvSpPr>
          <p:cNvPr id="5257" name="Shape 5257"/>
          <p:cNvSpPr txBox="1"/>
          <p:nvPr/>
        </p:nvSpPr>
        <p:spPr>
          <a:xfrm>
            <a:off x="5584825" y="2630488"/>
            <a:ext cx="60801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mol</a:t>
            </a:r>
          </a:p>
        </p:txBody>
      </p:sp>
      <p:sp>
        <p:nvSpPr>
          <p:cNvPr id="5258" name="Shape 5258"/>
          <p:cNvSpPr txBox="1"/>
          <p:nvPr/>
        </p:nvSpPr>
        <p:spPr>
          <a:xfrm>
            <a:off x="4173537" y="1411287"/>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4</a:t>
            </a:r>
          </a:p>
        </p:txBody>
      </p:sp>
      <p:sp>
        <p:nvSpPr>
          <p:cNvPr id="5259" name="Shape 5259"/>
          <p:cNvSpPr txBox="1"/>
          <p:nvPr/>
        </p:nvSpPr>
        <p:spPr>
          <a:xfrm>
            <a:off x="6310312" y="1411287"/>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228"/>
                                        </p:tgtEl>
                                        <p:attrNameLst>
                                          <p:attrName>style.visibility</p:attrName>
                                        </p:attrNameLst>
                                      </p:cBhvr>
                                      <p:to>
                                        <p:strVal val="visible"/>
                                      </p:to>
                                    </p:set>
                                    <p:anim calcmode="lin" valueType="num">
                                      <p:cBhvr additive="base">
                                        <p:cTn id="7" dur="500"/>
                                        <p:tgtEl>
                                          <p:spTgt spid="5228"/>
                                        </p:tgtEl>
                                        <p:attrNameLst>
                                          <p:attrName>ppt_w</p:attrName>
                                        </p:attrNameLst>
                                      </p:cBhvr>
                                      <p:tavLst>
                                        <p:tav tm="0">
                                          <p:val>
                                            <p:strVal val="0"/>
                                          </p:val>
                                        </p:tav>
                                        <p:tav tm="100000">
                                          <p:val>
                                            <p:strVal val="#ppt_w"/>
                                          </p:val>
                                        </p:tav>
                                      </p:tavLst>
                                    </p:anim>
                                    <p:anim calcmode="lin" valueType="num">
                                      <p:cBhvr additive="base">
                                        <p:cTn id="8" dur="500"/>
                                        <p:tgtEl>
                                          <p:spTgt spid="522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257"/>
                                        </p:tgtEl>
                                        <p:attrNameLst>
                                          <p:attrName>style.visibility</p:attrName>
                                        </p:attrNameLst>
                                      </p:cBhvr>
                                      <p:to>
                                        <p:strVal val="visible"/>
                                      </p:to>
                                    </p:set>
                                    <p:animEffect transition="in" filter="fade">
                                      <p:cBhvr>
                                        <p:cTn id="13" dur="1000"/>
                                        <p:tgtEl>
                                          <p:spTgt spid="5257"/>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5233"/>
                                        </p:tgtEl>
                                        <p:attrNameLst>
                                          <p:attrName>style.visibility</p:attrName>
                                        </p:attrNameLst>
                                      </p:cBhvr>
                                      <p:to>
                                        <p:strVal val="visible"/>
                                      </p:to>
                                    </p:set>
                                    <p:anim calcmode="lin" valueType="num">
                                      <p:cBhvr additive="base">
                                        <p:cTn id="18" dur="500"/>
                                        <p:tgtEl>
                                          <p:spTgt spid="5233"/>
                                        </p:tgtEl>
                                        <p:attrNameLst>
                                          <p:attrName>ppt_w</p:attrName>
                                        </p:attrNameLst>
                                      </p:cBhvr>
                                      <p:tavLst>
                                        <p:tav tm="0">
                                          <p:val>
                                            <p:strVal val="0"/>
                                          </p:val>
                                        </p:tav>
                                        <p:tav tm="100000">
                                          <p:val>
                                            <p:strVal val="#ppt_w"/>
                                          </p:val>
                                        </p:tav>
                                      </p:tavLst>
                                    </p:anim>
                                    <p:anim calcmode="lin" valueType="num">
                                      <p:cBhvr additive="base">
                                        <p:cTn id="19" dur="500"/>
                                        <p:tgtEl>
                                          <p:spTgt spid="5233"/>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5234"/>
                                        </p:tgtEl>
                                        <p:attrNameLst>
                                          <p:attrName>style.visibility</p:attrName>
                                        </p:attrNameLst>
                                      </p:cBhvr>
                                      <p:to>
                                        <p:strVal val="visible"/>
                                      </p:to>
                                    </p:set>
                                    <p:anim calcmode="lin" valueType="num">
                                      <p:cBhvr additive="base">
                                        <p:cTn id="24" dur="500"/>
                                        <p:tgtEl>
                                          <p:spTgt spid="5234"/>
                                        </p:tgtEl>
                                        <p:attrNameLst>
                                          <p:attrName>ppt_w</p:attrName>
                                        </p:attrNameLst>
                                      </p:cBhvr>
                                      <p:tavLst>
                                        <p:tav tm="0">
                                          <p:val>
                                            <p:strVal val="0"/>
                                          </p:val>
                                        </p:tav>
                                        <p:tav tm="100000">
                                          <p:val>
                                            <p:strVal val="#ppt_w"/>
                                          </p:val>
                                        </p:tav>
                                      </p:tavLst>
                                    </p:anim>
                                    <p:anim calcmode="lin" valueType="num">
                                      <p:cBhvr additive="base">
                                        <p:cTn id="25" dur="500"/>
                                        <p:tgtEl>
                                          <p:spTgt spid="5234"/>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235"/>
                                        </p:tgtEl>
                                        <p:attrNameLst>
                                          <p:attrName>style.visibility</p:attrName>
                                        </p:attrNameLst>
                                      </p:cBhvr>
                                      <p:to>
                                        <p:strVal val="visible"/>
                                      </p:to>
                                    </p:set>
                                    <p:animEffect transition="in" filter="fade">
                                      <p:cBhvr>
                                        <p:cTn id="30" dur="500"/>
                                        <p:tgtEl>
                                          <p:spTgt spid="5235"/>
                                        </p:tgtEl>
                                      </p:cBhvr>
                                    </p:animEffect>
                                  </p:childTnLst>
                                </p:cTn>
                              </p:par>
                              <p:par>
                                <p:cTn id="31" presetID="10" presetClass="entr" presetSubtype="0" fill="hold" nodeType="withEffect">
                                  <p:stCondLst>
                                    <p:cond delay="0"/>
                                  </p:stCondLst>
                                  <p:childTnLst>
                                    <p:set>
                                      <p:cBhvr>
                                        <p:cTn id="32" dur="1" fill="hold">
                                          <p:stCondLst>
                                            <p:cond delay="0"/>
                                          </p:stCondLst>
                                        </p:cTn>
                                        <p:tgtEl>
                                          <p:spTgt spid="5237"/>
                                        </p:tgtEl>
                                        <p:attrNameLst>
                                          <p:attrName>style.visibility</p:attrName>
                                        </p:attrNameLst>
                                      </p:cBhvr>
                                      <p:to>
                                        <p:strVal val="visible"/>
                                      </p:to>
                                    </p:set>
                                    <p:animEffect transition="in" filter="fade">
                                      <p:cBhvr>
                                        <p:cTn id="33" dur="1000"/>
                                        <p:tgtEl>
                                          <p:spTgt spid="52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230"/>
                                        </p:tgtEl>
                                        <p:attrNameLst>
                                          <p:attrName>style.visibility</p:attrName>
                                        </p:attrNameLst>
                                      </p:cBhvr>
                                      <p:to>
                                        <p:strVal val="visible"/>
                                      </p:to>
                                    </p:set>
                                    <p:animEffect transition="in" filter="fade">
                                      <p:cBhvr>
                                        <p:cTn id="38" dur="500"/>
                                        <p:tgtEl>
                                          <p:spTgt spid="52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236"/>
                                        </p:tgtEl>
                                        <p:attrNameLst>
                                          <p:attrName>style.visibility</p:attrName>
                                        </p:attrNameLst>
                                      </p:cBhvr>
                                      <p:to>
                                        <p:strVal val="visible"/>
                                      </p:to>
                                    </p:set>
                                    <p:animEffect transition="in" filter="fade">
                                      <p:cBhvr>
                                        <p:cTn id="43" dur="500"/>
                                        <p:tgtEl>
                                          <p:spTgt spid="5236"/>
                                        </p:tgtEl>
                                      </p:cBhvr>
                                    </p:animEffect>
                                  </p:childTnLst>
                                </p:cTn>
                              </p:par>
                              <p:par>
                                <p:cTn id="44" presetID="10" presetClass="entr" presetSubtype="0" fill="hold" nodeType="withEffect">
                                  <p:stCondLst>
                                    <p:cond delay="0"/>
                                  </p:stCondLst>
                                  <p:childTnLst>
                                    <p:set>
                                      <p:cBhvr>
                                        <p:cTn id="45" dur="1" fill="hold">
                                          <p:stCondLst>
                                            <p:cond delay="0"/>
                                          </p:stCondLst>
                                        </p:cTn>
                                        <p:tgtEl>
                                          <p:spTgt spid="5238"/>
                                        </p:tgtEl>
                                        <p:attrNameLst>
                                          <p:attrName>style.visibility</p:attrName>
                                        </p:attrNameLst>
                                      </p:cBhvr>
                                      <p:to>
                                        <p:strVal val="visible"/>
                                      </p:to>
                                    </p:set>
                                    <p:animEffect transition="in" filter="fade">
                                      <p:cBhvr>
                                        <p:cTn id="46" dur="1000"/>
                                        <p:tgtEl>
                                          <p:spTgt spid="52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239"/>
                                        </p:tgtEl>
                                        <p:attrNameLst>
                                          <p:attrName>style.visibility</p:attrName>
                                        </p:attrNameLst>
                                      </p:cBhvr>
                                      <p:to>
                                        <p:strVal val="visible"/>
                                      </p:to>
                                    </p:set>
                                    <p:animEffect transition="in" filter="fade">
                                      <p:cBhvr>
                                        <p:cTn id="51" dur="500"/>
                                        <p:tgtEl>
                                          <p:spTgt spid="523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240"/>
                                        </p:tgtEl>
                                        <p:attrNameLst>
                                          <p:attrName>style.visibility</p:attrName>
                                        </p:attrNameLst>
                                      </p:cBhvr>
                                      <p:to>
                                        <p:strVal val="visible"/>
                                      </p:to>
                                    </p:set>
                                    <p:animEffect transition="in" filter="fade">
                                      <p:cBhvr>
                                        <p:cTn id="56" dur="500"/>
                                        <p:tgtEl>
                                          <p:spTgt spid="52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242"/>
                                        </p:tgtEl>
                                        <p:attrNameLst>
                                          <p:attrName>style.visibility</p:attrName>
                                        </p:attrNameLst>
                                      </p:cBhvr>
                                      <p:to>
                                        <p:strVal val="visible"/>
                                      </p:to>
                                    </p:set>
                                    <p:animEffect transition="in" filter="fade">
                                      <p:cBhvr>
                                        <p:cTn id="61" dur="2000"/>
                                        <p:tgtEl>
                                          <p:spTgt spid="524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244"/>
                                        </p:tgtEl>
                                        <p:attrNameLst>
                                          <p:attrName>style.visibility</p:attrName>
                                        </p:attrNameLst>
                                      </p:cBhvr>
                                      <p:to>
                                        <p:strVal val="visible"/>
                                      </p:to>
                                    </p:set>
                                    <p:animEffect transition="in" filter="fade">
                                      <p:cBhvr>
                                        <p:cTn id="66" dur="1000"/>
                                        <p:tgtEl>
                                          <p:spTgt spid="524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241"/>
                                        </p:tgtEl>
                                        <p:attrNameLst>
                                          <p:attrName>style.visibility</p:attrName>
                                        </p:attrNameLst>
                                      </p:cBhvr>
                                      <p:to>
                                        <p:strVal val="visible"/>
                                      </p:to>
                                    </p:set>
                                    <p:animEffect transition="in" filter="fade">
                                      <p:cBhvr>
                                        <p:cTn id="71" dur="500"/>
                                        <p:tgtEl>
                                          <p:spTgt spid="5241"/>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5243"/>
                                        </p:tgtEl>
                                        <p:attrNameLst>
                                          <p:attrName>style.visibility</p:attrName>
                                        </p:attrNameLst>
                                      </p:cBhvr>
                                      <p:to>
                                        <p:strVal val="visible"/>
                                      </p:to>
                                    </p:set>
                                    <p:anim calcmode="lin" valueType="num">
                                      <p:cBhvr additive="base">
                                        <p:cTn id="76" dur="500"/>
                                        <p:tgtEl>
                                          <p:spTgt spid="5243"/>
                                        </p:tgtEl>
                                        <p:attrNameLst>
                                          <p:attrName>ppt_w</p:attrName>
                                        </p:attrNameLst>
                                      </p:cBhvr>
                                      <p:tavLst>
                                        <p:tav tm="0">
                                          <p:val>
                                            <p:strVal val="0"/>
                                          </p:val>
                                        </p:tav>
                                        <p:tav tm="100000">
                                          <p:val>
                                            <p:strVal val="#ppt_w"/>
                                          </p:val>
                                        </p:tav>
                                      </p:tavLst>
                                    </p:anim>
                                    <p:anim calcmode="lin" valueType="num">
                                      <p:cBhvr additive="base">
                                        <p:cTn id="77" dur="500"/>
                                        <p:tgtEl>
                                          <p:spTgt spid="5243"/>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245"/>
                                        </p:tgtEl>
                                        <p:attrNameLst>
                                          <p:attrName>style.visibility</p:attrName>
                                        </p:attrNameLst>
                                      </p:cBhvr>
                                      <p:to>
                                        <p:strVal val="visible"/>
                                      </p:to>
                                    </p:set>
                                    <p:animEffect transition="in" filter="fade">
                                      <p:cBhvr>
                                        <p:cTn id="82" dur="1000"/>
                                        <p:tgtEl>
                                          <p:spTgt spid="524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56"/>
                                        </p:tgtEl>
                                        <p:attrNameLst>
                                          <p:attrName>style.visibility</p:attrName>
                                        </p:attrNameLst>
                                      </p:cBhvr>
                                      <p:to>
                                        <p:strVal val="visible"/>
                                      </p:to>
                                    </p:set>
                                    <p:animEffect transition="in" filter="fade">
                                      <p:cBhvr>
                                        <p:cTn id="87" dur="500"/>
                                        <p:tgtEl>
                                          <p:spTgt spid="5256"/>
                                        </p:tgtEl>
                                      </p:cBhvr>
                                    </p:animEffect>
                                  </p:childTnLst>
                                </p:cTn>
                              </p:par>
                              <p:par>
                                <p:cTn id="88" presetID="10" presetClass="entr" presetSubtype="0" fill="hold" nodeType="withEffect">
                                  <p:stCondLst>
                                    <p:cond delay="0"/>
                                  </p:stCondLst>
                                  <p:childTnLst>
                                    <p:set>
                                      <p:cBhvr>
                                        <p:cTn id="89" dur="1" fill="hold">
                                          <p:stCondLst>
                                            <p:cond delay="0"/>
                                          </p:stCondLst>
                                        </p:cTn>
                                        <p:tgtEl>
                                          <p:spTgt spid="5255"/>
                                        </p:tgtEl>
                                        <p:attrNameLst>
                                          <p:attrName>style.visibility</p:attrName>
                                        </p:attrNameLst>
                                      </p:cBhvr>
                                      <p:to>
                                        <p:strVal val="visible"/>
                                      </p:to>
                                    </p:set>
                                    <p:animEffect transition="in" filter="fade">
                                      <p:cBhvr>
                                        <p:cTn id="90" dur="500"/>
                                        <p:tgtEl>
                                          <p:spTgt spid="525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5255"/>
                                        </p:tgtEl>
                                      </p:cBhvr>
                                    </p:animEffect>
                                    <p:set>
                                      <p:cBhvr>
                                        <p:cTn id="95" dur="1" fill="hold">
                                          <p:stCondLst>
                                            <p:cond delay="500"/>
                                          </p:stCondLst>
                                        </p:cTn>
                                        <p:tgtEl>
                                          <p:spTgt spid="5255"/>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256"/>
                                        </p:tgtEl>
                                      </p:cBhvr>
                                    </p:animEffect>
                                    <p:set>
                                      <p:cBhvr>
                                        <p:cTn id="98" dur="1" fill="hold">
                                          <p:stCondLst>
                                            <p:cond delay="500"/>
                                          </p:stCondLst>
                                        </p:cTn>
                                        <p:tgtEl>
                                          <p:spTgt spid="525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233"/>
                                        </p:tgtEl>
                                      </p:cBhvr>
                                    </p:animEffect>
                                    <p:set>
                                      <p:cBhvr>
                                        <p:cTn id="103" dur="1" fill="hold">
                                          <p:stCondLst>
                                            <p:cond delay="500"/>
                                          </p:stCondLst>
                                        </p:cTn>
                                        <p:tgtEl>
                                          <p:spTgt spid="5233"/>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5234"/>
                                        </p:tgtEl>
                                      </p:cBhvr>
                                    </p:animEffect>
                                    <p:set>
                                      <p:cBhvr>
                                        <p:cTn id="106" dur="1" fill="hold">
                                          <p:stCondLst>
                                            <p:cond delay="500"/>
                                          </p:stCondLst>
                                        </p:cTn>
                                        <p:tgtEl>
                                          <p:spTgt spid="523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5235"/>
                                        </p:tgtEl>
                                      </p:cBhvr>
                                    </p:animEffect>
                                    <p:set>
                                      <p:cBhvr>
                                        <p:cTn id="109" dur="1" fill="hold">
                                          <p:stCondLst>
                                            <p:cond delay="500"/>
                                          </p:stCondLst>
                                        </p:cTn>
                                        <p:tgtEl>
                                          <p:spTgt spid="5235"/>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5236"/>
                                        </p:tgtEl>
                                      </p:cBhvr>
                                    </p:animEffect>
                                    <p:set>
                                      <p:cBhvr>
                                        <p:cTn id="112" dur="1" fill="hold">
                                          <p:stCondLst>
                                            <p:cond delay="500"/>
                                          </p:stCondLst>
                                        </p:cTn>
                                        <p:tgtEl>
                                          <p:spTgt spid="5236"/>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5237"/>
                                        </p:tgtEl>
                                      </p:cBhvr>
                                    </p:animEffect>
                                    <p:set>
                                      <p:cBhvr>
                                        <p:cTn id="115" dur="1" fill="hold">
                                          <p:stCondLst>
                                            <p:cond delay="500"/>
                                          </p:stCondLst>
                                        </p:cTn>
                                        <p:tgtEl>
                                          <p:spTgt spid="5237"/>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5238"/>
                                        </p:tgtEl>
                                      </p:cBhvr>
                                    </p:animEffect>
                                    <p:set>
                                      <p:cBhvr>
                                        <p:cTn id="118" dur="1" fill="hold">
                                          <p:stCondLst>
                                            <p:cond delay="500"/>
                                          </p:stCondLst>
                                        </p:cTn>
                                        <p:tgtEl>
                                          <p:spTgt spid="5238"/>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5240"/>
                                        </p:tgtEl>
                                      </p:cBhvr>
                                    </p:animEffect>
                                    <p:set>
                                      <p:cBhvr>
                                        <p:cTn id="121" dur="1" fill="hold">
                                          <p:stCondLst>
                                            <p:cond delay="500"/>
                                          </p:stCondLst>
                                        </p:cTn>
                                        <p:tgtEl>
                                          <p:spTgt spid="5240"/>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5241"/>
                                        </p:tgtEl>
                                      </p:cBhvr>
                                    </p:animEffect>
                                    <p:set>
                                      <p:cBhvr>
                                        <p:cTn id="124" dur="1" fill="hold">
                                          <p:stCondLst>
                                            <p:cond delay="500"/>
                                          </p:stCondLst>
                                        </p:cTn>
                                        <p:tgtEl>
                                          <p:spTgt spid="5241"/>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5242"/>
                                        </p:tgtEl>
                                      </p:cBhvr>
                                    </p:animEffect>
                                    <p:set>
                                      <p:cBhvr>
                                        <p:cTn id="127" dur="1" fill="hold">
                                          <p:stCondLst>
                                            <p:cond delay="500"/>
                                          </p:stCondLst>
                                        </p:cTn>
                                        <p:tgtEl>
                                          <p:spTgt spid="5242"/>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5243"/>
                                        </p:tgtEl>
                                      </p:cBhvr>
                                    </p:animEffect>
                                    <p:set>
                                      <p:cBhvr>
                                        <p:cTn id="130" dur="1" fill="hold">
                                          <p:stCondLst>
                                            <p:cond delay="500"/>
                                          </p:stCondLst>
                                        </p:cTn>
                                        <p:tgtEl>
                                          <p:spTgt spid="5243"/>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5244"/>
                                        </p:tgtEl>
                                      </p:cBhvr>
                                    </p:animEffect>
                                    <p:set>
                                      <p:cBhvr>
                                        <p:cTn id="133" dur="1" fill="hold">
                                          <p:stCondLst>
                                            <p:cond delay="500"/>
                                          </p:stCondLst>
                                        </p:cTn>
                                        <p:tgtEl>
                                          <p:spTgt spid="5244"/>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5245"/>
                                        </p:tgtEl>
                                      </p:cBhvr>
                                    </p:animEffect>
                                    <p:set>
                                      <p:cBhvr>
                                        <p:cTn id="136" dur="1" fill="hold">
                                          <p:stCondLst>
                                            <p:cond delay="500"/>
                                          </p:stCondLst>
                                        </p:cTn>
                                        <p:tgtEl>
                                          <p:spTgt spid="5245"/>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5239"/>
                                        </p:tgtEl>
                                      </p:cBhvr>
                                    </p:animEffect>
                                    <p:set>
                                      <p:cBhvr>
                                        <p:cTn id="139" dur="1" fill="hold">
                                          <p:stCondLst>
                                            <p:cond delay="500"/>
                                          </p:stCondLst>
                                        </p:cTn>
                                        <p:tgtEl>
                                          <p:spTgt spid="523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5246"/>
                                        </p:tgtEl>
                                        <p:attrNameLst>
                                          <p:attrName>style.visibility</p:attrName>
                                        </p:attrNameLst>
                                      </p:cBhvr>
                                      <p:to>
                                        <p:strVal val="visible"/>
                                      </p:to>
                                    </p:set>
                                    <p:animEffect transition="in" filter="fade">
                                      <p:cBhvr>
                                        <p:cTn id="144" dur="1000"/>
                                        <p:tgtEl>
                                          <p:spTgt spid="5246"/>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47"/>
                                        </p:tgtEl>
                                        <p:attrNameLst>
                                          <p:attrName>style.visibility</p:attrName>
                                        </p:attrNameLst>
                                      </p:cBhvr>
                                      <p:to>
                                        <p:strVal val="visible"/>
                                      </p:to>
                                    </p:set>
                                    <p:animEffect transition="in" filter="fade">
                                      <p:cBhvr>
                                        <p:cTn id="149" dur="2000"/>
                                        <p:tgtEl>
                                          <p:spTgt spid="5247"/>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5250"/>
                                        </p:tgtEl>
                                        <p:attrNameLst>
                                          <p:attrName>style.visibility</p:attrName>
                                        </p:attrNameLst>
                                      </p:cBhvr>
                                      <p:to>
                                        <p:strVal val="visible"/>
                                      </p:to>
                                    </p:set>
                                    <p:animEffect transition="in" filter="fade">
                                      <p:cBhvr>
                                        <p:cTn id="154" dur="500"/>
                                        <p:tgtEl>
                                          <p:spTgt spid="525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251"/>
                                        </p:tgtEl>
                                        <p:attrNameLst>
                                          <p:attrName>style.visibility</p:attrName>
                                        </p:attrNameLst>
                                      </p:cBhvr>
                                      <p:to>
                                        <p:strVal val="visible"/>
                                      </p:to>
                                    </p:set>
                                    <p:animEffect transition="in" filter="fade">
                                      <p:cBhvr>
                                        <p:cTn id="159" dur="500"/>
                                        <p:tgtEl>
                                          <p:spTgt spid="5251"/>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5252"/>
                                        </p:tgtEl>
                                        <p:attrNameLst>
                                          <p:attrName>style.visibility</p:attrName>
                                        </p:attrNameLst>
                                      </p:cBhvr>
                                      <p:to>
                                        <p:strVal val="visible"/>
                                      </p:to>
                                    </p:set>
                                    <p:animEffect transition="in" filter="fade">
                                      <p:cBhvr>
                                        <p:cTn id="164" dur="500"/>
                                        <p:tgtEl>
                                          <p:spTgt spid="5252"/>
                                        </p:tgtEl>
                                      </p:cBhvr>
                                    </p:animEffect>
                                  </p:childTnLst>
                                </p:cTn>
                              </p:par>
                            </p:childTnLst>
                          </p:cTn>
                        </p:par>
                        <p:par>
                          <p:cTn id="165" fill="hold">
                            <p:stCondLst>
                              <p:cond delay="500"/>
                            </p:stCondLst>
                            <p:childTnLst>
                              <p:par>
                                <p:cTn id="166" presetID="10" presetClass="entr" presetSubtype="0" fill="hold" nodeType="afterEffect">
                                  <p:stCondLst>
                                    <p:cond delay="0"/>
                                  </p:stCondLst>
                                  <p:childTnLst>
                                    <p:set>
                                      <p:cBhvr>
                                        <p:cTn id="167" dur="1" fill="hold">
                                          <p:stCondLst>
                                            <p:cond delay="0"/>
                                          </p:stCondLst>
                                        </p:cTn>
                                        <p:tgtEl>
                                          <p:spTgt spid="5253"/>
                                        </p:tgtEl>
                                        <p:attrNameLst>
                                          <p:attrName>style.visibility</p:attrName>
                                        </p:attrNameLst>
                                      </p:cBhvr>
                                      <p:to>
                                        <p:strVal val="visible"/>
                                      </p:to>
                                    </p:set>
                                    <p:animEffect transition="in" filter="fade">
                                      <p:cBhvr>
                                        <p:cTn id="168" dur="500"/>
                                        <p:tgtEl>
                                          <p:spTgt spid="5253"/>
                                        </p:tgtEl>
                                      </p:cBhvr>
                                    </p:animEffect>
                                  </p:childTnLst>
                                </p:cTn>
                              </p:par>
                            </p:childTnLst>
                          </p:cTn>
                        </p:par>
                        <p:par>
                          <p:cTn id="169" fill="hold">
                            <p:stCondLst>
                              <p:cond delay="1000"/>
                            </p:stCondLst>
                            <p:childTnLst>
                              <p:par>
                                <p:cTn id="170" presetID="10" presetClass="entr" presetSubtype="0" fill="hold" nodeType="afterEffect">
                                  <p:stCondLst>
                                    <p:cond delay="0"/>
                                  </p:stCondLst>
                                  <p:childTnLst>
                                    <p:set>
                                      <p:cBhvr>
                                        <p:cTn id="171" dur="1" fill="hold">
                                          <p:stCondLst>
                                            <p:cond delay="0"/>
                                          </p:stCondLst>
                                        </p:cTn>
                                        <p:tgtEl>
                                          <p:spTgt spid="5254"/>
                                        </p:tgtEl>
                                        <p:attrNameLst>
                                          <p:attrName>style.visibility</p:attrName>
                                        </p:attrNameLst>
                                      </p:cBhvr>
                                      <p:to>
                                        <p:strVal val="visible"/>
                                      </p:to>
                                    </p:set>
                                    <p:animEffect transition="in" filter="fade">
                                      <p:cBhvr>
                                        <p:cTn id="172" dur="2000"/>
                                        <p:tgtEl>
                                          <p:spTgt spid="5254"/>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5224"/>
                                        </p:tgtEl>
                                        <p:attrNameLst>
                                          <p:attrName>style.visibility</p:attrName>
                                        </p:attrNameLst>
                                      </p:cBhvr>
                                      <p:to>
                                        <p:strVal val="visible"/>
                                      </p:to>
                                    </p:set>
                                    <p:animEffect transition="in" filter="fade">
                                      <p:cBhvr>
                                        <p:cTn id="177" dur="500"/>
                                        <p:tgtEl>
                                          <p:spTgt spid="5224"/>
                                        </p:tgtEl>
                                      </p:cBhvr>
                                    </p:animEffect>
                                  </p:childTnLst>
                                </p:cTn>
                              </p:par>
                            </p:childTnLst>
                          </p:cTn>
                        </p:par>
                      </p:childTnLst>
                    </p:cTn>
                  </p:par>
                  <p:par>
                    <p:cTn id="178" fill="hold">
                      <p:stCondLst>
                        <p:cond delay="indefinite"/>
                      </p:stCondLst>
                      <p:childTnLst>
                        <p:par>
                          <p:cTn id="179" fill="hold">
                            <p:stCondLst>
                              <p:cond delay="0"/>
                            </p:stCondLst>
                            <p:childTnLst>
                              <p:par>
                                <p:cTn id="180" presetID="23" presetClass="entr" presetSubtype="16" fill="hold" nodeType="clickEffect">
                                  <p:stCondLst>
                                    <p:cond delay="0"/>
                                  </p:stCondLst>
                                  <p:childTnLst>
                                    <p:set>
                                      <p:cBhvr>
                                        <p:cTn id="181" dur="1" fill="hold">
                                          <p:stCondLst>
                                            <p:cond delay="0"/>
                                          </p:stCondLst>
                                        </p:cTn>
                                        <p:tgtEl>
                                          <p:spTgt spid="5229"/>
                                        </p:tgtEl>
                                        <p:attrNameLst>
                                          <p:attrName>style.visibility</p:attrName>
                                        </p:attrNameLst>
                                      </p:cBhvr>
                                      <p:to>
                                        <p:strVal val="visible"/>
                                      </p:to>
                                    </p:set>
                                    <p:anim calcmode="lin" valueType="num">
                                      <p:cBhvr additive="base">
                                        <p:cTn id="182" dur="500"/>
                                        <p:tgtEl>
                                          <p:spTgt spid="5229"/>
                                        </p:tgtEl>
                                        <p:attrNameLst>
                                          <p:attrName>ppt_w</p:attrName>
                                        </p:attrNameLst>
                                      </p:cBhvr>
                                      <p:tavLst>
                                        <p:tav tm="0">
                                          <p:val>
                                            <p:strVal val="0"/>
                                          </p:val>
                                        </p:tav>
                                        <p:tav tm="100000">
                                          <p:val>
                                            <p:strVal val="#ppt_w"/>
                                          </p:val>
                                        </p:tav>
                                      </p:tavLst>
                                    </p:anim>
                                    <p:anim calcmode="lin" valueType="num">
                                      <p:cBhvr additive="base">
                                        <p:cTn id="183" dur="500"/>
                                        <p:tgtEl>
                                          <p:spTgt spid="5229"/>
                                        </p:tgtEl>
                                        <p:attrNameLst>
                                          <p:attrName>ppt_h</p:attrName>
                                        </p:attrNameLst>
                                      </p:cBhvr>
                                      <p:tavLst>
                                        <p:tav tm="0">
                                          <p:val>
                                            <p:strVal val="0"/>
                                          </p:val>
                                        </p:tav>
                                        <p:tav tm="100000">
                                          <p:val>
                                            <p:strVal val="#ppt_h"/>
                                          </p:val>
                                        </p:tav>
                                      </p:tavLst>
                                    </p:anim>
                                  </p:childTnLst>
                                </p:cTn>
                              </p:par>
                              <p:par>
                                <p:cTn id="184" presetID="10" presetClass="exit" presetSubtype="0" fill="hold" nodeType="withEffect">
                                  <p:stCondLst>
                                    <p:cond delay="0"/>
                                  </p:stCondLst>
                                  <p:childTnLst>
                                    <p:animEffect transition="out" filter="fade">
                                      <p:cBhvr>
                                        <p:cTn id="185" dur="2000"/>
                                        <p:tgtEl>
                                          <p:spTgt spid="5257"/>
                                        </p:tgtEl>
                                      </p:cBhvr>
                                    </p:animEffect>
                                    <p:set>
                                      <p:cBhvr>
                                        <p:cTn id="186" dur="1" fill="hold">
                                          <p:stCondLst>
                                            <p:cond delay="2000"/>
                                          </p:stCondLst>
                                        </p:cTn>
                                        <p:tgtEl>
                                          <p:spTgt spid="52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264"/>
        <p:cNvGrpSpPr/>
        <p:nvPr/>
      </p:nvGrpSpPr>
      <p:grpSpPr>
        <a:xfrm>
          <a:off x="0" y="0"/>
          <a:ext cx="0" cy="0"/>
          <a:chOff x="0" y="0"/>
          <a:chExt cx="0" cy="0"/>
        </a:xfrm>
      </p:grpSpPr>
      <p:sp>
        <p:nvSpPr>
          <p:cNvPr id="5265" name="Shape 5265"/>
          <p:cNvSpPr txBox="1"/>
          <p:nvPr/>
        </p:nvSpPr>
        <p:spPr>
          <a:xfrm>
            <a:off x="3028950" y="2751138"/>
            <a:ext cx="4556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a:t>
            </a:r>
          </a:p>
        </p:txBody>
      </p:sp>
      <p:sp>
        <p:nvSpPr>
          <p:cNvPr id="5266" name="Shape 5266"/>
          <p:cNvSpPr txBox="1"/>
          <p:nvPr/>
        </p:nvSpPr>
        <p:spPr>
          <a:xfrm>
            <a:off x="6248400" y="6024562"/>
            <a:ext cx="10429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34.8 g O</a:t>
            </a:r>
            <a:r>
              <a:rPr lang="en-US" sz="1600" b="0" i="0" u="none" strike="noStrike" cap="none" baseline="-25000">
                <a:solidFill>
                  <a:schemeClr val="dk1"/>
                </a:solidFill>
                <a:latin typeface="Arial"/>
                <a:ea typeface="Arial"/>
                <a:cs typeface="Arial"/>
                <a:sym typeface="Arial"/>
              </a:rPr>
              <a:t>2</a:t>
            </a:r>
          </a:p>
        </p:txBody>
      </p:sp>
      <p:sp>
        <p:nvSpPr>
          <p:cNvPr id="5267" name="Shape 5267"/>
          <p:cNvSpPr txBox="1"/>
          <p:nvPr/>
        </p:nvSpPr>
        <p:spPr>
          <a:xfrm>
            <a:off x="2879725" y="2773363"/>
            <a:ext cx="6857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accent2"/>
                </a:solidFill>
                <a:latin typeface="Arial"/>
                <a:ea typeface="Arial"/>
                <a:cs typeface="Arial"/>
                <a:sym typeface="Arial"/>
              </a:rPr>
              <a:t>34.8 g</a:t>
            </a:r>
          </a:p>
        </p:txBody>
      </p:sp>
      <p:sp>
        <p:nvSpPr>
          <p:cNvPr id="5268" name="Shape 5268"/>
          <p:cNvSpPr/>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1" u="none" strike="noStrike" cap="none">
                <a:solidFill>
                  <a:schemeClr val="dk2"/>
                </a:solidFill>
                <a:latin typeface="Arial"/>
                <a:ea typeface="Arial"/>
                <a:cs typeface="Arial"/>
                <a:sym typeface="Arial"/>
              </a:rPr>
              <a:t>Limiting Reactant Problems</a:t>
            </a:r>
          </a:p>
        </p:txBody>
      </p:sp>
      <p:sp>
        <p:nvSpPr>
          <p:cNvPr id="5269" name="Shape 5269"/>
          <p:cNvSpPr txBox="1"/>
          <p:nvPr/>
        </p:nvSpPr>
        <p:spPr>
          <a:xfrm>
            <a:off x="269875" y="1411287"/>
            <a:ext cx="7026274" cy="517524"/>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6.  An unbalanced chemical equation is given as __Na(s)  +   __O</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(g)           __Na</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(s)</a:t>
            </a:r>
          </a:p>
          <a:p>
            <a:pPr marL="457200" marR="0" lvl="0" indent="-45720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If you have 100 g of sodium and 60 g of oxygen…</a:t>
            </a:r>
          </a:p>
        </p:txBody>
      </p:sp>
      <p:sp>
        <p:nvSpPr>
          <p:cNvPr id="5270" name="Shape 5270"/>
          <p:cNvSpPr txBox="1"/>
          <p:nvPr/>
        </p:nvSpPr>
        <p:spPr>
          <a:xfrm>
            <a:off x="927100" y="1973263"/>
            <a:ext cx="633095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  Find the mass of excess reactant left over at the conclusion of the reaction.</a:t>
            </a:r>
          </a:p>
        </p:txBody>
      </p:sp>
      <p:sp>
        <p:nvSpPr>
          <p:cNvPr id="5271" name="Shape 5271"/>
          <p:cNvSpPr txBox="1"/>
          <p:nvPr/>
        </p:nvSpPr>
        <p:spPr>
          <a:xfrm>
            <a:off x="5480050" y="3965575"/>
            <a:ext cx="18462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25.2 g O</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excess</a:t>
            </a:r>
          </a:p>
        </p:txBody>
      </p:sp>
      <p:sp>
        <p:nvSpPr>
          <p:cNvPr id="5272" name="Shape 5272"/>
          <p:cNvSpPr txBox="1"/>
          <p:nvPr/>
        </p:nvSpPr>
        <p:spPr>
          <a:xfrm>
            <a:off x="5124450" y="5854700"/>
            <a:ext cx="8731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32 g O</a:t>
            </a:r>
            <a:r>
              <a:rPr lang="en-US" sz="1600" b="0" i="0" u="none" strike="noStrike" cap="none" baseline="-25000">
                <a:solidFill>
                  <a:schemeClr val="dk1"/>
                </a:solidFill>
                <a:latin typeface="Arial"/>
                <a:ea typeface="Arial"/>
                <a:cs typeface="Arial"/>
                <a:sym typeface="Arial"/>
              </a:rPr>
              <a:t>2</a:t>
            </a:r>
          </a:p>
        </p:txBody>
      </p:sp>
      <p:sp>
        <p:nvSpPr>
          <p:cNvPr id="5273" name="Shape 5273"/>
          <p:cNvSpPr txBox="1"/>
          <p:nvPr/>
        </p:nvSpPr>
        <p:spPr>
          <a:xfrm>
            <a:off x="6248400" y="6024562"/>
            <a:ext cx="10429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34.8 g O</a:t>
            </a:r>
            <a:r>
              <a:rPr lang="en-US" sz="1600" b="0" i="0" u="none" strike="noStrike" cap="none" baseline="-25000">
                <a:solidFill>
                  <a:schemeClr val="dk1"/>
                </a:solidFill>
                <a:latin typeface="Arial"/>
                <a:ea typeface="Arial"/>
                <a:cs typeface="Arial"/>
                <a:sym typeface="Arial"/>
              </a:rPr>
              <a:t>2</a:t>
            </a:r>
          </a:p>
        </p:txBody>
      </p:sp>
      <p:sp>
        <p:nvSpPr>
          <p:cNvPr id="5274" name="Shape 5274"/>
          <p:cNvSpPr txBox="1"/>
          <p:nvPr/>
        </p:nvSpPr>
        <p:spPr>
          <a:xfrm>
            <a:off x="1084262" y="4295775"/>
            <a:ext cx="12795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4.35 mol Na</a:t>
            </a:r>
          </a:p>
        </p:txBody>
      </p:sp>
      <p:sp>
        <p:nvSpPr>
          <p:cNvPr id="5275" name="Shape 5275">
            <a:hlinkClick r:id="rId3"/>
          </p:cNvPr>
          <p:cNvSpPr/>
          <p:nvPr/>
        </p:nvSpPr>
        <p:spPr>
          <a:xfrm>
            <a:off x="280987" y="2379663"/>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Back</a:t>
            </a:r>
          </a:p>
        </p:txBody>
      </p:sp>
      <p:sp>
        <p:nvSpPr>
          <p:cNvPr id="5276" name="Shape 5276"/>
          <p:cNvSpPr txBox="1"/>
          <p:nvPr/>
        </p:nvSpPr>
        <p:spPr>
          <a:xfrm>
            <a:off x="1428750" y="2722563"/>
            <a:ext cx="6921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100 g</a:t>
            </a:r>
          </a:p>
        </p:txBody>
      </p:sp>
      <p:cxnSp>
        <p:nvCxnSpPr>
          <p:cNvPr id="5277" name="Shape 5277"/>
          <p:cNvCxnSpPr/>
          <p:nvPr/>
        </p:nvCxnSpPr>
        <p:spPr>
          <a:xfrm>
            <a:off x="1724025" y="3103563"/>
            <a:ext cx="0" cy="1152525"/>
          </a:xfrm>
          <a:prstGeom prst="straightConnector1">
            <a:avLst/>
          </a:prstGeom>
          <a:noFill/>
          <a:ln w="9525" cap="flat" cmpd="sng">
            <a:solidFill>
              <a:schemeClr val="dk1"/>
            </a:solidFill>
            <a:prstDash val="solid"/>
            <a:round/>
            <a:headEnd type="none" w="med" len="med"/>
            <a:tailEnd type="triangle" w="lg" len="lg"/>
          </a:ln>
        </p:spPr>
      </p:cxnSp>
      <p:cxnSp>
        <p:nvCxnSpPr>
          <p:cNvPr id="5278" name="Shape 5278"/>
          <p:cNvCxnSpPr/>
          <p:nvPr/>
        </p:nvCxnSpPr>
        <p:spPr>
          <a:xfrm>
            <a:off x="3192463" y="3111500"/>
            <a:ext cx="0" cy="1152525"/>
          </a:xfrm>
          <a:prstGeom prst="straightConnector1">
            <a:avLst/>
          </a:prstGeom>
          <a:noFill/>
          <a:ln w="9525" cap="flat" cmpd="sng">
            <a:solidFill>
              <a:schemeClr val="dk1"/>
            </a:solidFill>
            <a:prstDash val="solid"/>
            <a:round/>
            <a:headEnd type="triangle" w="lg" len="lg"/>
            <a:tailEnd type="none" w="med" len="med"/>
          </a:ln>
        </p:spPr>
      </p:cxnSp>
      <p:sp>
        <p:nvSpPr>
          <p:cNvPr id="5279" name="Shape 5279"/>
          <p:cNvSpPr txBox="1"/>
          <p:nvPr/>
        </p:nvSpPr>
        <p:spPr>
          <a:xfrm>
            <a:off x="1773238" y="3357562"/>
            <a:ext cx="10779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23 g/mol</a:t>
            </a:r>
          </a:p>
        </p:txBody>
      </p:sp>
      <p:sp>
        <p:nvSpPr>
          <p:cNvPr id="5280" name="Shape 5280"/>
          <p:cNvSpPr txBox="1"/>
          <p:nvPr/>
        </p:nvSpPr>
        <p:spPr>
          <a:xfrm>
            <a:off x="3241675" y="3354387"/>
            <a:ext cx="11223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32 g/mol</a:t>
            </a:r>
          </a:p>
        </p:txBody>
      </p:sp>
      <p:sp>
        <p:nvSpPr>
          <p:cNvPr id="5281" name="Shape 5281"/>
          <p:cNvSpPr txBox="1"/>
          <p:nvPr/>
        </p:nvSpPr>
        <p:spPr>
          <a:xfrm>
            <a:off x="2501900" y="4292600"/>
            <a:ext cx="13700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1.087 mol O</a:t>
            </a:r>
            <a:r>
              <a:rPr lang="en-US" sz="1600" b="0" i="0" u="none" strike="noStrike" cap="none" baseline="-25000">
                <a:solidFill>
                  <a:schemeClr val="dk1"/>
                </a:solidFill>
                <a:latin typeface="Arial"/>
                <a:ea typeface="Arial"/>
                <a:cs typeface="Arial"/>
                <a:sym typeface="Arial"/>
              </a:rPr>
              <a:t>2</a:t>
            </a:r>
          </a:p>
        </p:txBody>
      </p:sp>
      <p:sp>
        <p:nvSpPr>
          <p:cNvPr id="5282" name="Shape 5282"/>
          <p:cNvSpPr txBox="1"/>
          <p:nvPr/>
        </p:nvSpPr>
        <p:spPr>
          <a:xfrm>
            <a:off x="1920875" y="6030912"/>
            <a:ext cx="20780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O</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 4.35 mol Na</a:t>
            </a:r>
          </a:p>
        </p:txBody>
      </p:sp>
      <p:grpSp>
        <p:nvGrpSpPr>
          <p:cNvPr id="5283" name="Shape 5283"/>
          <p:cNvGrpSpPr/>
          <p:nvPr/>
        </p:nvGrpSpPr>
        <p:grpSpPr>
          <a:xfrm>
            <a:off x="4021138" y="5788025"/>
            <a:ext cx="1023937" cy="808038"/>
            <a:chOff x="4174" y="2818"/>
            <a:chExt cx="755" cy="509"/>
          </a:xfrm>
        </p:grpSpPr>
        <p:sp>
          <p:nvSpPr>
            <p:cNvPr id="5284" name="Shape 5284"/>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285" name="Shape 5285"/>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286" name="Shape 5286"/>
          <p:cNvSpPr txBox="1"/>
          <p:nvPr/>
        </p:nvSpPr>
        <p:spPr>
          <a:xfrm>
            <a:off x="4000500" y="6211887"/>
            <a:ext cx="996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 mol Na</a:t>
            </a:r>
          </a:p>
        </p:txBody>
      </p:sp>
      <p:sp>
        <p:nvSpPr>
          <p:cNvPr id="5287" name="Shape 5287"/>
          <p:cNvSpPr txBox="1"/>
          <p:nvPr/>
        </p:nvSpPr>
        <p:spPr>
          <a:xfrm>
            <a:off x="4025900" y="5854700"/>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O</a:t>
            </a:r>
            <a:r>
              <a:rPr lang="en-US" sz="1600" b="0" i="0" u="none" strike="noStrike" cap="none" baseline="-25000">
                <a:solidFill>
                  <a:schemeClr val="dk1"/>
                </a:solidFill>
                <a:latin typeface="Arial"/>
                <a:ea typeface="Arial"/>
                <a:cs typeface="Arial"/>
                <a:sym typeface="Arial"/>
              </a:rPr>
              <a:t>2</a:t>
            </a:r>
          </a:p>
        </p:txBody>
      </p:sp>
      <p:cxnSp>
        <p:nvCxnSpPr>
          <p:cNvPr id="5288" name="Shape 5288"/>
          <p:cNvCxnSpPr/>
          <p:nvPr/>
        </p:nvCxnSpPr>
        <p:spPr>
          <a:xfrm rot="10800000" flipH="1">
            <a:off x="3243263" y="6181724"/>
            <a:ext cx="642936" cy="80962"/>
          </a:xfrm>
          <a:prstGeom prst="straightConnector1">
            <a:avLst/>
          </a:prstGeom>
          <a:noFill/>
          <a:ln w="9525" cap="flat" cmpd="sng">
            <a:solidFill>
              <a:srgbClr val="FF0000"/>
            </a:solidFill>
            <a:prstDash val="solid"/>
            <a:round/>
            <a:headEnd type="none" w="med" len="med"/>
            <a:tailEnd type="none" w="med" len="med"/>
          </a:ln>
        </p:spPr>
      </p:cxnSp>
      <p:cxnSp>
        <p:nvCxnSpPr>
          <p:cNvPr id="5289" name="Shape 5289"/>
          <p:cNvCxnSpPr/>
          <p:nvPr/>
        </p:nvCxnSpPr>
        <p:spPr>
          <a:xfrm rot="10800000" flipH="1">
            <a:off x="4287837" y="6343649"/>
            <a:ext cx="628649" cy="127000"/>
          </a:xfrm>
          <a:prstGeom prst="straightConnector1">
            <a:avLst/>
          </a:prstGeom>
          <a:noFill/>
          <a:ln w="9525" cap="flat" cmpd="sng">
            <a:solidFill>
              <a:srgbClr val="FF0000"/>
            </a:solidFill>
            <a:prstDash val="solid"/>
            <a:round/>
            <a:headEnd type="none" w="med" len="med"/>
            <a:tailEnd type="none" w="med" len="med"/>
          </a:ln>
        </p:spPr>
      </p:cxnSp>
      <p:sp>
        <p:nvSpPr>
          <p:cNvPr id="5290" name="Shape 5290"/>
          <p:cNvSpPr txBox="1"/>
          <p:nvPr/>
        </p:nvSpPr>
        <p:spPr>
          <a:xfrm>
            <a:off x="6026150" y="6019800"/>
            <a:ext cx="3032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a:t>
            </a:r>
          </a:p>
        </p:txBody>
      </p:sp>
      <p:grpSp>
        <p:nvGrpSpPr>
          <p:cNvPr id="5291" name="Shape 5291"/>
          <p:cNvGrpSpPr/>
          <p:nvPr/>
        </p:nvGrpSpPr>
        <p:grpSpPr>
          <a:xfrm>
            <a:off x="5100638" y="5788025"/>
            <a:ext cx="947736" cy="808038"/>
            <a:chOff x="4174" y="2818"/>
            <a:chExt cx="755" cy="509"/>
          </a:xfrm>
        </p:grpSpPr>
        <p:sp>
          <p:nvSpPr>
            <p:cNvPr id="5292" name="Shape 5292"/>
            <p:cNvSpPr/>
            <p:nvPr/>
          </p:nvSpPr>
          <p:spPr>
            <a:xfrm>
              <a:off x="4174" y="2818"/>
              <a:ext cx="755" cy="509"/>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293" name="Shape 5293"/>
            <p:cNvCxnSpPr/>
            <p:nvPr/>
          </p:nvCxnSpPr>
          <p:spPr>
            <a:xfrm>
              <a:off x="4218" y="3073"/>
              <a:ext cx="666" cy="0"/>
            </a:xfrm>
            <a:prstGeom prst="straightConnector1">
              <a:avLst/>
            </a:prstGeom>
            <a:noFill/>
            <a:ln w="9525" cap="flat" cmpd="sng">
              <a:solidFill>
                <a:schemeClr val="dk1"/>
              </a:solidFill>
              <a:prstDash val="solid"/>
              <a:round/>
              <a:headEnd type="none" w="med" len="med"/>
              <a:tailEnd type="none" w="med" len="med"/>
            </a:ln>
          </p:spPr>
        </p:cxnSp>
      </p:grpSp>
      <p:sp>
        <p:nvSpPr>
          <p:cNvPr id="5294" name="Shape 5294"/>
          <p:cNvSpPr txBox="1"/>
          <p:nvPr/>
        </p:nvSpPr>
        <p:spPr>
          <a:xfrm>
            <a:off x="5051425" y="6211887"/>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O</a:t>
            </a:r>
            <a:r>
              <a:rPr lang="en-US" sz="1600" b="0" i="0" u="none" strike="noStrike" cap="none" baseline="-25000">
                <a:solidFill>
                  <a:schemeClr val="dk1"/>
                </a:solidFill>
                <a:latin typeface="Arial"/>
                <a:ea typeface="Arial"/>
                <a:cs typeface="Arial"/>
                <a:sym typeface="Arial"/>
              </a:rPr>
              <a:t>2</a:t>
            </a:r>
          </a:p>
        </p:txBody>
      </p:sp>
      <p:cxnSp>
        <p:nvCxnSpPr>
          <p:cNvPr id="5295" name="Shape 5295"/>
          <p:cNvCxnSpPr/>
          <p:nvPr/>
        </p:nvCxnSpPr>
        <p:spPr>
          <a:xfrm rot="10800000" flipH="1">
            <a:off x="5386387" y="6369050"/>
            <a:ext cx="577850" cy="101599"/>
          </a:xfrm>
          <a:prstGeom prst="straightConnector1">
            <a:avLst/>
          </a:prstGeom>
          <a:noFill/>
          <a:ln w="9525" cap="flat" cmpd="sng">
            <a:solidFill>
              <a:srgbClr val="FF0000"/>
            </a:solidFill>
            <a:prstDash val="solid"/>
            <a:round/>
            <a:headEnd type="none" w="med" len="med"/>
            <a:tailEnd type="none" w="med" len="med"/>
          </a:ln>
        </p:spPr>
      </p:cxnSp>
      <p:cxnSp>
        <p:nvCxnSpPr>
          <p:cNvPr id="5296" name="Shape 5296"/>
          <p:cNvCxnSpPr/>
          <p:nvPr/>
        </p:nvCxnSpPr>
        <p:spPr>
          <a:xfrm rot="10800000" flipH="1">
            <a:off x="4319587" y="6000749"/>
            <a:ext cx="587374" cy="98425"/>
          </a:xfrm>
          <a:prstGeom prst="straightConnector1">
            <a:avLst/>
          </a:prstGeom>
          <a:noFill/>
          <a:ln w="9525" cap="flat" cmpd="sng">
            <a:solidFill>
              <a:srgbClr val="FF0000"/>
            </a:solidFill>
            <a:prstDash val="solid"/>
            <a:round/>
            <a:headEnd type="none" w="med" len="med"/>
            <a:tailEnd type="none" w="med" len="med"/>
          </a:ln>
        </p:spPr>
      </p:cxnSp>
      <p:sp>
        <p:nvSpPr>
          <p:cNvPr id="5297" name="Shape 5297"/>
          <p:cNvSpPr txBox="1"/>
          <p:nvPr/>
        </p:nvSpPr>
        <p:spPr>
          <a:xfrm>
            <a:off x="5480050" y="3422650"/>
            <a:ext cx="16557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 g O</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have</a:t>
            </a:r>
          </a:p>
        </p:txBody>
      </p:sp>
      <p:sp>
        <p:nvSpPr>
          <p:cNvPr id="5298" name="Shape 5298"/>
          <p:cNvSpPr txBox="1"/>
          <p:nvPr/>
        </p:nvSpPr>
        <p:spPr>
          <a:xfrm>
            <a:off x="5365750" y="3670300"/>
            <a:ext cx="20145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needed</a:t>
            </a:r>
          </a:p>
        </p:txBody>
      </p:sp>
      <p:cxnSp>
        <p:nvCxnSpPr>
          <p:cNvPr id="5299" name="Shape 5299"/>
          <p:cNvCxnSpPr/>
          <p:nvPr/>
        </p:nvCxnSpPr>
        <p:spPr>
          <a:xfrm>
            <a:off x="5534025" y="3990975"/>
            <a:ext cx="1695450" cy="0"/>
          </a:xfrm>
          <a:prstGeom prst="straightConnector1">
            <a:avLst/>
          </a:prstGeom>
          <a:noFill/>
          <a:ln w="9525" cap="flat" cmpd="sng">
            <a:solidFill>
              <a:schemeClr val="dk1"/>
            </a:solidFill>
            <a:prstDash val="solid"/>
            <a:round/>
            <a:headEnd type="none" w="med" len="med"/>
            <a:tailEnd type="none" w="med" len="med"/>
          </a:ln>
        </p:spPr>
      </p:cxnSp>
      <p:sp>
        <p:nvSpPr>
          <p:cNvPr id="5300" name="Shape 5300"/>
          <p:cNvSpPr txBox="1"/>
          <p:nvPr/>
        </p:nvSpPr>
        <p:spPr>
          <a:xfrm>
            <a:off x="1317625" y="2401888"/>
            <a:ext cx="52339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4 Na(s)    +    O</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 (g)                        2 Na</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 </a:t>
            </a:r>
            <a:r>
              <a:rPr lang="en-US" sz="2000" b="0" i="0" u="none" strike="noStrike" cap="none">
                <a:solidFill>
                  <a:schemeClr val="dk1"/>
                </a:solidFill>
                <a:latin typeface="Arial"/>
                <a:ea typeface="Arial"/>
                <a:cs typeface="Arial"/>
                <a:sym typeface="Arial"/>
              </a:rPr>
              <a:t>(s)</a:t>
            </a:r>
          </a:p>
        </p:txBody>
      </p:sp>
      <p:cxnSp>
        <p:nvCxnSpPr>
          <p:cNvPr id="5301" name="Shape 5301"/>
          <p:cNvCxnSpPr/>
          <p:nvPr/>
        </p:nvCxnSpPr>
        <p:spPr>
          <a:xfrm>
            <a:off x="4200525" y="2628900"/>
            <a:ext cx="857250" cy="0"/>
          </a:xfrm>
          <a:prstGeom prst="straightConnector1">
            <a:avLst/>
          </a:prstGeom>
          <a:noFill/>
          <a:ln w="22225" cap="flat" cmpd="sng">
            <a:solidFill>
              <a:schemeClr val="dk1"/>
            </a:solidFill>
            <a:prstDash val="solid"/>
            <a:round/>
            <a:headEnd type="none" w="med" len="med"/>
            <a:tailEnd type="triangle" w="lg" len="lg"/>
          </a:ln>
        </p:spPr>
      </p:cxnSp>
      <p:sp>
        <p:nvSpPr>
          <p:cNvPr id="5302" name="Shape 5302"/>
          <p:cNvSpPr txBox="1"/>
          <p:nvPr/>
        </p:nvSpPr>
        <p:spPr>
          <a:xfrm>
            <a:off x="4173537" y="1411287"/>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4</a:t>
            </a:r>
          </a:p>
        </p:txBody>
      </p:sp>
      <p:sp>
        <p:nvSpPr>
          <p:cNvPr id="5303" name="Shape 5303"/>
          <p:cNvSpPr txBox="1"/>
          <p:nvPr/>
        </p:nvSpPr>
        <p:spPr>
          <a:xfrm>
            <a:off x="6310312" y="1411287"/>
            <a:ext cx="282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275"/>
                                        </p:tgtEl>
                                        <p:attrNameLst>
                                          <p:attrName>style.visibility</p:attrName>
                                        </p:attrNameLst>
                                      </p:cBhvr>
                                      <p:to>
                                        <p:strVal val="visible"/>
                                      </p:to>
                                    </p:set>
                                    <p:anim calcmode="lin" valueType="num">
                                      <p:cBhvr additive="base">
                                        <p:cTn id="7" dur="500"/>
                                        <p:tgtEl>
                                          <p:spTgt spid="5275"/>
                                        </p:tgtEl>
                                        <p:attrNameLst>
                                          <p:attrName>ppt_w</p:attrName>
                                        </p:attrNameLst>
                                      </p:cBhvr>
                                      <p:tavLst>
                                        <p:tav tm="0">
                                          <p:val>
                                            <p:strVal val="0"/>
                                          </p:val>
                                        </p:tav>
                                        <p:tav tm="100000">
                                          <p:val>
                                            <p:strVal val="#ppt_w"/>
                                          </p:val>
                                        </p:tav>
                                      </p:tavLst>
                                    </p:anim>
                                    <p:anim calcmode="lin" valueType="num">
                                      <p:cBhvr additive="base">
                                        <p:cTn id="8" dur="500"/>
                                        <p:tgtEl>
                                          <p:spTgt spid="527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276"/>
                                        </p:tgtEl>
                                        <p:attrNameLst>
                                          <p:attrName>style.visibility</p:attrName>
                                        </p:attrNameLst>
                                      </p:cBhvr>
                                      <p:to>
                                        <p:strVal val="visible"/>
                                      </p:to>
                                    </p:set>
                                    <p:anim calcmode="lin" valueType="num">
                                      <p:cBhvr additive="base">
                                        <p:cTn id="13" dur="500"/>
                                        <p:tgtEl>
                                          <p:spTgt spid="5276"/>
                                        </p:tgtEl>
                                        <p:attrNameLst>
                                          <p:attrName>ppt_w</p:attrName>
                                        </p:attrNameLst>
                                      </p:cBhvr>
                                      <p:tavLst>
                                        <p:tav tm="0">
                                          <p:val>
                                            <p:strVal val="0"/>
                                          </p:val>
                                        </p:tav>
                                        <p:tav tm="100000">
                                          <p:val>
                                            <p:strVal val="#ppt_w"/>
                                          </p:val>
                                        </p:tav>
                                      </p:tavLst>
                                    </p:anim>
                                    <p:anim calcmode="lin" valueType="num">
                                      <p:cBhvr additive="base">
                                        <p:cTn id="14" dur="500"/>
                                        <p:tgtEl>
                                          <p:spTgt spid="5276"/>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265"/>
                                        </p:tgtEl>
                                        <p:attrNameLst>
                                          <p:attrName>style.visibility</p:attrName>
                                        </p:attrNameLst>
                                      </p:cBhvr>
                                      <p:to>
                                        <p:strVal val="visible"/>
                                      </p:to>
                                    </p:set>
                                    <p:anim calcmode="lin" valueType="num">
                                      <p:cBhvr additive="base">
                                        <p:cTn id="19" dur="500"/>
                                        <p:tgtEl>
                                          <p:spTgt spid="5265"/>
                                        </p:tgtEl>
                                        <p:attrNameLst>
                                          <p:attrName>ppt_w</p:attrName>
                                        </p:attrNameLst>
                                      </p:cBhvr>
                                      <p:tavLst>
                                        <p:tav tm="0">
                                          <p:val>
                                            <p:strVal val="0"/>
                                          </p:val>
                                        </p:tav>
                                        <p:tav tm="100000">
                                          <p:val>
                                            <p:strVal val="#ppt_w"/>
                                          </p:val>
                                        </p:tav>
                                      </p:tavLst>
                                    </p:anim>
                                    <p:anim calcmode="lin" valueType="num">
                                      <p:cBhvr additive="base">
                                        <p:cTn id="20" dur="500"/>
                                        <p:tgtEl>
                                          <p:spTgt spid="5265"/>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277"/>
                                        </p:tgtEl>
                                        <p:attrNameLst>
                                          <p:attrName>style.visibility</p:attrName>
                                        </p:attrNameLst>
                                      </p:cBhvr>
                                      <p:to>
                                        <p:strVal val="visible"/>
                                      </p:to>
                                    </p:set>
                                    <p:animEffect transition="in" filter="fade">
                                      <p:cBhvr>
                                        <p:cTn id="25" dur="500"/>
                                        <p:tgtEl>
                                          <p:spTgt spid="5277"/>
                                        </p:tgtEl>
                                      </p:cBhvr>
                                    </p:animEffect>
                                  </p:childTnLst>
                                </p:cTn>
                              </p:par>
                              <p:par>
                                <p:cTn id="26" presetID="10" presetClass="entr" presetSubtype="0" fill="hold" nodeType="withEffect">
                                  <p:stCondLst>
                                    <p:cond delay="0"/>
                                  </p:stCondLst>
                                  <p:childTnLst>
                                    <p:set>
                                      <p:cBhvr>
                                        <p:cTn id="27" dur="1" fill="hold">
                                          <p:stCondLst>
                                            <p:cond delay="0"/>
                                          </p:stCondLst>
                                        </p:cTn>
                                        <p:tgtEl>
                                          <p:spTgt spid="5279"/>
                                        </p:tgtEl>
                                        <p:attrNameLst>
                                          <p:attrName>style.visibility</p:attrName>
                                        </p:attrNameLst>
                                      </p:cBhvr>
                                      <p:to>
                                        <p:strVal val="visible"/>
                                      </p:to>
                                    </p:set>
                                    <p:animEffect transition="in" filter="fade">
                                      <p:cBhvr>
                                        <p:cTn id="28" dur="1000"/>
                                        <p:tgtEl>
                                          <p:spTgt spid="52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274"/>
                                        </p:tgtEl>
                                        <p:attrNameLst>
                                          <p:attrName>style.visibility</p:attrName>
                                        </p:attrNameLst>
                                      </p:cBhvr>
                                      <p:to>
                                        <p:strVal val="visible"/>
                                      </p:to>
                                    </p:set>
                                    <p:animEffect transition="in" filter="fade">
                                      <p:cBhvr>
                                        <p:cTn id="33" dur="500"/>
                                        <p:tgtEl>
                                          <p:spTgt spid="52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281"/>
                                        </p:tgtEl>
                                        <p:attrNameLst>
                                          <p:attrName>style.visibility</p:attrName>
                                        </p:attrNameLst>
                                      </p:cBhvr>
                                      <p:to>
                                        <p:strVal val="visible"/>
                                      </p:to>
                                    </p:set>
                                    <p:animEffect transition="in" filter="fade">
                                      <p:cBhvr>
                                        <p:cTn id="38" dur="500"/>
                                        <p:tgtEl>
                                          <p:spTgt spid="528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278"/>
                                        </p:tgtEl>
                                        <p:attrNameLst>
                                          <p:attrName>style.visibility</p:attrName>
                                        </p:attrNameLst>
                                      </p:cBhvr>
                                      <p:to>
                                        <p:strVal val="visible"/>
                                      </p:to>
                                    </p:set>
                                    <p:animEffect transition="in" filter="fade">
                                      <p:cBhvr>
                                        <p:cTn id="43" dur="500"/>
                                        <p:tgtEl>
                                          <p:spTgt spid="5278"/>
                                        </p:tgtEl>
                                      </p:cBhvr>
                                    </p:animEffect>
                                  </p:childTnLst>
                                </p:cTn>
                              </p:par>
                              <p:par>
                                <p:cTn id="44" presetID="10" presetClass="entr" presetSubtype="0" fill="hold" nodeType="withEffect">
                                  <p:stCondLst>
                                    <p:cond delay="0"/>
                                  </p:stCondLst>
                                  <p:childTnLst>
                                    <p:set>
                                      <p:cBhvr>
                                        <p:cTn id="45" dur="1" fill="hold">
                                          <p:stCondLst>
                                            <p:cond delay="0"/>
                                          </p:stCondLst>
                                        </p:cTn>
                                        <p:tgtEl>
                                          <p:spTgt spid="5280"/>
                                        </p:tgtEl>
                                        <p:attrNameLst>
                                          <p:attrName>style.visibility</p:attrName>
                                        </p:attrNameLst>
                                      </p:cBhvr>
                                      <p:to>
                                        <p:strVal val="visible"/>
                                      </p:to>
                                    </p:set>
                                    <p:animEffect transition="in" filter="fade">
                                      <p:cBhvr>
                                        <p:cTn id="46" dur="1000"/>
                                        <p:tgtEl>
                                          <p:spTgt spid="528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5265"/>
                                        </p:tgtEl>
                                      </p:cBhvr>
                                    </p:animEffect>
                                    <p:set>
                                      <p:cBhvr>
                                        <p:cTn id="51" dur="1" fill="hold">
                                          <p:stCondLst>
                                            <p:cond delay="500"/>
                                          </p:stCondLst>
                                        </p:cTn>
                                        <p:tgtEl>
                                          <p:spTgt spid="526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5267"/>
                                        </p:tgtEl>
                                        <p:attrNameLst>
                                          <p:attrName>style.visibility</p:attrName>
                                        </p:attrNameLst>
                                      </p:cBhvr>
                                      <p:to>
                                        <p:strVal val="visible"/>
                                      </p:to>
                                    </p:set>
                                    <p:animEffect transition="in" filter="fade">
                                      <p:cBhvr>
                                        <p:cTn id="54" dur="500"/>
                                        <p:tgtEl>
                                          <p:spTgt spid="526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282"/>
                                        </p:tgtEl>
                                        <p:attrNameLst>
                                          <p:attrName>style.visibility</p:attrName>
                                        </p:attrNameLst>
                                      </p:cBhvr>
                                      <p:to>
                                        <p:strVal val="visible"/>
                                      </p:to>
                                    </p:set>
                                    <p:animEffect transition="in" filter="fade">
                                      <p:cBhvr>
                                        <p:cTn id="59" dur="1000"/>
                                        <p:tgtEl>
                                          <p:spTgt spid="528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283"/>
                                        </p:tgtEl>
                                        <p:attrNameLst>
                                          <p:attrName>style.visibility</p:attrName>
                                        </p:attrNameLst>
                                      </p:cBhvr>
                                      <p:to>
                                        <p:strVal val="visible"/>
                                      </p:to>
                                    </p:set>
                                    <p:animEffect transition="in" filter="fade">
                                      <p:cBhvr>
                                        <p:cTn id="64" dur="2000"/>
                                        <p:tgtEl>
                                          <p:spTgt spid="528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286"/>
                                        </p:tgtEl>
                                        <p:attrNameLst>
                                          <p:attrName>style.visibility</p:attrName>
                                        </p:attrNameLst>
                                      </p:cBhvr>
                                      <p:to>
                                        <p:strVal val="visible"/>
                                      </p:to>
                                    </p:set>
                                    <p:animEffect transition="in" filter="fade">
                                      <p:cBhvr>
                                        <p:cTn id="69" dur="500"/>
                                        <p:tgtEl>
                                          <p:spTgt spid="528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287"/>
                                        </p:tgtEl>
                                        <p:attrNameLst>
                                          <p:attrName>style.visibility</p:attrName>
                                        </p:attrNameLst>
                                      </p:cBhvr>
                                      <p:to>
                                        <p:strVal val="visible"/>
                                      </p:to>
                                    </p:set>
                                    <p:animEffect transition="in" filter="fade">
                                      <p:cBhvr>
                                        <p:cTn id="74" dur="500"/>
                                        <p:tgtEl>
                                          <p:spTgt spid="528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288"/>
                                        </p:tgtEl>
                                        <p:attrNameLst>
                                          <p:attrName>style.visibility</p:attrName>
                                        </p:attrNameLst>
                                      </p:cBhvr>
                                      <p:to>
                                        <p:strVal val="visible"/>
                                      </p:to>
                                    </p:set>
                                    <p:animEffect transition="in" filter="fade">
                                      <p:cBhvr>
                                        <p:cTn id="79" dur="500"/>
                                        <p:tgtEl>
                                          <p:spTgt spid="5288"/>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5289"/>
                                        </p:tgtEl>
                                        <p:attrNameLst>
                                          <p:attrName>style.visibility</p:attrName>
                                        </p:attrNameLst>
                                      </p:cBhvr>
                                      <p:to>
                                        <p:strVal val="visible"/>
                                      </p:to>
                                    </p:set>
                                    <p:animEffect transition="in" filter="fade">
                                      <p:cBhvr>
                                        <p:cTn id="83" dur="500"/>
                                        <p:tgtEl>
                                          <p:spTgt spid="528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291"/>
                                        </p:tgtEl>
                                        <p:attrNameLst>
                                          <p:attrName>style.visibility</p:attrName>
                                        </p:attrNameLst>
                                      </p:cBhvr>
                                      <p:to>
                                        <p:strVal val="visible"/>
                                      </p:to>
                                    </p:set>
                                    <p:animEffect transition="in" filter="fade">
                                      <p:cBhvr>
                                        <p:cTn id="88" dur="2000"/>
                                        <p:tgtEl>
                                          <p:spTgt spid="529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5294"/>
                                        </p:tgtEl>
                                        <p:attrNameLst>
                                          <p:attrName>style.visibility</p:attrName>
                                        </p:attrNameLst>
                                      </p:cBhvr>
                                      <p:to>
                                        <p:strVal val="visible"/>
                                      </p:to>
                                    </p:set>
                                    <p:animEffect transition="in" filter="fade">
                                      <p:cBhvr>
                                        <p:cTn id="93" dur="500"/>
                                        <p:tgtEl>
                                          <p:spTgt spid="529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272"/>
                                        </p:tgtEl>
                                        <p:attrNameLst>
                                          <p:attrName>style.visibility</p:attrName>
                                        </p:attrNameLst>
                                      </p:cBhvr>
                                      <p:to>
                                        <p:strVal val="visible"/>
                                      </p:to>
                                    </p:set>
                                    <p:animEffect transition="in" filter="fade">
                                      <p:cBhvr>
                                        <p:cTn id="98" dur="500"/>
                                        <p:tgtEl>
                                          <p:spTgt spid="527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296"/>
                                        </p:tgtEl>
                                        <p:attrNameLst>
                                          <p:attrName>style.visibility</p:attrName>
                                        </p:attrNameLst>
                                      </p:cBhvr>
                                      <p:to>
                                        <p:strVal val="visible"/>
                                      </p:to>
                                    </p:set>
                                    <p:animEffect transition="in" filter="fade">
                                      <p:cBhvr>
                                        <p:cTn id="103" dur="500"/>
                                        <p:tgtEl>
                                          <p:spTgt spid="5296"/>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5295"/>
                                        </p:tgtEl>
                                        <p:attrNameLst>
                                          <p:attrName>style.visibility</p:attrName>
                                        </p:attrNameLst>
                                      </p:cBhvr>
                                      <p:to>
                                        <p:strVal val="visible"/>
                                      </p:to>
                                    </p:set>
                                    <p:animEffect transition="in" filter="fade">
                                      <p:cBhvr>
                                        <p:cTn id="107" dur="500"/>
                                        <p:tgtEl>
                                          <p:spTgt spid="5295"/>
                                        </p:tgtEl>
                                      </p:cBhvr>
                                    </p:animEffect>
                                  </p:childTnLst>
                                </p:cTn>
                              </p:par>
                            </p:childTnLst>
                          </p:cTn>
                        </p:par>
                        <p:par>
                          <p:cTn id="108" fill="hold">
                            <p:stCondLst>
                              <p:cond delay="1000"/>
                            </p:stCondLst>
                            <p:childTnLst>
                              <p:par>
                                <p:cTn id="109" presetID="10" presetClass="entr" presetSubtype="0" fill="hold" nodeType="afterEffect">
                                  <p:stCondLst>
                                    <p:cond delay="0"/>
                                  </p:stCondLst>
                                  <p:childTnLst>
                                    <p:set>
                                      <p:cBhvr>
                                        <p:cTn id="110" dur="1" fill="hold">
                                          <p:stCondLst>
                                            <p:cond delay="0"/>
                                          </p:stCondLst>
                                        </p:cTn>
                                        <p:tgtEl>
                                          <p:spTgt spid="5290"/>
                                        </p:tgtEl>
                                        <p:attrNameLst>
                                          <p:attrName>style.visibility</p:attrName>
                                        </p:attrNameLst>
                                      </p:cBhvr>
                                      <p:to>
                                        <p:strVal val="visible"/>
                                      </p:to>
                                    </p:set>
                                    <p:animEffect transition="in" filter="fade">
                                      <p:cBhvr>
                                        <p:cTn id="111" dur="2000"/>
                                        <p:tgtEl>
                                          <p:spTgt spid="5290"/>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5266"/>
                                        </p:tgtEl>
                                        <p:attrNameLst>
                                          <p:attrName>style.visibility</p:attrName>
                                        </p:attrNameLst>
                                      </p:cBhvr>
                                      <p:to>
                                        <p:strVal val="visible"/>
                                      </p:to>
                                    </p:set>
                                    <p:animEffect transition="in" filter="fade">
                                      <p:cBhvr>
                                        <p:cTn id="116" dur="500"/>
                                        <p:tgtEl>
                                          <p:spTgt spid="526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5297"/>
                                        </p:tgtEl>
                                        <p:attrNameLst>
                                          <p:attrName>style.visibility</p:attrName>
                                        </p:attrNameLst>
                                      </p:cBhvr>
                                      <p:to>
                                        <p:strVal val="visible"/>
                                      </p:to>
                                    </p:set>
                                    <p:animEffect transition="in" filter="fade">
                                      <p:cBhvr>
                                        <p:cTn id="121" dur="1000"/>
                                        <p:tgtEl>
                                          <p:spTgt spid="5297"/>
                                        </p:tgtEl>
                                      </p:cBhvr>
                                    </p:animEffect>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nodeType="clickEffect">
                                  <p:stCondLst>
                                    <p:cond delay="0"/>
                                  </p:stCondLst>
                                  <p:childTnLst>
                                    <p:set>
                                      <p:cBhvr>
                                        <p:cTn id="125" dur="1" fill="hold">
                                          <p:stCondLst>
                                            <p:cond delay="0"/>
                                          </p:stCondLst>
                                        </p:cTn>
                                        <p:tgtEl>
                                          <p:spTgt spid="5273"/>
                                        </p:tgtEl>
                                        <p:attrNameLst>
                                          <p:attrName>style.visibility</p:attrName>
                                        </p:attrNameLst>
                                      </p:cBhvr>
                                      <p:to>
                                        <p:strVal val="visible"/>
                                      </p:to>
                                    </p:set>
                                    <p:anim calcmode="lin" valueType="num">
                                      <p:cBhvr additive="base">
                                        <p:cTn id="126" dur="500"/>
                                        <p:tgtEl>
                                          <p:spTgt spid="5273"/>
                                        </p:tgtEl>
                                        <p:attrNameLst>
                                          <p:attrName>ppt_w</p:attrName>
                                        </p:attrNameLst>
                                      </p:cBhvr>
                                      <p:tavLst>
                                        <p:tav tm="0">
                                          <p:val>
                                            <p:strVal val="0"/>
                                          </p:val>
                                        </p:tav>
                                        <p:tav tm="100000">
                                          <p:val>
                                            <p:strVal val="#ppt_w"/>
                                          </p:val>
                                        </p:tav>
                                      </p:tavLst>
                                    </p:anim>
                                    <p:anim calcmode="lin" valueType="num">
                                      <p:cBhvr additive="base">
                                        <p:cTn id="127" dur="500"/>
                                        <p:tgtEl>
                                          <p:spTgt spid="5273"/>
                                        </p:tgtEl>
                                        <p:attrNameLst>
                                          <p:attrName>ppt_h</p:attrName>
                                        </p:attrNameLst>
                                      </p:cBhvr>
                                      <p:tavLst>
                                        <p:tav tm="0">
                                          <p:val>
                                            <p:strVal val="0"/>
                                          </p:val>
                                        </p:tav>
                                        <p:tav tm="100000">
                                          <p:val>
                                            <p:strVal val="#ppt_h"/>
                                          </p:val>
                                        </p:tav>
                                      </p:tavLst>
                                    </p:anim>
                                  </p:childTnLst>
                                </p:cTn>
                              </p:par>
                            </p:childTnLst>
                          </p:cTn>
                        </p:par>
                        <p:par>
                          <p:cTn id="128" fill="hold">
                            <p:stCondLst>
                              <p:cond delay="500"/>
                            </p:stCondLst>
                            <p:childTnLst>
                              <p:par>
                                <p:cTn id="129" presetID="10" presetClass="entr" presetSubtype="0" fill="hold" nodeType="afterEffect">
                                  <p:stCondLst>
                                    <p:cond delay="0"/>
                                  </p:stCondLst>
                                  <p:childTnLst>
                                    <p:set>
                                      <p:cBhvr>
                                        <p:cTn id="130" dur="1" fill="hold">
                                          <p:stCondLst>
                                            <p:cond delay="0"/>
                                          </p:stCondLst>
                                        </p:cTn>
                                        <p:tgtEl>
                                          <p:spTgt spid="5298"/>
                                        </p:tgtEl>
                                        <p:attrNameLst>
                                          <p:attrName>style.visibility</p:attrName>
                                        </p:attrNameLst>
                                      </p:cBhvr>
                                      <p:to>
                                        <p:strVal val="visible"/>
                                      </p:to>
                                    </p:set>
                                    <p:animEffect transition="in" filter="fade">
                                      <p:cBhvr>
                                        <p:cTn id="131" dur="500"/>
                                        <p:tgtEl>
                                          <p:spTgt spid="5298"/>
                                        </p:tgtEl>
                                      </p:cBhvr>
                                    </p:animEffect>
                                  </p:childTnLst>
                                </p:cTn>
                              </p:par>
                            </p:childTnLst>
                          </p:cTn>
                        </p:par>
                        <p:par>
                          <p:cTn id="132" fill="hold">
                            <p:stCondLst>
                              <p:cond delay="1000"/>
                            </p:stCondLst>
                            <p:childTnLst>
                              <p:par>
                                <p:cTn id="133" presetID="10" presetClass="entr" presetSubtype="0" fill="hold" nodeType="afterEffect">
                                  <p:stCondLst>
                                    <p:cond delay="0"/>
                                  </p:stCondLst>
                                  <p:childTnLst>
                                    <p:set>
                                      <p:cBhvr>
                                        <p:cTn id="134" dur="1" fill="hold">
                                          <p:stCondLst>
                                            <p:cond delay="0"/>
                                          </p:stCondLst>
                                        </p:cTn>
                                        <p:tgtEl>
                                          <p:spTgt spid="5299"/>
                                        </p:tgtEl>
                                        <p:attrNameLst>
                                          <p:attrName>style.visibility</p:attrName>
                                        </p:attrNameLst>
                                      </p:cBhvr>
                                      <p:to>
                                        <p:strVal val="visible"/>
                                      </p:to>
                                    </p:set>
                                    <p:animEffect transition="in" filter="fade">
                                      <p:cBhvr>
                                        <p:cTn id="135" dur="500"/>
                                        <p:tgtEl>
                                          <p:spTgt spid="529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5271"/>
                                        </p:tgtEl>
                                        <p:attrNameLst>
                                          <p:attrName>style.visibility</p:attrName>
                                        </p:attrNameLst>
                                      </p:cBhvr>
                                      <p:to>
                                        <p:strVal val="visible"/>
                                      </p:to>
                                    </p:set>
                                    <p:animEffect transition="in" filter="fade">
                                      <p:cBhvr>
                                        <p:cTn id="140" dur="1000"/>
                                        <p:tgtEl>
                                          <p:spTgt spid="5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308"/>
        <p:cNvGrpSpPr/>
        <p:nvPr/>
      </p:nvGrpSpPr>
      <p:grpSpPr>
        <a:xfrm>
          <a:off x="0" y="0"/>
          <a:ext cx="0" cy="0"/>
          <a:chOff x="0" y="0"/>
          <a:chExt cx="0" cy="0"/>
        </a:xfrm>
      </p:grpSpPr>
      <p:sp>
        <p:nvSpPr>
          <p:cNvPr id="5309" name="Shape 5309"/>
          <p:cNvSpPr/>
          <p:nvPr/>
        </p:nvSpPr>
        <p:spPr>
          <a:xfrm>
            <a:off x="474662" y="2835275"/>
            <a:ext cx="8239125" cy="1616074"/>
          </a:xfrm>
          <a:prstGeom prst="rect">
            <a:avLst/>
          </a:prstGeom>
          <a:solidFill>
            <a:schemeClr val="accent1">
              <a:alpha val="25490"/>
            </a:scheme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10" name="Shape 531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Percent Yield</a:t>
            </a:r>
          </a:p>
        </p:txBody>
      </p:sp>
      <p:grpSp>
        <p:nvGrpSpPr>
          <p:cNvPr id="5311" name="Shape 5311"/>
          <p:cNvGrpSpPr/>
          <p:nvPr/>
        </p:nvGrpSpPr>
        <p:grpSpPr>
          <a:xfrm>
            <a:off x="1454150" y="4254500"/>
            <a:ext cx="6823075" cy="1831974"/>
            <a:chOff x="1042" y="2770"/>
            <a:chExt cx="4298" cy="1153"/>
          </a:xfrm>
        </p:grpSpPr>
        <p:sp>
          <p:nvSpPr>
            <p:cNvPr id="5312" name="Shape 5312"/>
            <p:cNvSpPr/>
            <p:nvPr/>
          </p:nvSpPr>
          <p:spPr>
            <a:xfrm>
              <a:off x="1042" y="3227"/>
              <a:ext cx="4298" cy="696"/>
            </a:xfrm>
            <a:prstGeom prst="rect">
              <a:avLst/>
            </a:prstGeom>
            <a:noFill/>
            <a:ln>
              <a:noFill/>
            </a:ln>
          </p:spPr>
          <p:txBody>
            <a:bodyPr lIns="91425" tIns="45700" rIns="91425" bIns="45700" anchor="t" anchorCtr="0">
              <a:noAutofit/>
            </a:bodyPr>
            <a:lstStyle/>
            <a:p>
              <a:pPr marL="342900" marR="0" lvl="0" indent="-342900" algn="ctr" rtl="0">
                <a:lnSpc>
                  <a:spcPct val="150000"/>
                </a:lnSpc>
                <a:spcBef>
                  <a:spcPts val="0"/>
                </a:spcBef>
                <a:spcAft>
                  <a:spcPts val="0"/>
                </a:spcAft>
                <a:buSzPct val="25000"/>
                <a:buNone/>
              </a:pPr>
              <a:r>
                <a:rPr lang="en-US" sz="3200" b="0" i="0" u="none" strike="noStrike" cap="none">
                  <a:solidFill>
                    <a:schemeClr val="accent2"/>
                  </a:solidFill>
                  <a:latin typeface="Arial"/>
                  <a:ea typeface="Arial"/>
                  <a:cs typeface="Arial"/>
                  <a:sym typeface="Arial"/>
                </a:rPr>
                <a:t>calculated on paper</a:t>
              </a:r>
            </a:p>
          </p:txBody>
        </p:sp>
        <p:sp>
          <p:nvSpPr>
            <p:cNvPr id="5313" name="Shape 5313"/>
            <p:cNvSpPr/>
            <p:nvPr/>
          </p:nvSpPr>
          <p:spPr>
            <a:xfrm>
              <a:off x="2871" y="2770"/>
              <a:ext cx="184" cy="623"/>
            </a:xfrm>
            <a:prstGeom prst="upArrow">
              <a:avLst>
                <a:gd name="adj1" fmla="val 34056"/>
                <a:gd name="adj2" fmla="val 84330"/>
              </a:avLst>
            </a:prstGeom>
            <a:solidFill>
              <a:srgbClr val="333399"/>
            </a:solidFill>
            <a:ln w="19050" cap="flat" cmpd="sng">
              <a:solidFill>
                <a:srgbClr val="3366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5314" name="Shape 5314"/>
          <p:cNvGrpSpPr/>
          <p:nvPr/>
        </p:nvGrpSpPr>
        <p:grpSpPr>
          <a:xfrm>
            <a:off x="1485899" y="1131888"/>
            <a:ext cx="6759574" cy="1903412"/>
            <a:chOff x="1061" y="713"/>
            <a:chExt cx="4257" cy="1199"/>
          </a:xfrm>
        </p:grpSpPr>
        <p:sp>
          <p:nvSpPr>
            <p:cNvPr id="5315" name="Shape 5315"/>
            <p:cNvSpPr/>
            <p:nvPr/>
          </p:nvSpPr>
          <p:spPr>
            <a:xfrm>
              <a:off x="1061" y="713"/>
              <a:ext cx="4257" cy="696"/>
            </a:xfrm>
            <a:prstGeom prst="rect">
              <a:avLst/>
            </a:prstGeom>
            <a:noFill/>
            <a:ln>
              <a:noFill/>
            </a:ln>
          </p:spPr>
          <p:txBody>
            <a:bodyPr lIns="91425" tIns="45700" rIns="91425" bIns="45700" anchor="t" anchorCtr="0">
              <a:noAutofit/>
            </a:bodyPr>
            <a:lstStyle/>
            <a:p>
              <a:pPr marL="342900" marR="0" lvl="0" indent="-342900" algn="ctr" rtl="0">
                <a:lnSpc>
                  <a:spcPct val="150000"/>
                </a:lnSpc>
                <a:spcBef>
                  <a:spcPts val="0"/>
                </a:spcBef>
                <a:spcAft>
                  <a:spcPts val="0"/>
                </a:spcAft>
                <a:buSzPct val="25000"/>
                <a:buNone/>
              </a:pPr>
              <a:r>
                <a:rPr lang="en-US" sz="3200" b="0" i="0" u="none" strike="noStrike" cap="none">
                  <a:solidFill>
                    <a:schemeClr val="accent2"/>
                  </a:solidFill>
                  <a:latin typeface="Arial"/>
                  <a:ea typeface="Arial"/>
                  <a:cs typeface="Arial"/>
                  <a:sym typeface="Arial"/>
                </a:rPr>
                <a:t>measured in lab</a:t>
              </a:r>
            </a:p>
          </p:txBody>
        </p:sp>
        <p:sp>
          <p:nvSpPr>
            <p:cNvPr id="5316" name="Shape 5316"/>
            <p:cNvSpPr/>
            <p:nvPr/>
          </p:nvSpPr>
          <p:spPr>
            <a:xfrm rot="10800000" flipH="1">
              <a:off x="3204" y="1289"/>
              <a:ext cx="184" cy="623"/>
            </a:xfrm>
            <a:prstGeom prst="upArrow">
              <a:avLst>
                <a:gd name="adj1" fmla="val 34056"/>
                <a:gd name="adj2" fmla="val 84330"/>
              </a:avLst>
            </a:prstGeom>
            <a:solidFill>
              <a:schemeClr val="accent2"/>
            </a:solidFill>
            <a:ln w="19050" cap="flat" cmpd="sng">
              <a:solidFill>
                <a:srgbClr val="3366FF"/>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5317" name="Shape 5317"/>
          <p:cNvSpPr txBox="1"/>
          <p:nvPr/>
        </p:nvSpPr>
        <p:spPr>
          <a:xfrm>
            <a:off x="769937" y="3217863"/>
            <a:ext cx="2105024"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0" i="0" u="none" strike="noStrike" cap="none">
                <a:solidFill>
                  <a:schemeClr val="dk1"/>
                </a:solidFill>
                <a:latin typeface="Arial"/>
                <a:ea typeface="Arial"/>
                <a:cs typeface="Arial"/>
                <a:sym typeface="Arial"/>
              </a:rPr>
              <a:t>% yield  </a:t>
            </a:r>
          </a:p>
        </p:txBody>
      </p:sp>
      <p:sp>
        <p:nvSpPr>
          <p:cNvPr id="5318" name="Shape 5318"/>
          <p:cNvSpPr txBox="1"/>
          <p:nvPr/>
        </p:nvSpPr>
        <p:spPr>
          <a:xfrm>
            <a:off x="2617788" y="3209925"/>
            <a:ext cx="481011"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0" i="0" u="none" strike="noStrike" cap="none">
                <a:solidFill>
                  <a:schemeClr val="dk1"/>
                </a:solidFill>
                <a:latin typeface="Arial"/>
                <a:ea typeface="Arial"/>
                <a:cs typeface="Arial"/>
                <a:sym typeface="Arial"/>
              </a:rPr>
              <a:t>=</a:t>
            </a:r>
          </a:p>
        </p:txBody>
      </p:sp>
      <p:sp>
        <p:nvSpPr>
          <p:cNvPr id="5319" name="Shape 5319"/>
          <p:cNvSpPr txBox="1"/>
          <p:nvPr/>
        </p:nvSpPr>
        <p:spPr>
          <a:xfrm>
            <a:off x="3835400" y="2838450"/>
            <a:ext cx="2725738"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0" i="0" u="none" strike="noStrike" cap="none">
                <a:solidFill>
                  <a:schemeClr val="dk1"/>
                </a:solidFill>
                <a:latin typeface="Arial"/>
                <a:ea typeface="Arial"/>
                <a:cs typeface="Arial"/>
                <a:sym typeface="Arial"/>
              </a:rPr>
              <a:t>actual yield</a:t>
            </a:r>
          </a:p>
        </p:txBody>
      </p:sp>
      <p:sp>
        <p:nvSpPr>
          <p:cNvPr id="5320" name="Shape 5320"/>
          <p:cNvSpPr txBox="1"/>
          <p:nvPr/>
        </p:nvSpPr>
        <p:spPr>
          <a:xfrm>
            <a:off x="3278187" y="3602037"/>
            <a:ext cx="3714750"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0" i="0" u="none" strike="noStrike" cap="none">
                <a:solidFill>
                  <a:schemeClr val="dk1"/>
                </a:solidFill>
                <a:latin typeface="Arial"/>
                <a:ea typeface="Arial"/>
                <a:cs typeface="Arial"/>
                <a:sym typeface="Arial"/>
              </a:rPr>
              <a:t>theoretical yield</a:t>
            </a:r>
          </a:p>
        </p:txBody>
      </p:sp>
      <p:sp>
        <p:nvSpPr>
          <p:cNvPr id="5321" name="Shape 5321"/>
          <p:cNvSpPr txBox="1"/>
          <p:nvPr/>
        </p:nvSpPr>
        <p:spPr>
          <a:xfrm>
            <a:off x="7119938" y="3205163"/>
            <a:ext cx="1427162"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0" i="0" u="none" strike="noStrike" cap="none">
                <a:solidFill>
                  <a:schemeClr val="dk1"/>
                </a:solidFill>
                <a:latin typeface="Arial"/>
                <a:ea typeface="Arial"/>
                <a:cs typeface="Arial"/>
                <a:sym typeface="Arial"/>
              </a:rPr>
              <a:t>x 100</a:t>
            </a:r>
          </a:p>
        </p:txBody>
      </p:sp>
      <p:cxnSp>
        <p:nvCxnSpPr>
          <p:cNvPr id="5322" name="Shape 5322"/>
          <p:cNvCxnSpPr/>
          <p:nvPr/>
        </p:nvCxnSpPr>
        <p:spPr>
          <a:xfrm>
            <a:off x="3198813" y="3575050"/>
            <a:ext cx="3889375" cy="0"/>
          </a:xfrm>
          <a:prstGeom prst="straightConnector1">
            <a:avLst/>
          </a:prstGeom>
          <a:noFill/>
          <a:ln w="22225" cap="flat" cmpd="sng">
            <a:solidFill>
              <a:schemeClr val="dk1"/>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7"/>
                                        </p:tgtEl>
                                        <p:attrNameLst>
                                          <p:attrName>style.visibility</p:attrName>
                                        </p:attrNameLst>
                                      </p:cBhvr>
                                      <p:to>
                                        <p:strVal val="visible"/>
                                      </p:to>
                                    </p:set>
                                    <p:animEffect transition="in" filter="fade">
                                      <p:cBhvr>
                                        <p:cTn id="7" dur="1000"/>
                                        <p:tgtEl>
                                          <p:spTgt spid="531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318"/>
                                        </p:tgtEl>
                                        <p:attrNameLst>
                                          <p:attrName>style.visibility</p:attrName>
                                        </p:attrNameLst>
                                      </p:cBhvr>
                                      <p:to>
                                        <p:strVal val="visible"/>
                                      </p:to>
                                    </p:set>
                                    <p:animEffect transition="in" filter="fade">
                                      <p:cBhvr>
                                        <p:cTn id="11" dur="500"/>
                                        <p:tgtEl>
                                          <p:spTgt spid="531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322"/>
                                        </p:tgtEl>
                                        <p:attrNameLst>
                                          <p:attrName>style.visibility</p:attrName>
                                        </p:attrNameLst>
                                      </p:cBhvr>
                                      <p:to>
                                        <p:strVal val="visible"/>
                                      </p:to>
                                    </p:set>
                                    <p:animEffect transition="in" filter="fade">
                                      <p:cBhvr>
                                        <p:cTn id="15" dur="500"/>
                                        <p:tgtEl>
                                          <p:spTgt spid="53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319"/>
                                        </p:tgtEl>
                                        <p:attrNameLst>
                                          <p:attrName>style.visibility</p:attrName>
                                        </p:attrNameLst>
                                      </p:cBhvr>
                                      <p:to>
                                        <p:strVal val="visible"/>
                                      </p:to>
                                    </p:set>
                                    <p:animEffect transition="in" filter="fade">
                                      <p:cBhvr>
                                        <p:cTn id="20" dur="500"/>
                                        <p:tgtEl>
                                          <p:spTgt spid="53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320"/>
                                        </p:tgtEl>
                                        <p:attrNameLst>
                                          <p:attrName>style.visibility</p:attrName>
                                        </p:attrNameLst>
                                      </p:cBhvr>
                                      <p:to>
                                        <p:strVal val="visible"/>
                                      </p:to>
                                    </p:set>
                                    <p:animEffect transition="in" filter="fade">
                                      <p:cBhvr>
                                        <p:cTn id="25" dur="500"/>
                                        <p:tgtEl>
                                          <p:spTgt spid="532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5321"/>
                                        </p:tgtEl>
                                        <p:attrNameLst>
                                          <p:attrName>style.visibility</p:attrName>
                                        </p:attrNameLst>
                                      </p:cBhvr>
                                      <p:to>
                                        <p:strVal val="visible"/>
                                      </p:to>
                                    </p:set>
                                    <p:animEffect transition="in" filter="fade">
                                      <p:cBhvr>
                                        <p:cTn id="29" dur="1000"/>
                                        <p:tgtEl>
                                          <p:spTgt spid="53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311"/>
                                        </p:tgtEl>
                                        <p:attrNameLst>
                                          <p:attrName>style.visibility</p:attrName>
                                        </p:attrNameLst>
                                      </p:cBhvr>
                                      <p:to>
                                        <p:strVal val="visible"/>
                                      </p:to>
                                    </p:set>
                                    <p:animEffect transition="in" filter="fade">
                                      <p:cBhvr>
                                        <p:cTn id="34" dur="500"/>
                                        <p:tgtEl>
                                          <p:spTgt spid="53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314"/>
                                        </p:tgtEl>
                                        <p:attrNameLst>
                                          <p:attrName>style.visibility</p:attrName>
                                        </p:attrNameLst>
                                      </p:cBhvr>
                                      <p:to>
                                        <p:strVal val="visible"/>
                                      </p:to>
                                    </p:set>
                                    <p:animEffect transition="in" filter="fade">
                                      <p:cBhvr>
                                        <p:cTn id="39" dur="500"/>
                                        <p:tgtEl>
                                          <p:spTgt spid="5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327"/>
        <p:cNvGrpSpPr/>
        <p:nvPr/>
      </p:nvGrpSpPr>
      <p:grpSpPr>
        <a:xfrm>
          <a:off x="0" y="0"/>
          <a:ext cx="0" cy="0"/>
          <a:chOff x="0" y="0"/>
          <a:chExt cx="0" cy="0"/>
        </a:xfrm>
      </p:grpSpPr>
      <p:sp>
        <p:nvSpPr>
          <p:cNvPr id="5328" name="Shape 5328"/>
          <p:cNvSpPr/>
          <p:nvPr/>
        </p:nvSpPr>
        <p:spPr>
          <a:xfrm>
            <a:off x="263525" y="612775"/>
            <a:ext cx="8680450" cy="895349"/>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spcAft>
                <a:spcPts val="0"/>
              </a:spcAft>
              <a:buSzPct val="25000"/>
              <a:buNone/>
            </a:pPr>
            <a:r>
              <a:rPr lang="en-US" sz="2400" b="0" i="0" u="none" strike="noStrike" cap="none">
                <a:solidFill>
                  <a:schemeClr val="dk1"/>
                </a:solidFill>
                <a:latin typeface="Arial"/>
                <a:ea typeface="Arial"/>
                <a:cs typeface="Arial"/>
                <a:sym typeface="Arial"/>
              </a:rPr>
              <a:t>    When 45.8 g of K</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CO</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 react with excess HCl, 46.3 g of KCl are formed.  Calculate the theoretical and % yields of KCl. </a:t>
            </a:r>
          </a:p>
        </p:txBody>
      </p:sp>
      <p:sp>
        <p:nvSpPr>
          <p:cNvPr id="5329" name="Shape 5329"/>
          <p:cNvSpPr/>
          <p:nvPr/>
        </p:nvSpPr>
        <p:spPr>
          <a:xfrm>
            <a:off x="1176337" y="2159000"/>
            <a:ext cx="2009774" cy="823913"/>
          </a:xfrm>
          <a:prstGeom prst="rect">
            <a:avLst/>
          </a:prstGeom>
          <a:noFill/>
          <a:ln>
            <a:noFill/>
          </a:ln>
        </p:spPr>
        <p:txBody>
          <a:bodyPr lIns="91425" tIns="45700" rIns="91425" bIns="45700" anchor="t" anchorCtr="0">
            <a:noAutofit/>
          </a:bodyPr>
          <a:lstStyle/>
          <a:p>
            <a:pPr marL="342900" marR="0" lvl="0" indent="-342900" algn="l" rtl="0">
              <a:lnSpc>
                <a:spcPct val="110000"/>
              </a:lnSpc>
              <a:spcBef>
                <a:spcPts val="0"/>
              </a:spcBef>
              <a:spcAft>
                <a:spcPts val="0"/>
              </a:spcAft>
              <a:buSzPct val="25000"/>
              <a:buNone/>
            </a:pPr>
            <a:r>
              <a:rPr lang="en-US" sz="3200" b="0" i="0" u="none" strike="noStrike" cap="none">
                <a:solidFill>
                  <a:schemeClr val="dk1"/>
                </a:solidFill>
                <a:latin typeface="Arial"/>
                <a:ea typeface="Arial"/>
                <a:cs typeface="Arial"/>
                <a:sym typeface="Arial"/>
              </a:rPr>
              <a:t>K</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CO</a:t>
            </a:r>
            <a:r>
              <a:rPr lang="en-US" sz="3200" b="0" i="0" u="none" strike="noStrike" cap="none" baseline="-25000">
                <a:solidFill>
                  <a:schemeClr val="dk1"/>
                </a:solidFill>
                <a:latin typeface="Arial"/>
                <a:ea typeface="Arial"/>
                <a:cs typeface="Arial"/>
                <a:sym typeface="Arial"/>
              </a:rPr>
              <a:t>3</a:t>
            </a:r>
            <a:r>
              <a:rPr lang="en-US" sz="3200" b="0" i="0" u="none" strike="noStrike" cap="none">
                <a:solidFill>
                  <a:schemeClr val="dk1"/>
                </a:solidFill>
                <a:latin typeface="Arial"/>
                <a:ea typeface="Arial"/>
                <a:cs typeface="Arial"/>
                <a:sym typeface="Arial"/>
              </a:rPr>
              <a:t> +</a:t>
            </a:r>
          </a:p>
        </p:txBody>
      </p:sp>
      <p:sp>
        <p:nvSpPr>
          <p:cNvPr id="5330" name="Shape 5330"/>
          <p:cNvSpPr/>
          <p:nvPr/>
        </p:nvSpPr>
        <p:spPr>
          <a:xfrm>
            <a:off x="1009650" y="2820988"/>
            <a:ext cx="1831975" cy="71755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000" b="0" i="0" u="none" strike="noStrike" cap="none">
                <a:solidFill>
                  <a:schemeClr val="accent2"/>
                </a:solidFill>
                <a:latin typeface="Arial"/>
                <a:ea typeface="Arial"/>
                <a:cs typeface="Arial"/>
                <a:sym typeface="Arial"/>
              </a:rPr>
              <a:t>45.8 g</a:t>
            </a:r>
          </a:p>
        </p:txBody>
      </p:sp>
      <p:sp>
        <p:nvSpPr>
          <p:cNvPr id="5331" name="Shape 5331"/>
          <p:cNvSpPr/>
          <p:nvPr/>
        </p:nvSpPr>
        <p:spPr>
          <a:xfrm>
            <a:off x="4538662" y="2820988"/>
            <a:ext cx="1158874" cy="71755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000" b="0" i="0" u="none" strike="noStrike" cap="none">
                <a:solidFill>
                  <a:schemeClr val="accent2"/>
                </a:solidFill>
                <a:latin typeface="Arial"/>
                <a:ea typeface="Arial"/>
                <a:cs typeface="Arial"/>
                <a:sym typeface="Arial"/>
              </a:rPr>
              <a:t> </a:t>
            </a:r>
          </a:p>
        </p:txBody>
      </p:sp>
      <p:sp>
        <p:nvSpPr>
          <p:cNvPr id="5332" name="Shape 5332"/>
          <p:cNvSpPr/>
          <p:nvPr/>
        </p:nvSpPr>
        <p:spPr>
          <a:xfrm>
            <a:off x="4689475" y="1879600"/>
            <a:ext cx="8890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006600"/>
                </a:solidFill>
                <a:latin typeface="Arial"/>
                <a:ea typeface="Arial"/>
                <a:cs typeface="Arial"/>
                <a:sym typeface="Arial"/>
              </a:rPr>
              <a:t>46.3 g</a:t>
            </a:r>
          </a:p>
        </p:txBody>
      </p:sp>
      <p:sp>
        <p:nvSpPr>
          <p:cNvPr id="5333" name="Shape 5333"/>
          <p:cNvSpPr/>
          <p:nvPr/>
        </p:nvSpPr>
        <p:spPr>
          <a:xfrm>
            <a:off x="4621212" y="1590675"/>
            <a:ext cx="107156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rgbClr val="006600"/>
                </a:solidFill>
                <a:latin typeface="Arial"/>
                <a:ea typeface="Arial"/>
                <a:cs typeface="Arial"/>
                <a:sym typeface="Arial"/>
              </a:rPr>
              <a:t>actual yield</a:t>
            </a:r>
          </a:p>
        </p:txBody>
      </p:sp>
      <p:sp>
        <p:nvSpPr>
          <p:cNvPr id="5334" name="Shape 5334"/>
          <p:cNvSpPr/>
          <p:nvPr/>
        </p:nvSpPr>
        <p:spPr>
          <a:xfrm>
            <a:off x="3033713" y="2819400"/>
            <a:ext cx="8953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rgbClr val="FF0000"/>
                </a:solidFill>
                <a:latin typeface="Arial"/>
                <a:ea typeface="Arial"/>
                <a:cs typeface="Arial"/>
                <a:sym typeface="Arial"/>
              </a:rPr>
              <a:t>excess</a:t>
            </a:r>
          </a:p>
        </p:txBody>
      </p:sp>
      <p:sp>
        <p:nvSpPr>
          <p:cNvPr id="5335" name="Shape 5335"/>
          <p:cNvSpPr/>
          <p:nvPr/>
        </p:nvSpPr>
        <p:spPr>
          <a:xfrm>
            <a:off x="2971800" y="2203450"/>
            <a:ext cx="1087437"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  HCl</a:t>
            </a:r>
          </a:p>
        </p:txBody>
      </p:sp>
      <p:sp>
        <p:nvSpPr>
          <p:cNvPr id="5336" name="Shape 5336"/>
          <p:cNvSpPr/>
          <p:nvPr/>
        </p:nvSpPr>
        <p:spPr>
          <a:xfrm>
            <a:off x="4408487" y="3219450"/>
            <a:ext cx="141604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theoretical yield</a:t>
            </a:r>
          </a:p>
        </p:txBody>
      </p:sp>
      <p:sp>
        <p:nvSpPr>
          <p:cNvPr id="5337" name="Shape 5337"/>
          <p:cNvSpPr/>
          <p:nvPr/>
        </p:nvSpPr>
        <p:spPr>
          <a:xfrm>
            <a:off x="325437" y="3627437"/>
            <a:ext cx="158115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accent2"/>
                </a:solidFill>
                <a:latin typeface="Arial"/>
                <a:ea typeface="Arial"/>
                <a:cs typeface="Arial"/>
                <a:sym typeface="Arial"/>
              </a:rPr>
              <a:t>Theoretical yield</a:t>
            </a:r>
          </a:p>
        </p:txBody>
      </p:sp>
      <p:sp>
        <p:nvSpPr>
          <p:cNvPr id="5338" name="Shape 5338"/>
          <p:cNvSpPr txBox="1"/>
          <p:nvPr/>
        </p:nvSpPr>
        <p:spPr>
          <a:xfrm>
            <a:off x="112713" y="4111625"/>
            <a:ext cx="280034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g KCl = 45.8 g K</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CO</a:t>
            </a:r>
            <a:r>
              <a:rPr lang="en-US" sz="2000" b="0" i="0" u="none" strike="noStrike" cap="none" baseline="-25000">
                <a:solidFill>
                  <a:schemeClr val="dk1"/>
                </a:solidFill>
                <a:latin typeface="Arial"/>
                <a:ea typeface="Arial"/>
                <a:cs typeface="Arial"/>
                <a:sym typeface="Arial"/>
              </a:rPr>
              <a:t>3</a:t>
            </a:r>
          </a:p>
        </p:txBody>
      </p:sp>
      <p:sp>
        <p:nvSpPr>
          <p:cNvPr id="5339" name="Shape 5339"/>
          <p:cNvSpPr txBox="1"/>
          <p:nvPr/>
        </p:nvSpPr>
        <p:spPr>
          <a:xfrm>
            <a:off x="7542213" y="4110037"/>
            <a:ext cx="158749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49.4 g KCl</a:t>
            </a:r>
          </a:p>
        </p:txBody>
      </p:sp>
      <p:sp>
        <p:nvSpPr>
          <p:cNvPr id="5340" name="Shape 5340"/>
          <p:cNvSpPr txBox="1"/>
          <p:nvPr/>
        </p:nvSpPr>
        <p:spPr>
          <a:xfrm>
            <a:off x="2889250" y="3929062"/>
            <a:ext cx="160972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 mol K</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CO</a:t>
            </a:r>
            <a:r>
              <a:rPr lang="en-US" sz="2000" b="0" i="0" u="none" strike="noStrike" cap="none" baseline="-25000">
                <a:solidFill>
                  <a:schemeClr val="dk1"/>
                </a:solidFill>
                <a:latin typeface="Arial"/>
                <a:ea typeface="Arial"/>
                <a:cs typeface="Arial"/>
                <a:sym typeface="Arial"/>
              </a:rPr>
              <a:t>3</a:t>
            </a:r>
          </a:p>
        </p:txBody>
      </p:sp>
      <p:sp>
        <p:nvSpPr>
          <p:cNvPr id="5341" name="Shape 5341"/>
          <p:cNvSpPr txBox="1"/>
          <p:nvPr/>
        </p:nvSpPr>
        <p:spPr>
          <a:xfrm>
            <a:off x="2859088" y="4287837"/>
            <a:ext cx="162401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138 g K</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CO</a:t>
            </a:r>
            <a:r>
              <a:rPr lang="en-US" sz="2000" b="0" i="0" u="none" strike="noStrike" cap="none" baseline="-25000">
                <a:solidFill>
                  <a:schemeClr val="dk1"/>
                </a:solidFill>
                <a:latin typeface="Arial"/>
                <a:ea typeface="Arial"/>
                <a:cs typeface="Arial"/>
                <a:sym typeface="Arial"/>
              </a:rPr>
              <a:t>3</a:t>
            </a:r>
          </a:p>
        </p:txBody>
      </p:sp>
      <p:sp>
        <p:nvSpPr>
          <p:cNvPr id="5342" name="Shape 5342"/>
          <p:cNvSpPr txBox="1"/>
          <p:nvPr/>
        </p:nvSpPr>
        <p:spPr>
          <a:xfrm>
            <a:off x="4711700" y="3929062"/>
            <a:ext cx="128587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mol KCl</a:t>
            </a:r>
          </a:p>
        </p:txBody>
      </p:sp>
      <p:sp>
        <p:nvSpPr>
          <p:cNvPr id="5343" name="Shape 5343"/>
          <p:cNvSpPr txBox="1"/>
          <p:nvPr/>
        </p:nvSpPr>
        <p:spPr>
          <a:xfrm>
            <a:off x="4513262" y="4276725"/>
            <a:ext cx="160972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 mol K</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CO</a:t>
            </a:r>
            <a:r>
              <a:rPr lang="en-US" sz="2000" b="0" i="0" u="none" strike="noStrike" cap="none" baseline="-25000">
                <a:solidFill>
                  <a:schemeClr val="dk1"/>
                </a:solidFill>
                <a:latin typeface="Arial"/>
                <a:ea typeface="Arial"/>
                <a:cs typeface="Arial"/>
                <a:sym typeface="Arial"/>
              </a:rPr>
              <a:t>3</a:t>
            </a:r>
          </a:p>
        </p:txBody>
      </p:sp>
      <p:grpSp>
        <p:nvGrpSpPr>
          <p:cNvPr id="5344" name="Shape 5344"/>
          <p:cNvGrpSpPr/>
          <p:nvPr/>
        </p:nvGrpSpPr>
        <p:grpSpPr>
          <a:xfrm>
            <a:off x="2868612" y="3946524"/>
            <a:ext cx="1622425" cy="733425"/>
            <a:chOff x="1871" y="2729"/>
            <a:chExt cx="816" cy="438"/>
          </a:xfrm>
        </p:grpSpPr>
        <p:sp>
          <p:nvSpPr>
            <p:cNvPr id="5345" name="Shape 5345"/>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346" name="Shape 5346"/>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5347" name="Shape 5347"/>
          <p:cNvGrpSpPr/>
          <p:nvPr/>
        </p:nvGrpSpPr>
        <p:grpSpPr>
          <a:xfrm>
            <a:off x="4530724" y="3946524"/>
            <a:ext cx="1619250" cy="733425"/>
            <a:chOff x="1871" y="2729"/>
            <a:chExt cx="816" cy="438"/>
          </a:xfrm>
        </p:grpSpPr>
        <p:sp>
          <p:nvSpPr>
            <p:cNvPr id="5348" name="Shape 5348"/>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349" name="Shape 5349"/>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5350" name="Shape 5350"/>
          <p:cNvCxnSpPr/>
          <p:nvPr/>
        </p:nvCxnSpPr>
        <p:spPr>
          <a:xfrm rot="10800000" flipH="1">
            <a:off x="3475037" y="4475162"/>
            <a:ext cx="901700" cy="114300"/>
          </a:xfrm>
          <a:prstGeom prst="straightConnector1">
            <a:avLst/>
          </a:prstGeom>
          <a:noFill/>
          <a:ln w="9525" cap="flat" cmpd="sng">
            <a:solidFill>
              <a:srgbClr val="FF0000"/>
            </a:solidFill>
            <a:prstDash val="solid"/>
            <a:round/>
            <a:headEnd type="none" w="med" len="med"/>
            <a:tailEnd type="none" w="med" len="med"/>
          </a:ln>
        </p:spPr>
      </p:cxnSp>
      <p:cxnSp>
        <p:nvCxnSpPr>
          <p:cNvPr id="5351" name="Shape 5351"/>
          <p:cNvCxnSpPr/>
          <p:nvPr/>
        </p:nvCxnSpPr>
        <p:spPr>
          <a:xfrm rot="10800000" flipH="1">
            <a:off x="3214688" y="4060824"/>
            <a:ext cx="1128711" cy="147638"/>
          </a:xfrm>
          <a:prstGeom prst="straightConnector1">
            <a:avLst/>
          </a:prstGeom>
          <a:noFill/>
          <a:ln w="9525" cap="flat" cmpd="sng">
            <a:solidFill>
              <a:srgbClr val="FF0000"/>
            </a:solidFill>
            <a:prstDash val="solid"/>
            <a:round/>
            <a:headEnd type="none" w="med" len="med"/>
            <a:tailEnd type="none" w="med" len="med"/>
          </a:ln>
        </p:spPr>
      </p:cxnSp>
      <p:cxnSp>
        <p:nvCxnSpPr>
          <p:cNvPr id="5352" name="Shape 5352"/>
          <p:cNvCxnSpPr/>
          <p:nvPr/>
        </p:nvCxnSpPr>
        <p:spPr>
          <a:xfrm rot="10800000" flipH="1">
            <a:off x="4830762" y="4425950"/>
            <a:ext cx="1052511" cy="136524"/>
          </a:xfrm>
          <a:prstGeom prst="straightConnector1">
            <a:avLst/>
          </a:prstGeom>
          <a:noFill/>
          <a:ln w="9525" cap="flat" cmpd="sng">
            <a:solidFill>
              <a:srgbClr val="FF0000"/>
            </a:solidFill>
            <a:prstDash val="solid"/>
            <a:round/>
            <a:headEnd type="none" w="med" len="med"/>
            <a:tailEnd type="none" w="med" len="med"/>
          </a:ln>
        </p:spPr>
      </p:cxnSp>
      <p:cxnSp>
        <p:nvCxnSpPr>
          <p:cNvPr id="5353" name="Shape 5353"/>
          <p:cNvCxnSpPr/>
          <p:nvPr/>
        </p:nvCxnSpPr>
        <p:spPr>
          <a:xfrm rot="10800000" flipH="1">
            <a:off x="2043113" y="4278312"/>
            <a:ext cx="838199" cy="114300"/>
          </a:xfrm>
          <a:prstGeom prst="straightConnector1">
            <a:avLst/>
          </a:prstGeom>
          <a:noFill/>
          <a:ln w="9525" cap="flat" cmpd="sng">
            <a:solidFill>
              <a:srgbClr val="FF0000"/>
            </a:solidFill>
            <a:prstDash val="solid"/>
            <a:round/>
            <a:headEnd type="none" w="med" len="med"/>
            <a:tailEnd type="none" w="med" len="med"/>
          </a:ln>
        </p:spPr>
      </p:cxnSp>
      <p:sp>
        <p:nvSpPr>
          <p:cNvPr id="5354" name="Shape 5354"/>
          <p:cNvSpPr/>
          <p:nvPr/>
        </p:nvSpPr>
        <p:spPr>
          <a:xfrm>
            <a:off x="6130925" y="5272087"/>
            <a:ext cx="13700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46.3 g KCl</a:t>
            </a:r>
          </a:p>
        </p:txBody>
      </p:sp>
      <p:grpSp>
        <p:nvGrpSpPr>
          <p:cNvPr id="5355" name="Shape 5355"/>
          <p:cNvGrpSpPr/>
          <p:nvPr/>
        </p:nvGrpSpPr>
        <p:grpSpPr>
          <a:xfrm>
            <a:off x="590550" y="5278437"/>
            <a:ext cx="3330574" cy="823911"/>
            <a:chOff x="372" y="3325"/>
            <a:chExt cx="2097" cy="518"/>
          </a:xfrm>
        </p:grpSpPr>
        <p:sp>
          <p:nvSpPr>
            <p:cNvPr id="5356" name="Shape 5356"/>
            <p:cNvSpPr txBox="1"/>
            <p:nvPr/>
          </p:nvSpPr>
          <p:spPr>
            <a:xfrm>
              <a:off x="372" y="3452"/>
              <a:ext cx="796" cy="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Yield =</a:t>
              </a:r>
            </a:p>
          </p:txBody>
        </p:sp>
        <p:sp>
          <p:nvSpPr>
            <p:cNvPr id="5357" name="Shape 5357"/>
            <p:cNvSpPr txBox="1"/>
            <p:nvPr/>
          </p:nvSpPr>
          <p:spPr>
            <a:xfrm>
              <a:off x="1160" y="3325"/>
              <a:ext cx="1308" cy="51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Actual Yield</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Theoretical Yield</a:t>
              </a:r>
            </a:p>
          </p:txBody>
        </p:sp>
        <p:cxnSp>
          <p:nvCxnSpPr>
            <p:cNvPr id="5358" name="Shape 5358"/>
            <p:cNvCxnSpPr/>
            <p:nvPr/>
          </p:nvCxnSpPr>
          <p:spPr>
            <a:xfrm>
              <a:off x="1210" y="3583"/>
              <a:ext cx="1247" cy="0"/>
            </a:xfrm>
            <a:prstGeom prst="straightConnector1">
              <a:avLst/>
            </a:prstGeom>
            <a:noFill/>
            <a:ln w="22225" cap="flat" cmpd="sng">
              <a:solidFill>
                <a:schemeClr val="dk1"/>
              </a:solidFill>
              <a:prstDash val="solid"/>
              <a:round/>
              <a:headEnd type="none" w="med" len="med"/>
              <a:tailEnd type="none" w="med" len="med"/>
            </a:ln>
          </p:spPr>
        </p:cxnSp>
      </p:grpSp>
      <p:sp>
        <p:nvSpPr>
          <p:cNvPr id="5359" name="Shape 5359"/>
          <p:cNvSpPr txBox="1"/>
          <p:nvPr/>
        </p:nvSpPr>
        <p:spPr>
          <a:xfrm>
            <a:off x="4786312" y="5500687"/>
            <a:ext cx="10461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Yield</a:t>
            </a:r>
          </a:p>
        </p:txBody>
      </p:sp>
      <p:cxnSp>
        <p:nvCxnSpPr>
          <p:cNvPr id="5360" name="Shape 5360"/>
          <p:cNvCxnSpPr/>
          <p:nvPr/>
        </p:nvCxnSpPr>
        <p:spPr>
          <a:xfrm>
            <a:off x="6172200" y="5688012"/>
            <a:ext cx="1289049" cy="0"/>
          </a:xfrm>
          <a:prstGeom prst="straightConnector1">
            <a:avLst/>
          </a:prstGeom>
          <a:noFill/>
          <a:ln w="22225" cap="flat" cmpd="sng">
            <a:solidFill>
              <a:schemeClr val="dk1"/>
            </a:solidFill>
            <a:prstDash val="solid"/>
            <a:round/>
            <a:headEnd type="none" w="med" len="med"/>
            <a:tailEnd type="none" w="med" len="med"/>
          </a:ln>
        </p:spPr>
      </p:cxnSp>
      <p:sp>
        <p:nvSpPr>
          <p:cNvPr id="5361" name="Shape 5361"/>
          <p:cNvSpPr txBox="1"/>
          <p:nvPr/>
        </p:nvSpPr>
        <p:spPr>
          <a:xfrm>
            <a:off x="4818062" y="6308725"/>
            <a:ext cx="3136899" cy="396874"/>
          </a:xfrm>
          <a:prstGeom prst="rect">
            <a:avLst/>
          </a:prstGeom>
          <a:solidFill>
            <a:srgbClr val="E6DDD8"/>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Yield  =  93.7% efficient</a:t>
            </a:r>
          </a:p>
        </p:txBody>
      </p:sp>
      <p:sp>
        <p:nvSpPr>
          <p:cNvPr id="5362" name="Shape 5362"/>
          <p:cNvSpPr/>
          <p:nvPr/>
        </p:nvSpPr>
        <p:spPr>
          <a:xfrm>
            <a:off x="7758113" y="4119562"/>
            <a:ext cx="13700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49.4 g KCl</a:t>
            </a:r>
          </a:p>
        </p:txBody>
      </p:sp>
      <p:sp>
        <p:nvSpPr>
          <p:cNvPr id="5363" name="Shape 5363"/>
          <p:cNvSpPr txBox="1"/>
          <p:nvPr/>
        </p:nvSpPr>
        <p:spPr>
          <a:xfrm>
            <a:off x="5773737" y="5491162"/>
            <a:ext cx="331786"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p>
        </p:txBody>
      </p:sp>
      <p:sp>
        <p:nvSpPr>
          <p:cNvPr id="5364" name="Shape 5364"/>
          <p:cNvSpPr txBox="1"/>
          <p:nvPr/>
        </p:nvSpPr>
        <p:spPr>
          <a:xfrm>
            <a:off x="7497763" y="5491162"/>
            <a:ext cx="80486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100</a:t>
            </a:r>
          </a:p>
        </p:txBody>
      </p:sp>
      <p:sp>
        <p:nvSpPr>
          <p:cNvPr id="5365" name="Shape 5365"/>
          <p:cNvSpPr txBox="1"/>
          <p:nvPr/>
        </p:nvSpPr>
        <p:spPr>
          <a:xfrm>
            <a:off x="6178550" y="3929062"/>
            <a:ext cx="13700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74.5 g KCl</a:t>
            </a:r>
          </a:p>
        </p:txBody>
      </p:sp>
      <p:sp>
        <p:nvSpPr>
          <p:cNvPr id="5366" name="Shape 5366"/>
          <p:cNvSpPr txBox="1"/>
          <p:nvPr/>
        </p:nvSpPr>
        <p:spPr>
          <a:xfrm>
            <a:off x="6208712" y="4276725"/>
            <a:ext cx="128587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 mol KCl</a:t>
            </a:r>
          </a:p>
        </p:txBody>
      </p:sp>
      <p:grpSp>
        <p:nvGrpSpPr>
          <p:cNvPr id="5367" name="Shape 5367"/>
          <p:cNvGrpSpPr/>
          <p:nvPr/>
        </p:nvGrpSpPr>
        <p:grpSpPr>
          <a:xfrm>
            <a:off x="6188074" y="3946524"/>
            <a:ext cx="1387475" cy="733425"/>
            <a:chOff x="1871" y="2729"/>
            <a:chExt cx="816" cy="438"/>
          </a:xfrm>
        </p:grpSpPr>
        <p:sp>
          <p:nvSpPr>
            <p:cNvPr id="5368" name="Shape 5368"/>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369" name="Shape 5369"/>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5370" name="Shape 5370"/>
          <p:cNvCxnSpPr/>
          <p:nvPr/>
        </p:nvCxnSpPr>
        <p:spPr>
          <a:xfrm rot="10800000" flipH="1">
            <a:off x="6507162" y="4433888"/>
            <a:ext cx="923924" cy="119061"/>
          </a:xfrm>
          <a:prstGeom prst="straightConnector1">
            <a:avLst/>
          </a:prstGeom>
          <a:noFill/>
          <a:ln w="9525" cap="flat" cmpd="sng">
            <a:solidFill>
              <a:srgbClr val="FF0000"/>
            </a:solidFill>
            <a:prstDash val="solid"/>
            <a:round/>
            <a:headEnd type="none" w="med" len="med"/>
            <a:tailEnd type="none" w="med" len="med"/>
          </a:ln>
        </p:spPr>
      </p:cxnSp>
      <p:cxnSp>
        <p:nvCxnSpPr>
          <p:cNvPr id="5371" name="Shape 5371"/>
          <p:cNvCxnSpPr/>
          <p:nvPr/>
        </p:nvCxnSpPr>
        <p:spPr>
          <a:xfrm rot="10800000" flipH="1">
            <a:off x="5070475" y="4098925"/>
            <a:ext cx="830262" cy="107949"/>
          </a:xfrm>
          <a:prstGeom prst="straightConnector1">
            <a:avLst/>
          </a:prstGeom>
          <a:noFill/>
          <a:ln w="9525" cap="flat" cmpd="sng">
            <a:solidFill>
              <a:srgbClr val="FF0000"/>
            </a:solidFill>
            <a:prstDash val="solid"/>
            <a:round/>
            <a:headEnd type="none" w="med" len="med"/>
            <a:tailEnd type="none" w="med" len="med"/>
          </a:ln>
        </p:spPr>
      </p:cxnSp>
      <p:sp>
        <p:nvSpPr>
          <p:cNvPr id="5372" name="Shape 5372"/>
          <p:cNvSpPr txBox="1"/>
          <p:nvPr/>
        </p:nvSpPr>
        <p:spPr>
          <a:xfrm>
            <a:off x="7759700" y="4111625"/>
            <a:ext cx="8890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accent2"/>
                </a:solidFill>
                <a:latin typeface="Arial"/>
                <a:ea typeface="Arial"/>
                <a:cs typeface="Arial"/>
                <a:sym typeface="Arial"/>
              </a:rPr>
              <a:t>49.4 g</a:t>
            </a:r>
          </a:p>
        </p:txBody>
      </p:sp>
      <p:sp>
        <p:nvSpPr>
          <p:cNvPr id="5373" name="Shape 5373"/>
          <p:cNvSpPr/>
          <p:nvPr/>
        </p:nvSpPr>
        <p:spPr>
          <a:xfrm>
            <a:off x="4859337" y="2816225"/>
            <a:ext cx="5365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accent2"/>
                </a:solidFill>
                <a:latin typeface="Arial"/>
                <a:ea typeface="Arial"/>
                <a:cs typeface="Arial"/>
                <a:sym typeface="Arial"/>
              </a:rPr>
              <a:t>? g</a:t>
            </a:r>
          </a:p>
        </p:txBody>
      </p:sp>
      <p:sp>
        <p:nvSpPr>
          <p:cNvPr id="5374" name="Shape 5374"/>
          <p:cNvSpPr/>
          <p:nvPr/>
        </p:nvSpPr>
        <p:spPr>
          <a:xfrm>
            <a:off x="4846637" y="2206625"/>
            <a:ext cx="839787"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KCl</a:t>
            </a:r>
          </a:p>
        </p:txBody>
      </p:sp>
      <p:sp>
        <p:nvSpPr>
          <p:cNvPr id="5375" name="Shape 5375"/>
          <p:cNvSpPr/>
          <p:nvPr/>
        </p:nvSpPr>
        <p:spPr>
          <a:xfrm>
            <a:off x="5607050" y="2206625"/>
            <a:ext cx="2513012"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 H</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O + CO</a:t>
            </a:r>
            <a:r>
              <a:rPr lang="en-US" sz="3200" b="0" i="0" u="none" strike="noStrike" cap="none" baseline="-25000">
                <a:solidFill>
                  <a:schemeClr val="dk1"/>
                </a:solidFill>
                <a:latin typeface="Arial"/>
                <a:ea typeface="Arial"/>
                <a:cs typeface="Arial"/>
                <a:sym typeface="Arial"/>
              </a:rPr>
              <a:t>2</a:t>
            </a:r>
          </a:p>
        </p:txBody>
      </p:sp>
      <p:sp>
        <p:nvSpPr>
          <p:cNvPr id="5376" name="Shape 5376"/>
          <p:cNvSpPr/>
          <p:nvPr/>
        </p:nvSpPr>
        <p:spPr>
          <a:xfrm>
            <a:off x="5608637" y="2214563"/>
            <a:ext cx="1733549"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 H</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CO</a:t>
            </a:r>
            <a:r>
              <a:rPr lang="en-US" sz="3200" b="0" i="0" u="none" strike="noStrike" cap="none" baseline="-25000">
                <a:solidFill>
                  <a:schemeClr val="dk1"/>
                </a:solidFill>
                <a:latin typeface="Arial"/>
                <a:ea typeface="Arial"/>
                <a:cs typeface="Arial"/>
                <a:sym typeface="Arial"/>
              </a:rPr>
              <a:t>3</a:t>
            </a:r>
          </a:p>
        </p:txBody>
      </p:sp>
      <p:sp>
        <p:nvSpPr>
          <p:cNvPr id="5377" name="Shape 5377"/>
          <p:cNvSpPr/>
          <p:nvPr/>
        </p:nvSpPr>
        <p:spPr>
          <a:xfrm>
            <a:off x="4624387" y="2212975"/>
            <a:ext cx="409575"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2</a:t>
            </a:r>
          </a:p>
        </p:txBody>
      </p:sp>
      <p:sp>
        <p:nvSpPr>
          <p:cNvPr id="5378" name="Shape 5378"/>
          <p:cNvSpPr/>
          <p:nvPr/>
        </p:nvSpPr>
        <p:spPr>
          <a:xfrm>
            <a:off x="2965450" y="2201863"/>
            <a:ext cx="409575"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2</a:t>
            </a:r>
          </a:p>
        </p:txBody>
      </p:sp>
      <p:cxnSp>
        <p:nvCxnSpPr>
          <p:cNvPr id="5379" name="Shape 5379"/>
          <p:cNvCxnSpPr/>
          <p:nvPr/>
        </p:nvCxnSpPr>
        <p:spPr>
          <a:xfrm>
            <a:off x="4243387" y="2538413"/>
            <a:ext cx="349250" cy="0"/>
          </a:xfrm>
          <a:prstGeom prst="straightConnector1">
            <a:avLst/>
          </a:prstGeom>
          <a:noFill/>
          <a:ln w="15875"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9"/>
                                        </p:tgtEl>
                                        <p:attrNameLst>
                                          <p:attrName>style.visibility</p:attrName>
                                        </p:attrNameLst>
                                      </p:cBhvr>
                                      <p:to>
                                        <p:strVal val="visible"/>
                                      </p:to>
                                    </p:set>
                                    <p:animEffect transition="in" filter="fade">
                                      <p:cBhvr>
                                        <p:cTn id="7" dur="500"/>
                                        <p:tgtEl>
                                          <p:spTgt spid="5329"/>
                                        </p:tgtEl>
                                      </p:cBhvr>
                                    </p:animEffect>
                                  </p:childTnLst>
                                </p:cTn>
                              </p:par>
                              <p:par>
                                <p:cTn id="8" presetID="10" presetClass="entr" presetSubtype="0" fill="hold" nodeType="withEffect">
                                  <p:stCondLst>
                                    <p:cond delay="0"/>
                                  </p:stCondLst>
                                  <p:childTnLst>
                                    <p:set>
                                      <p:cBhvr>
                                        <p:cTn id="9" dur="1" fill="hold">
                                          <p:stCondLst>
                                            <p:cond delay="0"/>
                                          </p:stCondLst>
                                        </p:cTn>
                                        <p:tgtEl>
                                          <p:spTgt spid="5335"/>
                                        </p:tgtEl>
                                        <p:attrNameLst>
                                          <p:attrName>style.visibility</p:attrName>
                                        </p:attrNameLst>
                                      </p:cBhvr>
                                      <p:to>
                                        <p:strVal val="visible"/>
                                      </p:to>
                                    </p:set>
                                    <p:animEffect transition="in" filter="fade">
                                      <p:cBhvr>
                                        <p:cTn id="10" dur="500"/>
                                        <p:tgtEl>
                                          <p:spTgt spid="533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379"/>
                                        </p:tgtEl>
                                        <p:attrNameLst>
                                          <p:attrName>style.visibility</p:attrName>
                                        </p:attrNameLst>
                                      </p:cBhvr>
                                      <p:to>
                                        <p:strVal val="visible"/>
                                      </p:to>
                                    </p:set>
                                    <p:animEffect transition="in" filter="fade">
                                      <p:cBhvr>
                                        <p:cTn id="14" dur="500"/>
                                        <p:tgtEl>
                                          <p:spTgt spid="537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374"/>
                                        </p:tgtEl>
                                        <p:attrNameLst>
                                          <p:attrName>style.visibility</p:attrName>
                                        </p:attrNameLst>
                                      </p:cBhvr>
                                      <p:to>
                                        <p:strVal val="visible"/>
                                      </p:to>
                                    </p:set>
                                    <p:animEffect transition="in" filter="fade">
                                      <p:cBhvr>
                                        <p:cTn id="19" dur="500"/>
                                        <p:tgtEl>
                                          <p:spTgt spid="537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376"/>
                                        </p:tgtEl>
                                        <p:attrNameLst>
                                          <p:attrName>style.visibility</p:attrName>
                                        </p:attrNameLst>
                                      </p:cBhvr>
                                      <p:to>
                                        <p:strVal val="visible"/>
                                      </p:to>
                                    </p:set>
                                    <p:animEffect transition="in" filter="fade">
                                      <p:cBhvr>
                                        <p:cTn id="24" dur="500"/>
                                        <p:tgtEl>
                                          <p:spTgt spid="537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376"/>
                                        </p:tgtEl>
                                      </p:cBhvr>
                                    </p:animEffect>
                                    <p:set>
                                      <p:cBhvr>
                                        <p:cTn id="29" dur="1" fill="hold">
                                          <p:stCondLst>
                                            <p:cond delay="500"/>
                                          </p:stCondLst>
                                        </p:cTn>
                                        <p:tgtEl>
                                          <p:spTgt spid="5376"/>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5375"/>
                                        </p:tgtEl>
                                        <p:attrNameLst>
                                          <p:attrName>style.visibility</p:attrName>
                                        </p:attrNameLst>
                                      </p:cBhvr>
                                      <p:to>
                                        <p:strVal val="visible"/>
                                      </p:to>
                                    </p:set>
                                    <p:animEffect transition="in" filter="fade">
                                      <p:cBhvr>
                                        <p:cTn id="32" dur="500"/>
                                        <p:tgtEl>
                                          <p:spTgt spid="53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77"/>
                                        </p:tgtEl>
                                        <p:attrNameLst>
                                          <p:attrName>style.visibility</p:attrName>
                                        </p:attrNameLst>
                                      </p:cBhvr>
                                      <p:to>
                                        <p:strVal val="visible"/>
                                      </p:to>
                                    </p:set>
                                    <p:animEffect transition="in" filter="fade">
                                      <p:cBhvr>
                                        <p:cTn id="37" dur="500"/>
                                        <p:tgtEl>
                                          <p:spTgt spid="53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78"/>
                                        </p:tgtEl>
                                        <p:attrNameLst>
                                          <p:attrName>style.visibility</p:attrName>
                                        </p:attrNameLst>
                                      </p:cBhvr>
                                      <p:to>
                                        <p:strVal val="visible"/>
                                      </p:to>
                                    </p:set>
                                    <p:animEffect transition="in" filter="fade">
                                      <p:cBhvr>
                                        <p:cTn id="42" dur="500"/>
                                        <p:tgtEl>
                                          <p:spTgt spid="53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330"/>
                                        </p:tgtEl>
                                        <p:attrNameLst>
                                          <p:attrName>style.visibility</p:attrName>
                                        </p:attrNameLst>
                                      </p:cBhvr>
                                      <p:to>
                                        <p:strVal val="visible"/>
                                      </p:to>
                                    </p:set>
                                    <p:animEffect transition="in" filter="fade">
                                      <p:cBhvr>
                                        <p:cTn id="47" dur="500"/>
                                        <p:tgtEl>
                                          <p:spTgt spid="53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34"/>
                                        </p:tgtEl>
                                        <p:attrNameLst>
                                          <p:attrName>style.visibility</p:attrName>
                                        </p:attrNameLst>
                                      </p:cBhvr>
                                      <p:to>
                                        <p:strVal val="visible"/>
                                      </p:to>
                                    </p:set>
                                    <p:animEffect transition="in" filter="fade">
                                      <p:cBhvr>
                                        <p:cTn id="52" dur="1000"/>
                                        <p:tgtEl>
                                          <p:spTgt spid="53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332"/>
                                        </p:tgtEl>
                                        <p:attrNameLst>
                                          <p:attrName>style.visibility</p:attrName>
                                        </p:attrNameLst>
                                      </p:cBhvr>
                                      <p:to>
                                        <p:strVal val="visible"/>
                                      </p:to>
                                    </p:set>
                                    <p:animEffect transition="in" filter="fade">
                                      <p:cBhvr>
                                        <p:cTn id="57" dur="1000"/>
                                        <p:tgtEl>
                                          <p:spTgt spid="53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333"/>
                                        </p:tgtEl>
                                        <p:attrNameLst>
                                          <p:attrName>style.visibility</p:attrName>
                                        </p:attrNameLst>
                                      </p:cBhvr>
                                      <p:to>
                                        <p:strVal val="visible"/>
                                      </p:to>
                                    </p:set>
                                    <p:animEffect transition="in" filter="fade">
                                      <p:cBhvr>
                                        <p:cTn id="62" dur="500"/>
                                        <p:tgtEl>
                                          <p:spTgt spid="53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331"/>
                                        </p:tgtEl>
                                        <p:attrNameLst>
                                          <p:attrName>style.visibility</p:attrName>
                                        </p:attrNameLst>
                                      </p:cBhvr>
                                      <p:to>
                                        <p:strVal val="visible"/>
                                      </p:to>
                                    </p:set>
                                    <p:animEffect transition="in" filter="fade">
                                      <p:cBhvr>
                                        <p:cTn id="67" dur="500"/>
                                        <p:tgtEl>
                                          <p:spTgt spid="53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373"/>
                                        </p:tgtEl>
                                        <p:attrNameLst>
                                          <p:attrName>style.visibility</p:attrName>
                                        </p:attrNameLst>
                                      </p:cBhvr>
                                      <p:to>
                                        <p:strVal val="visible"/>
                                      </p:to>
                                    </p:set>
                                    <p:animEffect transition="in" filter="fade">
                                      <p:cBhvr>
                                        <p:cTn id="72" dur="1000"/>
                                        <p:tgtEl>
                                          <p:spTgt spid="537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336"/>
                                        </p:tgtEl>
                                        <p:attrNameLst>
                                          <p:attrName>style.visibility</p:attrName>
                                        </p:attrNameLst>
                                      </p:cBhvr>
                                      <p:to>
                                        <p:strVal val="visible"/>
                                      </p:to>
                                    </p:set>
                                    <p:animEffect transition="in" filter="fade">
                                      <p:cBhvr>
                                        <p:cTn id="77" dur="500"/>
                                        <p:tgtEl>
                                          <p:spTgt spid="533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337"/>
                                        </p:tgtEl>
                                        <p:attrNameLst>
                                          <p:attrName>style.visibility</p:attrName>
                                        </p:attrNameLst>
                                      </p:cBhvr>
                                      <p:to>
                                        <p:strVal val="visible"/>
                                      </p:to>
                                    </p:set>
                                    <p:animEffect transition="in" filter="fade">
                                      <p:cBhvr>
                                        <p:cTn id="82" dur="500"/>
                                        <p:tgtEl>
                                          <p:spTgt spid="5337"/>
                                        </p:tgtEl>
                                      </p:cBhvr>
                                    </p:animEffect>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5338"/>
                                        </p:tgtEl>
                                        <p:attrNameLst>
                                          <p:attrName>style.visibility</p:attrName>
                                        </p:attrNameLst>
                                      </p:cBhvr>
                                      <p:to>
                                        <p:strVal val="visible"/>
                                      </p:to>
                                    </p:set>
                                    <p:animEffect transition="in" filter="fade">
                                      <p:cBhvr>
                                        <p:cTn id="86" dur="1000"/>
                                        <p:tgtEl>
                                          <p:spTgt spid="533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344"/>
                                        </p:tgtEl>
                                        <p:attrNameLst>
                                          <p:attrName>style.visibility</p:attrName>
                                        </p:attrNameLst>
                                      </p:cBhvr>
                                      <p:to>
                                        <p:strVal val="visible"/>
                                      </p:to>
                                    </p:set>
                                    <p:animEffect transition="in" filter="fade">
                                      <p:cBhvr>
                                        <p:cTn id="91" dur="2000"/>
                                        <p:tgtEl>
                                          <p:spTgt spid="534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341"/>
                                        </p:tgtEl>
                                        <p:attrNameLst>
                                          <p:attrName>style.visibility</p:attrName>
                                        </p:attrNameLst>
                                      </p:cBhvr>
                                      <p:to>
                                        <p:strVal val="visible"/>
                                      </p:to>
                                    </p:set>
                                    <p:animEffect transition="in" filter="fade">
                                      <p:cBhvr>
                                        <p:cTn id="96" dur="500"/>
                                        <p:tgtEl>
                                          <p:spTgt spid="534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340"/>
                                        </p:tgtEl>
                                        <p:attrNameLst>
                                          <p:attrName>style.visibility</p:attrName>
                                        </p:attrNameLst>
                                      </p:cBhvr>
                                      <p:to>
                                        <p:strVal val="visible"/>
                                      </p:to>
                                    </p:set>
                                    <p:animEffect transition="in" filter="fade">
                                      <p:cBhvr>
                                        <p:cTn id="101" dur="500"/>
                                        <p:tgtEl>
                                          <p:spTgt spid="534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353"/>
                                        </p:tgtEl>
                                        <p:attrNameLst>
                                          <p:attrName>style.visibility</p:attrName>
                                        </p:attrNameLst>
                                      </p:cBhvr>
                                      <p:to>
                                        <p:strVal val="visible"/>
                                      </p:to>
                                    </p:set>
                                    <p:animEffect transition="in" filter="fade">
                                      <p:cBhvr>
                                        <p:cTn id="106" dur="500"/>
                                        <p:tgtEl>
                                          <p:spTgt spid="5353"/>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5350"/>
                                        </p:tgtEl>
                                        <p:attrNameLst>
                                          <p:attrName>style.visibility</p:attrName>
                                        </p:attrNameLst>
                                      </p:cBhvr>
                                      <p:to>
                                        <p:strVal val="visible"/>
                                      </p:to>
                                    </p:set>
                                    <p:animEffect transition="in" filter="fade">
                                      <p:cBhvr>
                                        <p:cTn id="110" dur="500"/>
                                        <p:tgtEl>
                                          <p:spTgt spid="5350"/>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5347"/>
                                        </p:tgtEl>
                                        <p:attrNameLst>
                                          <p:attrName>style.visibility</p:attrName>
                                        </p:attrNameLst>
                                      </p:cBhvr>
                                      <p:to>
                                        <p:strVal val="visible"/>
                                      </p:to>
                                    </p:set>
                                    <p:animEffect transition="in" filter="fade">
                                      <p:cBhvr>
                                        <p:cTn id="115" dur="2000"/>
                                        <p:tgtEl>
                                          <p:spTgt spid="534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5343"/>
                                        </p:tgtEl>
                                        <p:attrNameLst>
                                          <p:attrName>style.visibility</p:attrName>
                                        </p:attrNameLst>
                                      </p:cBhvr>
                                      <p:to>
                                        <p:strVal val="visible"/>
                                      </p:to>
                                    </p:set>
                                    <p:animEffect transition="in" filter="fade">
                                      <p:cBhvr>
                                        <p:cTn id="120" dur="500"/>
                                        <p:tgtEl>
                                          <p:spTgt spid="5343"/>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5342"/>
                                        </p:tgtEl>
                                        <p:attrNameLst>
                                          <p:attrName>style.visibility</p:attrName>
                                        </p:attrNameLst>
                                      </p:cBhvr>
                                      <p:to>
                                        <p:strVal val="visible"/>
                                      </p:to>
                                    </p:set>
                                    <p:animEffect transition="in" filter="fade">
                                      <p:cBhvr>
                                        <p:cTn id="125" dur="500"/>
                                        <p:tgtEl>
                                          <p:spTgt spid="534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5351"/>
                                        </p:tgtEl>
                                        <p:attrNameLst>
                                          <p:attrName>style.visibility</p:attrName>
                                        </p:attrNameLst>
                                      </p:cBhvr>
                                      <p:to>
                                        <p:strVal val="visible"/>
                                      </p:to>
                                    </p:set>
                                    <p:animEffect transition="in" filter="fade">
                                      <p:cBhvr>
                                        <p:cTn id="130" dur="500"/>
                                        <p:tgtEl>
                                          <p:spTgt spid="5351"/>
                                        </p:tgtEl>
                                      </p:cBhvr>
                                    </p:animEffect>
                                  </p:childTnLst>
                                </p:cTn>
                              </p:par>
                            </p:childTnLst>
                          </p:cTn>
                        </p:par>
                        <p:par>
                          <p:cTn id="131" fill="hold">
                            <p:stCondLst>
                              <p:cond delay="500"/>
                            </p:stCondLst>
                            <p:childTnLst>
                              <p:par>
                                <p:cTn id="132" presetID="10" presetClass="entr" presetSubtype="0" fill="hold" nodeType="afterEffect">
                                  <p:stCondLst>
                                    <p:cond delay="0"/>
                                  </p:stCondLst>
                                  <p:childTnLst>
                                    <p:set>
                                      <p:cBhvr>
                                        <p:cTn id="133" dur="1" fill="hold">
                                          <p:stCondLst>
                                            <p:cond delay="0"/>
                                          </p:stCondLst>
                                        </p:cTn>
                                        <p:tgtEl>
                                          <p:spTgt spid="5352"/>
                                        </p:tgtEl>
                                        <p:attrNameLst>
                                          <p:attrName>style.visibility</p:attrName>
                                        </p:attrNameLst>
                                      </p:cBhvr>
                                      <p:to>
                                        <p:strVal val="visible"/>
                                      </p:to>
                                    </p:set>
                                    <p:animEffect transition="in" filter="fade">
                                      <p:cBhvr>
                                        <p:cTn id="134" dur="500"/>
                                        <p:tgtEl>
                                          <p:spTgt spid="535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367"/>
                                        </p:tgtEl>
                                        <p:attrNameLst>
                                          <p:attrName>style.visibility</p:attrName>
                                        </p:attrNameLst>
                                      </p:cBhvr>
                                      <p:to>
                                        <p:strVal val="visible"/>
                                      </p:to>
                                    </p:set>
                                    <p:animEffect transition="in" filter="fade">
                                      <p:cBhvr>
                                        <p:cTn id="139" dur="2000"/>
                                        <p:tgtEl>
                                          <p:spTgt spid="5367"/>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5366"/>
                                        </p:tgtEl>
                                        <p:attrNameLst>
                                          <p:attrName>style.visibility</p:attrName>
                                        </p:attrNameLst>
                                      </p:cBhvr>
                                      <p:to>
                                        <p:strVal val="visible"/>
                                      </p:to>
                                    </p:set>
                                    <p:animEffect transition="in" filter="fade">
                                      <p:cBhvr>
                                        <p:cTn id="144" dur="500"/>
                                        <p:tgtEl>
                                          <p:spTgt spid="5366"/>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365"/>
                                        </p:tgtEl>
                                        <p:attrNameLst>
                                          <p:attrName>style.visibility</p:attrName>
                                        </p:attrNameLst>
                                      </p:cBhvr>
                                      <p:to>
                                        <p:strVal val="visible"/>
                                      </p:to>
                                    </p:set>
                                    <p:animEffect transition="in" filter="fade">
                                      <p:cBhvr>
                                        <p:cTn id="149" dur="500"/>
                                        <p:tgtEl>
                                          <p:spTgt spid="5365"/>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5371"/>
                                        </p:tgtEl>
                                        <p:attrNameLst>
                                          <p:attrName>style.visibility</p:attrName>
                                        </p:attrNameLst>
                                      </p:cBhvr>
                                      <p:to>
                                        <p:strVal val="visible"/>
                                      </p:to>
                                    </p:set>
                                    <p:animEffect transition="in" filter="fade">
                                      <p:cBhvr>
                                        <p:cTn id="154" dur="500"/>
                                        <p:tgtEl>
                                          <p:spTgt spid="5371"/>
                                        </p:tgtEl>
                                      </p:cBhvr>
                                    </p:animEffect>
                                  </p:childTnLst>
                                </p:cTn>
                              </p:par>
                            </p:childTnLst>
                          </p:cTn>
                        </p:par>
                        <p:par>
                          <p:cTn id="155" fill="hold">
                            <p:stCondLst>
                              <p:cond delay="500"/>
                            </p:stCondLst>
                            <p:childTnLst>
                              <p:par>
                                <p:cTn id="156" presetID="10" presetClass="entr" presetSubtype="0" fill="hold" nodeType="afterEffect">
                                  <p:stCondLst>
                                    <p:cond delay="0"/>
                                  </p:stCondLst>
                                  <p:childTnLst>
                                    <p:set>
                                      <p:cBhvr>
                                        <p:cTn id="157" dur="1" fill="hold">
                                          <p:stCondLst>
                                            <p:cond delay="0"/>
                                          </p:stCondLst>
                                        </p:cTn>
                                        <p:tgtEl>
                                          <p:spTgt spid="5370"/>
                                        </p:tgtEl>
                                        <p:attrNameLst>
                                          <p:attrName>style.visibility</p:attrName>
                                        </p:attrNameLst>
                                      </p:cBhvr>
                                      <p:to>
                                        <p:strVal val="visible"/>
                                      </p:to>
                                    </p:set>
                                    <p:animEffect transition="in" filter="fade">
                                      <p:cBhvr>
                                        <p:cTn id="158" dur="500"/>
                                        <p:tgtEl>
                                          <p:spTgt spid="5370"/>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5339"/>
                                        </p:tgtEl>
                                        <p:attrNameLst>
                                          <p:attrName>style.visibility</p:attrName>
                                        </p:attrNameLst>
                                      </p:cBhvr>
                                      <p:to>
                                        <p:strVal val="visible"/>
                                      </p:to>
                                    </p:set>
                                    <p:animEffect transition="in" filter="fade">
                                      <p:cBhvr>
                                        <p:cTn id="163" dur="500"/>
                                        <p:tgtEl>
                                          <p:spTgt spid="5339"/>
                                        </p:tgtEl>
                                      </p:cBhvr>
                                    </p:animEffect>
                                  </p:childTnLst>
                                </p:cTn>
                              </p:par>
                            </p:childTnLst>
                          </p:cTn>
                        </p:par>
                      </p:childTnLst>
                    </p:cTn>
                  </p:par>
                  <p:par>
                    <p:cTn id="164" fill="hold">
                      <p:stCondLst>
                        <p:cond delay="indefinite"/>
                      </p:stCondLst>
                      <p:childTnLst>
                        <p:par>
                          <p:cTn id="165" fill="hold">
                            <p:stCondLst>
                              <p:cond delay="0"/>
                            </p:stCondLst>
                            <p:childTnLst>
                              <p:par>
                                <p:cTn id="166" presetID="23" presetClass="entr" presetSubtype="16" fill="hold" nodeType="clickEffect">
                                  <p:stCondLst>
                                    <p:cond delay="0"/>
                                  </p:stCondLst>
                                  <p:childTnLst>
                                    <p:set>
                                      <p:cBhvr>
                                        <p:cTn id="167" dur="1" fill="hold">
                                          <p:stCondLst>
                                            <p:cond delay="0"/>
                                          </p:stCondLst>
                                        </p:cTn>
                                        <p:tgtEl>
                                          <p:spTgt spid="5372"/>
                                        </p:tgtEl>
                                        <p:attrNameLst>
                                          <p:attrName>style.visibility</p:attrName>
                                        </p:attrNameLst>
                                      </p:cBhvr>
                                      <p:to>
                                        <p:strVal val="visible"/>
                                      </p:to>
                                    </p:set>
                                    <p:anim calcmode="lin" valueType="num">
                                      <p:cBhvr additive="base">
                                        <p:cTn id="168" dur="500"/>
                                        <p:tgtEl>
                                          <p:spTgt spid="5372"/>
                                        </p:tgtEl>
                                        <p:attrNameLst>
                                          <p:attrName>ppt_w</p:attrName>
                                        </p:attrNameLst>
                                      </p:cBhvr>
                                      <p:tavLst>
                                        <p:tav tm="0">
                                          <p:val>
                                            <p:strVal val="0"/>
                                          </p:val>
                                        </p:tav>
                                        <p:tav tm="100000">
                                          <p:val>
                                            <p:strVal val="#ppt_w"/>
                                          </p:val>
                                        </p:tav>
                                      </p:tavLst>
                                    </p:anim>
                                    <p:anim calcmode="lin" valueType="num">
                                      <p:cBhvr additive="base">
                                        <p:cTn id="169" dur="500"/>
                                        <p:tgtEl>
                                          <p:spTgt spid="5372"/>
                                        </p:tgtEl>
                                        <p:attrNameLst>
                                          <p:attrName>ppt_h</p:attrName>
                                        </p:attrNameLst>
                                      </p:cBhvr>
                                      <p:tavLst>
                                        <p:tav tm="0">
                                          <p:val>
                                            <p:strVal val="0"/>
                                          </p:val>
                                        </p:tav>
                                        <p:tav tm="100000">
                                          <p:val>
                                            <p:strVal val="#ppt_h"/>
                                          </p:val>
                                        </p:tav>
                                      </p:tavLst>
                                    </p:anim>
                                  </p:childTnLst>
                                </p:cTn>
                              </p:par>
                              <p:par>
                                <p:cTn id="170" presetID="10" presetClass="exit" presetSubtype="0" fill="hold" nodeType="withEffect">
                                  <p:stCondLst>
                                    <p:cond delay="0"/>
                                  </p:stCondLst>
                                  <p:childTnLst>
                                    <p:animEffect transition="out" filter="fade">
                                      <p:cBhvr>
                                        <p:cTn id="171" dur="1000"/>
                                        <p:tgtEl>
                                          <p:spTgt spid="5373"/>
                                        </p:tgtEl>
                                      </p:cBhvr>
                                    </p:animEffect>
                                    <p:set>
                                      <p:cBhvr>
                                        <p:cTn id="172" dur="1" fill="hold">
                                          <p:stCondLst>
                                            <p:cond delay="1000"/>
                                          </p:stCondLst>
                                        </p:cTn>
                                        <p:tgtEl>
                                          <p:spTgt spid="537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3" presetClass="entr" presetSubtype="16" fill="hold" nodeType="clickEffect">
                                  <p:stCondLst>
                                    <p:cond delay="0"/>
                                  </p:stCondLst>
                                  <p:childTnLst>
                                    <p:set>
                                      <p:cBhvr>
                                        <p:cTn id="176" dur="1" fill="hold">
                                          <p:stCondLst>
                                            <p:cond delay="0"/>
                                          </p:stCondLst>
                                        </p:cTn>
                                        <p:tgtEl>
                                          <p:spTgt spid="5355"/>
                                        </p:tgtEl>
                                        <p:attrNameLst>
                                          <p:attrName>style.visibility</p:attrName>
                                        </p:attrNameLst>
                                      </p:cBhvr>
                                      <p:to>
                                        <p:strVal val="visible"/>
                                      </p:to>
                                    </p:set>
                                    <p:anim calcmode="lin" valueType="num">
                                      <p:cBhvr additive="base">
                                        <p:cTn id="177" dur="500"/>
                                        <p:tgtEl>
                                          <p:spTgt spid="5355"/>
                                        </p:tgtEl>
                                        <p:attrNameLst>
                                          <p:attrName>ppt_w</p:attrName>
                                        </p:attrNameLst>
                                      </p:cBhvr>
                                      <p:tavLst>
                                        <p:tav tm="0">
                                          <p:val>
                                            <p:strVal val="0"/>
                                          </p:val>
                                        </p:tav>
                                        <p:tav tm="100000">
                                          <p:val>
                                            <p:strVal val="#ppt_w"/>
                                          </p:val>
                                        </p:tav>
                                      </p:tavLst>
                                    </p:anim>
                                    <p:anim calcmode="lin" valueType="num">
                                      <p:cBhvr additive="base">
                                        <p:cTn id="178" dur="500"/>
                                        <p:tgtEl>
                                          <p:spTgt spid="5355"/>
                                        </p:tgtEl>
                                        <p:attrNameLst>
                                          <p:attrName>ppt_h</p:attrName>
                                        </p:attrNameLst>
                                      </p:cBhvr>
                                      <p:tavLst>
                                        <p:tav tm="0">
                                          <p:val>
                                            <p:strVal val="0"/>
                                          </p:val>
                                        </p:tav>
                                        <p:tav tm="100000">
                                          <p:val>
                                            <p:strVal val="#ppt_h"/>
                                          </p:val>
                                        </p:tav>
                                      </p:tavLst>
                                    </p:anim>
                                  </p:childTnLst>
                                </p:cTn>
                              </p:par>
                            </p:childTnLst>
                          </p:cTn>
                        </p:par>
                      </p:childTnLst>
                    </p:cTn>
                  </p:par>
                  <p:par>
                    <p:cTn id="179" fill="hold">
                      <p:stCondLst>
                        <p:cond delay="indefinite"/>
                      </p:stCondLst>
                      <p:childTnLst>
                        <p:par>
                          <p:cTn id="180" fill="hold">
                            <p:stCondLst>
                              <p:cond delay="0"/>
                            </p:stCondLst>
                            <p:childTnLst>
                              <p:par>
                                <p:cTn id="181" presetID="23" presetClass="entr" presetSubtype="16" fill="hold" nodeType="clickEffect">
                                  <p:stCondLst>
                                    <p:cond delay="0"/>
                                  </p:stCondLst>
                                  <p:childTnLst>
                                    <p:set>
                                      <p:cBhvr>
                                        <p:cTn id="182" dur="1" fill="hold">
                                          <p:stCondLst>
                                            <p:cond delay="0"/>
                                          </p:stCondLst>
                                        </p:cTn>
                                        <p:tgtEl>
                                          <p:spTgt spid="5359"/>
                                        </p:tgtEl>
                                        <p:attrNameLst>
                                          <p:attrName>style.visibility</p:attrName>
                                        </p:attrNameLst>
                                      </p:cBhvr>
                                      <p:to>
                                        <p:strVal val="visible"/>
                                      </p:to>
                                    </p:set>
                                    <p:anim calcmode="lin" valueType="num">
                                      <p:cBhvr additive="base">
                                        <p:cTn id="183" dur="500"/>
                                        <p:tgtEl>
                                          <p:spTgt spid="5359"/>
                                        </p:tgtEl>
                                        <p:attrNameLst>
                                          <p:attrName>ppt_w</p:attrName>
                                        </p:attrNameLst>
                                      </p:cBhvr>
                                      <p:tavLst>
                                        <p:tav tm="0">
                                          <p:val>
                                            <p:strVal val="0"/>
                                          </p:val>
                                        </p:tav>
                                        <p:tav tm="100000">
                                          <p:val>
                                            <p:strVal val="#ppt_w"/>
                                          </p:val>
                                        </p:tav>
                                      </p:tavLst>
                                    </p:anim>
                                    <p:anim calcmode="lin" valueType="num">
                                      <p:cBhvr additive="base">
                                        <p:cTn id="184" dur="500"/>
                                        <p:tgtEl>
                                          <p:spTgt spid="5359"/>
                                        </p:tgtEl>
                                        <p:attrNameLst>
                                          <p:attrName>ppt_h</p:attrName>
                                        </p:attrNameLst>
                                      </p:cBhvr>
                                      <p:tavLst>
                                        <p:tav tm="0">
                                          <p:val>
                                            <p:strVal val="0"/>
                                          </p:val>
                                        </p:tav>
                                        <p:tav tm="100000">
                                          <p:val>
                                            <p:strVal val="#ppt_h"/>
                                          </p:val>
                                        </p:tav>
                                      </p:tavLst>
                                    </p:anim>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5363"/>
                                        </p:tgtEl>
                                        <p:attrNameLst>
                                          <p:attrName>style.visibility</p:attrName>
                                        </p:attrNameLst>
                                      </p:cBhvr>
                                      <p:to>
                                        <p:strVal val="visible"/>
                                      </p:to>
                                    </p:set>
                                    <p:animEffect transition="in" filter="fade">
                                      <p:cBhvr>
                                        <p:cTn id="188" dur="2000"/>
                                        <p:tgtEl>
                                          <p:spTgt spid="5363"/>
                                        </p:tgtEl>
                                      </p:cBhvr>
                                    </p:animEffect>
                                  </p:childTnLst>
                                </p:cTn>
                              </p:par>
                            </p:childTnLst>
                          </p:cTn>
                        </p:par>
                        <p:par>
                          <p:cTn id="189" fill="hold">
                            <p:stCondLst>
                              <p:cond delay="2500"/>
                            </p:stCondLst>
                            <p:childTnLst>
                              <p:par>
                                <p:cTn id="190" presetID="10" presetClass="entr" presetSubtype="0" fill="hold" nodeType="afterEffect">
                                  <p:stCondLst>
                                    <p:cond delay="0"/>
                                  </p:stCondLst>
                                  <p:childTnLst>
                                    <p:set>
                                      <p:cBhvr>
                                        <p:cTn id="191" dur="1" fill="hold">
                                          <p:stCondLst>
                                            <p:cond delay="0"/>
                                          </p:stCondLst>
                                        </p:cTn>
                                        <p:tgtEl>
                                          <p:spTgt spid="5360"/>
                                        </p:tgtEl>
                                        <p:attrNameLst>
                                          <p:attrName>style.visibility</p:attrName>
                                        </p:attrNameLst>
                                      </p:cBhvr>
                                      <p:to>
                                        <p:strVal val="visible"/>
                                      </p:to>
                                    </p:set>
                                    <p:animEffect transition="in" filter="fade">
                                      <p:cBhvr>
                                        <p:cTn id="192" dur="1000"/>
                                        <p:tgtEl>
                                          <p:spTgt spid="5360"/>
                                        </p:tgtEl>
                                      </p:cBhvr>
                                    </p:animEffect>
                                  </p:childTnLst>
                                </p:cTn>
                              </p:par>
                            </p:childTnLst>
                          </p:cTn>
                        </p:par>
                      </p:childTnLst>
                    </p:cTn>
                  </p:par>
                  <p:par>
                    <p:cTn id="193" fill="hold">
                      <p:stCondLst>
                        <p:cond delay="indefinite"/>
                      </p:stCondLst>
                      <p:childTnLst>
                        <p:par>
                          <p:cTn id="194" fill="hold">
                            <p:stCondLst>
                              <p:cond delay="0"/>
                            </p:stCondLst>
                            <p:childTnLst>
                              <p:par>
                                <p:cTn id="195" presetID="23" presetClass="entr" presetSubtype="16" fill="hold" nodeType="clickEffect">
                                  <p:stCondLst>
                                    <p:cond delay="0"/>
                                  </p:stCondLst>
                                  <p:childTnLst>
                                    <p:set>
                                      <p:cBhvr>
                                        <p:cTn id="196" dur="1" fill="hold">
                                          <p:stCondLst>
                                            <p:cond delay="0"/>
                                          </p:stCondLst>
                                        </p:cTn>
                                        <p:tgtEl>
                                          <p:spTgt spid="5354"/>
                                        </p:tgtEl>
                                        <p:attrNameLst>
                                          <p:attrName>style.visibility</p:attrName>
                                        </p:attrNameLst>
                                      </p:cBhvr>
                                      <p:to>
                                        <p:strVal val="visible"/>
                                      </p:to>
                                    </p:set>
                                    <p:anim calcmode="lin" valueType="num">
                                      <p:cBhvr additive="base">
                                        <p:cTn id="197" dur="500"/>
                                        <p:tgtEl>
                                          <p:spTgt spid="5354"/>
                                        </p:tgtEl>
                                        <p:attrNameLst>
                                          <p:attrName>ppt_w</p:attrName>
                                        </p:attrNameLst>
                                      </p:cBhvr>
                                      <p:tavLst>
                                        <p:tav tm="0">
                                          <p:val>
                                            <p:strVal val="0"/>
                                          </p:val>
                                        </p:tav>
                                        <p:tav tm="100000">
                                          <p:val>
                                            <p:strVal val="#ppt_w"/>
                                          </p:val>
                                        </p:tav>
                                      </p:tavLst>
                                    </p:anim>
                                    <p:anim calcmode="lin" valueType="num">
                                      <p:cBhvr additive="base">
                                        <p:cTn id="198" dur="500"/>
                                        <p:tgtEl>
                                          <p:spTgt spid="5354"/>
                                        </p:tgtEl>
                                        <p:attrNameLst>
                                          <p:attrName>ppt_h</p:attrName>
                                        </p:attrNameLst>
                                      </p:cBhvr>
                                      <p:tavLst>
                                        <p:tav tm="0">
                                          <p:val>
                                            <p:strVal val="0"/>
                                          </p:val>
                                        </p:tav>
                                        <p:tav tm="100000">
                                          <p:val>
                                            <p:strVal val="#ppt_h"/>
                                          </p:val>
                                        </p:tav>
                                      </p:tavLst>
                                    </p:anim>
                                  </p:childTnLst>
                                </p:cTn>
                              </p:par>
                            </p:childTnLst>
                          </p:cTn>
                        </p:par>
                      </p:childTnLst>
                    </p:cTn>
                  </p:par>
                  <p:par>
                    <p:cTn id="199" fill="hold">
                      <p:stCondLst>
                        <p:cond delay="indefinite"/>
                      </p:stCondLst>
                      <p:childTnLst>
                        <p:par>
                          <p:cTn id="200" fill="hold">
                            <p:stCondLst>
                              <p:cond delay="0"/>
                            </p:stCondLst>
                            <p:childTnLst>
                              <p:par>
                                <p:cTn id="201" presetID="23" presetClass="entr" presetSubtype="16" fill="hold" nodeType="clickEffect">
                                  <p:stCondLst>
                                    <p:cond delay="0"/>
                                  </p:stCondLst>
                                  <p:childTnLst>
                                    <p:set>
                                      <p:cBhvr>
                                        <p:cTn id="202" dur="1" fill="hold">
                                          <p:stCondLst>
                                            <p:cond delay="0"/>
                                          </p:stCondLst>
                                        </p:cTn>
                                        <p:tgtEl>
                                          <p:spTgt spid="5362"/>
                                        </p:tgtEl>
                                        <p:attrNameLst>
                                          <p:attrName>style.visibility</p:attrName>
                                        </p:attrNameLst>
                                      </p:cBhvr>
                                      <p:to>
                                        <p:strVal val="visible"/>
                                      </p:to>
                                    </p:set>
                                    <p:anim calcmode="lin" valueType="num">
                                      <p:cBhvr additive="base">
                                        <p:cTn id="203" dur="500"/>
                                        <p:tgtEl>
                                          <p:spTgt spid="5362"/>
                                        </p:tgtEl>
                                        <p:attrNameLst>
                                          <p:attrName>ppt_w</p:attrName>
                                        </p:attrNameLst>
                                      </p:cBhvr>
                                      <p:tavLst>
                                        <p:tav tm="0">
                                          <p:val>
                                            <p:strVal val="0"/>
                                          </p:val>
                                        </p:tav>
                                        <p:tav tm="100000">
                                          <p:val>
                                            <p:strVal val="#ppt_w"/>
                                          </p:val>
                                        </p:tav>
                                      </p:tavLst>
                                    </p:anim>
                                    <p:anim calcmode="lin" valueType="num">
                                      <p:cBhvr additive="base">
                                        <p:cTn id="204" dur="500"/>
                                        <p:tgtEl>
                                          <p:spTgt spid="5362"/>
                                        </p:tgtEl>
                                        <p:attrNameLst>
                                          <p:attrName>ppt_h</p:attrName>
                                        </p:attrNameLst>
                                      </p:cBhvr>
                                      <p:tavLst>
                                        <p:tav tm="0">
                                          <p:val>
                                            <p:strVal val="0"/>
                                          </p:val>
                                        </p:tav>
                                        <p:tav tm="100000">
                                          <p:val>
                                            <p:strVal val="#ppt_h"/>
                                          </p:val>
                                        </p:tav>
                                      </p:tavLst>
                                    </p:anim>
                                  </p:childTnLst>
                                </p:cTn>
                              </p:par>
                            </p:childTnLst>
                          </p:cTn>
                        </p:par>
                        <p:par>
                          <p:cTn id="205" fill="hold">
                            <p:stCondLst>
                              <p:cond delay="500"/>
                            </p:stCondLst>
                            <p:childTnLst>
                              <p:par>
                                <p:cTn id="206" presetID="10" presetClass="entr" presetSubtype="0" fill="hold" nodeType="afterEffect">
                                  <p:stCondLst>
                                    <p:cond delay="0"/>
                                  </p:stCondLst>
                                  <p:childTnLst>
                                    <p:set>
                                      <p:cBhvr>
                                        <p:cTn id="207" dur="1" fill="hold">
                                          <p:stCondLst>
                                            <p:cond delay="0"/>
                                          </p:stCondLst>
                                        </p:cTn>
                                        <p:tgtEl>
                                          <p:spTgt spid="5364"/>
                                        </p:tgtEl>
                                        <p:attrNameLst>
                                          <p:attrName>style.visibility</p:attrName>
                                        </p:attrNameLst>
                                      </p:cBhvr>
                                      <p:to>
                                        <p:strVal val="visible"/>
                                      </p:to>
                                    </p:set>
                                    <p:animEffect transition="in" filter="fade">
                                      <p:cBhvr>
                                        <p:cTn id="208" dur="1000"/>
                                        <p:tgtEl>
                                          <p:spTgt spid="5364"/>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5361"/>
                                        </p:tgtEl>
                                        <p:attrNameLst>
                                          <p:attrName>style.visibility</p:attrName>
                                        </p:attrNameLst>
                                      </p:cBhvr>
                                      <p:to>
                                        <p:strVal val="visible"/>
                                      </p:to>
                                    </p:set>
                                    <p:animEffect transition="in" filter="fade">
                                      <p:cBhvr>
                                        <p:cTn id="213" dur="1000"/>
                                        <p:tgtEl>
                                          <p:spTgt spid="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5384"/>
        <p:cNvGrpSpPr/>
        <p:nvPr/>
      </p:nvGrpSpPr>
      <p:grpSpPr>
        <a:xfrm>
          <a:off x="0" y="0"/>
          <a:ext cx="0" cy="0"/>
          <a:chOff x="0" y="0"/>
          <a:chExt cx="0" cy="0"/>
        </a:xfrm>
      </p:grpSpPr>
      <p:sp>
        <p:nvSpPr>
          <p:cNvPr id="5385" name="Shape 5385"/>
          <p:cNvSpPr txBox="1"/>
          <p:nvPr/>
        </p:nvSpPr>
        <p:spPr>
          <a:xfrm>
            <a:off x="7029450" y="2768600"/>
            <a:ext cx="67786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0.80</a:t>
            </a:r>
          </a:p>
        </p:txBody>
      </p:sp>
      <p:sp>
        <p:nvSpPr>
          <p:cNvPr id="5386" name="Shape 5386"/>
          <p:cNvSpPr txBox="1"/>
          <p:nvPr/>
        </p:nvSpPr>
        <p:spPr>
          <a:xfrm>
            <a:off x="5559425" y="1558925"/>
            <a:ext cx="46672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80</a:t>
            </a:r>
          </a:p>
        </p:txBody>
      </p:sp>
      <p:sp>
        <p:nvSpPr>
          <p:cNvPr id="5387" name="Shape 5387"/>
          <p:cNvSpPr txBox="1"/>
          <p:nvPr/>
        </p:nvSpPr>
        <p:spPr>
          <a:xfrm>
            <a:off x="5349875" y="1557337"/>
            <a:ext cx="67786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0.80</a:t>
            </a:r>
          </a:p>
        </p:txBody>
      </p:sp>
      <p:sp>
        <p:nvSpPr>
          <p:cNvPr id="5388" name="Shape 5388"/>
          <p:cNvSpPr txBox="1"/>
          <p:nvPr/>
        </p:nvSpPr>
        <p:spPr>
          <a:xfrm>
            <a:off x="7156450" y="1374775"/>
            <a:ext cx="819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500 g</a:t>
            </a:r>
          </a:p>
        </p:txBody>
      </p:sp>
      <p:sp>
        <p:nvSpPr>
          <p:cNvPr id="5389" name="Shape 5389"/>
          <p:cNvSpPr txBox="1"/>
          <p:nvPr/>
        </p:nvSpPr>
        <p:spPr>
          <a:xfrm>
            <a:off x="7292975" y="1728788"/>
            <a:ext cx="5222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g</a:t>
            </a:r>
          </a:p>
        </p:txBody>
      </p:sp>
      <p:sp>
        <p:nvSpPr>
          <p:cNvPr id="5390" name="Shape 539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Percent Yield</a:t>
            </a:r>
          </a:p>
        </p:txBody>
      </p:sp>
      <p:sp>
        <p:nvSpPr>
          <p:cNvPr id="5391" name="Shape 5391"/>
          <p:cNvSpPr txBox="1"/>
          <p:nvPr/>
        </p:nvSpPr>
        <p:spPr>
          <a:xfrm>
            <a:off x="2376488" y="2944813"/>
            <a:ext cx="3821112"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chemeClr val="dk1"/>
                </a:solidFill>
                <a:latin typeface="Arial"/>
                <a:ea typeface="Arial"/>
                <a:cs typeface="Arial"/>
                <a:sym typeface="Arial"/>
              </a:rPr>
              <a:t>W</a:t>
            </a:r>
            <a:r>
              <a:rPr lang="en-US" sz="3600" b="0" i="0" u="none" strike="noStrike" cap="none" baseline="-25000">
                <a:solidFill>
                  <a:schemeClr val="dk1"/>
                </a:solidFill>
                <a:latin typeface="Arial"/>
                <a:ea typeface="Arial"/>
                <a:cs typeface="Arial"/>
                <a:sym typeface="Arial"/>
              </a:rPr>
              <a:t>2</a:t>
            </a:r>
            <a:r>
              <a:rPr lang="en-US" sz="3600" b="0" i="0" u="none" strike="noStrike" cap="none">
                <a:solidFill>
                  <a:schemeClr val="dk1"/>
                </a:solidFill>
                <a:latin typeface="Arial"/>
                <a:ea typeface="Arial"/>
                <a:cs typeface="Arial"/>
                <a:sym typeface="Arial"/>
              </a:rPr>
              <a:t>   +  2X          Y</a:t>
            </a:r>
          </a:p>
        </p:txBody>
      </p:sp>
      <p:cxnSp>
        <p:nvCxnSpPr>
          <p:cNvPr id="5392" name="Shape 5392"/>
          <p:cNvCxnSpPr/>
          <p:nvPr/>
        </p:nvCxnSpPr>
        <p:spPr>
          <a:xfrm>
            <a:off x="4740275" y="3270250"/>
            <a:ext cx="771524" cy="0"/>
          </a:xfrm>
          <a:prstGeom prst="straightConnector1">
            <a:avLst/>
          </a:prstGeom>
          <a:noFill/>
          <a:ln w="19050" cap="flat" cmpd="sng">
            <a:solidFill>
              <a:schemeClr val="dk1"/>
            </a:solidFill>
            <a:prstDash val="solid"/>
            <a:round/>
            <a:headEnd type="none" w="med" len="med"/>
            <a:tailEnd type="triangle" w="lg" len="lg"/>
          </a:ln>
        </p:spPr>
      </p:cxnSp>
      <p:sp>
        <p:nvSpPr>
          <p:cNvPr id="5393" name="Shape 5393"/>
          <p:cNvSpPr txBox="1"/>
          <p:nvPr/>
        </p:nvSpPr>
        <p:spPr>
          <a:xfrm>
            <a:off x="631825" y="1500187"/>
            <a:ext cx="201771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Need 500 g of Y</a:t>
            </a:r>
          </a:p>
        </p:txBody>
      </p:sp>
      <p:sp>
        <p:nvSpPr>
          <p:cNvPr id="5394" name="Shape 5394"/>
          <p:cNvSpPr txBox="1"/>
          <p:nvPr/>
        </p:nvSpPr>
        <p:spPr>
          <a:xfrm>
            <a:off x="2562225" y="1504950"/>
            <a:ext cx="20526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yield = 80%</a:t>
            </a:r>
          </a:p>
        </p:txBody>
      </p:sp>
      <p:sp>
        <p:nvSpPr>
          <p:cNvPr id="5395" name="Shape 5395"/>
          <p:cNvSpPr txBox="1"/>
          <p:nvPr/>
        </p:nvSpPr>
        <p:spPr>
          <a:xfrm>
            <a:off x="6765925" y="1368425"/>
            <a:ext cx="14557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actual yield</a:t>
            </a:r>
          </a:p>
        </p:txBody>
      </p:sp>
      <p:sp>
        <p:nvSpPr>
          <p:cNvPr id="5396" name="Shape 5396"/>
          <p:cNvSpPr txBox="1"/>
          <p:nvPr/>
        </p:nvSpPr>
        <p:spPr>
          <a:xfrm>
            <a:off x="5297487" y="1558925"/>
            <a:ext cx="1290636"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yield  =</a:t>
            </a:r>
          </a:p>
        </p:txBody>
      </p:sp>
      <p:cxnSp>
        <p:nvCxnSpPr>
          <p:cNvPr id="5397" name="Shape 5397"/>
          <p:cNvCxnSpPr/>
          <p:nvPr/>
        </p:nvCxnSpPr>
        <p:spPr>
          <a:xfrm>
            <a:off x="6550025" y="1757363"/>
            <a:ext cx="1911350" cy="0"/>
          </a:xfrm>
          <a:prstGeom prst="straightConnector1">
            <a:avLst/>
          </a:prstGeom>
          <a:noFill/>
          <a:ln w="19050" cap="flat" cmpd="sng">
            <a:solidFill>
              <a:schemeClr val="dk1"/>
            </a:solidFill>
            <a:prstDash val="solid"/>
            <a:round/>
            <a:headEnd type="none" w="med" len="med"/>
            <a:tailEnd type="none" w="med" len="med"/>
          </a:ln>
        </p:spPr>
      </p:cxnSp>
      <p:sp>
        <p:nvSpPr>
          <p:cNvPr id="5398" name="Shape 5398"/>
          <p:cNvSpPr txBox="1"/>
          <p:nvPr/>
        </p:nvSpPr>
        <p:spPr>
          <a:xfrm>
            <a:off x="6529387" y="1743075"/>
            <a:ext cx="19494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theoretical yield</a:t>
            </a:r>
          </a:p>
        </p:txBody>
      </p:sp>
      <p:sp>
        <p:nvSpPr>
          <p:cNvPr id="5399" name="Shape 5399"/>
          <p:cNvSpPr txBox="1"/>
          <p:nvPr/>
        </p:nvSpPr>
        <p:spPr>
          <a:xfrm>
            <a:off x="2227263" y="3632200"/>
            <a:ext cx="107156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atoms</a:t>
            </a:r>
          </a:p>
        </p:txBody>
      </p:sp>
      <p:sp>
        <p:nvSpPr>
          <p:cNvPr id="5400" name="Shape 5400"/>
          <p:cNvSpPr txBox="1"/>
          <p:nvPr/>
        </p:nvSpPr>
        <p:spPr>
          <a:xfrm>
            <a:off x="3576637" y="3627437"/>
            <a:ext cx="13446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L @STP</a:t>
            </a:r>
          </a:p>
        </p:txBody>
      </p:sp>
      <p:sp>
        <p:nvSpPr>
          <p:cNvPr id="5401" name="Shape 5401"/>
          <p:cNvSpPr txBox="1"/>
          <p:nvPr/>
        </p:nvSpPr>
        <p:spPr>
          <a:xfrm>
            <a:off x="1298575" y="1501775"/>
            <a:ext cx="819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accent2"/>
                </a:solidFill>
                <a:latin typeface="Arial"/>
                <a:ea typeface="Arial"/>
                <a:cs typeface="Arial"/>
                <a:sym typeface="Arial"/>
              </a:rPr>
              <a:t>500 g</a:t>
            </a:r>
          </a:p>
        </p:txBody>
      </p:sp>
      <p:sp>
        <p:nvSpPr>
          <p:cNvPr id="5402" name="Shape 5402"/>
          <p:cNvSpPr txBox="1"/>
          <p:nvPr/>
        </p:nvSpPr>
        <p:spPr>
          <a:xfrm>
            <a:off x="5540375" y="2290763"/>
            <a:ext cx="942975"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accent2"/>
                </a:solidFill>
                <a:latin typeface="Arial"/>
                <a:ea typeface="Arial"/>
                <a:cs typeface="Arial"/>
                <a:sym typeface="Arial"/>
              </a:rPr>
              <a:t>actual yield</a:t>
            </a:r>
          </a:p>
        </p:txBody>
      </p:sp>
      <p:sp>
        <p:nvSpPr>
          <p:cNvPr id="5403" name="Shape 5403"/>
          <p:cNvSpPr txBox="1"/>
          <p:nvPr/>
        </p:nvSpPr>
        <p:spPr>
          <a:xfrm>
            <a:off x="8421688" y="1598612"/>
            <a:ext cx="733425"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x 100 %</a:t>
            </a:r>
          </a:p>
        </p:txBody>
      </p:sp>
      <p:sp>
        <p:nvSpPr>
          <p:cNvPr id="5404" name="Shape 5404"/>
          <p:cNvSpPr txBox="1"/>
          <p:nvPr/>
        </p:nvSpPr>
        <p:spPr>
          <a:xfrm>
            <a:off x="6138862" y="1555750"/>
            <a:ext cx="331786"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a:r>
          </a:p>
        </p:txBody>
      </p:sp>
      <p:sp>
        <p:nvSpPr>
          <p:cNvPr id="5405" name="Shape 5405"/>
          <p:cNvSpPr txBox="1"/>
          <p:nvPr/>
        </p:nvSpPr>
        <p:spPr>
          <a:xfrm>
            <a:off x="5695950" y="3624262"/>
            <a:ext cx="5222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x g</a:t>
            </a:r>
          </a:p>
        </p:txBody>
      </p:sp>
      <p:sp>
        <p:nvSpPr>
          <p:cNvPr id="5406" name="Shape 5406"/>
          <p:cNvSpPr txBox="1"/>
          <p:nvPr/>
        </p:nvSpPr>
        <p:spPr>
          <a:xfrm>
            <a:off x="5322887" y="4081462"/>
            <a:ext cx="1238250"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rgbClr val="FF0000"/>
                </a:solidFill>
                <a:latin typeface="Arial"/>
                <a:ea typeface="Arial"/>
                <a:cs typeface="Arial"/>
                <a:sym typeface="Arial"/>
              </a:rPr>
              <a:t>theoretical yield</a:t>
            </a:r>
          </a:p>
        </p:txBody>
      </p:sp>
      <p:sp>
        <p:nvSpPr>
          <p:cNvPr id="5407" name="Shape 5407"/>
          <p:cNvSpPr txBox="1"/>
          <p:nvPr/>
        </p:nvSpPr>
        <p:spPr>
          <a:xfrm>
            <a:off x="7034213" y="2473325"/>
            <a:ext cx="193674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0.80 x  =  500 g</a:t>
            </a:r>
          </a:p>
        </p:txBody>
      </p:sp>
      <p:cxnSp>
        <p:nvCxnSpPr>
          <p:cNvPr id="5408" name="Shape 5408"/>
          <p:cNvCxnSpPr/>
          <p:nvPr/>
        </p:nvCxnSpPr>
        <p:spPr>
          <a:xfrm>
            <a:off x="7075488" y="2824163"/>
            <a:ext cx="747711" cy="0"/>
          </a:xfrm>
          <a:prstGeom prst="straightConnector1">
            <a:avLst/>
          </a:prstGeom>
          <a:noFill/>
          <a:ln w="9525" cap="flat" cmpd="sng">
            <a:solidFill>
              <a:schemeClr val="dk1"/>
            </a:solidFill>
            <a:prstDash val="solid"/>
            <a:round/>
            <a:headEnd type="none" w="med" len="med"/>
            <a:tailEnd type="none" w="med" len="med"/>
          </a:ln>
        </p:spPr>
      </p:cxnSp>
      <p:cxnSp>
        <p:nvCxnSpPr>
          <p:cNvPr id="5409" name="Shape 5409"/>
          <p:cNvCxnSpPr/>
          <p:nvPr/>
        </p:nvCxnSpPr>
        <p:spPr>
          <a:xfrm>
            <a:off x="8142288" y="2820988"/>
            <a:ext cx="688975" cy="0"/>
          </a:xfrm>
          <a:prstGeom prst="straightConnector1">
            <a:avLst/>
          </a:prstGeom>
          <a:noFill/>
          <a:ln w="9525" cap="flat" cmpd="sng">
            <a:solidFill>
              <a:schemeClr val="dk1"/>
            </a:solidFill>
            <a:prstDash val="solid"/>
            <a:round/>
            <a:headEnd type="none" w="med" len="med"/>
            <a:tailEnd type="none" w="med" len="med"/>
          </a:ln>
        </p:spPr>
      </p:cxnSp>
      <p:sp>
        <p:nvSpPr>
          <p:cNvPr id="5410" name="Shape 5410"/>
          <p:cNvSpPr txBox="1"/>
          <p:nvPr/>
        </p:nvSpPr>
        <p:spPr>
          <a:xfrm>
            <a:off x="8104188" y="2776538"/>
            <a:ext cx="67786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0.80</a:t>
            </a:r>
          </a:p>
        </p:txBody>
      </p:sp>
      <p:sp>
        <p:nvSpPr>
          <p:cNvPr id="5411" name="Shape 5411"/>
          <p:cNvSpPr txBox="1"/>
          <p:nvPr/>
        </p:nvSpPr>
        <p:spPr>
          <a:xfrm>
            <a:off x="7369175" y="3292475"/>
            <a:ext cx="13033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  625 g</a:t>
            </a:r>
          </a:p>
        </p:txBody>
      </p:sp>
      <p:sp>
        <p:nvSpPr>
          <p:cNvPr id="5412" name="Shape 5412"/>
          <p:cNvSpPr txBox="1"/>
          <p:nvPr/>
        </p:nvSpPr>
        <p:spPr>
          <a:xfrm>
            <a:off x="195263" y="4845050"/>
            <a:ext cx="237489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atoms W =  625 g Y</a:t>
            </a:r>
          </a:p>
        </p:txBody>
      </p:sp>
      <p:sp>
        <p:nvSpPr>
          <p:cNvPr id="5413" name="Shape 5413"/>
          <p:cNvSpPr txBox="1"/>
          <p:nvPr/>
        </p:nvSpPr>
        <p:spPr>
          <a:xfrm>
            <a:off x="2595563" y="4670425"/>
            <a:ext cx="958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Y</a:t>
            </a:r>
          </a:p>
        </p:txBody>
      </p:sp>
      <p:sp>
        <p:nvSpPr>
          <p:cNvPr id="5414" name="Shape 5414"/>
          <p:cNvSpPr txBox="1"/>
          <p:nvPr/>
        </p:nvSpPr>
        <p:spPr>
          <a:xfrm>
            <a:off x="2676525" y="5026025"/>
            <a:ext cx="8445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89 g Y</a:t>
            </a:r>
          </a:p>
        </p:txBody>
      </p:sp>
      <p:sp>
        <p:nvSpPr>
          <p:cNvPr id="5415" name="Shape 5415"/>
          <p:cNvSpPr txBox="1"/>
          <p:nvPr/>
        </p:nvSpPr>
        <p:spPr>
          <a:xfrm>
            <a:off x="3594100" y="5026025"/>
            <a:ext cx="958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Y</a:t>
            </a:r>
          </a:p>
        </p:txBody>
      </p:sp>
      <p:sp>
        <p:nvSpPr>
          <p:cNvPr id="5416" name="Shape 5416"/>
          <p:cNvSpPr txBox="1"/>
          <p:nvPr/>
        </p:nvSpPr>
        <p:spPr>
          <a:xfrm>
            <a:off x="3536950" y="4678362"/>
            <a:ext cx="1106488"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W</a:t>
            </a:r>
            <a:r>
              <a:rPr lang="en-US" sz="1800" b="0" i="0" u="none" strike="noStrike" cap="none" baseline="-25000">
                <a:solidFill>
                  <a:schemeClr val="dk1"/>
                </a:solidFill>
                <a:latin typeface="Arial"/>
                <a:ea typeface="Arial"/>
                <a:cs typeface="Arial"/>
                <a:sym typeface="Arial"/>
              </a:rPr>
              <a:t>2</a:t>
            </a:r>
          </a:p>
        </p:txBody>
      </p:sp>
      <p:sp>
        <p:nvSpPr>
          <p:cNvPr id="5417" name="Shape 5417"/>
          <p:cNvSpPr txBox="1"/>
          <p:nvPr/>
        </p:nvSpPr>
        <p:spPr>
          <a:xfrm>
            <a:off x="4681537" y="4678362"/>
            <a:ext cx="2747961"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6.02 x 10</a:t>
            </a:r>
            <a:r>
              <a:rPr lang="en-US" sz="1800" b="0" i="0" u="none" strike="noStrike" cap="none" baseline="30000">
                <a:solidFill>
                  <a:schemeClr val="dk1"/>
                </a:solidFill>
                <a:latin typeface="Arial"/>
                <a:ea typeface="Arial"/>
                <a:cs typeface="Arial"/>
                <a:sym typeface="Arial"/>
              </a:rPr>
              <a:t>23</a:t>
            </a:r>
            <a:r>
              <a:rPr lang="en-US" sz="1800" b="0" i="0" u="none" strike="noStrike" cap="none">
                <a:solidFill>
                  <a:schemeClr val="dk1"/>
                </a:solidFill>
                <a:latin typeface="Arial"/>
                <a:ea typeface="Arial"/>
                <a:cs typeface="Arial"/>
                <a:sym typeface="Arial"/>
              </a:rPr>
              <a:t> molecules W</a:t>
            </a:r>
            <a:r>
              <a:rPr lang="en-US" sz="1800" b="0" i="0" u="none" strike="noStrike" cap="none" baseline="-25000">
                <a:solidFill>
                  <a:schemeClr val="dk1"/>
                </a:solidFill>
                <a:latin typeface="Arial"/>
                <a:ea typeface="Arial"/>
                <a:cs typeface="Arial"/>
                <a:sym typeface="Arial"/>
              </a:rPr>
              <a:t>2</a:t>
            </a:r>
          </a:p>
        </p:txBody>
      </p:sp>
      <p:sp>
        <p:nvSpPr>
          <p:cNvPr id="5418" name="Shape 5418"/>
          <p:cNvSpPr txBox="1"/>
          <p:nvPr/>
        </p:nvSpPr>
        <p:spPr>
          <a:xfrm>
            <a:off x="5414962" y="5026025"/>
            <a:ext cx="1106487"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W</a:t>
            </a:r>
            <a:r>
              <a:rPr lang="en-US" sz="1800" b="0" i="0" u="none" strike="noStrike" cap="none" baseline="-25000">
                <a:solidFill>
                  <a:schemeClr val="dk1"/>
                </a:solidFill>
                <a:latin typeface="Arial"/>
                <a:ea typeface="Arial"/>
                <a:cs typeface="Arial"/>
                <a:sym typeface="Arial"/>
              </a:rPr>
              <a:t>2</a:t>
            </a:r>
          </a:p>
        </p:txBody>
      </p:sp>
      <p:sp>
        <p:nvSpPr>
          <p:cNvPr id="5419" name="Shape 5419"/>
          <p:cNvSpPr txBox="1"/>
          <p:nvPr/>
        </p:nvSpPr>
        <p:spPr>
          <a:xfrm>
            <a:off x="7564438" y="4678362"/>
            <a:ext cx="12763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 atoms W</a:t>
            </a:r>
          </a:p>
        </p:txBody>
      </p:sp>
      <p:sp>
        <p:nvSpPr>
          <p:cNvPr id="5420" name="Shape 5420"/>
          <p:cNvSpPr txBox="1"/>
          <p:nvPr/>
        </p:nvSpPr>
        <p:spPr>
          <a:xfrm>
            <a:off x="7343775" y="5026025"/>
            <a:ext cx="1652588"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molecule W</a:t>
            </a:r>
            <a:r>
              <a:rPr lang="en-US" sz="1800" b="0" i="0" u="none" strike="noStrike" cap="none" baseline="-25000">
                <a:solidFill>
                  <a:schemeClr val="dk1"/>
                </a:solidFill>
                <a:latin typeface="Arial"/>
                <a:ea typeface="Arial"/>
                <a:cs typeface="Arial"/>
                <a:sym typeface="Arial"/>
              </a:rPr>
              <a:t>2</a:t>
            </a:r>
          </a:p>
        </p:txBody>
      </p:sp>
      <p:grpSp>
        <p:nvGrpSpPr>
          <p:cNvPr id="5421" name="Shape 5421"/>
          <p:cNvGrpSpPr/>
          <p:nvPr/>
        </p:nvGrpSpPr>
        <p:grpSpPr>
          <a:xfrm>
            <a:off x="2586037" y="4694237"/>
            <a:ext cx="941387" cy="676275"/>
            <a:chOff x="1871" y="2729"/>
            <a:chExt cx="816" cy="438"/>
          </a:xfrm>
        </p:grpSpPr>
        <p:sp>
          <p:nvSpPr>
            <p:cNvPr id="5422" name="Shape 5422"/>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423" name="Shape 5423"/>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5424" name="Shape 5424"/>
          <p:cNvGrpSpPr/>
          <p:nvPr/>
        </p:nvGrpSpPr>
        <p:grpSpPr>
          <a:xfrm>
            <a:off x="3562349" y="4694237"/>
            <a:ext cx="1098549" cy="676275"/>
            <a:chOff x="1871" y="2729"/>
            <a:chExt cx="816" cy="438"/>
          </a:xfrm>
        </p:grpSpPr>
        <p:sp>
          <p:nvSpPr>
            <p:cNvPr id="5425" name="Shape 5425"/>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426" name="Shape 5426"/>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5427" name="Shape 5427"/>
          <p:cNvGrpSpPr/>
          <p:nvPr/>
        </p:nvGrpSpPr>
        <p:grpSpPr>
          <a:xfrm>
            <a:off x="4700587" y="4694237"/>
            <a:ext cx="2670174" cy="676275"/>
            <a:chOff x="1871" y="2729"/>
            <a:chExt cx="816" cy="438"/>
          </a:xfrm>
        </p:grpSpPr>
        <p:sp>
          <p:nvSpPr>
            <p:cNvPr id="5428" name="Shape 5428"/>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429" name="Shape 5429"/>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5430" name="Shape 5430"/>
          <p:cNvGrpSpPr/>
          <p:nvPr/>
        </p:nvGrpSpPr>
        <p:grpSpPr>
          <a:xfrm>
            <a:off x="7400924" y="4694237"/>
            <a:ext cx="1598613" cy="676275"/>
            <a:chOff x="1871" y="2729"/>
            <a:chExt cx="816" cy="438"/>
          </a:xfrm>
        </p:grpSpPr>
        <p:sp>
          <p:nvSpPr>
            <p:cNvPr id="5431" name="Shape 5431"/>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432" name="Shape 5432"/>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5433" name="Shape 5433"/>
          <p:cNvCxnSpPr/>
          <p:nvPr/>
        </p:nvCxnSpPr>
        <p:spPr>
          <a:xfrm rot="10800000" flipH="1">
            <a:off x="2159000" y="4999037"/>
            <a:ext cx="360363" cy="68262"/>
          </a:xfrm>
          <a:prstGeom prst="straightConnector1">
            <a:avLst/>
          </a:prstGeom>
          <a:noFill/>
          <a:ln w="9525" cap="flat" cmpd="sng">
            <a:solidFill>
              <a:srgbClr val="FF0000"/>
            </a:solidFill>
            <a:prstDash val="solid"/>
            <a:round/>
            <a:headEnd type="none" w="med" len="med"/>
            <a:tailEnd type="none" w="med" len="med"/>
          </a:ln>
        </p:spPr>
      </p:cxnSp>
      <p:cxnSp>
        <p:nvCxnSpPr>
          <p:cNvPr id="5434" name="Shape 5434"/>
          <p:cNvCxnSpPr/>
          <p:nvPr/>
        </p:nvCxnSpPr>
        <p:spPr>
          <a:xfrm rot="10800000" flipH="1">
            <a:off x="3060700" y="5181599"/>
            <a:ext cx="419099" cy="79375"/>
          </a:xfrm>
          <a:prstGeom prst="straightConnector1">
            <a:avLst/>
          </a:prstGeom>
          <a:noFill/>
          <a:ln w="9525" cap="flat" cmpd="sng">
            <a:solidFill>
              <a:srgbClr val="FF0000"/>
            </a:solidFill>
            <a:prstDash val="solid"/>
            <a:round/>
            <a:headEnd type="none" w="med" len="med"/>
            <a:tailEnd type="none" w="med" len="med"/>
          </a:ln>
        </p:spPr>
      </p:cxnSp>
      <p:cxnSp>
        <p:nvCxnSpPr>
          <p:cNvPr id="5435" name="Shape 5435"/>
          <p:cNvCxnSpPr/>
          <p:nvPr/>
        </p:nvCxnSpPr>
        <p:spPr>
          <a:xfrm rot="10800000" flipH="1">
            <a:off x="2813050" y="4813300"/>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5436" name="Shape 5436"/>
          <p:cNvCxnSpPr/>
          <p:nvPr/>
        </p:nvCxnSpPr>
        <p:spPr>
          <a:xfrm rot="10800000" flipH="1">
            <a:off x="3911600" y="5181599"/>
            <a:ext cx="550863" cy="103188"/>
          </a:xfrm>
          <a:prstGeom prst="straightConnector1">
            <a:avLst/>
          </a:prstGeom>
          <a:noFill/>
          <a:ln w="9525" cap="flat" cmpd="sng">
            <a:solidFill>
              <a:srgbClr val="FF0000"/>
            </a:solidFill>
            <a:prstDash val="solid"/>
            <a:round/>
            <a:headEnd type="none" w="med" len="med"/>
            <a:tailEnd type="none" w="med" len="med"/>
          </a:ln>
        </p:spPr>
      </p:cxnSp>
      <p:cxnSp>
        <p:nvCxnSpPr>
          <p:cNvPr id="5437" name="Shape 5437"/>
          <p:cNvCxnSpPr/>
          <p:nvPr/>
        </p:nvCxnSpPr>
        <p:spPr>
          <a:xfrm rot="10800000" flipH="1">
            <a:off x="3819525" y="4848224"/>
            <a:ext cx="669925" cy="103188"/>
          </a:xfrm>
          <a:prstGeom prst="straightConnector1">
            <a:avLst/>
          </a:prstGeom>
          <a:noFill/>
          <a:ln w="9525" cap="flat" cmpd="sng">
            <a:solidFill>
              <a:srgbClr val="FF0000"/>
            </a:solidFill>
            <a:prstDash val="solid"/>
            <a:round/>
            <a:headEnd type="none" w="med" len="med"/>
            <a:tailEnd type="none" w="med" len="med"/>
          </a:ln>
        </p:spPr>
      </p:cxnSp>
      <p:cxnSp>
        <p:nvCxnSpPr>
          <p:cNvPr id="5438" name="Shape 5438"/>
          <p:cNvCxnSpPr/>
          <p:nvPr/>
        </p:nvCxnSpPr>
        <p:spPr>
          <a:xfrm rot="10800000" flipH="1">
            <a:off x="5659437" y="5160962"/>
            <a:ext cx="731837" cy="114300"/>
          </a:xfrm>
          <a:prstGeom prst="straightConnector1">
            <a:avLst/>
          </a:prstGeom>
          <a:noFill/>
          <a:ln w="9525" cap="flat" cmpd="sng">
            <a:solidFill>
              <a:srgbClr val="FF0000"/>
            </a:solidFill>
            <a:prstDash val="solid"/>
            <a:round/>
            <a:headEnd type="none" w="med" len="med"/>
            <a:tailEnd type="none" w="med" len="med"/>
          </a:ln>
        </p:spPr>
      </p:cxnSp>
      <p:cxnSp>
        <p:nvCxnSpPr>
          <p:cNvPr id="5439" name="Shape 5439"/>
          <p:cNvCxnSpPr/>
          <p:nvPr/>
        </p:nvCxnSpPr>
        <p:spPr>
          <a:xfrm rot="10800000" flipH="1">
            <a:off x="5938837" y="4811712"/>
            <a:ext cx="1323975" cy="139699"/>
          </a:xfrm>
          <a:prstGeom prst="straightConnector1">
            <a:avLst/>
          </a:prstGeom>
          <a:noFill/>
          <a:ln w="9525" cap="flat" cmpd="sng">
            <a:solidFill>
              <a:srgbClr val="FF0000"/>
            </a:solidFill>
            <a:prstDash val="solid"/>
            <a:round/>
            <a:headEnd type="none" w="med" len="med"/>
            <a:tailEnd type="none" w="med" len="med"/>
          </a:ln>
        </p:spPr>
      </p:cxnSp>
      <p:cxnSp>
        <p:nvCxnSpPr>
          <p:cNvPr id="5440" name="Shape 5440"/>
          <p:cNvCxnSpPr/>
          <p:nvPr/>
        </p:nvCxnSpPr>
        <p:spPr>
          <a:xfrm rot="10800000" flipH="1">
            <a:off x="7602538" y="5176837"/>
            <a:ext cx="1270000" cy="98425"/>
          </a:xfrm>
          <a:prstGeom prst="straightConnector1">
            <a:avLst/>
          </a:prstGeom>
          <a:noFill/>
          <a:ln w="9525" cap="flat" cmpd="sng">
            <a:solidFill>
              <a:srgbClr val="FF0000"/>
            </a:solidFill>
            <a:prstDash val="solid"/>
            <a:round/>
            <a:headEnd type="none" w="med" len="med"/>
            <a:tailEnd type="none" w="med" len="med"/>
          </a:ln>
        </p:spPr>
      </p:cxnSp>
      <p:sp>
        <p:nvSpPr>
          <p:cNvPr id="5441" name="Shape 5441"/>
          <p:cNvSpPr txBox="1"/>
          <p:nvPr/>
        </p:nvSpPr>
        <p:spPr>
          <a:xfrm>
            <a:off x="6375400" y="5791200"/>
            <a:ext cx="24812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8.45 x 10</a:t>
            </a:r>
            <a:r>
              <a:rPr lang="en-US" sz="2000" b="0" i="0" u="none" strike="noStrike" cap="none" baseline="30000">
                <a:solidFill>
                  <a:schemeClr val="dk1"/>
                </a:solidFill>
                <a:latin typeface="Arial"/>
                <a:ea typeface="Arial"/>
                <a:cs typeface="Arial"/>
                <a:sym typeface="Arial"/>
              </a:rPr>
              <a:t>24</a:t>
            </a:r>
            <a:r>
              <a:rPr lang="en-US" sz="2000" b="0" i="0" u="none" strike="noStrike" cap="none">
                <a:solidFill>
                  <a:schemeClr val="dk1"/>
                </a:solidFill>
                <a:latin typeface="Arial"/>
                <a:ea typeface="Arial"/>
                <a:cs typeface="Arial"/>
                <a:sym typeface="Arial"/>
              </a:rPr>
              <a:t> atoms W</a:t>
            </a:r>
          </a:p>
        </p:txBody>
      </p:sp>
      <p:sp>
        <p:nvSpPr>
          <p:cNvPr id="5442" name="Shape 5442"/>
          <p:cNvSpPr txBox="1"/>
          <p:nvPr/>
        </p:nvSpPr>
        <p:spPr>
          <a:xfrm>
            <a:off x="6821488" y="5840412"/>
            <a:ext cx="1568449"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8.45 x 10</a:t>
            </a:r>
            <a:r>
              <a:rPr lang="en-US" sz="1200" b="0" i="0" u="none" strike="noStrike" cap="none" baseline="30000">
                <a:solidFill>
                  <a:schemeClr val="dk1"/>
                </a:solidFill>
                <a:latin typeface="Arial"/>
                <a:ea typeface="Arial"/>
                <a:cs typeface="Arial"/>
                <a:sym typeface="Arial"/>
              </a:rPr>
              <a:t>24</a:t>
            </a:r>
            <a:r>
              <a:rPr lang="en-US" sz="1200" b="0" i="0" u="none" strike="noStrike" cap="none">
                <a:solidFill>
                  <a:schemeClr val="dk1"/>
                </a:solidFill>
                <a:latin typeface="Arial"/>
                <a:ea typeface="Arial"/>
                <a:cs typeface="Arial"/>
                <a:sym typeface="Arial"/>
              </a:rPr>
              <a:t> atoms W</a:t>
            </a:r>
          </a:p>
        </p:txBody>
      </p:sp>
      <p:sp>
        <p:nvSpPr>
          <p:cNvPr id="5443" name="Shape 5443"/>
          <p:cNvSpPr txBox="1"/>
          <p:nvPr/>
        </p:nvSpPr>
        <p:spPr>
          <a:xfrm>
            <a:off x="823912" y="5800725"/>
            <a:ext cx="187959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L X  =  625 g Y</a:t>
            </a:r>
          </a:p>
        </p:txBody>
      </p:sp>
      <p:sp>
        <p:nvSpPr>
          <p:cNvPr id="5444" name="Shape 5444"/>
          <p:cNvSpPr txBox="1"/>
          <p:nvPr/>
        </p:nvSpPr>
        <p:spPr>
          <a:xfrm>
            <a:off x="2651125" y="5626100"/>
            <a:ext cx="958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Y</a:t>
            </a:r>
          </a:p>
        </p:txBody>
      </p:sp>
      <p:sp>
        <p:nvSpPr>
          <p:cNvPr id="5445" name="Shape 5445"/>
          <p:cNvSpPr txBox="1"/>
          <p:nvPr/>
        </p:nvSpPr>
        <p:spPr>
          <a:xfrm>
            <a:off x="2743200" y="5981700"/>
            <a:ext cx="8445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89 g Y</a:t>
            </a:r>
          </a:p>
        </p:txBody>
      </p:sp>
      <p:sp>
        <p:nvSpPr>
          <p:cNvPr id="5446" name="Shape 5446"/>
          <p:cNvSpPr txBox="1"/>
          <p:nvPr/>
        </p:nvSpPr>
        <p:spPr>
          <a:xfrm>
            <a:off x="3695700" y="5981700"/>
            <a:ext cx="958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Y</a:t>
            </a:r>
          </a:p>
        </p:txBody>
      </p:sp>
      <p:sp>
        <p:nvSpPr>
          <p:cNvPr id="5447" name="Shape 5447"/>
          <p:cNvSpPr txBox="1"/>
          <p:nvPr/>
        </p:nvSpPr>
        <p:spPr>
          <a:xfrm>
            <a:off x="3686175" y="5634037"/>
            <a:ext cx="9588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 mol X</a:t>
            </a:r>
          </a:p>
        </p:txBody>
      </p:sp>
      <p:sp>
        <p:nvSpPr>
          <p:cNvPr id="5448" name="Shape 5448"/>
          <p:cNvSpPr txBox="1"/>
          <p:nvPr/>
        </p:nvSpPr>
        <p:spPr>
          <a:xfrm>
            <a:off x="4754562" y="5634037"/>
            <a:ext cx="10350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22.4 L X</a:t>
            </a:r>
          </a:p>
        </p:txBody>
      </p:sp>
      <p:sp>
        <p:nvSpPr>
          <p:cNvPr id="5449" name="Shape 5449"/>
          <p:cNvSpPr txBox="1"/>
          <p:nvPr/>
        </p:nvSpPr>
        <p:spPr>
          <a:xfrm>
            <a:off x="4759325" y="5981700"/>
            <a:ext cx="958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X</a:t>
            </a:r>
          </a:p>
        </p:txBody>
      </p:sp>
      <p:grpSp>
        <p:nvGrpSpPr>
          <p:cNvPr id="5450" name="Shape 5450"/>
          <p:cNvGrpSpPr/>
          <p:nvPr/>
        </p:nvGrpSpPr>
        <p:grpSpPr>
          <a:xfrm>
            <a:off x="2652712" y="5649912"/>
            <a:ext cx="989012" cy="676275"/>
            <a:chOff x="1871" y="2729"/>
            <a:chExt cx="816" cy="438"/>
          </a:xfrm>
        </p:grpSpPr>
        <p:sp>
          <p:nvSpPr>
            <p:cNvPr id="5451" name="Shape 5451"/>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452" name="Shape 5452"/>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5453" name="Shape 5453"/>
          <p:cNvGrpSpPr/>
          <p:nvPr/>
        </p:nvGrpSpPr>
        <p:grpSpPr>
          <a:xfrm>
            <a:off x="3673474" y="5649912"/>
            <a:ext cx="1014413" cy="676275"/>
            <a:chOff x="1871" y="2729"/>
            <a:chExt cx="816" cy="438"/>
          </a:xfrm>
        </p:grpSpPr>
        <p:sp>
          <p:nvSpPr>
            <p:cNvPr id="5454" name="Shape 5454"/>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455" name="Shape 5455"/>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5456" name="Shape 5456"/>
          <p:cNvGrpSpPr/>
          <p:nvPr/>
        </p:nvGrpSpPr>
        <p:grpSpPr>
          <a:xfrm>
            <a:off x="4722812" y="5649912"/>
            <a:ext cx="1101725" cy="676275"/>
            <a:chOff x="1871" y="2729"/>
            <a:chExt cx="816" cy="438"/>
          </a:xfrm>
        </p:grpSpPr>
        <p:sp>
          <p:nvSpPr>
            <p:cNvPr id="5457" name="Shape 5457"/>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458" name="Shape 5458"/>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5459" name="Shape 5459"/>
          <p:cNvCxnSpPr/>
          <p:nvPr/>
        </p:nvCxnSpPr>
        <p:spPr>
          <a:xfrm rot="10800000" flipH="1">
            <a:off x="2217738" y="5954712"/>
            <a:ext cx="407987" cy="123824"/>
          </a:xfrm>
          <a:prstGeom prst="straightConnector1">
            <a:avLst/>
          </a:prstGeom>
          <a:noFill/>
          <a:ln w="9525" cap="flat" cmpd="sng">
            <a:solidFill>
              <a:srgbClr val="FF0000"/>
            </a:solidFill>
            <a:prstDash val="solid"/>
            <a:round/>
            <a:headEnd type="none" w="med" len="med"/>
            <a:tailEnd type="none" w="med" len="med"/>
          </a:ln>
        </p:spPr>
      </p:cxnSp>
      <p:cxnSp>
        <p:nvCxnSpPr>
          <p:cNvPr id="5460" name="Shape 5460"/>
          <p:cNvCxnSpPr/>
          <p:nvPr/>
        </p:nvCxnSpPr>
        <p:spPr>
          <a:xfrm rot="10800000" flipH="1">
            <a:off x="3071813" y="6161087"/>
            <a:ext cx="444500" cy="88900"/>
          </a:xfrm>
          <a:prstGeom prst="straightConnector1">
            <a:avLst/>
          </a:prstGeom>
          <a:noFill/>
          <a:ln w="9525" cap="flat" cmpd="sng">
            <a:solidFill>
              <a:srgbClr val="FF0000"/>
            </a:solidFill>
            <a:prstDash val="solid"/>
            <a:round/>
            <a:headEnd type="none" w="med" len="med"/>
            <a:tailEnd type="none" w="med" len="med"/>
          </a:ln>
        </p:spPr>
      </p:cxnSp>
      <p:cxnSp>
        <p:nvCxnSpPr>
          <p:cNvPr id="5461" name="Shape 5461"/>
          <p:cNvCxnSpPr/>
          <p:nvPr/>
        </p:nvCxnSpPr>
        <p:spPr>
          <a:xfrm rot="10800000" flipH="1">
            <a:off x="2901950" y="5780087"/>
            <a:ext cx="657224" cy="123824"/>
          </a:xfrm>
          <a:prstGeom prst="straightConnector1">
            <a:avLst/>
          </a:prstGeom>
          <a:noFill/>
          <a:ln w="9525" cap="flat" cmpd="sng">
            <a:solidFill>
              <a:srgbClr val="FF0000"/>
            </a:solidFill>
            <a:prstDash val="solid"/>
            <a:round/>
            <a:headEnd type="none" w="med" len="med"/>
            <a:tailEnd type="none" w="med" len="med"/>
          </a:ln>
        </p:spPr>
      </p:cxnSp>
      <p:cxnSp>
        <p:nvCxnSpPr>
          <p:cNvPr id="5462" name="Shape 5462"/>
          <p:cNvCxnSpPr/>
          <p:nvPr/>
        </p:nvCxnSpPr>
        <p:spPr>
          <a:xfrm rot="10800000" flipH="1">
            <a:off x="3956050" y="6116637"/>
            <a:ext cx="644524" cy="123824"/>
          </a:xfrm>
          <a:prstGeom prst="straightConnector1">
            <a:avLst/>
          </a:prstGeom>
          <a:noFill/>
          <a:ln w="9525" cap="flat" cmpd="sng">
            <a:solidFill>
              <a:srgbClr val="FF0000"/>
            </a:solidFill>
            <a:prstDash val="solid"/>
            <a:round/>
            <a:headEnd type="none" w="med" len="med"/>
            <a:tailEnd type="none" w="med" len="med"/>
          </a:ln>
        </p:spPr>
      </p:cxnSp>
      <p:cxnSp>
        <p:nvCxnSpPr>
          <p:cNvPr id="5463" name="Shape 5463"/>
          <p:cNvCxnSpPr/>
          <p:nvPr/>
        </p:nvCxnSpPr>
        <p:spPr>
          <a:xfrm rot="10800000" flipH="1">
            <a:off x="4002087" y="5783262"/>
            <a:ext cx="563562" cy="123824"/>
          </a:xfrm>
          <a:prstGeom prst="straightConnector1">
            <a:avLst/>
          </a:prstGeom>
          <a:noFill/>
          <a:ln w="9525" cap="flat" cmpd="sng">
            <a:solidFill>
              <a:srgbClr val="FF0000"/>
            </a:solidFill>
            <a:prstDash val="solid"/>
            <a:round/>
            <a:headEnd type="none" w="med" len="med"/>
            <a:tailEnd type="none" w="med" len="med"/>
          </a:ln>
        </p:spPr>
      </p:cxnSp>
      <p:cxnSp>
        <p:nvCxnSpPr>
          <p:cNvPr id="5464" name="Shape 5464"/>
          <p:cNvCxnSpPr/>
          <p:nvPr/>
        </p:nvCxnSpPr>
        <p:spPr>
          <a:xfrm rot="10800000" flipH="1">
            <a:off x="5048250" y="6140450"/>
            <a:ext cx="565149" cy="101599"/>
          </a:xfrm>
          <a:prstGeom prst="straightConnector1">
            <a:avLst/>
          </a:prstGeom>
          <a:noFill/>
          <a:ln w="9525" cap="flat" cmpd="sng">
            <a:solidFill>
              <a:srgbClr val="FF0000"/>
            </a:solidFill>
            <a:prstDash val="solid"/>
            <a:round/>
            <a:headEnd type="none" w="med" len="med"/>
            <a:tailEnd type="none" w="med" len="med"/>
          </a:ln>
        </p:spPr>
      </p:cxnSp>
      <p:sp>
        <p:nvSpPr>
          <p:cNvPr id="5465" name="Shape 5465"/>
          <p:cNvSpPr txBox="1"/>
          <p:nvPr/>
        </p:nvSpPr>
        <p:spPr>
          <a:xfrm>
            <a:off x="5857875" y="5784850"/>
            <a:ext cx="4016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a:t>
            </a:r>
          </a:p>
        </p:txBody>
      </p:sp>
      <p:sp>
        <p:nvSpPr>
          <p:cNvPr id="5466" name="Shape 5466"/>
          <p:cNvSpPr txBox="1"/>
          <p:nvPr/>
        </p:nvSpPr>
        <p:spPr>
          <a:xfrm>
            <a:off x="6142037" y="5783262"/>
            <a:ext cx="10588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315 L X</a:t>
            </a:r>
          </a:p>
        </p:txBody>
      </p:sp>
      <p:sp>
        <p:nvSpPr>
          <p:cNvPr id="5467" name="Shape 5467"/>
          <p:cNvSpPr txBox="1"/>
          <p:nvPr/>
        </p:nvSpPr>
        <p:spPr>
          <a:xfrm>
            <a:off x="6332537" y="5881687"/>
            <a:ext cx="708024"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315 L X</a:t>
            </a:r>
          </a:p>
        </p:txBody>
      </p:sp>
      <p:sp>
        <p:nvSpPr>
          <p:cNvPr id="5468" name="Shape 5468"/>
          <p:cNvSpPr txBox="1"/>
          <p:nvPr/>
        </p:nvSpPr>
        <p:spPr>
          <a:xfrm>
            <a:off x="7842250" y="3290887"/>
            <a:ext cx="819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625 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7"/>
                                        </p:tgtEl>
                                        <p:attrNameLst>
                                          <p:attrName>style.visibility</p:attrName>
                                        </p:attrNameLst>
                                      </p:cBhvr>
                                      <p:to>
                                        <p:strVal val="visible"/>
                                      </p:to>
                                    </p:set>
                                    <p:animEffect transition="in" filter="fade">
                                      <p:cBhvr>
                                        <p:cTn id="7" dur="500"/>
                                        <p:tgtEl>
                                          <p:spTgt spid="5397"/>
                                        </p:tgtEl>
                                      </p:cBhvr>
                                    </p:animEffect>
                                  </p:childTnLst>
                                </p:cTn>
                              </p:par>
                              <p:par>
                                <p:cTn id="8" presetID="10" presetClass="entr" presetSubtype="0" fill="hold" nodeType="withEffect">
                                  <p:stCondLst>
                                    <p:cond delay="0"/>
                                  </p:stCondLst>
                                  <p:childTnLst>
                                    <p:set>
                                      <p:cBhvr>
                                        <p:cTn id="9" dur="1" fill="hold">
                                          <p:stCondLst>
                                            <p:cond delay="0"/>
                                          </p:stCondLst>
                                        </p:cTn>
                                        <p:tgtEl>
                                          <p:spTgt spid="5396"/>
                                        </p:tgtEl>
                                        <p:attrNameLst>
                                          <p:attrName>style.visibility</p:attrName>
                                        </p:attrNameLst>
                                      </p:cBhvr>
                                      <p:to>
                                        <p:strVal val="visible"/>
                                      </p:to>
                                    </p:set>
                                    <p:animEffect transition="in" filter="fade">
                                      <p:cBhvr>
                                        <p:cTn id="10" dur="500"/>
                                        <p:tgtEl>
                                          <p:spTgt spid="5396"/>
                                        </p:tgtEl>
                                      </p:cBhvr>
                                    </p:animEffect>
                                  </p:childTnLst>
                                </p:cTn>
                              </p:par>
                              <p:par>
                                <p:cTn id="11" presetID="10" presetClass="entr" presetSubtype="0" fill="hold" nodeType="withEffect">
                                  <p:stCondLst>
                                    <p:cond delay="0"/>
                                  </p:stCondLst>
                                  <p:childTnLst>
                                    <p:set>
                                      <p:cBhvr>
                                        <p:cTn id="12" dur="1" fill="hold">
                                          <p:stCondLst>
                                            <p:cond delay="0"/>
                                          </p:stCondLst>
                                        </p:cTn>
                                        <p:tgtEl>
                                          <p:spTgt spid="5395"/>
                                        </p:tgtEl>
                                        <p:attrNameLst>
                                          <p:attrName>style.visibility</p:attrName>
                                        </p:attrNameLst>
                                      </p:cBhvr>
                                      <p:to>
                                        <p:strVal val="visible"/>
                                      </p:to>
                                    </p:set>
                                    <p:animEffect transition="in" filter="fade">
                                      <p:cBhvr>
                                        <p:cTn id="13" dur="500"/>
                                        <p:tgtEl>
                                          <p:spTgt spid="5395"/>
                                        </p:tgtEl>
                                      </p:cBhvr>
                                    </p:animEffect>
                                  </p:childTnLst>
                                </p:cTn>
                              </p:par>
                              <p:par>
                                <p:cTn id="14" presetID="10" presetClass="entr" presetSubtype="0" fill="hold" nodeType="withEffect">
                                  <p:stCondLst>
                                    <p:cond delay="0"/>
                                  </p:stCondLst>
                                  <p:childTnLst>
                                    <p:set>
                                      <p:cBhvr>
                                        <p:cTn id="15" dur="1" fill="hold">
                                          <p:stCondLst>
                                            <p:cond delay="0"/>
                                          </p:stCondLst>
                                        </p:cTn>
                                        <p:tgtEl>
                                          <p:spTgt spid="5403"/>
                                        </p:tgtEl>
                                        <p:attrNameLst>
                                          <p:attrName>style.visibility</p:attrName>
                                        </p:attrNameLst>
                                      </p:cBhvr>
                                      <p:to>
                                        <p:strVal val="visible"/>
                                      </p:to>
                                    </p:set>
                                    <p:animEffect transition="in" filter="fade">
                                      <p:cBhvr>
                                        <p:cTn id="16" dur="500"/>
                                        <p:tgtEl>
                                          <p:spTgt spid="5403"/>
                                        </p:tgtEl>
                                      </p:cBhvr>
                                    </p:animEffect>
                                  </p:childTnLst>
                                </p:cTn>
                              </p:par>
                              <p:par>
                                <p:cTn id="17" presetID="10" presetClass="entr" presetSubtype="0" fill="hold" nodeType="withEffect">
                                  <p:stCondLst>
                                    <p:cond delay="0"/>
                                  </p:stCondLst>
                                  <p:childTnLst>
                                    <p:set>
                                      <p:cBhvr>
                                        <p:cTn id="18" dur="1" fill="hold">
                                          <p:stCondLst>
                                            <p:cond delay="0"/>
                                          </p:stCondLst>
                                        </p:cTn>
                                        <p:tgtEl>
                                          <p:spTgt spid="5398"/>
                                        </p:tgtEl>
                                        <p:attrNameLst>
                                          <p:attrName>style.visibility</p:attrName>
                                        </p:attrNameLst>
                                      </p:cBhvr>
                                      <p:to>
                                        <p:strVal val="visible"/>
                                      </p:to>
                                    </p:set>
                                    <p:animEffect transition="in" filter="fade">
                                      <p:cBhvr>
                                        <p:cTn id="19" dur="500"/>
                                        <p:tgtEl>
                                          <p:spTgt spid="53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393"/>
                                        </p:tgtEl>
                                        <p:attrNameLst>
                                          <p:attrName>style.visibility</p:attrName>
                                        </p:attrNameLst>
                                      </p:cBhvr>
                                      <p:to>
                                        <p:strVal val="visible"/>
                                      </p:to>
                                    </p:set>
                                    <p:animEffect transition="in" filter="fade">
                                      <p:cBhvr>
                                        <p:cTn id="24" dur="1000"/>
                                        <p:tgtEl>
                                          <p:spTgt spid="539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394"/>
                                        </p:tgtEl>
                                        <p:attrNameLst>
                                          <p:attrName>style.visibility</p:attrName>
                                        </p:attrNameLst>
                                      </p:cBhvr>
                                      <p:to>
                                        <p:strVal val="visible"/>
                                      </p:to>
                                    </p:set>
                                    <p:animEffect transition="in" filter="fade">
                                      <p:cBhvr>
                                        <p:cTn id="29" dur="2000"/>
                                        <p:tgtEl>
                                          <p:spTgt spid="5394"/>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5401"/>
                                        </p:tgtEl>
                                        <p:attrNameLst>
                                          <p:attrName>style.visibility</p:attrName>
                                        </p:attrNameLst>
                                      </p:cBhvr>
                                      <p:to>
                                        <p:strVal val="visible"/>
                                      </p:to>
                                    </p:set>
                                    <p:anim calcmode="lin" valueType="num">
                                      <p:cBhvr additive="base">
                                        <p:cTn id="34" dur="1000"/>
                                        <p:tgtEl>
                                          <p:spTgt spid="5401"/>
                                        </p:tgtEl>
                                        <p:attrNameLst>
                                          <p:attrName>ppt_w</p:attrName>
                                        </p:attrNameLst>
                                      </p:cBhvr>
                                      <p:tavLst>
                                        <p:tav tm="0">
                                          <p:val>
                                            <p:strVal val="0"/>
                                          </p:val>
                                        </p:tav>
                                        <p:tav tm="100000">
                                          <p:val>
                                            <p:strVal val="#ppt_w"/>
                                          </p:val>
                                        </p:tav>
                                      </p:tavLst>
                                    </p:anim>
                                    <p:anim calcmode="lin" valueType="num">
                                      <p:cBhvr additive="base">
                                        <p:cTn id="35" dur="1000"/>
                                        <p:tgtEl>
                                          <p:spTgt spid="5401"/>
                                        </p:tgtEl>
                                        <p:attrNameLst>
                                          <p:attrName>ppt_h</p:attrName>
                                        </p:attrNameLst>
                                      </p:cBhvr>
                                      <p:tavLst>
                                        <p:tav tm="0">
                                          <p:val>
                                            <p:str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402"/>
                                        </p:tgtEl>
                                        <p:attrNameLst>
                                          <p:attrName>style.visibility</p:attrName>
                                        </p:attrNameLst>
                                      </p:cBhvr>
                                      <p:to>
                                        <p:strVal val="visible"/>
                                      </p:to>
                                    </p:set>
                                    <p:animEffect transition="in" filter="fade">
                                      <p:cBhvr>
                                        <p:cTn id="40" dur="2000"/>
                                        <p:tgtEl>
                                          <p:spTgt spid="540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405"/>
                                        </p:tgtEl>
                                        <p:attrNameLst>
                                          <p:attrName>style.visibility</p:attrName>
                                        </p:attrNameLst>
                                      </p:cBhvr>
                                      <p:to>
                                        <p:strVal val="visible"/>
                                      </p:to>
                                    </p:set>
                                    <p:animEffect transition="in" filter="fade">
                                      <p:cBhvr>
                                        <p:cTn id="45" dur="500"/>
                                        <p:tgtEl>
                                          <p:spTgt spid="540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406"/>
                                        </p:tgtEl>
                                        <p:attrNameLst>
                                          <p:attrName>style.visibility</p:attrName>
                                        </p:attrNameLst>
                                      </p:cBhvr>
                                      <p:to>
                                        <p:strVal val="visible"/>
                                      </p:to>
                                    </p:set>
                                    <p:animEffect transition="in" filter="fade">
                                      <p:cBhvr>
                                        <p:cTn id="50" dur="2000"/>
                                        <p:tgtEl>
                                          <p:spTgt spid="540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399"/>
                                        </p:tgtEl>
                                        <p:attrNameLst>
                                          <p:attrName>style.visibility</p:attrName>
                                        </p:attrNameLst>
                                      </p:cBhvr>
                                      <p:to>
                                        <p:strVal val="visible"/>
                                      </p:to>
                                    </p:set>
                                    <p:animEffect transition="in" filter="fade">
                                      <p:cBhvr>
                                        <p:cTn id="55" dur="500"/>
                                        <p:tgtEl>
                                          <p:spTgt spid="539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400"/>
                                        </p:tgtEl>
                                        <p:attrNameLst>
                                          <p:attrName>style.visibility</p:attrName>
                                        </p:attrNameLst>
                                      </p:cBhvr>
                                      <p:to>
                                        <p:strVal val="visible"/>
                                      </p:to>
                                    </p:set>
                                    <p:animEffect transition="in" filter="fade">
                                      <p:cBhvr>
                                        <p:cTn id="60" dur="500"/>
                                        <p:tgtEl>
                                          <p:spTgt spid="540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5395"/>
                                        </p:tgtEl>
                                      </p:cBhvr>
                                    </p:animEffect>
                                    <p:set>
                                      <p:cBhvr>
                                        <p:cTn id="65" dur="1" fill="hold">
                                          <p:stCondLst>
                                            <p:cond delay="1000"/>
                                          </p:stCondLst>
                                        </p:cTn>
                                        <p:tgtEl>
                                          <p:spTgt spid="5395"/>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5388"/>
                                        </p:tgtEl>
                                        <p:attrNameLst>
                                          <p:attrName>style.visibility</p:attrName>
                                        </p:attrNameLst>
                                      </p:cBhvr>
                                      <p:to>
                                        <p:strVal val="visible"/>
                                      </p:to>
                                    </p:set>
                                    <p:animEffect transition="in" filter="fade">
                                      <p:cBhvr>
                                        <p:cTn id="68" dur="500"/>
                                        <p:tgtEl>
                                          <p:spTgt spid="538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5398"/>
                                        </p:tgtEl>
                                      </p:cBhvr>
                                    </p:animEffect>
                                    <p:set>
                                      <p:cBhvr>
                                        <p:cTn id="73" dur="1" fill="hold">
                                          <p:stCondLst>
                                            <p:cond delay="1000"/>
                                          </p:stCondLst>
                                        </p:cTn>
                                        <p:tgtEl>
                                          <p:spTgt spid="5398"/>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5389"/>
                                        </p:tgtEl>
                                        <p:attrNameLst>
                                          <p:attrName>style.visibility</p:attrName>
                                        </p:attrNameLst>
                                      </p:cBhvr>
                                      <p:to>
                                        <p:strVal val="visible"/>
                                      </p:to>
                                    </p:set>
                                    <p:animEffect transition="in" filter="fade">
                                      <p:cBhvr>
                                        <p:cTn id="76" dur="500"/>
                                        <p:tgtEl>
                                          <p:spTgt spid="538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5396"/>
                                        </p:tgtEl>
                                      </p:cBhvr>
                                    </p:animEffect>
                                    <p:set>
                                      <p:cBhvr>
                                        <p:cTn id="81" dur="1" fill="hold">
                                          <p:stCondLst>
                                            <p:cond delay="500"/>
                                          </p:stCondLst>
                                        </p:cTn>
                                        <p:tgtEl>
                                          <p:spTgt spid="5396"/>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5386"/>
                                        </p:tgtEl>
                                        <p:attrNameLst>
                                          <p:attrName>style.visibility</p:attrName>
                                        </p:attrNameLst>
                                      </p:cBhvr>
                                      <p:to>
                                        <p:strVal val="visible"/>
                                      </p:to>
                                    </p:set>
                                    <p:animEffect transition="in" filter="fade">
                                      <p:cBhvr>
                                        <p:cTn id="84" dur="500"/>
                                        <p:tgtEl>
                                          <p:spTgt spid="538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5403"/>
                                        </p:tgtEl>
                                      </p:cBhvr>
                                    </p:animEffect>
                                    <p:set>
                                      <p:cBhvr>
                                        <p:cTn id="89" dur="1" fill="hold">
                                          <p:stCondLst>
                                            <p:cond delay="500"/>
                                          </p:stCondLst>
                                        </p:cTn>
                                        <p:tgtEl>
                                          <p:spTgt spid="540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386"/>
                                        </p:tgtEl>
                                      </p:cBhvr>
                                    </p:animEffect>
                                    <p:set>
                                      <p:cBhvr>
                                        <p:cTn id="92" dur="1" fill="hold">
                                          <p:stCondLst>
                                            <p:cond delay="500"/>
                                          </p:stCondLst>
                                        </p:cTn>
                                        <p:tgtEl>
                                          <p:spTgt spid="538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387"/>
                                        </p:tgtEl>
                                        <p:attrNameLst>
                                          <p:attrName>style.visibility</p:attrName>
                                        </p:attrNameLst>
                                      </p:cBhvr>
                                      <p:to>
                                        <p:strVal val="visible"/>
                                      </p:to>
                                    </p:set>
                                    <p:animEffect transition="in" filter="fade">
                                      <p:cBhvr>
                                        <p:cTn id="95" dur="500"/>
                                        <p:tgtEl>
                                          <p:spTgt spid="538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407"/>
                                        </p:tgtEl>
                                        <p:attrNameLst>
                                          <p:attrName>style.visibility</p:attrName>
                                        </p:attrNameLst>
                                      </p:cBhvr>
                                      <p:to>
                                        <p:strVal val="visible"/>
                                      </p:to>
                                    </p:set>
                                    <p:animEffect transition="in" filter="fade">
                                      <p:cBhvr>
                                        <p:cTn id="100" dur="1000"/>
                                        <p:tgtEl>
                                          <p:spTgt spid="540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5408"/>
                                        </p:tgtEl>
                                        <p:attrNameLst>
                                          <p:attrName>style.visibility</p:attrName>
                                        </p:attrNameLst>
                                      </p:cBhvr>
                                      <p:to>
                                        <p:strVal val="visible"/>
                                      </p:to>
                                    </p:set>
                                    <p:animEffect transition="in" filter="fade">
                                      <p:cBhvr>
                                        <p:cTn id="105" dur="500"/>
                                        <p:tgtEl>
                                          <p:spTgt spid="5408"/>
                                        </p:tgtEl>
                                      </p:cBhvr>
                                    </p:animEffect>
                                  </p:childTnLst>
                                </p:cTn>
                              </p:par>
                              <p:par>
                                <p:cTn id="106" presetID="10" presetClass="entr" presetSubtype="0" fill="hold" nodeType="withEffect">
                                  <p:stCondLst>
                                    <p:cond delay="0"/>
                                  </p:stCondLst>
                                  <p:childTnLst>
                                    <p:set>
                                      <p:cBhvr>
                                        <p:cTn id="107" dur="1" fill="hold">
                                          <p:stCondLst>
                                            <p:cond delay="0"/>
                                          </p:stCondLst>
                                        </p:cTn>
                                        <p:tgtEl>
                                          <p:spTgt spid="5409"/>
                                        </p:tgtEl>
                                        <p:attrNameLst>
                                          <p:attrName>style.visibility</p:attrName>
                                        </p:attrNameLst>
                                      </p:cBhvr>
                                      <p:to>
                                        <p:strVal val="visible"/>
                                      </p:to>
                                    </p:set>
                                    <p:animEffect transition="in" filter="fade">
                                      <p:cBhvr>
                                        <p:cTn id="108" dur="500"/>
                                        <p:tgtEl>
                                          <p:spTgt spid="540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5385"/>
                                        </p:tgtEl>
                                        <p:attrNameLst>
                                          <p:attrName>style.visibility</p:attrName>
                                        </p:attrNameLst>
                                      </p:cBhvr>
                                      <p:to>
                                        <p:strVal val="visible"/>
                                      </p:to>
                                    </p:set>
                                    <p:animEffect transition="in" filter="fade">
                                      <p:cBhvr>
                                        <p:cTn id="113" dur="500"/>
                                        <p:tgtEl>
                                          <p:spTgt spid="5385"/>
                                        </p:tgtEl>
                                      </p:cBhvr>
                                    </p:animEffect>
                                  </p:childTnLst>
                                </p:cTn>
                              </p:par>
                              <p:par>
                                <p:cTn id="114" presetID="10" presetClass="entr" presetSubtype="0" fill="hold" nodeType="withEffect">
                                  <p:stCondLst>
                                    <p:cond delay="0"/>
                                  </p:stCondLst>
                                  <p:childTnLst>
                                    <p:set>
                                      <p:cBhvr>
                                        <p:cTn id="115" dur="1" fill="hold">
                                          <p:stCondLst>
                                            <p:cond delay="0"/>
                                          </p:stCondLst>
                                        </p:cTn>
                                        <p:tgtEl>
                                          <p:spTgt spid="5410"/>
                                        </p:tgtEl>
                                        <p:attrNameLst>
                                          <p:attrName>style.visibility</p:attrName>
                                        </p:attrNameLst>
                                      </p:cBhvr>
                                      <p:to>
                                        <p:strVal val="visible"/>
                                      </p:to>
                                    </p:set>
                                    <p:animEffect transition="in" filter="fade">
                                      <p:cBhvr>
                                        <p:cTn id="116" dur="500"/>
                                        <p:tgtEl>
                                          <p:spTgt spid="541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5411"/>
                                        </p:tgtEl>
                                        <p:attrNameLst>
                                          <p:attrName>style.visibility</p:attrName>
                                        </p:attrNameLst>
                                      </p:cBhvr>
                                      <p:to>
                                        <p:strVal val="visible"/>
                                      </p:to>
                                    </p:set>
                                    <p:animEffect transition="in" filter="fade">
                                      <p:cBhvr>
                                        <p:cTn id="121" dur="1000"/>
                                        <p:tgtEl>
                                          <p:spTgt spid="5411"/>
                                        </p:tgtEl>
                                      </p:cBhvr>
                                    </p:animEffect>
                                  </p:childTnLst>
                                </p:cTn>
                              </p:par>
                            </p:childTnLst>
                          </p:cTn>
                        </p:par>
                      </p:childTnLst>
                    </p:cTn>
                  </p:par>
                  <p:par>
                    <p:cTn id="122" fill="hold">
                      <p:stCondLst>
                        <p:cond delay="indefinite"/>
                      </p:stCondLst>
                      <p:childTnLst>
                        <p:par>
                          <p:cTn id="123" fill="hold">
                            <p:stCondLst>
                              <p:cond delay="0"/>
                            </p:stCondLst>
                            <p:childTnLst>
                              <p:par>
                                <p:cTn id="124" presetID="23" presetClass="entr" presetSubtype="16" fill="hold" nodeType="clickEffect">
                                  <p:stCondLst>
                                    <p:cond delay="0"/>
                                  </p:stCondLst>
                                  <p:childTnLst>
                                    <p:set>
                                      <p:cBhvr>
                                        <p:cTn id="125" dur="1" fill="hold">
                                          <p:stCondLst>
                                            <p:cond delay="0"/>
                                          </p:stCondLst>
                                        </p:cTn>
                                        <p:tgtEl>
                                          <p:spTgt spid="5468"/>
                                        </p:tgtEl>
                                        <p:attrNameLst>
                                          <p:attrName>style.visibility</p:attrName>
                                        </p:attrNameLst>
                                      </p:cBhvr>
                                      <p:to>
                                        <p:strVal val="visible"/>
                                      </p:to>
                                    </p:set>
                                    <p:anim calcmode="lin" valueType="num">
                                      <p:cBhvr additive="base">
                                        <p:cTn id="126" dur="500"/>
                                        <p:tgtEl>
                                          <p:spTgt spid="5468"/>
                                        </p:tgtEl>
                                        <p:attrNameLst>
                                          <p:attrName>ppt_w</p:attrName>
                                        </p:attrNameLst>
                                      </p:cBhvr>
                                      <p:tavLst>
                                        <p:tav tm="0">
                                          <p:val>
                                            <p:strVal val="0"/>
                                          </p:val>
                                        </p:tav>
                                        <p:tav tm="100000">
                                          <p:val>
                                            <p:strVal val="#ppt_w"/>
                                          </p:val>
                                        </p:tav>
                                      </p:tavLst>
                                    </p:anim>
                                    <p:anim calcmode="lin" valueType="num">
                                      <p:cBhvr additive="base">
                                        <p:cTn id="127" dur="500"/>
                                        <p:tgtEl>
                                          <p:spTgt spid="5468"/>
                                        </p:tgtEl>
                                        <p:attrNameLst>
                                          <p:attrName>ppt_h</p:attrName>
                                        </p:attrNameLst>
                                      </p:cBhvr>
                                      <p:tavLst>
                                        <p:tav tm="0">
                                          <p:val>
                                            <p:strVal val="0"/>
                                          </p:val>
                                        </p:tav>
                                        <p:tav tm="100000">
                                          <p:val>
                                            <p:strVal val="#ppt_h"/>
                                          </p:val>
                                        </p:tav>
                                      </p:tavLst>
                                    </p:anim>
                                  </p:childTnLst>
                                </p:cTn>
                              </p:par>
                              <p:par>
                                <p:cTn id="128" presetID="10" presetClass="exit" presetSubtype="0" fill="hold" nodeType="withEffect">
                                  <p:stCondLst>
                                    <p:cond delay="0"/>
                                  </p:stCondLst>
                                  <p:childTnLst>
                                    <p:animEffect transition="out" filter="fade">
                                      <p:cBhvr>
                                        <p:cTn id="129" dur="1000"/>
                                        <p:tgtEl>
                                          <p:spTgt spid="5405"/>
                                        </p:tgtEl>
                                      </p:cBhvr>
                                    </p:animEffect>
                                    <p:set>
                                      <p:cBhvr>
                                        <p:cTn id="130" dur="1" fill="hold">
                                          <p:stCondLst>
                                            <p:cond delay="1000"/>
                                          </p:stCondLst>
                                        </p:cTn>
                                        <p:tgtEl>
                                          <p:spTgt spid="5405"/>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5406"/>
                                        </p:tgtEl>
                                      </p:cBhvr>
                                    </p:animEffect>
                                    <p:set>
                                      <p:cBhvr>
                                        <p:cTn id="133" dur="1" fill="hold">
                                          <p:stCondLst>
                                            <p:cond delay="1000"/>
                                          </p:stCondLst>
                                        </p:cTn>
                                        <p:tgtEl>
                                          <p:spTgt spid="540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5412"/>
                                        </p:tgtEl>
                                        <p:attrNameLst>
                                          <p:attrName>style.visibility</p:attrName>
                                        </p:attrNameLst>
                                      </p:cBhvr>
                                      <p:to>
                                        <p:strVal val="visible"/>
                                      </p:to>
                                    </p:set>
                                    <p:animEffect transition="in" filter="fade">
                                      <p:cBhvr>
                                        <p:cTn id="138" dur="1000"/>
                                        <p:tgtEl>
                                          <p:spTgt spid="541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5385"/>
                                        </p:tgtEl>
                                      </p:cBhvr>
                                    </p:animEffect>
                                    <p:set>
                                      <p:cBhvr>
                                        <p:cTn id="143" dur="1" fill="hold">
                                          <p:stCondLst>
                                            <p:cond delay="500"/>
                                          </p:stCondLst>
                                        </p:cTn>
                                        <p:tgtEl>
                                          <p:spTgt spid="5385"/>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5408"/>
                                        </p:tgtEl>
                                      </p:cBhvr>
                                    </p:animEffect>
                                    <p:set>
                                      <p:cBhvr>
                                        <p:cTn id="146" dur="1" fill="hold">
                                          <p:stCondLst>
                                            <p:cond delay="500"/>
                                          </p:stCondLst>
                                        </p:cTn>
                                        <p:tgtEl>
                                          <p:spTgt spid="5408"/>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5409"/>
                                        </p:tgtEl>
                                      </p:cBhvr>
                                    </p:animEffect>
                                    <p:set>
                                      <p:cBhvr>
                                        <p:cTn id="149" dur="1" fill="hold">
                                          <p:stCondLst>
                                            <p:cond delay="500"/>
                                          </p:stCondLst>
                                        </p:cTn>
                                        <p:tgtEl>
                                          <p:spTgt spid="5409"/>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5410"/>
                                        </p:tgtEl>
                                      </p:cBhvr>
                                    </p:animEffect>
                                    <p:set>
                                      <p:cBhvr>
                                        <p:cTn id="152" dur="1" fill="hold">
                                          <p:stCondLst>
                                            <p:cond delay="500"/>
                                          </p:stCondLst>
                                        </p:cTn>
                                        <p:tgtEl>
                                          <p:spTgt spid="5410"/>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5411"/>
                                        </p:tgtEl>
                                      </p:cBhvr>
                                    </p:animEffect>
                                    <p:set>
                                      <p:cBhvr>
                                        <p:cTn id="155" dur="1" fill="hold">
                                          <p:stCondLst>
                                            <p:cond delay="500"/>
                                          </p:stCondLst>
                                        </p:cTn>
                                        <p:tgtEl>
                                          <p:spTgt spid="541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5407"/>
                                        </p:tgtEl>
                                      </p:cBhvr>
                                    </p:animEffect>
                                    <p:set>
                                      <p:cBhvr>
                                        <p:cTn id="158" dur="1" fill="hold">
                                          <p:stCondLst>
                                            <p:cond delay="500"/>
                                          </p:stCondLst>
                                        </p:cTn>
                                        <p:tgtEl>
                                          <p:spTgt spid="5407"/>
                                        </p:tgtEl>
                                        <p:attrNameLst>
                                          <p:attrName>style.visibility</p:attrName>
                                        </p:attrNameLst>
                                      </p:cBhvr>
                                      <p:to>
                                        <p:strVal val="hidden"/>
                                      </p:to>
                                    </p:set>
                                  </p:childTnLst>
                                </p:cTn>
                              </p:par>
                            </p:childTnLst>
                          </p:cTn>
                        </p:par>
                        <p:par>
                          <p:cTn id="159" fill="hold">
                            <p:stCondLst>
                              <p:cond delay="500"/>
                            </p:stCondLst>
                            <p:childTnLst>
                              <p:par>
                                <p:cTn id="160" presetID="10" presetClass="exit" presetSubtype="0" fill="hold" nodeType="afterEffect">
                                  <p:stCondLst>
                                    <p:cond delay="0"/>
                                  </p:stCondLst>
                                  <p:childTnLst>
                                    <p:animEffect transition="out" filter="fade">
                                      <p:cBhvr>
                                        <p:cTn id="161" dur="2000"/>
                                        <p:tgtEl>
                                          <p:spTgt spid="5386"/>
                                        </p:tgtEl>
                                      </p:cBhvr>
                                    </p:animEffect>
                                    <p:set>
                                      <p:cBhvr>
                                        <p:cTn id="162" dur="1" fill="hold">
                                          <p:stCondLst>
                                            <p:cond delay="2000"/>
                                          </p:stCondLst>
                                        </p:cTn>
                                        <p:tgtEl>
                                          <p:spTgt spid="5386"/>
                                        </p:tgtEl>
                                        <p:attrNameLst>
                                          <p:attrName>style.visibility</p:attrName>
                                        </p:attrNameLst>
                                      </p:cBhvr>
                                      <p:to>
                                        <p:strVal val="hidden"/>
                                      </p:to>
                                    </p:set>
                                  </p:childTnLst>
                                </p:cTn>
                              </p:par>
                            </p:childTnLst>
                          </p:cTn>
                        </p:par>
                        <p:par>
                          <p:cTn id="163" fill="hold">
                            <p:stCondLst>
                              <p:cond delay="2500"/>
                            </p:stCondLst>
                            <p:childTnLst>
                              <p:par>
                                <p:cTn id="164" presetID="10" presetClass="exit" presetSubtype="0" fill="hold" nodeType="afterEffect">
                                  <p:stCondLst>
                                    <p:cond delay="0"/>
                                  </p:stCondLst>
                                  <p:childTnLst>
                                    <p:animEffect transition="out" filter="fade">
                                      <p:cBhvr>
                                        <p:cTn id="165" dur="2000"/>
                                        <p:tgtEl>
                                          <p:spTgt spid="5387"/>
                                        </p:tgtEl>
                                      </p:cBhvr>
                                    </p:animEffect>
                                    <p:set>
                                      <p:cBhvr>
                                        <p:cTn id="166" dur="1" fill="hold">
                                          <p:stCondLst>
                                            <p:cond delay="2000"/>
                                          </p:stCondLst>
                                        </p:cTn>
                                        <p:tgtEl>
                                          <p:spTgt spid="5387"/>
                                        </p:tgtEl>
                                        <p:attrNameLst>
                                          <p:attrName>style.visibility</p:attrName>
                                        </p:attrNameLst>
                                      </p:cBhvr>
                                      <p:to>
                                        <p:strVal val="hidden"/>
                                      </p:to>
                                    </p:set>
                                  </p:childTnLst>
                                </p:cTn>
                              </p:par>
                            </p:childTnLst>
                          </p:cTn>
                        </p:par>
                        <p:par>
                          <p:cTn id="167" fill="hold">
                            <p:stCondLst>
                              <p:cond delay="4500"/>
                            </p:stCondLst>
                            <p:childTnLst>
                              <p:par>
                                <p:cTn id="168" presetID="10" presetClass="exit" presetSubtype="0" fill="hold" nodeType="afterEffect">
                                  <p:stCondLst>
                                    <p:cond delay="0"/>
                                  </p:stCondLst>
                                  <p:childTnLst>
                                    <p:animEffect transition="out" filter="fade">
                                      <p:cBhvr>
                                        <p:cTn id="169" dur="2000"/>
                                        <p:tgtEl>
                                          <p:spTgt spid="5388"/>
                                        </p:tgtEl>
                                      </p:cBhvr>
                                    </p:animEffect>
                                    <p:set>
                                      <p:cBhvr>
                                        <p:cTn id="170" dur="1" fill="hold">
                                          <p:stCondLst>
                                            <p:cond delay="2000"/>
                                          </p:stCondLst>
                                        </p:cTn>
                                        <p:tgtEl>
                                          <p:spTgt spid="5388"/>
                                        </p:tgtEl>
                                        <p:attrNameLst>
                                          <p:attrName>style.visibility</p:attrName>
                                        </p:attrNameLst>
                                      </p:cBhvr>
                                      <p:to>
                                        <p:strVal val="hidden"/>
                                      </p:to>
                                    </p:set>
                                  </p:childTnLst>
                                </p:cTn>
                              </p:par>
                            </p:childTnLst>
                          </p:cTn>
                        </p:par>
                        <p:par>
                          <p:cTn id="171" fill="hold">
                            <p:stCondLst>
                              <p:cond delay="6500"/>
                            </p:stCondLst>
                            <p:childTnLst>
                              <p:par>
                                <p:cTn id="172" presetID="10" presetClass="exit" presetSubtype="0" fill="hold" nodeType="afterEffect">
                                  <p:stCondLst>
                                    <p:cond delay="0"/>
                                  </p:stCondLst>
                                  <p:childTnLst>
                                    <p:animEffect transition="out" filter="fade">
                                      <p:cBhvr>
                                        <p:cTn id="173" dur="2000"/>
                                        <p:tgtEl>
                                          <p:spTgt spid="5389"/>
                                        </p:tgtEl>
                                      </p:cBhvr>
                                    </p:animEffect>
                                    <p:set>
                                      <p:cBhvr>
                                        <p:cTn id="174" dur="1" fill="hold">
                                          <p:stCondLst>
                                            <p:cond delay="2000"/>
                                          </p:stCondLst>
                                        </p:cTn>
                                        <p:tgtEl>
                                          <p:spTgt spid="5389"/>
                                        </p:tgtEl>
                                        <p:attrNameLst>
                                          <p:attrName>style.visibility</p:attrName>
                                        </p:attrNameLst>
                                      </p:cBhvr>
                                      <p:to>
                                        <p:strVal val="hidden"/>
                                      </p:to>
                                    </p:set>
                                  </p:childTnLst>
                                </p:cTn>
                              </p:par>
                            </p:childTnLst>
                          </p:cTn>
                        </p:par>
                        <p:par>
                          <p:cTn id="175" fill="hold">
                            <p:stCondLst>
                              <p:cond delay="8500"/>
                            </p:stCondLst>
                            <p:childTnLst>
                              <p:par>
                                <p:cTn id="176" presetID="10" presetClass="exit" presetSubtype="0" fill="hold" nodeType="afterEffect">
                                  <p:stCondLst>
                                    <p:cond delay="0"/>
                                  </p:stCondLst>
                                  <p:childTnLst>
                                    <p:animEffect transition="out" filter="fade">
                                      <p:cBhvr>
                                        <p:cTn id="177" dur="2000"/>
                                        <p:tgtEl>
                                          <p:spTgt spid="5395"/>
                                        </p:tgtEl>
                                      </p:cBhvr>
                                    </p:animEffect>
                                    <p:set>
                                      <p:cBhvr>
                                        <p:cTn id="178" dur="1" fill="hold">
                                          <p:stCondLst>
                                            <p:cond delay="2000"/>
                                          </p:stCondLst>
                                        </p:cTn>
                                        <p:tgtEl>
                                          <p:spTgt spid="5395"/>
                                        </p:tgtEl>
                                        <p:attrNameLst>
                                          <p:attrName>style.visibility</p:attrName>
                                        </p:attrNameLst>
                                      </p:cBhvr>
                                      <p:to>
                                        <p:strVal val="hidden"/>
                                      </p:to>
                                    </p:set>
                                  </p:childTnLst>
                                </p:cTn>
                              </p:par>
                            </p:childTnLst>
                          </p:cTn>
                        </p:par>
                        <p:par>
                          <p:cTn id="179" fill="hold">
                            <p:stCondLst>
                              <p:cond delay="10500"/>
                            </p:stCondLst>
                            <p:childTnLst>
                              <p:par>
                                <p:cTn id="180" presetID="10" presetClass="exit" presetSubtype="0" fill="hold" nodeType="afterEffect">
                                  <p:stCondLst>
                                    <p:cond delay="0"/>
                                  </p:stCondLst>
                                  <p:childTnLst>
                                    <p:animEffect transition="out" filter="fade">
                                      <p:cBhvr>
                                        <p:cTn id="181" dur="2000"/>
                                        <p:tgtEl>
                                          <p:spTgt spid="5396"/>
                                        </p:tgtEl>
                                      </p:cBhvr>
                                    </p:animEffect>
                                    <p:set>
                                      <p:cBhvr>
                                        <p:cTn id="182" dur="1" fill="hold">
                                          <p:stCondLst>
                                            <p:cond delay="2000"/>
                                          </p:stCondLst>
                                        </p:cTn>
                                        <p:tgtEl>
                                          <p:spTgt spid="5396"/>
                                        </p:tgtEl>
                                        <p:attrNameLst>
                                          <p:attrName>style.visibility</p:attrName>
                                        </p:attrNameLst>
                                      </p:cBhvr>
                                      <p:to>
                                        <p:strVal val="hidden"/>
                                      </p:to>
                                    </p:set>
                                  </p:childTnLst>
                                </p:cTn>
                              </p:par>
                            </p:childTnLst>
                          </p:cTn>
                        </p:par>
                        <p:par>
                          <p:cTn id="183" fill="hold">
                            <p:stCondLst>
                              <p:cond delay="12500"/>
                            </p:stCondLst>
                            <p:childTnLst>
                              <p:par>
                                <p:cTn id="184" presetID="10" presetClass="exit" presetSubtype="0" fill="hold" nodeType="afterEffect">
                                  <p:stCondLst>
                                    <p:cond delay="0"/>
                                  </p:stCondLst>
                                  <p:childTnLst>
                                    <p:animEffect transition="out" filter="fade">
                                      <p:cBhvr>
                                        <p:cTn id="185" dur="2000"/>
                                        <p:tgtEl>
                                          <p:spTgt spid="5397"/>
                                        </p:tgtEl>
                                      </p:cBhvr>
                                    </p:animEffect>
                                    <p:set>
                                      <p:cBhvr>
                                        <p:cTn id="186" dur="1" fill="hold">
                                          <p:stCondLst>
                                            <p:cond delay="2000"/>
                                          </p:stCondLst>
                                        </p:cTn>
                                        <p:tgtEl>
                                          <p:spTgt spid="5397"/>
                                        </p:tgtEl>
                                        <p:attrNameLst>
                                          <p:attrName>style.visibility</p:attrName>
                                        </p:attrNameLst>
                                      </p:cBhvr>
                                      <p:to>
                                        <p:strVal val="hidden"/>
                                      </p:to>
                                    </p:set>
                                  </p:childTnLst>
                                </p:cTn>
                              </p:par>
                            </p:childTnLst>
                          </p:cTn>
                        </p:par>
                        <p:par>
                          <p:cTn id="187" fill="hold">
                            <p:stCondLst>
                              <p:cond delay="14500"/>
                            </p:stCondLst>
                            <p:childTnLst>
                              <p:par>
                                <p:cTn id="188" presetID="10" presetClass="exit" presetSubtype="0" fill="hold" nodeType="afterEffect">
                                  <p:stCondLst>
                                    <p:cond delay="0"/>
                                  </p:stCondLst>
                                  <p:childTnLst>
                                    <p:animEffect transition="out" filter="fade">
                                      <p:cBhvr>
                                        <p:cTn id="189" dur="2000"/>
                                        <p:tgtEl>
                                          <p:spTgt spid="5398"/>
                                        </p:tgtEl>
                                      </p:cBhvr>
                                    </p:animEffect>
                                    <p:set>
                                      <p:cBhvr>
                                        <p:cTn id="190" dur="1" fill="hold">
                                          <p:stCondLst>
                                            <p:cond delay="2000"/>
                                          </p:stCondLst>
                                        </p:cTn>
                                        <p:tgtEl>
                                          <p:spTgt spid="5398"/>
                                        </p:tgtEl>
                                        <p:attrNameLst>
                                          <p:attrName>style.visibility</p:attrName>
                                        </p:attrNameLst>
                                      </p:cBhvr>
                                      <p:to>
                                        <p:strVal val="hidden"/>
                                      </p:to>
                                    </p:set>
                                  </p:childTnLst>
                                </p:cTn>
                              </p:par>
                            </p:childTnLst>
                          </p:cTn>
                        </p:par>
                        <p:par>
                          <p:cTn id="191" fill="hold">
                            <p:stCondLst>
                              <p:cond delay="16500"/>
                            </p:stCondLst>
                            <p:childTnLst>
                              <p:par>
                                <p:cTn id="192" presetID="10" presetClass="exit" presetSubtype="0" fill="hold" nodeType="afterEffect">
                                  <p:stCondLst>
                                    <p:cond delay="0"/>
                                  </p:stCondLst>
                                  <p:childTnLst>
                                    <p:animEffect transition="out" filter="fade">
                                      <p:cBhvr>
                                        <p:cTn id="193" dur="2000"/>
                                        <p:tgtEl>
                                          <p:spTgt spid="5403"/>
                                        </p:tgtEl>
                                      </p:cBhvr>
                                    </p:animEffect>
                                    <p:set>
                                      <p:cBhvr>
                                        <p:cTn id="194" dur="1" fill="hold">
                                          <p:stCondLst>
                                            <p:cond delay="2000"/>
                                          </p:stCondLst>
                                        </p:cTn>
                                        <p:tgtEl>
                                          <p:spTgt spid="5403"/>
                                        </p:tgtEl>
                                        <p:attrNameLst>
                                          <p:attrName>style.visibility</p:attrName>
                                        </p:attrNameLst>
                                      </p:cBhvr>
                                      <p:to>
                                        <p:strVal val="hidden"/>
                                      </p:to>
                                    </p:set>
                                  </p:childTnLst>
                                </p:cTn>
                              </p:par>
                            </p:childTnLst>
                          </p:cTn>
                        </p:par>
                        <p:par>
                          <p:cTn id="195" fill="hold">
                            <p:stCondLst>
                              <p:cond delay="18500"/>
                            </p:stCondLst>
                            <p:childTnLst>
                              <p:par>
                                <p:cTn id="196" presetID="10" presetClass="exit" presetSubtype="0" fill="hold" nodeType="afterEffect">
                                  <p:stCondLst>
                                    <p:cond delay="0"/>
                                  </p:stCondLst>
                                  <p:childTnLst>
                                    <p:animEffect transition="out" filter="fade">
                                      <p:cBhvr>
                                        <p:cTn id="197" dur="2000"/>
                                        <p:tgtEl>
                                          <p:spTgt spid="5404"/>
                                        </p:tgtEl>
                                      </p:cBhvr>
                                    </p:animEffect>
                                    <p:set>
                                      <p:cBhvr>
                                        <p:cTn id="198" dur="1" fill="hold">
                                          <p:stCondLst>
                                            <p:cond delay="2000"/>
                                          </p:stCondLst>
                                        </p:cTn>
                                        <p:tgtEl>
                                          <p:spTgt spid="5404"/>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5421"/>
                                        </p:tgtEl>
                                        <p:attrNameLst>
                                          <p:attrName>style.visibility</p:attrName>
                                        </p:attrNameLst>
                                      </p:cBhvr>
                                      <p:to>
                                        <p:strVal val="visible"/>
                                      </p:to>
                                    </p:set>
                                    <p:animEffect transition="in" filter="fade">
                                      <p:cBhvr>
                                        <p:cTn id="203" dur="2000"/>
                                        <p:tgtEl>
                                          <p:spTgt spid="5421"/>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5414"/>
                                        </p:tgtEl>
                                        <p:attrNameLst>
                                          <p:attrName>style.visibility</p:attrName>
                                        </p:attrNameLst>
                                      </p:cBhvr>
                                      <p:to>
                                        <p:strVal val="visible"/>
                                      </p:to>
                                    </p:set>
                                    <p:animEffect transition="in" filter="fade">
                                      <p:cBhvr>
                                        <p:cTn id="208" dur="500"/>
                                        <p:tgtEl>
                                          <p:spTgt spid="5414"/>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5413"/>
                                        </p:tgtEl>
                                        <p:attrNameLst>
                                          <p:attrName>style.visibility</p:attrName>
                                        </p:attrNameLst>
                                      </p:cBhvr>
                                      <p:to>
                                        <p:strVal val="visible"/>
                                      </p:to>
                                    </p:set>
                                    <p:animEffect transition="in" filter="fade">
                                      <p:cBhvr>
                                        <p:cTn id="213" dur="500"/>
                                        <p:tgtEl>
                                          <p:spTgt spid="5413"/>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5433"/>
                                        </p:tgtEl>
                                        <p:attrNameLst>
                                          <p:attrName>style.visibility</p:attrName>
                                        </p:attrNameLst>
                                      </p:cBhvr>
                                      <p:to>
                                        <p:strVal val="visible"/>
                                      </p:to>
                                    </p:set>
                                    <p:animEffect transition="in" filter="fade">
                                      <p:cBhvr>
                                        <p:cTn id="218" dur="500"/>
                                        <p:tgtEl>
                                          <p:spTgt spid="5433"/>
                                        </p:tgtEl>
                                      </p:cBhvr>
                                    </p:animEffect>
                                  </p:childTnLst>
                                </p:cTn>
                              </p:par>
                            </p:childTnLst>
                          </p:cTn>
                        </p:par>
                        <p:par>
                          <p:cTn id="219" fill="hold">
                            <p:stCondLst>
                              <p:cond delay="500"/>
                            </p:stCondLst>
                            <p:childTnLst>
                              <p:par>
                                <p:cTn id="220" presetID="10" presetClass="entr" presetSubtype="0" fill="hold" nodeType="afterEffect">
                                  <p:stCondLst>
                                    <p:cond delay="0"/>
                                  </p:stCondLst>
                                  <p:childTnLst>
                                    <p:set>
                                      <p:cBhvr>
                                        <p:cTn id="221" dur="1" fill="hold">
                                          <p:stCondLst>
                                            <p:cond delay="0"/>
                                          </p:stCondLst>
                                        </p:cTn>
                                        <p:tgtEl>
                                          <p:spTgt spid="5434"/>
                                        </p:tgtEl>
                                        <p:attrNameLst>
                                          <p:attrName>style.visibility</p:attrName>
                                        </p:attrNameLst>
                                      </p:cBhvr>
                                      <p:to>
                                        <p:strVal val="visible"/>
                                      </p:to>
                                    </p:set>
                                    <p:animEffect transition="in" filter="fade">
                                      <p:cBhvr>
                                        <p:cTn id="222" dur="500"/>
                                        <p:tgtEl>
                                          <p:spTgt spid="5434"/>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5424"/>
                                        </p:tgtEl>
                                        <p:attrNameLst>
                                          <p:attrName>style.visibility</p:attrName>
                                        </p:attrNameLst>
                                      </p:cBhvr>
                                      <p:to>
                                        <p:strVal val="visible"/>
                                      </p:to>
                                    </p:set>
                                    <p:animEffect transition="in" filter="fade">
                                      <p:cBhvr>
                                        <p:cTn id="227" dur="2000"/>
                                        <p:tgtEl>
                                          <p:spTgt spid="5424"/>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nodeType="clickEffect">
                                  <p:stCondLst>
                                    <p:cond delay="0"/>
                                  </p:stCondLst>
                                  <p:childTnLst>
                                    <p:set>
                                      <p:cBhvr>
                                        <p:cTn id="231" dur="1" fill="hold">
                                          <p:stCondLst>
                                            <p:cond delay="0"/>
                                          </p:stCondLst>
                                        </p:cTn>
                                        <p:tgtEl>
                                          <p:spTgt spid="5415"/>
                                        </p:tgtEl>
                                        <p:attrNameLst>
                                          <p:attrName>style.visibility</p:attrName>
                                        </p:attrNameLst>
                                      </p:cBhvr>
                                      <p:to>
                                        <p:strVal val="visible"/>
                                      </p:to>
                                    </p:set>
                                    <p:animEffect transition="in" filter="fade">
                                      <p:cBhvr>
                                        <p:cTn id="232" dur="500"/>
                                        <p:tgtEl>
                                          <p:spTgt spid="5415"/>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nodeType="clickEffect">
                                  <p:stCondLst>
                                    <p:cond delay="0"/>
                                  </p:stCondLst>
                                  <p:childTnLst>
                                    <p:set>
                                      <p:cBhvr>
                                        <p:cTn id="236" dur="1" fill="hold">
                                          <p:stCondLst>
                                            <p:cond delay="0"/>
                                          </p:stCondLst>
                                        </p:cTn>
                                        <p:tgtEl>
                                          <p:spTgt spid="5416"/>
                                        </p:tgtEl>
                                        <p:attrNameLst>
                                          <p:attrName>style.visibility</p:attrName>
                                        </p:attrNameLst>
                                      </p:cBhvr>
                                      <p:to>
                                        <p:strVal val="visible"/>
                                      </p:to>
                                    </p:set>
                                    <p:animEffect transition="in" filter="fade">
                                      <p:cBhvr>
                                        <p:cTn id="237" dur="500"/>
                                        <p:tgtEl>
                                          <p:spTgt spid="5416"/>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5435"/>
                                        </p:tgtEl>
                                        <p:attrNameLst>
                                          <p:attrName>style.visibility</p:attrName>
                                        </p:attrNameLst>
                                      </p:cBhvr>
                                      <p:to>
                                        <p:strVal val="visible"/>
                                      </p:to>
                                    </p:set>
                                    <p:animEffect transition="in" filter="fade">
                                      <p:cBhvr>
                                        <p:cTn id="242" dur="500"/>
                                        <p:tgtEl>
                                          <p:spTgt spid="5435"/>
                                        </p:tgtEl>
                                      </p:cBhvr>
                                    </p:animEffect>
                                  </p:childTnLst>
                                </p:cTn>
                              </p:par>
                            </p:childTnLst>
                          </p:cTn>
                        </p:par>
                        <p:par>
                          <p:cTn id="243" fill="hold">
                            <p:stCondLst>
                              <p:cond delay="500"/>
                            </p:stCondLst>
                            <p:childTnLst>
                              <p:par>
                                <p:cTn id="244" presetID="10" presetClass="entr" presetSubtype="0" fill="hold" nodeType="afterEffect">
                                  <p:stCondLst>
                                    <p:cond delay="0"/>
                                  </p:stCondLst>
                                  <p:childTnLst>
                                    <p:set>
                                      <p:cBhvr>
                                        <p:cTn id="245" dur="1" fill="hold">
                                          <p:stCondLst>
                                            <p:cond delay="0"/>
                                          </p:stCondLst>
                                        </p:cTn>
                                        <p:tgtEl>
                                          <p:spTgt spid="5436"/>
                                        </p:tgtEl>
                                        <p:attrNameLst>
                                          <p:attrName>style.visibility</p:attrName>
                                        </p:attrNameLst>
                                      </p:cBhvr>
                                      <p:to>
                                        <p:strVal val="visible"/>
                                      </p:to>
                                    </p:set>
                                    <p:animEffect transition="in" filter="fade">
                                      <p:cBhvr>
                                        <p:cTn id="246" dur="500"/>
                                        <p:tgtEl>
                                          <p:spTgt spid="5436"/>
                                        </p:tgtEl>
                                      </p:cBhvr>
                                    </p:animEffect>
                                  </p:childTnLst>
                                </p:cTn>
                              </p:par>
                            </p:childTnLst>
                          </p:cTn>
                        </p:par>
                      </p:childTnLst>
                    </p:cTn>
                  </p:par>
                  <p:par>
                    <p:cTn id="247" fill="hold">
                      <p:stCondLst>
                        <p:cond delay="indefinite"/>
                      </p:stCondLst>
                      <p:childTnLst>
                        <p:par>
                          <p:cTn id="248" fill="hold">
                            <p:stCondLst>
                              <p:cond delay="0"/>
                            </p:stCondLst>
                            <p:childTnLst>
                              <p:par>
                                <p:cTn id="249" presetID="10" presetClass="entr" presetSubtype="0" fill="hold" nodeType="clickEffect">
                                  <p:stCondLst>
                                    <p:cond delay="0"/>
                                  </p:stCondLst>
                                  <p:childTnLst>
                                    <p:set>
                                      <p:cBhvr>
                                        <p:cTn id="250" dur="1" fill="hold">
                                          <p:stCondLst>
                                            <p:cond delay="0"/>
                                          </p:stCondLst>
                                        </p:cTn>
                                        <p:tgtEl>
                                          <p:spTgt spid="5427"/>
                                        </p:tgtEl>
                                        <p:attrNameLst>
                                          <p:attrName>style.visibility</p:attrName>
                                        </p:attrNameLst>
                                      </p:cBhvr>
                                      <p:to>
                                        <p:strVal val="visible"/>
                                      </p:to>
                                    </p:set>
                                    <p:animEffect transition="in" filter="fade">
                                      <p:cBhvr>
                                        <p:cTn id="251" dur="2000"/>
                                        <p:tgtEl>
                                          <p:spTgt spid="5427"/>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ntr" presetSubtype="0" fill="hold" nodeType="clickEffect">
                                  <p:stCondLst>
                                    <p:cond delay="0"/>
                                  </p:stCondLst>
                                  <p:childTnLst>
                                    <p:set>
                                      <p:cBhvr>
                                        <p:cTn id="255" dur="1" fill="hold">
                                          <p:stCondLst>
                                            <p:cond delay="0"/>
                                          </p:stCondLst>
                                        </p:cTn>
                                        <p:tgtEl>
                                          <p:spTgt spid="5418"/>
                                        </p:tgtEl>
                                        <p:attrNameLst>
                                          <p:attrName>style.visibility</p:attrName>
                                        </p:attrNameLst>
                                      </p:cBhvr>
                                      <p:to>
                                        <p:strVal val="visible"/>
                                      </p:to>
                                    </p:set>
                                    <p:animEffect transition="in" filter="fade">
                                      <p:cBhvr>
                                        <p:cTn id="256" dur="500"/>
                                        <p:tgtEl>
                                          <p:spTgt spid="5418"/>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nodeType="clickEffect">
                                  <p:stCondLst>
                                    <p:cond delay="0"/>
                                  </p:stCondLst>
                                  <p:childTnLst>
                                    <p:set>
                                      <p:cBhvr>
                                        <p:cTn id="260" dur="1" fill="hold">
                                          <p:stCondLst>
                                            <p:cond delay="0"/>
                                          </p:stCondLst>
                                        </p:cTn>
                                        <p:tgtEl>
                                          <p:spTgt spid="5417"/>
                                        </p:tgtEl>
                                        <p:attrNameLst>
                                          <p:attrName>style.visibility</p:attrName>
                                        </p:attrNameLst>
                                      </p:cBhvr>
                                      <p:to>
                                        <p:strVal val="visible"/>
                                      </p:to>
                                    </p:set>
                                    <p:animEffect transition="in" filter="fade">
                                      <p:cBhvr>
                                        <p:cTn id="261" dur="500"/>
                                        <p:tgtEl>
                                          <p:spTgt spid="5417"/>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nodeType="clickEffect">
                                  <p:stCondLst>
                                    <p:cond delay="0"/>
                                  </p:stCondLst>
                                  <p:childTnLst>
                                    <p:set>
                                      <p:cBhvr>
                                        <p:cTn id="265" dur="1" fill="hold">
                                          <p:stCondLst>
                                            <p:cond delay="0"/>
                                          </p:stCondLst>
                                        </p:cTn>
                                        <p:tgtEl>
                                          <p:spTgt spid="5437"/>
                                        </p:tgtEl>
                                        <p:attrNameLst>
                                          <p:attrName>style.visibility</p:attrName>
                                        </p:attrNameLst>
                                      </p:cBhvr>
                                      <p:to>
                                        <p:strVal val="visible"/>
                                      </p:to>
                                    </p:set>
                                    <p:animEffect transition="in" filter="fade">
                                      <p:cBhvr>
                                        <p:cTn id="266" dur="500"/>
                                        <p:tgtEl>
                                          <p:spTgt spid="5437"/>
                                        </p:tgtEl>
                                      </p:cBhvr>
                                    </p:animEffect>
                                  </p:childTnLst>
                                </p:cTn>
                              </p:par>
                            </p:childTnLst>
                          </p:cTn>
                        </p:par>
                        <p:par>
                          <p:cTn id="267" fill="hold">
                            <p:stCondLst>
                              <p:cond delay="500"/>
                            </p:stCondLst>
                            <p:childTnLst>
                              <p:par>
                                <p:cTn id="268" presetID="10" presetClass="entr" presetSubtype="0" fill="hold" nodeType="afterEffect">
                                  <p:stCondLst>
                                    <p:cond delay="0"/>
                                  </p:stCondLst>
                                  <p:childTnLst>
                                    <p:set>
                                      <p:cBhvr>
                                        <p:cTn id="269" dur="1" fill="hold">
                                          <p:stCondLst>
                                            <p:cond delay="0"/>
                                          </p:stCondLst>
                                        </p:cTn>
                                        <p:tgtEl>
                                          <p:spTgt spid="5438"/>
                                        </p:tgtEl>
                                        <p:attrNameLst>
                                          <p:attrName>style.visibility</p:attrName>
                                        </p:attrNameLst>
                                      </p:cBhvr>
                                      <p:to>
                                        <p:strVal val="visible"/>
                                      </p:to>
                                    </p:set>
                                    <p:animEffect transition="in" filter="fade">
                                      <p:cBhvr>
                                        <p:cTn id="270" dur="500"/>
                                        <p:tgtEl>
                                          <p:spTgt spid="5438"/>
                                        </p:tgtEl>
                                      </p:cBhvr>
                                    </p:animEffect>
                                  </p:child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nodeType="clickEffect">
                                  <p:stCondLst>
                                    <p:cond delay="0"/>
                                  </p:stCondLst>
                                  <p:childTnLst>
                                    <p:set>
                                      <p:cBhvr>
                                        <p:cTn id="274" dur="1" fill="hold">
                                          <p:stCondLst>
                                            <p:cond delay="0"/>
                                          </p:stCondLst>
                                        </p:cTn>
                                        <p:tgtEl>
                                          <p:spTgt spid="5430"/>
                                        </p:tgtEl>
                                        <p:attrNameLst>
                                          <p:attrName>style.visibility</p:attrName>
                                        </p:attrNameLst>
                                      </p:cBhvr>
                                      <p:to>
                                        <p:strVal val="visible"/>
                                      </p:to>
                                    </p:set>
                                    <p:animEffect transition="in" filter="fade">
                                      <p:cBhvr>
                                        <p:cTn id="275" dur="2000"/>
                                        <p:tgtEl>
                                          <p:spTgt spid="5430"/>
                                        </p:tgtEl>
                                      </p:cBhvr>
                                    </p:animEffec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nodeType="clickEffect">
                                  <p:stCondLst>
                                    <p:cond delay="0"/>
                                  </p:stCondLst>
                                  <p:childTnLst>
                                    <p:set>
                                      <p:cBhvr>
                                        <p:cTn id="279" dur="1" fill="hold">
                                          <p:stCondLst>
                                            <p:cond delay="0"/>
                                          </p:stCondLst>
                                        </p:cTn>
                                        <p:tgtEl>
                                          <p:spTgt spid="5420"/>
                                        </p:tgtEl>
                                        <p:attrNameLst>
                                          <p:attrName>style.visibility</p:attrName>
                                        </p:attrNameLst>
                                      </p:cBhvr>
                                      <p:to>
                                        <p:strVal val="visible"/>
                                      </p:to>
                                    </p:set>
                                    <p:animEffect transition="in" filter="fade">
                                      <p:cBhvr>
                                        <p:cTn id="280" dur="500"/>
                                        <p:tgtEl>
                                          <p:spTgt spid="5420"/>
                                        </p:tgtEl>
                                      </p:cBhvr>
                                    </p:animEffect>
                                  </p:child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nodeType="clickEffect">
                                  <p:stCondLst>
                                    <p:cond delay="0"/>
                                  </p:stCondLst>
                                  <p:childTnLst>
                                    <p:set>
                                      <p:cBhvr>
                                        <p:cTn id="284" dur="1" fill="hold">
                                          <p:stCondLst>
                                            <p:cond delay="0"/>
                                          </p:stCondLst>
                                        </p:cTn>
                                        <p:tgtEl>
                                          <p:spTgt spid="5419"/>
                                        </p:tgtEl>
                                        <p:attrNameLst>
                                          <p:attrName>style.visibility</p:attrName>
                                        </p:attrNameLst>
                                      </p:cBhvr>
                                      <p:to>
                                        <p:strVal val="visible"/>
                                      </p:to>
                                    </p:set>
                                    <p:animEffect transition="in" filter="fade">
                                      <p:cBhvr>
                                        <p:cTn id="285" dur="500"/>
                                        <p:tgtEl>
                                          <p:spTgt spid="5419"/>
                                        </p:tgtEl>
                                      </p:cBhvr>
                                    </p:animEffect>
                                  </p:childTnLst>
                                </p:cTn>
                              </p:par>
                            </p:childTnLst>
                          </p:cTn>
                        </p:par>
                      </p:childTnLst>
                    </p:cTn>
                  </p:par>
                  <p:par>
                    <p:cTn id="286" fill="hold">
                      <p:stCondLst>
                        <p:cond delay="indefinite"/>
                      </p:stCondLst>
                      <p:childTnLst>
                        <p:par>
                          <p:cTn id="287" fill="hold">
                            <p:stCondLst>
                              <p:cond delay="0"/>
                            </p:stCondLst>
                            <p:childTnLst>
                              <p:par>
                                <p:cTn id="288" presetID="10" presetClass="entr" presetSubtype="0" fill="hold" nodeType="clickEffect">
                                  <p:stCondLst>
                                    <p:cond delay="0"/>
                                  </p:stCondLst>
                                  <p:childTnLst>
                                    <p:set>
                                      <p:cBhvr>
                                        <p:cTn id="289" dur="1" fill="hold">
                                          <p:stCondLst>
                                            <p:cond delay="0"/>
                                          </p:stCondLst>
                                        </p:cTn>
                                        <p:tgtEl>
                                          <p:spTgt spid="5439"/>
                                        </p:tgtEl>
                                        <p:attrNameLst>
                                          <p:attrName>style.visibility</p:attrName>
                                        </p:attrNameLst>
                                      </p:cBhvr>
                                      <p:to>
                                        <p:strVal val="visible"/>
                                      </p:to>
                                    </p:set>
                                    <p:animEffect transition="in" filter="fade">
                                      <p:cBhvr>
                                        <p:cTn id="290" dur="500"/>
                                        <p:tgtEl>
                                          <p:spTgt spid="5439"/>
                                        </p:tgtEl>
                                      </p:cBhvr>
                                    </p:animEffect>
                                  </p:childTnLst>
                                </p:cTn>
                              </p:par>
                            </p:childTnLst>
                          </p:cTn>
                        </p:par>
                        <p:par>
                          <p:cTn id="291" fill="hold">
                            <p:stCondLst>
                              <p:cond delay="500"/>
                            </p:stCondLst>
                            <p:childTnLst>
                              <p:par>
                                <p:cTn id="292" presetID="10" presetClass="entr" presetSubtype="0" fill="hold" nodeType="afterEffect">
                                  <p:stCondLst>
                                    <p:cond delay="0"/>
                                  </p:stCondLst>
                                  <p:childTnLst>
                                    <p:set>
                                      <p:cBhvr>
                                        <p:cTn id="293" dur="1" fill="hold">
                                          <p:stCondLst>
                                            <p:cond delay="0"/>
                                          </p:stCondLst>
                                        </p:cTn>
                                        <p:tgtEl>
                                          <p:spTgt spid="5440"/>
                                        </p:tgtEl>
                                        <p:attrNameLst>
                                          <p:attrName>style.visibility</p:attrName>
                                        </p:attrNameLst>
                                      </p:cBhvr>
                                      <p:to>
                                        <p:strVal val="visible"/>
                                      </p:to>
                                    </p:set>
                                    <p:animEffect transition="in" filter="fade">
                                      <p:cBhvr>
                                        <p:cTn id="294" dur="500"/>
                                        <p:tgtEl>
                                          <p:spTgt spid="5440"/>
                                        </p:tgtEl>
                                      </p:cBhvr>
                                    </p:animEffec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nodeType="clickEffect">
                                  <p:stCondLst>
                                    <p:cond delay="0"/>
                                  </p:stCondLst>
                                  <p:childTnLst>
                                    <p:set>
                                      <p:cBhvr>
                                        <p:cTn id="298" dur="1" fill="hold">
                                          <p:stCondLst>
                                            <p:cond delay="0"/>
                                          </p:stCondLst>
                                        </p:cTn>
                                        <p:tgtEl>
                                          <p:spTgt spid="5441"/>
                                        </p:tgtEl>
                                        <p:attrNameLst>
                                          <p:attrName>style.visibility</p:attrName>
                                        </p:attrNameLst>
                                      </p:cBhvr>
                                      <p:to>
                                        <p:strVal val="visible"/>
                                      </p:to>
                                    </p:set>
                                    <p:animEffect transition="in" filter="fade">
                                      <p:cBhvr>
                                        <p:cTn id="299" dur="500"/>
                                        <p:tgtEl>
                                          <p:spTgt spid="5441"/>
                                        </p:tgtEl>
                                      </p:cBhvr>
                                    </p:animEffect>
                                  </p:childTnLst>
                                </p:cTn>
                              </p:par>
                            </p:childTnLst>
                          </p:cTn>
                        </p:par>
                      </p:childTnLst>
                    </p:cTn>
                  </p:par>
                  <p:par>
                    <p:cTn id="300" fill="hold">
                      <p:stCondLst>
                        <p:cond delay="indefinite"/>
                      </p:stCondLst>
                      <p:childTnLst>
                        <p:par>
                          <p:cTn id="301" fill="hold">
                            <p:stCondLst>
                              <p:cond delay="0"/>
                            </p:stCondLst>
                            <p:childTnLst>
                              <p:par>
                                <p:cTn id="302" presetID="10" presetClass="entr" presetSubtype="0" fill="hold" nodeType="clickEffect">
                                  <p:stCondLst>
                                    <p:cond delay="0"/>
                                  </p:stCondLst>
                                  <p:childTnLst>
                                    <p:set>
                                      <p:cBhvr>
                                        <p:cTn id="303" dur="1" fill="hold">
                                          <p:stCondLst>
                                            <p:cond delay="0"/>
                                          </p:stCondLst>
                                        </p:cTn>
                                        <p:tgtEl>
                                          <p:spTgt spid="5442"/>
                                        </p:tgtEl>
                                        <p:attrNameLst>
                                          <p:attrName>style.visibility</p:attrName>
                                        </p:attrNameLst>
                                      </p:cBhvr>
                                      <p:to>
                                        <p:strVal val="visible"/>
                                      </p:to>
                                    </p:set>
                                    <p:animEffect transition="in" filter="fade">
                                      <p:cBhvr>
                                        <p:cTn id="304" dur="500"/>
                                        <p:tgtEl>
                                          <p:spTgt spid="5442"/>
                                        </p:tgtEl>
                                      </p:cBhvr>
                                    </p:animEffect>
                                  </p:childTnLst>
                                </p:cTn>
                              </p:par>
                              <p:par>
                                <p:cTn id="305" presetID="10" presetClass="exit" presetSubtype="0" fill="hold" nodeType="withEffect">
                                  <p:stCondLst>
                                    <p:cond delay="0"/>
                                  </p:stCondLst>
                                  <p:childTnLst>
                                    <p:animEffect transition="out" filter="fade">
                                      <p:cBhvr>
                                        <p:cTn id="306" dur="1000"/>
                                        <p:tgtEl>
                                          <p:spTgt spid="5399"/>
                                        </p:tgtEl>
                                      </p:cBhvr>
                                    </p:animEffect>
                                    <p:set>
                                      <p:cBhvr>
                                        <p:cTn id="307" dur="1" fill="hold">
                                          <p:stCondLst>
                                            <p:cond delay="1000"/>
                                          </p:stCondLst>
                                        </p:cTn>
                                        <p:tgtEl>
                                          <p:spTgt spid="5399"/>
                                        </p:tgtEl>
                                        <p:attrNameLst>
                                          <p:attrName>style.visibility</p:attrName>
                                        </p:attrNameLst>
                                      </p:cBhvr>
                                      <p:to>
                                        <p:strVal val="hidden"/>
                                      </p:to>
                                    </p:set>
                                  </p:childTnLst>
                                </p:cTn>
                              </p:par>
                            </p:childTnLst>
                          </p:cTn>
                        </p:par>
                      </p:childTnLst>
                    </p:cTn>
                  </p:par>
                  <p:par>
                    <p:cTn id="308" fill="hold">
                      <p:stCondLst>
                        <p:cond delay="indefinite"/>
                      </p:stCondLst>
                      <p:childTnLst>
                        <p:par>
                          <p:cTn id="309" fill="hold">
                            <p:stCondLst>
                              <p:cond delay="0"/>
                            </p:stCondLst>
                            <p:childTnLst>
                              <p:par>
                                <p:cTn id="310" presetID="10" presetClass="exit" presetSubtype="0" fill="hold" nodeType="clickEffect">
                                  <p:stCondLst>
                                    <p:cond delay="0"/>
                                  </p:stCondLst>
                                  <p:childTnLst>
                                    <p:animEffect transition="out" filter="fade">
                                      <p:cBhvr>
                                        <p:cTn id="311" dur="500"/>
                                        <p:tgtEl>
                                          <p:spTgt spid="5413"/>
                                        </p:tgtEl>
                                      </p:cBhvr>
                                    </p:animEffect>
                                    <p:set>
                                      <p:cBhvr>
                                        <p:cTn id="312" dur="1" fill="hold">
                                          <p:stCondLst>
                                            <p:cond delay="500"/>
                                          </p:stCondLst>
                                        </p:cTn>
                                        <p:tgtEl>
                                          <p:spTgt spid="5413"/>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5414"/>
                                        </p:tgtEl>
                                      </p:cBhvr>
                                    </p:animEffect>
                                    <p:set>
                                      <p:cBhvr>
                                        <p:cTn id="315" dur="1" fill="hold">
                                          <p:stCondLst>
                                            <p:cond delay="500"/>
                                          </p:stCondLst>
                                        </p:cTn>
                                        <p:tgtEl>
                                          <p:spTgt spid="5414"/>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5415"/>
                                        </p:tgtEl>
                                      </p:cBhvr>
                                    </p:animEffect>
                                    <p:set>
                                      <p:cBhvr>
                                        <p:cTn id="318" dur="1" fill="hold">
                                          <p:stCondLst>
                                            <p:cond delay="500"/>
                                          </p:stCondLst>
                                        </p:cTn>
                                        <p:tgtEl>
                                          <p:spTgt spid="5415"/>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5416"/>
                                        </p:tgtEl>
                                      </p:cBhvr>
                                    </p:animEffect>
                                    <p:set>
                                      <p:cBhvr>
                                        <p:cTn id="321" dur="1" fill="hold">
                                          <p:stCondLst>
                                            <p:cond delay="500"/>
                                          </p:stCondLst>
                                        </p:cTn>
                                        <p:tgtEl>
                                          <p:spTgt spid="5416"/>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5417"/>
                                        </p:tgtEl>
                                      </p:cBhvr>
                                    </p:animEffect>
                                    <p:set>
                                      <p:cBhvr>
                                        <p:cTn id="324" dur="1" fill="hold">
                                          <p:stCondLst>
                                            <p:cond delay="500"/>
                                          </p:stCondLst>
                                        </p:cTn>
                                        <p:tgtEl>
                                          <p:spTgt spid="5417"/>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5418"/>
                                        </p:tgtEl>
                                      </p:cBhvr>
                                    </p:animEffect>
                                    <p:set>
                                      <p:cBhvr>
                                        <p:cTn id="327" dur="1" fill="hold">
                                          <p:stCondLst>
                                            <p:cond delay="500"/>
                                          </p:stCondLst>
                                        </p:cTn>
                                        <p:tgtEl>
                                          <p:spTgt spid="5418"/>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5419"/>
                                        </p:tgtEl>
                                      </p:cBhvr>
                                    </p:animEffect>
                                    <p:set>
                                      <p:cBhvr>
                                        <p:cTn id="330" dur="1" fill="hold">
                                          <p:stCondLst>
                                            <p:cond delay="500"/>
                                          </p:stCondLst>
                                        </p:cTn>
                                        <p:tgtEl>
                                          <p:spTgt spid="5419"/>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5420"/>
                                        </p:tgtEl>
                                      </p:cBhvr>
                                    </p:animEffect>
                                    <p:set>
                                      <p:cBhvr>
                                        <p:cTn id="333" dur="1" fill="hold">
                                          <p:stCondLst>
                                            <p:cond delay="500"/>
                                          </p:stCondLst>
                                        </p:cTn>
                                        <p:tgtEl>
                                          <p:spTgt spid="5420"/>
                                        </p:tgtEl>
                                        <p:attrNameLst>
                                          <p:attrName>style.visibility</p:attrName>
                                        </p:attrNameLst>
                                      </p:cBhvr>
                                      <p:to>
                                        <p:strVal val="hidden"/>
                                      </p:to>
                                    </p:set>
                                  </p:childTnLst>
                                </p:cTn>
                              </p:par>
                              <p:par>
                                <p:cTn id="334" presetID="10" presetClass="exit" presetSubtype="0" fill="hold" nodeType="withEffect">
                                  <p:stCondLst>
                                    <p:cond delay="0"/>
                                  </p:stCondLst>
                                  <p:childTnLst>
                                    <p:animEffect transition="out" filter="fade">
                                      <p:cBhvr>
                                        <p:cTn id="335" dur="500"/>
                                        <p:tgtEl>
                                          <p:spTgt spid="5421"/>
                                        </p:tgtEl>
                                      </p:cBhvr>
                                    </p:animEffect>
                                    <p:set>
                                      <p:cBhvr>
                                        <p:cTn id="336" dur="1" fill="hold">
                                          <p:stCondLst>
                                            <p:cond delay="500"/>
                                          </p:stCondLst>
                                        </p:cTn>
                                        <p:tgtEl>
                                          <p:spTgt spid="5421"/>
                                        </p:tgtEl>
                                        <p:attrNameLst>
                                          <p:attrName>style.visibility</p:attrName>
                                        </p:attrNameLst>
                                      </p:cBhvr>
                                      <p:to>
                                        <p:strVal val="hidden"/>
                                      </p:to>
                                    </p:set>
                                  </p:childTnLst>
                                </p:cTn>
                              </p:par>
                              <p:par>
                                <p:cTn id="337" presetID="10" presetClass="exit" presetSubtype="0" fill="hold" nodeType="withEffect">
                                  <p:stCondLst>
                                    <p:cond delay="0"/>
                                  </p:stCondLst>
                                  <p:childTnLst>
                                    <p:animEffect transition="out" filter="fade">
                                      <p:cBhvr>
                                        <p:cTn id="338" dur="500"/>
                                        <p:tgtEl>
                                          <p:spTgt spid="5424"/>
                                        </p:tgtEl>
                                      </p:cBhvr>
                                    </p:animEffect>
                                    <p:set>
                                      <p:cBhvr>
                                        <p:cTn id="339" dur="1" fill="hold">
                                          <p:stCondLst>
                                            <p:cond delay="500"/>
                                          </p:stCondLst>
                                        </p:cTn>
                                        <p:tgtEl>
                                          <p:spTgt spid="5424"/>
                                        </p:tgtEl>
                                        <p:attrNameLst>
                                          <p:attrName>style.visibility</p:attrName>
                                        </p:attrNameLst>
                                      </p:cBhvr>
                                      <p:to>
                                        <p:strVal val="hidden"/>
                                      </p:to>
                                    </p:set>
                                  </p:childTnLst>
                                </p:cTn>
                              </p:par>
                              <p:par>
                                <p:cTn id="340" presetID="10" presetClass="exit" presetSubtype="0" fill="hold" nodeType="withEffect">
                                  <p:stCondLst>
                                    <p:cond delay="0"/>
                                  </p:stCondLst>
                                  <p:childTnLst>
                                    <p:animEffect transition="out" filter="fade">
                                      <p:cBhvr>
                                        <p:cTn id="341" dur="500"/>
                                        <p:tgtEl>
                                          <p:spTgt spid="5427"/>
                                        </p:tgtEl>
                                      </p:cBhvr>
                                    </p:animEffect>
                                    <p:set>
                                      <p:cBhvr>
                                        <p:cTn id="342" dur="1" fill="hold">
                                          <p:stCondLst>
                                            <p:cond delay="500"/>
                                          </p:stCondLst>
                                        </p:cTn>
                                        <p:tgtEl>
                                          <p:spTgt spid="5427"/>
                                        </p:tgtEl>
                                        <p:attrNameLst>
                                          <p:attrName>style.visibility</p:attrName>
                                        </p:attrNameLst>
                                      </p:cBhvr>
                                      <p:to>
                                        <p:strVal val="hidden"/>
                                      </p:to>
                                    </p:set>
                                  </p:childTnLst>
                                </p:cTn>
                              </p:par>
                              <p:par>
                                <p:cTn id="343" presetID="10" presetClass="exit" presetSubtype="0" fill="hold" nodeType="withEffect">
                                  <p:stCondLst>
                                    <p:cond delay="0"/>
                                  </p:stCondLst>
                                  <p:childTnLst>
                                    <p:animEffect transition="out" filter="fade">
                                      <p:cBhvr>
                                        <p:cTn id="344" dur="500"/>
                                        <p:tgtEl>
                                          <p:spTgt spid="5430"/>
                                        </p:tgtEl>
                                      </p:cBhvr>
                                    </p:animEffect>
                                    <p:set>
                                      <p:cBhvr>
                                        <p:cTn id="345" dur="1" fill="hold">
                                          <p:stCondLst>
                                            <p:cond delay="500"/>
                                          </p:stCondLst>
                                        </p:cTn>
                                        <p:tgtEl>
                                          <p:spTgt spid="5430"/>
                                        </p:tgtEl>
                                        <p:attrNameLst>
                                          <p:attrName>style.visibility</p:attrName>
                                        </p:attrNameLst>
                                      </p:cBhvr>
                                      <p:to>
                                        <p:strVal val="hidden"/>
                                      </p:to>
                                    </p:set>
                                  </p:childTnLst>
                                </p:cTn>
                              </p:par>
                              <p:par>
                                <p:cTn id="346" presetID="10" presetClass="exit" presetSubtype="0" fill="hold" nodeType="withEffect">
                                  <p:stCondLst>
                                    <p:cond delay="0"/>
                                  </p:stCondLst>
                                  <p:childTnLst>
                                    <p:animEffect transition="out" filter="fade">
                                      <p:cBhvr>
                                        <p:cTn id="347" dur="500"/>
                                        <p:tgtEl>
                                          <p:spTgt spid="5433"/>
                                        </p:tgtEl>
                                      </p:cBhvr>
                                    </p:animEffect>
                                    <p:set>
                                      <p:cBhvr>
                                        <p:cTn id="348" dur="1" fill="hold">
                                          <p:stCondLst>
                                            <p:cond delay="500"/>
                                          </p:stCondLst>
                                        </p:cTn>
                                        <p:tgtEl>
                                          <p:spTgt spid="5433"/>
                                        </p:tgtEl>
                                        <p:attrNameLst>
                                          <p:attrName>style.visibility</p:attrName>
                                        </p:attrNameLst>
                                      </p:cBhvr>
                                      <p:to>
                                        <p:strVal val="hidden"/>
                                      </p:to>
                                    </p:set>
                                  </p:childTnLst>
                                </p:cTn>
                              </p:par>
                              <p:par>
                                <p:cTn id="349" presetID="10" presetClass="exit" presetSubtype="0" fill="hold" nodeType="withEffect">
                                  <p:stCondLst>
                                    <p:cond delay="0"/>
                                  </p:stCondLst>
                                  <p:childTnLst>
                                    <p:animEffect transition="out" filter="fade">
                                      <p:cBhvr>
                                        <p:cTn id="350" dur="500"/>
                                        <p:tgtEl>
                                          <p:spTgt spid="5434"/>
                                        </p:tgtEl>
                                      </p:cBhvr>
                                    </p:animEffect>
                                    <p:set>
                                      <p:cBhvr>
                                        <p:cTn id="351" dur="1" fill="hold">
                                          <p:stCondLst>
                                            <p:cond delay="500"/>
                                          </p:stCondLst>
                                        </p:cTn>
                                        <p:tgtEl>
                                          <p:spTgt spid="5434"/>
                                        </p:tgtEl>
                                        <p:attrNameLst>
                                          <p:attrName>style.visibility</p:attrName>
                                        </p:attrNameLst>
                                      </p:cBhvr>
                                      <p:to>
                                        <p:strVal val="hidden"/>
                                      </p:to>
                                    </p:set>
                                  </p:childTnLst>
                                </p:cTn>
                              </p:par>
                              <p:par>
                                <p:cTn id="352" presetID="10" presetClass="exit" presetSubtype="0" fill="hold" nodeType="withEffect">
                                  <p:stCondLst>
                                    <p:cond delay="0"/>
                                  </p:stCondLst>
                                  <p:childTnLst>
                                    <p:animEffect transition="out" filter="fade">
                                      <p:cBhvr>
                                        <p:cTn id="353" dur="500"/>
                                        <p:tgtEl>
                                          <p:spTgt spid="5435"/>
                                        </p:tgtEl>
                                      </p:cBhvr>
                                    </p:animEffect>
                                    <p:set>
                                      <p:cBhvr>
                                        <p:cTn id="354" dur="1" fill="hold">
                                          <p:stCondLst>
                                            <p:cond delay="500"/>
                                          </p:stCondLst>
                                        </p:cTn>
                                        <p:tgtEl>
                                          <p:spTgt spid="5435"/>
                                        </p:tgtEl>
                                        <p:attrNameLst>
                                          <p:attrName>style.visibility</p:attrName>
                                        </p:attrNameLst>
                                      </p:cBhvr>
                                      <p:to>
                                        <p:strVal val="hidden"/>
                                      </p:to>
                                    </p:set>
                                  </p:childTnLst>
                                </p:cTn>
                              </p:par>
                              <p:par>
                                <p:cTn id="355" presetID="10" presetClass="exit" presetSubtype="0" fill="hold" nodeType="withEffect">
                                  <p:stCondLst>
                                    <p:cond delay="0"/>
                                  </p:stCondLst>
                                  <p:childTnLst>
                                    <p:animEffect transition="out" filter="fade">
                                      <p:cBhvr>
                                        <p:cTn id="356" dur="500"/>
                                        <p:tgtEl>
                                          <p:spTgt spid="5436"/>
                                        </p:tgtEl>
                                      </p:cBhvr>
                                    </p:animEffect>
                                    <p:set>
                                      <p:cBhvr>
                                        <p:cTn id="357" dur="1" fill="hold">
                                          <p:stCondLst>
                                            <p:cond delay="500"/>
                                          </p:stCondLst>
                                        </p:cTn>
                                        <p:tgtEl>
                                          <p:spTgt spid="5436"/>
                                        </p:tgtEl>
                                        <p:attrNameLst>
                                          <p:attrName>style.visibility</p:attrName>
                                        </p:attrNameLst>
                                      </p:cBhvr>
                                      <p:to>
                                        <p:strVal val="hidden"/>
                                      </p:to>
                                    </p:set>
                                  </p:childTnLst>
                                </p:cTn>
                              </p:par>
                              <p:par>
                                <p:cTn id="358" presetID="10" presetClass="exit" presetSubtype="0" fill="hold" nodeType="withEffect">
                                  <p:stCondLst>
                                    <p:cond delay="0"/>
                                  </p:stCondLst>
                                  <p:childTnLst>
                                    <p:animEffect transition="out" filter="fade">
                                      <p:cBhvr>
                                        <p:cTn id="359" dur="500"/>
                                        <p:tgtEl>
                                          <p:spTgt spid="5437"/>
                                        </p:tgtEl>
                                      </p:cBhvr>
                                    </p:animEffect>
                                    <p:set>
                                      <p:cBhvr>
                                        <p:cTn id="360" dur="1" fill="hold">
                                          <p:stCondLst>
                                            <p:cond delay="500"/>
                                          </p:stCondLst>
                                        </p:cTn>
                                        <p:tgtEl>
                                          <p:spTgt spid="5437"/>
                                        </p:tgtEl>
                                        <p:attrNameLst>
                                          <p:attrName>style.visibility</p:attrName>
                                        </p:attrNameLst>
                                      </p:cBhvr>
                                      <p:to>
                                        <p:strVal val="hidden"/>
                                      </p:to>
                                    </p:set>
                                  </p:childTnLst>
                                </p:cTn>
                              </p:par>
                              <p:par>
                                <p:cTn id="361" presetID="10" presetClass="exit" presetSubtype="0" fill="hold" nodeType="withEffect">
                                  <p:stCondLst>
                                    <p:cond delay="0"/>
                                  </p:stCondLst>
                                  <p:childTnLst>
                                    <p:animEffect transition="out" filter="fade">
                                      <p:cBhvr>
                                        <p:cTn id="362" dur="500"/>
                                        <p:tgtEl>
                                          <p:spTgt spid="5438"/>
                                        </p:tgtEl>
                                      </p:cBhvr>
                                    </p:animEffect>
                                    <p:set>
                                      <p:cBhvr>
                                        <p:cTn id="363" dur="1" fill="hold">
                                          <p:stCondLst>
                                            <p:cond delay="500"/>
                                          </p:stCondLst>
                                        </p:cTn>
                                        <p:tgtEl>
                                          <p:spTgt spid="5438"/>
                                        </p:tgtEl>
                                        <p:attrNameLst>
                                          <p:attrName>style.visibility</p:attrName>
                                        </p:attrNameLst>
                                      </p:cBhvr>
                                      <p:to>
                                        <p:strVal val="hidden"/>
                                      </p:to>
                                    </p:set>
                                  </p:childTnLst>
                                </p:cTn>
                              </p:par>
                              <p:par>
                                <p:cTn id="364" presetID="10" presetClass="exit" presetSubtype="0" fill="hold" nodeType="withEffect">
                                  <p:stCondLst>
                                    <p:cond delay="0"/>
                                  </p:stCondLst>
                                  <p:childTnLst>
                                    <p:animEffect transition="out" filter="fade">
                                      <p:cBhvr>
                                        <p:cTn id="365" dur="500"/>
                                        <p:tgtEl>
                                          <p:spTgt spid="5439"/>
                                        </p:tgtEl>
                                      </p:cBhvr>
                                    </p:animEffect>
                                    <p:set>
                                      <p:cBhvr>
                                        <p:cTn id="366" dur="1" fill="hold">
                                          <p:stCondLst>
                                            <p:cond delay="500"/>
                                          </p:stCondLst>
                                        </p:cTn>
                                        <p:tgtEl>
                                          <p:spTgt spid="5439"/>
                                        </p:tgtEl>
                                        <p:attrNameLst>
                                          <p:attrName>style.visibility</p:attrName>
                                        </p:attrNameLst>
                                      </p:cBhvr>
                                      <p:to>
                                        <p:strVal val="hidden"/>
                                      </p:to>
                                    </p:set>
                                  </p:childTnLst>
                                </p:cTn>
                              </p:par>
                              <p:par>
                                <p:cTn id="367" presetID="10" presetClass="exit" presetSubtype="0" fill="hold" nodeType="withEffect">
                                  <p:stCondLst>
                                    <p:cond delay="0"/>
                                  </p:stCondLst>
                                  <p:childTnLst>
                                    <p:animEffect transition="out" filter="fade">
                                      <p:cBhvr>
                                        <p:cTn id="368" dur="500"/>
                                        <p:tgtEl>
                                          <p:spTgt spid="5440"/>
                                        </p:tgtEl>
                                      </p:cBhvr>
                                    </p:animEffect>
                                    <p:set>
                                      <p:cBhvr>
                                        <p:cTn id="369" dur="1" fill="hold">
                                          <p:stCondLst>
                                            <p:cond delay="500"/>
                                          </p:stCondLst>
                                        </p:cTn>
                                        <p:tgtEl>
                                          <p:spTgt spid="5440"/>
                                        </p:tgtEl>
                                        <p:attrNameLst>
                                          <p:attrName>style.visibility</p:attrName>
                                        </p:attrNameLst>
                                      </p:cBhvr>
                                      <p:to>
                                        <p:strVal val="hidden"/>
                                      </p:to>
                                    </p:set>
                                  </p:childTnLst>
                                </p:cTn>
                              </p:par>
                              <p:par>
                                <p:cTn id="370" presetID="10" presetClass="exit" presetSubtype="0" fill="hold" nodeType="withEffect">
                                  <p:stCondLst>
                                    <p:cond delay="0"/>
                                  </p:stCondLst>
                                  <p:childTnLst>
                                    <p:animEffect transition="out" filter="fade">
                                      <p:cBhvr>
                                        <p:cTn id="371" dur="500"/>
                                        <p:tgtEl>
                                          <p:spTgt spid="5412"/>
                                        </p:tgtEl>
                                      </p:cBhvr>
                                    </p:animEffect>
                                    <p:set>
                                      <p:cBhvr>
                                        <p:cTn id="372" dur="1" fill="hold">
                                          <p:stCondLst>
                                            <p:cond delay="500"/>
                                          </p:stCondLst>
                                        </p:cTn>
                                        <p:tgtEl>
                                          <p:spTgt spid="5412"/>
                                        </p:tgtEl>
                                        <p:attrNameLst>
                                          <p:attrName>style.visibility</p:attrName>
                                        </p:attrNameLst>
                                      </p:cBhvr>
                                      <p:to>
                                        <p:strVal val="hidden"/>
                                      </p:to>
                                    </p:set>
                                  </p:childTnLst>
                                </p:cTn>
                              </p:par>
                              <p:par>
                                <p:cTn id="373" presetID="10" presetClass="exit" presetSubtype="0" fill="hold" nodeType="withEffect">
                                  <p:stCondLst>
                                    <p:cond delay="0"/>
                                  </p:stCondLst>
                                  <p:childTnLst>
                                    <p:animEffect transition="out" filter="fade">
                                      <p:cBhvr>
                                        <p:cTn id="374" dur="500"/>
                                        <p:tgtEl>
                                          <p:spTgt spid="5441"/>
                                        </p:tgtEl>
                                      </p:cBhvr>
                                    </p:animEffect>
                                    <p:set>
                                      <p:cBhvr>
                                        <p:cTn id="375" dur="1" fill="hold">
                                          <p:stCondLst>
                                            <p:cond delay="500"/>
                                          </p:stCondLst>
                                        </p:cTn>
                                        <p:tgtEl>
                                          <p:spTgt spid="5441"/>
                                        </p:tgtEl>
                                        <p:attrNameLst>
                                          <p:attrName>style.visibility</p:attrName>
                                        </p:attrNameLst>
                                      </p:cBhvr>
                                      <p:to>
                                        <p:strVal val="hidden"/>
                                      </p:to>
                                    </p:set>
                                  </p:childTnLst>
                                </p:cTn>
                              </p:par>
                            </p:childTnLst>
                          </p:cTn>
                        </p:par>
                      </p:childTnLst>
                    </p:cTn>
                  </p:par>
                  <p:par>
                    <p:cTn id="376" fill="hold">
                      <p:stCondLst>
                        <p:cond delay="indefinite"/>
                      </p:stCondLst>
                      <p:childTnLst>
                        <p:par>
                          <p:cTn id="377" fill="hold">
                            <p:stCondLst>
                              <p:cond delay="0"/>
                            </p:stCondLst>
                            <p:childTnLst>
                              <p:par>
                                <p:cTn id="378" presetID="10" presetClass="entr" presetSubtype="0" fill="hold" nodeType="clickEffect">
                                  <p:stCondLst>
                                    <p:cond delay="0"/>
                                  </p:stCondLst>
                                  <p:childTnLst>
                                    <p:set>
                                      <p:cBhvr>
                                        <p:cTn id="379" dur="1" fill="hold">
                                          <p:stCondLst>
                                            <p:cond delay="0"/>
                                          </p:stCondLst>
                                        </p:cTn>
                                        <p:tgtEl>
                                          <p:spTgt spid="5443"/>
                                        </p:tgtEl>
                                        <p:attrNameLst>
                                          <p:attrName>style.visibility</p:attrName>
                                        </p:attrNameLst>
                                      </p:cBhvr>
                                      <p:to>
                                        <p:strVal val="visible"/>
                                      </p:to>
                                    </p:set>
                                    <p:animEffect transition="in" filter="fade">
                                      <p:cBhvr>
                                        <p:cTn id="380" dur="1000"/>
                                        <p:tgtEl>
                                          <p:spTgt spid="5443"/>
                                        </p:tgtEl>
                                      </p:cBhvr>
                                    </p:animEffect>
                                  </p:childTnLst>
                                </p:cTn>
                              </p:par>
                            </p:childTnLst>
                          </p:cTn>
                        </p:par>
                      </p:childTnLst>
                    </p:cTn>
                  </p:par>
                  <p:par>
                    <p:cTn id="381" fill="hold">
                      <p:stCondLst>
                        <p:cond delay="indefinite"/>
                      </p:stCondLst>
                      <p:childTnLst>
                        <p:par>
                          <p:cTn id="382" fill="hold">
                            <p:stCondLst>
                              <p:cond delay="0"/>
                            </p:stCondLst>
                            <p:childTnLst>
                              <p:par>
                                <p:cTn id="383" presetID="10" presetClass="entr" presetSubtype="0" fill="hold" nodeType="clickEffect">
                                  <p:stCondLst>
                                    <p:cond delay="0"/>
                                  </p:stCondLst>
                                  <p:childTnLst>
                                    <p:set>
                                      <p:cBhvr>
                                        <p:cTn id="384" dur="1" fill="hold">
                                          <p:stCondLst>
                                            <p:cond delay="0"/>
                                          </p:stCondLst>
                                        </p:cTn>
                                        <p:tgtEl>
                                          <p:spTgt spid="5450"/>
                                        </p:tgtEl>
                                        <p:attrNameLst>
                                          <p:attrName>style.visibility</p:attrName>
                                        </p:attrNameLst>
                                      </p:cBhvr>
                                      <p:to>
                                        <p:strVal val="visible"/>
                                      </p:to>
                                    </p:set>
                                    <p:animEffect transition="in" filter="fade">
                                      <p:cBhvr>
                                        <p:cTn id="385" dur="2000"/>
                                        <p:tgtEl>
                                          <p:spTgt spid="5450"/>
                                        </p:tgtEl>
                                      </p:cBhvr>
                                    </p:animEffect>
                                  </p:childTnLst>
                                </p:cTn>
                              </p:par>
                            </p:childTnLst>
                          </p:cTn>
                        </p:par>
                      </p:childTnLst>
                    </p:cTn>
                  </p:par>
                  <p:par>
                    <p:cTn id="386" fill="hold">
                      <p:stCondLst>
                        <p:cond delay="indefinite"/>
                      </p:stCondLst>
                      <p:childTnLst>
                        <p:par>
                          <p:cTn id="387" fill="hold">
                            <p:stCondLst>
                              <p:cond delay="0"/>
                            </p:stCondLst>
                            <p:childTnLst>
                              <p:par>
                                <p:cTn id="388" presetID="10" presetClass="entr" presetSubtype="0" fill="hold" nodeType="clickEffect">
                                  <p:stCondLst>
                                    <p:cond delay="0"/>
                                  </p:stCondLst>
                                  <p:childTnLst>
                                    <p:set>
                                      <p:cBhvr>
                                        <p:cTn id="389" dur="1" fill="hold">
                                          <p:stCondLst>
                                            <p:cond delay="0"/>
                                          </p:stCondLst>
                                        </p:cTn>
                                        <p:tgtEl>
                                          <p:spTgt spid="5445"/>
                                        </p:tgtEl>
                                        <p:attrNameLst>
                                          <p:attrName>style.visibility</p:attrName>
                                        </p:attrNameLst>
                                      </p:cBhvr>
                                      <p:to>
                                        <p:strVal val="visible"/>
                                      </p:to>
                                    </p:set>
                                    <p:animEffect transition="in" filter="fade">
                                      <p:cBhvr>
                                        <p:cTn id="390" dur="500"/>
                                        <p:tgtEl>
                                          <p:spTgt spid="5445"/>
                                        </p:tgtEl>
                                      </p:cBhvr>
                                    </p:animEffect>
                                  </p:childTnLst>
                                </p:cTn>
                              </p:par>
                            </p:childTnLst>
                          </p:cTn>
                        </p:par>
                      </p:childTnLst>
                    </p:cTn>
                  </p:par>
                  <p:par>
                    <p:cTn id="391" fill="hold">
                      <p:stCondLst>
                        <p:cond delay="indefinite"/>
                      </p:stCondLst>
                      <p:childTnLst>
                        <p:par>
                          <p:cTn id="392" fill="hold">
                            <p:stCondLst>
                              <p:cond delay="0"/>
                            </p:stCondLst>
                            <p:childTnLst>
                              <p:par>
                                <p:cTn id="393" presetID="10" presetClass="entr" presetSubtype="0" fill="hold" nodeType="clickEffect">
                                  <p:stCondLst>
                                    <p:cond delay="0"/>
                                  </p:stCondLst>
                                  <p:childTnLst>
                                    <p:set>
                                      <p:cBhvr>
                                        <p:cTn id="394" dur="1" fill="hold">
                                          <p:stCondLst>
                                            <p:cond delay="0"/>
                                          </p:stCondLst>
                                        </p:cTn>
                                        <p:tgtEl>
                                          <p:spTgt spid="5444"/>
                                        </p:tgtEl>
                                        <p:attrNameLst>
                                          <p:attrName>style.visibility</p:attrName>
                                        </p:attrNameLst>
                                      </p:cBhvr>
                                      <p:to>
                                        <p:strVal val="visible"/>
                                      </p:to>
                                    </p:set>
                                    <p:animEffect transition="in" filter="fade">
                                      <p:cBhvr>
                                        <p:cTn id="395" dur="500"/>
                                        <p:tgtEl>
                                          <p:spTgt spid="5444"/>
                                        </p:tgtEl>
                                      </p:cBhvr>
                                    </p:animEffect>
                                  </p:childTnLst>
                                </p:cTn>
                              </p:par>
                            </p:childTnLst>
                          </p:cTn>
                        </p:par>
                      </p:childTnLst>
                    </p:cTn>
                  </p:par>
                  <p:par>
                    <p:cTn id="396" fill="hold">
                      <p:stCondLst>
                        <p:cond delay="indefinite"/>
                      </p:stCondLst>
                      <p:childTnLst>
                        <p:par>
                          <p:cTn id="397" fill="hold">
                            <p:stCondLst>
                              <p:cond delay="0"/>
                            </p:stCondLst>
                            <p:childTnLst>
                              <p:par>
                                <p:cTn id="398" presetID="10" presetClass="entr" presetSubtype="0" fill="hold" nodeType="clickEffect">
                                  <p:stCondLst>
                                    <p:cond delay="0"/>
                                  </p:stCondLst>
                                  <p:childTnLst>
                                    <p:set>
                                      <p:cBhvr>
                                        <p:cTn id="399" dur="1" fill="hold">
                                          <p:stCondLst>
                                            <p:cond delay="0"/>
                                          </p:stCondLst>
                                        </p:cTn>
                                        <p:tgtEl>
                                          <p:spTgt spid="5459"/>
                                        </p:tgtEl>
                                        <p:attrNameLst>
                                          <p:attrName>style.visibility</p:attrName>
                                        </p:attrNameLst>
                                      </p:cBhvr>
                                      <p:to>
                                        <p:strVal val="visible"/>
                                      </p:to>
                                    </p:set>
                                    <p:animEffect transition="in" filter="fade">
                                      <p:cBhvr>
                                        <p:cTn id="400" dur="500"/>
                                        <p:tgtEl>
                                          <p:spTgt spid="5459"/>
                                        </p:tgtEl>
                                      </p:cBhvr>
                                    </p:animEffect>
                                  </p:childTnLst>
                                </p:cTn>
                              </p:par>
                            </p:childTnLst>
                          </p:cTn>
                        </p:par>
                        <p:par>
                          <p:cTn id="401" fill="hold">
                            <p:stCondLst>
                              <p:cond delay="500"/>
                            </p:stCondLst>
                            <p:childTnLst>
                              <p:par>
                                <p:cTn id="402" presetID="10" presetClass="entr" presetSubtype="0" fill="hold" nodeType="afterEffect">
                                  <p:stCondLst>
                                    <p:cond delay="0"/>
                                  </p:stCondLst>
                                  <p:childTnLst>
                                    <p:set>
                                      <p:cBhvr>
                                        <p:cTn id="403" dur="1" fill="hold">
                                          <p:stCondLst>
                                            <p:cond delay="0"/>
                                          </p:stCondLst>
                                        </p:cTn>
                                        <p:tgtEl>
                                          <p:spTgt spid="5460"/>
                                        </p:tgtEl>
                                        <p:attrNameLst>
                                          <p:attrName>style.visibility</p:attrName>
                                        </p:attrNameLst>
                                      </p:cBhvr>
                                      <p:to>
                                        <p:strVal val="visible"/>
                                      </p:to>
                                    </p:set>
                                    <p:animEffect transition="in" filter="fade">
                                      <p:cBhvr>
                                        <p:cTn id="404" dur="500"/>
                                        <p:tgtEl>
                                          <p:spTgt spid="5460"/>
                                        </p:tgtEl>
                                      </p:cBhvr>
                                    </p:animEffect>
                                  </p:childTnLst>
                                </p:cTn>
                              </p:par>
                            </p:childTnLst>
                          </p:cTn>
                        </p:par>
                      </p:childTnLst>
                    </p:cTn>
                  </p:par>
                  <p:par>
                    <p:cTn id="405" fill="hold">
                      <p:stCondLst>
                        <p:cond delay="indefinite"/>
                      </p:stCondLst>
                      <p:childTnLst>
                        <p:par>
                          <p:cTn id="406" fill="hold">
                            <p:stCondLst>
                              <p:cond delay="0"/>
                            </p:stCondLst>
                            <p:childTnLst>
                              <p:par>
                                <p:cTn id="407" presetID="10" presetClass="entr" presetSubtype="0" fill="hold" nodeType="clickEffect">
                                  <p:stCondLst>
                                    <p:cond delay="0"/>
                                  </p:stCondLst>
                                  <p:childTnLst>
                                    <p:set>
                                      <p:cBhvr>
                                        <p:cTn id="408" dur="1" fill="hold">
                                          <p:stCondLst>
                                            <p:cond delay="0"/>
                                          </p:stCondLst>
                                        </p:cTn>
                                        <p:tgtEl>
                                          <p:spTgt spid="5453"/>
                                        </p:tgtEl>
                                        <p:attrNameLst>
                                          <p:attrName>style.visibility</p:attrName>
                                        </p:attrNameLst>
                                      </p:cBhvr>
                                      <p:to>
                                        <p:strVal val="visible"/>
                                      </p:to>
                                    </p:set>
                                    <p:animEffect transition="in" filter="fade">
                                      <p:cBhvr>
                                        <p:cTn id="409" dur="2000"/>
                                        <p:tgtEl>
                                          <p:spTgt spid="5453"/>
                                        </p:tgtEl>
                                      </p:cBhvr>
                                    </p:animEffect>
                                  </p:childTnLst>
                                </p:cTn>
                              </p:par>
                            </p:childTnLst>
                          </p:cTn>
                        </p:par>
                      </p:childTnLst>
                    </p:cTn>
                  </p:par>
                  <p:par>
                    <p:cTn id="410" fill="hold">
                      <p:stCondLst>
                        <p:cond delay="indefinite"/>
                      </p:stCondLst>
                      <p:childTnLst>
                        <p:par>
                          <p:cTn id="411" fill="hold">
                            <p:stCondLst>
                              <p:cond delay="0"/>
                            </p:stCondLst>
                            <p:childTnLst>
                              <p:par>
                                <p:cTn id="412" presetID="10" presetClass="entr" presetSubtype="0" fill="hold" nodeType="clickEffect">
                                  <p:stCondLst>
                                    <p:cond delay="0"/>
                                  </p:stCondLst>
                                  <p:childTnLst>
                                    <p:set>
                                      <p:cBhvr>
                                        <p:cTn id="413" dur="1" fill="hold">
                                          <p:stCondLst>
                                            <p:cond delay="0"/>
                                          </p:stCondLst>
                                        </p:cTn>
                                        <p:tgtEl>
                                          <p:spTgt spid="5446"/>
                                        </p:tgtEl>
                                        <p:attrNameLst>
                                          <p:attrName>style.visibility</p:attrName>
                                        </p:attrNameLst>
                                      </p:cBhvr>
                                      <p:to>
                                        <p:strVal val="visible"/>
                                      </p:to>
                                    </p:set>
                                    <p:animEffect transition="in" filter="fade">
                                      <p:cBhvr>
                                        <p:cTn id="414" dur="500"/>
                                        <p:tgtEl>
                                          <p:spTgt spid="5446"/>
                                        </p:tgtEl>
                                      </p:cBhvr>
                                    </p:animEffect>
                                  </p:childTnLst>
                                </p:cTn>
                              </p:par>
                            </p:childTnLst>
                          </p:cTn>
                        </p:par>
                      </p:childTnLst>
                    </p:cTn>
                  </p:par>
                  <p:par>
                    <p:cTn id="415" fill="hold">
                      <p:stCondLst>
                        <p:cond delay="indefinite"/>
                      </p:stCondLst>
                      <p:childTnLst>
                        <p:par>
                          <p:cTn id="416" fill="hold">
                            <p:stCondLst>
                              <p:cond delay="0"/>
                            </p:stCondLst>
                            <p:childTnLst>
                              <p:par>
                                <p:cTn id="417" presetID="10" presetClass="entr" presetSubtype="0" fill="hold" nodeType="clickEffect">
                                  <p:stCondLst>
                                    <p:cond delay="0"/>
                                  </p:stCondLst>
                                  <p:childTnLst>
                                    <p:set>
                                      <p:cBhvr>
                                        <p:cTn id="418" dur="1" fill="hold">
                                          <p:stCondLst>
                                            <p:cond delay="0"/>
                                          </p:stCondLst>
                                        </p:cTn>
                                        <p:tgtEl>
                                          <p:spTgt spid="5447"/>
                                        </p:tgtEl>
                                        <p:attrNameLst>
                                          <p:attrName>style.visibility</p:attrName>
                                        </p:attrNameLst>
                                      </p:cBhvr>
                                      <p:to>
                                        <p:strVal val="visible"/>
                                      </p:to>
                                    </p:set>
                                    <p:animEffect transition="in" filter="fade">
                                      <p:cBhvr>
                                        <p:cTn id="419" dur="500"/>
                                        <p:tgtEl>
                                          <p:spTgt spid="5447"/>
                                        </p:tgtEl>
                                      </p:cBhvr>
                                    </p:animEffect>
                                  </p:childTnLst>
                                </p:cTn>
                              </p:par>
                            </p:childTnLst>
                          </p:cTn>
                        </p:par>
                      </p:childTnLst>
                    </p:cTn>
                  </p:par>
                  <p:par>
                    <p:cTn id="420" fill="hold">
                      <p:stCondLst>
                        <p:cond delay="indefinite"/>
                      </p:stCondLst>
                      <p:childTnLst>
                        <p:par>
                          <p:cTn id="421" fill="hold">
                            <p:stCondLst>
                              <p:cond delay="0"/>
                            </p:stCondLst>
                            <p:childTnLst>
                              <p:par>
                                <p:cTn id="422" presetID="10" presetClass="entr" presetSubtype="0" fill="hold" nodeType="clickEffect">
                                  <p:stCondLst>
                                    <p:cond delay="0"/>
                                  </p:stCondLst>
                                  <p:childTnLst>
                                    <p:set>
                                      <p:cBhvr>
                                        <p:cTn id="423" dur="1" fill="hold">
                                          <p:stCondLst>
                                            <p:cond delay="0"/>
                                          </p:stCondLst>
                                        </p:cTn>
                                        <p:tgtEl>
                                          <p:spTgt spid="5461"/>
                                        </p:tgtEl>
                                        <p:attrNameLst>
                                          <p:attrName>style.visibility</p:attrName>
                                        </p:attrNameLst>
                                      </p:cBhvr>
                                      <p:to>
                                        <p:strVal val="visible"/>
                                      </p:to>
                                    </p:set>
                                    <p:animEffect transition="in" filter="fade">
                                      <p:cBhvr>
                                        <p:cTn id="424" dur="500"/>
                                        <p:tgtEl>
                                          <p:spTgt spid="5461"/>
                                        </p:tgtEl>
                                      </p:cBhvr>
                                    </p:animEffect>
                                  </p:childTnLst>
                                </p:cTn>
                              </p:par>
                            </p:childTnLst>
                          </p:cTn>
                        </p:par>
                        <p:par>
                          <p:cTn id="425" fill="hold">
                            <p:stCondLst>
                              <p:cond delay="500"/>
                            </p:stCondLst>
                            <p:childTnLst>
                              <p:par>
                                <p:cTn id="426" presetID="10" presetClass="entr" presetSubtype="0" fill="hold" nodeType="afterEffect">
                                  <p:stCondLst>
                                    <p:cond delay="0"/>
                                  </p:stCondLst>
                                  <p:childTnLst>
                                    <p:set>
                                      <p:cBhvr>
                                        <p:cTn id="427" dur="1" fill="hold">
                                          <p:stCondLst>
                                            <p:cond delay="0"/>
                                          </p:stCondLst>
                                        </p:cTn>
                                        <p:tgtEl>
                                          <p:spTgt spid="5462"/>
                                        </p:tgtEl>
                                        <p:attrNameLst>
                                          <p:attrName>style.visibility</p:attrName>
                                        </p:attrNameLst>
                                      </p:cBhvr>
                                      <p:to>
                                        <p:strVal val="visible"/>
                                      </p:to>
                                    </p:set>
                                    <p:animEffect transition="in" filter="fade">
                                      <p:cBhvr>
                                        <p:cTn id="428" dur="500"/>
                                        <p:tgtEl>
                                          <p:spTgt spid="5462"/>
                                        </p:tgtEl>
                                      </p:cBhvr>
                                    </p:animEffect>
                                  </p:childTnLst>
                                </p:cTn>
                              </p:par>
                            </p:childTnLst>
                          </p:cTn>
                        </p:par>
                      </p:childTnLst>
                    </p:cTn>
                  </p:par>
                  <p:par>
                    <p:cTn id="429" fill="hold">
                      <p:stCondLst>
                        <p:cond delay="indefinite"/>
                      </p:stCondLst>
                      <p:childTnLst>
                        <p:par>
                          <p:cTn id="430" fill="hold">
                            <p:stCondLst>
                              <p:cond delay="0"/>
                            </p:stCondLst>
                            <p:childTnLst>
                              <p:par>
                                <p:cTn id="431" presetID="10" presetClass="entr" presetSubtype="0" fill="hold" nodeType="clickEffect">
                                  <p:stCondLst>
                                    <p:cond delay="0"/>
                                  </p:stCondLst>
                                  <p:childTnLst>
                                    <p:set>
                                      <p:cBhvr>
                                        <p:cTn id="432" dur="1" fill="hold">
                                          <p:stCondLst>
                                            <p:cond delay="0"/>
                                          </p:stCondLst>
                                        </p:cTn>
                                        <p:tgtEl>
                                          <p:spTgt spid="5456"/>
                                        </p:tgtEl>
                                        <p:attrNameLst>
                                          <p:attrName>style.visibility</p:attrName>
                                        </p:attrNameLst>
                                      </p:cBhvr>
                                      <p:to>
                                        <p:strVal val="visible"/>
                                      </p:to>
                                    </p:set>
                                    <p:animEffect transition="in" filter="fade">
                                      <p:cBhvr>
                                        <p:cTn id="433" dur="2000"/>
                                        <p:tgtEl>
                                          <p:spTgt spid="5456"/>
                                        </p:tgtEl>
                                      </p:cBhvr>
                                    </p:animEffect>
                                  </p:childTnLst>
                                </p:cTn>
                              </p:par>
                            </p:childTnLst>
                          </p:cTn>
                        </p:par>
                      </p:childTnLst>
                    </p:cTn>
                  </p:par>
                  <p:par>
                    <p:cTn id="434" fill="hold">
                      <p:stCondLst>
                        <p:cond delay="indefinite"/>
                      </p:stCondLst>
                      <p:childTnLst>
                        <p:par>
                          <p:cTn id="435" fill="hold">
                            <p:stCondLst>
                              <p:cond delay="0"/>
                            </p:stCondLst>
                            <p:childTnLst>
                              <p:par>
                                <p:cTn id="436" presetID="10" presetClass="entr" presetSubtype="0" fill="hold" nodeType="clickEffect">
                                  <p:stCondLst>
                                    <p:cond delay="0"/>
                                  </p:stCondLst>
                                  <p:childTnLst>
                                    <p:set>
                                      <p:cBhvr>
                                        <p:cTn id="437" dur="1" fill="hold">
                                          <p:stCondLst>
                                            <p:cond delay="0"/>
                                          </p:stCondLst>
                                        </p:cTn>
                                        <p:tgtEl>
                                          <p:spTgt spid="5449"/>
                                        </p:tgtEl>
                                        <p:attrNameLst>
                                          <p:attrName>style.visibility</p:attrName>
                                        </p:attrNameLst>
                                      </p:cBhvr>
                                      <p:to>
                                        <p:strVal val="visible"/>
                                      </p:to>
                                    </p:set>
                                    <p:animEffect transition="in" filter="fade">
                                      <p:cBhvr>
                                        <p:cTn id="438" dur="500"/>
                                        <p:tgtEl>
                                          <p:spTgt spid="5449"/>
                                        </p:tgtEl>
                                      </p:cBhvr>
                                    </p:animEffect>
                                  </p:childTnLst>
                                </p:cTn>
                              </p:par>
                            </p:childTnLst>
                          </p:cTn>
                        </p:par>
                      </p:childTnLst>
                    </p:cTn>
                  </p:par>
                  <p:par>
                    <p:cTn id="439" fill="hold">
                      <p:stCondLst>
                        <p:cond delay="indefinite"/>
                      </p:stCondLst>
                      <p:childTnLst>
                        <p:par>
                          <p:cTn id="440" fill="hold">
                            <p:stCondLst>
                              <p:cond delay="0"/>
                            </p:stCondLst>
                            <p:childTnLst>
                              <p:par>
                                <p:cTn id="441" presetID="10" presetClass="entr" presetSubtype="0" fill="hold" nodeType="clickEffect">
                                  <p:stCondLst>
                                    <p:cond delay="0"/>
                                  </p:stCondLst>
                                  <p:childTnLst>
                                    <p:set>
                                      <p:cBhvr>
                                        <p:cTn id="442" dur="1" fill="hold">
                                          <p:stCondLst>
                                            <p:cond delay="0"/>
                                          </p:stCondLst>
                                        </p:cTn>
                                        <p:tgtEl>
                                          <p:spTgt spid="5448"/>
                                        </p:tgtEl>
                                        <p:attrNameLst>
                                          <p:attrName>style.visibility</p:attrName>
                                        </p:attrNameLst>
                                      </p:cBhvr>
                                      <p:to>
                                        <p:strVal val="visible"/>
                                      </p:to>
                                    </p:set>
                                    <p:animEffect transition="in" filter="fade">
                                      <p:cBhvr>
                                        <p:cTn id="443" dur="500"/>
                                        <p:tgtEl>
                                          <p:spTgt spid="5448"/>
                                        </p:tgtEl>
                                      </p:cBhvr>
                                    </p:animEffect>
                                  </p:childTnLst>
                                </p:cTn>
                              </p:par>
                            </p:childTnLst>
                          </p:cTn>
                        </p:par>
                      </p:childTnLst>
                    </p:cTn>
                  </p:par>
                  <p:par>
                    <p:cTn id="444" fill="hold">
                      <p:stCondLst>
                        <p:cond delay="indefinite"/>
                      </p:stCondLst>
                      <p:childTnLst>
                        <p:par>
                          <p:cTn id="445" fill="hold">
                            <p:stCondLst>
                              <p:cond delay="0"/>
                            </p:stCondLst>
                            <p:childTnLst>
                              <p:par>
                                <p:cTn id="446" presetID="10" presetClass="entr" presetSubtype="0" fill="hold" nodeType="clickEffect">
                                  <p:stCondLst>
                                    <p:cond delay="0"/>
                                  </p:stCondLst>
                                  <p:childTnLst>
                                    <p:set>
                                      <p:cBhvr>
                                        <p:cTn id="447" dur="1" fill="hold">
                                          <p:stCondLst>
                                            <p:cond delay="0"/>
                                          </p:stCondLst>
                                        </p:cTn>
                                        <p:tgtEl>
                                          <p:spTgt spid="5463"/>
                                        </p:tgtEl>
                                        <p:attrNameLst>
                                          <p:attrName>style.visibility</p:attrName>
                                        </p:attrNameLst>
                                      </p:cBhvr>
                                      <p:to>
                                        <p:strVal val="visible"/>
                                      </p:to>
                                    </p:set>
                                    <p:animEffect transition="in" filter="fade">
                                      <p:cBhvr>
                                        <p:cTn id="448" dur="500"/>
                                        <p:tgtEl>
                                          <p:spTgt spid="5463"/>
                                        </p:tgtEl>
                                      </p:cBhvr>
                                    </p:animEffect>
                                  </p:childTnLst>
                                </p:cTn>
                              </p:par>
                            </p:childTnLst>
                          </p:cTn>
                        </p:par>
                        <p:par>
                          <p:cTn id="449" fill="hold">
                            <p:stCondLst>
                              <p:cond delay="500"/>
                            </p:stCondLst>
                            <p:childTnLst>
                              <p:par>
                                <p:cTn id="450" presetID="10" presetClass="entr" presetSubtype="0" fill="hold" nodeType="afterEffect">
                                  <p:stCondLst>
                                    <p:cond delay="0"/>
                                  </p:stCondLst>
                                  <p:childTnLst>
                                    <p:set>
                                      <p:cBhvr>
                                        <p:cTn id="451" dur="1" fill="hold">
                                          <p:stCondLst>
                                            <p:cond delay="0"/>
                                          </p:stCondLst>
                                        </p:cTn>
                                        <p:tgtEl>
                                          <p:spTgt spid="5464"/>
                                        </p:tgtEl>
                                        <p:attrNameLst>
                                          <p:attrName>style.visibility</p:attrName>
                                        </p:attrNameLst>
                                      </p:cBhvr>
                                      <p:to>
                                        <p:strVal val="visible"/>
                                      </p:to>
                                    </p:set>
                                    <p:animEffect transition="in" filter="fade">
                                      <p:cBhvr>
                                        <p:cTn id="452" dur="500"/>
                                        <p:tgtEl>
                                          <p:spTgt spid="5464"/>
                                        </p:tgtEl>
                                      </p:cBhvr>
                                    </p:animEffect>
                                  </p:childTnLst>
                                </p:cTn>
                              </p:par>
                            </p:childTnLst>
                          </p:cTn>
                        </p:par>
                        <p:par>
                          <p:cTn id="453" fill="hold">
                            <p:stCondLst>
                              <p:cond delay="1000"/>
                            </p:stCondLst>
                            <p:childTnLst>
                              <p:par>
                                <p:cTn id="454" presetID="10" presetClass="entr" presetSubtype="0" fill="hold" nodeType="afterEffect">
                                  <p:stCondLst>
                                    <p:cond delay="0"/>
                                  </p:stCondLst>
                                  <p:childTnLst>
                                    <p:set>
                                      <p:cBhvr>
                                        <p:cTn id="455" dur="1" fill="hold">
                                          <p:stCondLst>
                                            <p:cond delay="0"/>
                                          </p:stCondLst>
                                        </p:cTn>
                                        <p:tgtEl>
                                          <p:spTgt spid="5465"/>
                                        </p:tgtEl>
                                        <p:attrNameLst>
                                          <p:attrName>style.visibility</p:attrName>
                                        </p:attrNameLst>
                                      </p:cBhvr>
                                      <p:to>
                                        <p:strVal val="visible"/>
                                      </p:to>
                                    </p:set>
                                    <p:animEffect transition="in" filter="fade">
                                      <p:cBhvr>
                                        <p:cTn id="456" dur="500"/>
                                        <p:tgtEl>
                                          <p:spTgt spid="5465"/>
                                        </p:tgtEl>
                                      </p:cBhvr>
                                    </p:animEffect>
                                  </p:childTnLst>
                                </p:cTn>
                              </p:par>
                            </p:childTnLst>
                          </p:cTn>
                        </p:par>
                      </p:childTnLst>
                    </p:cTn>
                  </p:par>
                  <p:par>
                    <p:cTn id="457" fill="hold">
                      <p:stCondLst>
                        <p:cond delay="indefinite"/>
                      </p:stCondLst>
                      <p:childTnLst>
                        <p:par>
                          <p:cTn id="458" fill="hold">
                            <p:stCondLst>
                              <p:cond delay="0"/>
                            </p:stCondLst>
                            <p:childTnLst>
                              <p:par>
                                <p:cTn id="459" presetID="10" presetClass="entr" presetSubtype="0" fill="hold" nodeType="clickEffect">
                                  <p:stCondLst>
                                    <p:cond delay="0"/>
                                  </p:stCondLst>
                                  <p:childTnLst>
                                    <p:set>
                                      <p:cBhvr>
                                        <p:cTn id="460" dur="1" fill="hold">
                                          <p:stCondLst>
                                            <p:cond delay="0"/>
                                          </p:stCondLst>
                                        </p:cTn>
                                        <p:tgtEl>
                                          <p:spTgt spid="5466"/>
                                        </p:tgtEl>
                                        <p:attrNameLst>
                                          <p:attrName>style.visibility</p:attrName>
                                        </p:attrNameLst>
                                      </p:cBhvr>
                                      <p:to>
                                        <p:strVal val="visible"/>
                                      </p:to>
                                    </p:set>
                                    <p:animEffect transition="in" filter="fade">
                                      <p:cBhvr>
                                        <p:cTn id="461" dur="500"/>
                                        <p:tgtEl>
                                          <p:spTgt spid="5466"/>
                                        </p:tgtEl>
                                      </p:cBhvr>
                                    </p:animEffect>
                                  </p:childTnLst>
                                </p:cTn>
                              </p:par>
                            </p:childTnLst>
                          </p:cTn>
                        </p:par>
                      </p:childTnLst>
                    </p:cTn>
                  </p:par>
                  <p:par>
                    <p:cTn id="462" fill="hold">
                      <p:stCondLst>
                        <p:cond delay="indefinite"/>
                      </p:stCondLst>
                      <p:childTnLst>
                        <p:par>
                          <p:cTn id="463" fill="hold">
                            <p:stCondLst>
                              <p:cond delay="0"/>
                            </p:stCondLst>
                            <p:childTnLst>
                              <p:par>
                                <p:cTn id="464" presetID="23" presetClass="entr" presetSubtype="16" fill="hold" nodeType="clickEffect">
                                  <p:stCondLst>
                                    <p:cond delay="0"/>
                                  </p:stCondLst>
                                  <p:childTnLst>
                                    <p:set>
                                      <p:cBhvr>
                                        <p:cTn id="465" dur="1" fill="hold">
                                          <p:stCondLst>
                                            <p:cond delay="0"/>
                                          </p:stCondLst>
                                        </p:cTn>
                                        <p:tgtEl>
                                          <p:spTgt spid="5467"/>
                                        </p:tgtEl>
                                        <p:attrNameLst>
                                          <p:attrName>style.visibility</p:attrName>
                                        </p:attrNameLst>
                                      </p:cBhvr>
                                      <p:to>
                                        <p:strVal val="visible"/>
                                      </p:to>
                                    </p:set>
                                    <p:anim calcmode="lin" valueType="num">
                                      <p:cBhvr additive="base">
                                        <p:cTn id="466" dur="500"/>
                                        <p:tgtEl>
                                          <p:spTgt spid="5467"/>
                                        </p:tgtEl>
                                        <p:attrNameLst>
                                          <p:attrName>ppt_w</p:attrName>
                                        </p:attrNameLst>
                                      </p:cBhvr>
                                      <p:tavLst>
                                        <p:tav tm="0">
                                          <p:val>
                                            <p:strVal val="0"/>
                                          </p:val>
                                        </p:tav>
                                        <p:tav tm="100000">
                                          <p:val>
                                            <p:strVal val="#ppt_w"/>
                                          </p:val>
                                        </p:tav>
                                      </p:tavLst>
                                    </p:anim>
                                    <p:anim calcmode="lin" valueType="num">
                                      <p:cBhvr additive="base">
                                        <p:cTn id="467" dur="500"/>
                                        <p:tgtEl>
                                          <p:spTgt spid="5467"/>
                                        </p:tgtEl>
                                        <p:attrNameLst>
                                          <p:attrName>ppt_h</p:attrName>
                                        </p:attrNameLst>
                                      </p:cBhvr>
                                      <p:tavLst>
                                        <p:tav tm="0">
                                          <p:val>
                                            <p:strVal val="0"/>
                                          </p:val>
                                        </p:tav>
                                        <p:tav tm="100000">
                                          <p:val>
                                            <p:strVal val="#ppt_h"/>
                                          </p:val>
                                        </p:tav>
                                      </p:tavLst>
                                    </p:anim>
                                  </p:childTnLst>
                                </p:cTn>
                              </p:par>
                              <p:par>
                                <p:cTn id="468" presetID="10" presetClass="exit" presetSubtype="0" fill="hold" nodeType="withEffect">
                                  <p:stCondLst>
                                    <p:cond delay="0"/>
                                  </p:stCondLst>
                                  <p:childTnLst>
                                    <p:animEffect transition="out" filter="fade">
                                      <p:cBhvr>
                                        <p:cTn id="469" dur="1000"/>
                                        <p:tgtEl>
                                          <p:spTgt spid="5400"/>
                                        </p:tgtEl>
                                      </p:cBhvr>
                                    </p:animEffect>
                                    <p:set>
                                      <p:cBhvr>
                                        <p:cTn id="470" dur="1" fill="hold">
                                          <p:stCondLst>
                                            <p:cond delay="1000"/>
                                          </p:stCondLst>
                                        </p:cTn>
                                        <p:tgtEl>
                                          <p:spTgt spid="54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5473"/>
        <p:cNvGrpSpPr/>
        <p:nvPr/>
      </p:nvGrpSpPr>
      <p:grpSpPr>
        <a:xfrm>
          <a:off x="0" y="0"/>
          <a:ext cx="0" cy="0"/>
          <a:chOff x="0" y="0"/>
          <a:chExt cx="0" cy="0"/>
        </a:xfrm>
      </p:grpSpPr>
      <p:pic>
        <p:nvPicPr>
          <p:cNvPr id="5474" name="Shape 5474" descr="nz143"/>
          <p:cNvPicPr preferRelativeResize="0"/>
          <p:nvPr/>
        </p:nvPicPr>
        <p:blipFill rotWithShape="1">
          <a:blip r:embed="rId3">
            <a:alphaModFix/>
          </a:blip>
          <a:srcRect/>
          <a:stretch/>
        </p:blipFill>
        <p:spPr>
          <a:xfrm>
            <a:off x="0" y="0"/>
            <a:ext cx="9144000" cy="6834187"/>
          </a:xfrm>
          <a:prstGeom prst="rect">
            <a:avLst/>
          </a:prstGeom>
          <a:noFill/>
          <a:ln>
            <a:noFill/>
          </a:ln>
        </p:spPr>
      </p:pic>
      <p:sp>
        <p:nvSpPr>
          <p:cNvPr id="5475" name="Shape 5475"/>
          <p:cNvSpPr txBox="1"/>
          <p:nvPr/>
        </p:nvSpPr>
        <p:spPr>
          <a:xfrm>
            <a:off x="6735763" y="6661150"/>
            <a:ext cx="2233612"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rgbClr val="000066"/>
                </a:solidFill>
                <a:latin typeface="Arial"/>
                <a:ea typeface="Arial"/>
                <a:cs typeface="Arial"/>
                <a:sym typeface="Arial"/>
              </a:rPr>
              <a:t>Cartoon courtesy of NearingZero.net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Shape 5480"/>
        <p:cNvGrpSpPr/>
        <p:nvPr/>
      </p:nvGrpSpPr>
      <p:grpSpPr>
        <a:xfrm>
          <a:off x="0" y="0"/>
          <a:ext cx="0" cy="0"/>
          <a:chOff x="0" y="0"/>
          <a:chExt cx="0" cy="0"/>
        </a:xfrm>
      </p:grpSpPr>
      <p:sp>
        <p:nvSpPr>
          <p:cNvPr id="5481" name="Shape 548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Percent Yield</a:t>
            </a:r>
          </a:p>
        </p:txBody>
      </p:sp>
      <p:sp>
        <p:nvSpPr>
          <p:cNvPr id="5482" name="Shape 5482"/>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83" name="Shape 5483"/>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84" name="Shape 5484">
            <a:hlinkClick r:id="rId3"/>
          </p:cNvPr>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4"/>
              </a:rPr>
              <a:t>Keys</a:t>
            </a:r>
          </a:p>
          <a:p>
            <a:pPr marL="0" marR="0" lvl="0" indent="0" algn="l" rtl="0">
              <a:spcBef>
                <a:spcPts val="0"/>
              </a:spcBef>
              <a:spcAft>
                <a:spcPts val="0"/>
              </a:spcAft>
              <a:buNone/>
            </a:pPr>
            <a:endParaRPr sz="1400" b="0" i="0" u="none" strike="noStrike" cap="none">
              <a:solidFill>
                <a:srgbClr val="FF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85" name="Shape 5485"/>
          <p:cNvSpPr/>
          <p:nvPr/>
        </p:nvSpPr>
        <p:spPr>
          <a:xfrm>
            <a:off x="2209800" y="1905000"/>
            <a:ext cx="1998663"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5"/>
              </a:rPr>
              <a:t>Percent Yield</a:t>
            </a:r>
            <a:r>
              <a:rPr lang="en-US" sz="2400" b="0" i="0" u="sng" strike="noStrike" cap="none">
                <a:solidFill>
                  <a:schemeClr val="hlink"/>
                </a:solidFill>
                <a:latin typeface="Arial"/>
                <a:ea typeface="Arial"/>
                <a:cs typeface="Arial"/>
                <a:sym typeface="Arial"/>
                <a:hlinkClick r:id="rId6"/>
              </a:rPr>
              <a:t/>
            </a:r>
            <a:br>
              <a:rPr lang="en-US" sz="2400" b="0" i="0" u="sng" strike="noStrike" cap="none">
                <a:solidFill>
                  <a:schemeClr val="hlink"/>
                </a:solidFill>
                <a:latin typeface="Arial"/>
                <a:ea typeface="Arial"/>
                <a:cs typeface="Arial"/>
                <a:sym typeface="Arial"/>
                <a:hlinkClick r:id="rId6"/>
              </a:rPr>
            </a:br>
            <a:endParaRPr lang="en-US" sz="2400" b="0" i="0" u="sng" strike="noStrike" cap="none">
              <a:solidFill>
                <a:schemeClr val="hlink"/>
              </a:solidFill>
              <a:latin typeface="Arial"/>
              <a:ea typeface="Arial"/>
              <a:cs typeface="Arial"/>
              <a:sym typeface="Arial"/>
              <a:hlinkClick r:id="rId6"/>
            </a:endParaRPr>
          </a:p>
        </p:txBody>
      </p:sp>
      <p:sp>
        <p:nvSpPr>
          <p:cNvPr id="5486" name="Shape 5486"/>
          <p:cNvSpPr/>
          <p:nvPr/>
        </p:nvSpPr>
        <p:spPr>
          <a:xfrm>
            <a:off x="2209800" y="4192587"/>
            <a:ext cx="1998663"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Percent Yield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5491"/>
        <p:cNvGrpSpPr/>
        <p:nvPr/>
      </p:nvGrpSpPr>
      <p:grpSpPr>
        <a:xfrm>
          <a:off x="0" y="0"/>
          <a:ext cx="0" cy="0"/>
          <a:chOff x="0" y="0"/>
          <a:chExt cx="0" cy="0"/>
        </a:xfrm>
      </p:grpSpPr>
      <p:sp>
        <p:nvSpPr>
          <p:cNvPr id="5492" name="Shape 5492"/>
          <p:cNvSpPr txBox="1"/>
          <p:nvPr/>
        </p:nvSpPr>
        <p:spPr>
          <a:xfrm>
            <a:off x="4527550" y="3449637"/>
            <a:ext cx="5572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(g)</a:t>
            </a:r>
          </a:p>
        </p:txBody>
      </p:sp>
      <p:sp>
        <p:nvSpPr>
          <p:cNvPr id="5493" name="Shape 5493"/>
          <p:cNvSpPr txBox="1"/>
          <p:nvPr/>
        </p:nvSpPr>
        <p:spPr>
          <a:xfrm>
            <a:off x="4527550" y="3449637"/>
            <a:ext cx="4556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1" u="none" strike="noStrike" cap="none">
                <a:solidFill>
                  <a:schemeClr val="dk1"/>
                </a:solidFill>
                <a:latin typeface="Arial"/>
                <a:ea typeface="Arial"/>
                <a:cs typeface="Arial"/>
                <a:sym typeface="Arial"/>
              </a:rPr>
              <a:t>(l)</a:t>
            </a:r>
          </a:p>
        </p:txBody>
      </p:sp>
      <p:sp>
        <p:nvSpPr>
          <p:cNvPr id="5494" name="Shape 5494"/>
          <p:cNvSpPr txBox="1"/>
          <p:nvPr/>
        </p:nvSpPr>
        <p:spPr>
          <a:xfrm>
            <a:off x="858837" y="1544637"/>
            <a:ext cx="1754187"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NaHCO</a:t>
            </a:r>
            <a:r>
              <a:rPr lang="en-US" sz="3200" b="0" i="0" u="none" strike="noStrike" cap="none" baseline="-25000">
                <a:solidFill>
                  <a:schemeClr val="dk1"/>
                </a:solidFill>
                <a:latin typeface="Arial"/>
                <a:ea typeface="Arial"/>
                <a:cs typeface="Arial"/>
                <a:sym typeface="Arial"/>
              </a:rPr>
              <a:t>3</a:t>
            </a:r>
          </a:p>
        </p:txBody>
      </p:sp>
      <p:sp>
        <p:nvSpPr>
          <p:cNvPr id="5495" name="Shape 5495"/>
          <p:cNvSpPr txBox="1"/>
          <p:nvPr/>
        </p:nvSpPr>
        <p:spPr>
          <a:xfrm>
            <a:off x="3173413" y="1544637"/>
            <a:ext cx="862011"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HCl</a:t>
            </a:r>
          </a:p>
        </p:txBody>
      </p:sp>
      <p:sp>
        <p:nvSpPr>
          <p:cNvPr id="5496" name="Shape 5496"/>
          <p:cNvSpPr txBox="1"/>
          <p:nvPr/>
        </p:nvSpPr>
        <p:spPr>
          <a:xfrm>
            <a:off x="3475037" y="1547812"/>
            <a:ext cx="568324"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Cl</a:t>
            </a:r>
          </a:p>
        </p:txBody>
      </p:sp>
      <p:sp>
        <p:nvSpPr>
          <p:cNvPr id="5497" name="Shape 5497"/>
          <p:cNvSpPr txBox="1"/>
          <p:nvPr/>
        </p:nvSpPr>
        <p:spPr>
          <a:xfrm>
            <a:off x="3173413" y="1547812"/>
            <a:ext cx="477837"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H</a:t>
            </a:r>
          </a:p>
        </p:txBody>
      </p:sp>
      <p:sp>
        <p:nvSpPr>
          <p:cNvPr id="5498" name="Shape 5498"/>
          <p:cNvSpPr txBox="1"/>
          <p:nvPr/>
        </p:nvSpPr>
        <p:spPr>
          <a:xfrm>
            <a:off x="1373187" y="1546225"/>
            <a:ext cx="1235074"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HCO</a:t>
            </a:r>
            <a:r>
              <a:rPr lang="en-US" sz="3200" b="0" i="0" u="none" strike="noStrike" cap="none" baseline="-25000">
                <a:solidFill>
                  <a:schemeClr val="dk1"/>
                </a:solidFill>
                <a:latin typeface="Arial"/>
                <a:ea typeface="Arial"/>
                <a:cs typeface="Arial"/>
                <a:sym typeface="Arial"/>
              </a:rPr>
              <a:t>3</a:t>
            </a:r>
          </a:p>
        </p:txBody>
      </p:sp>
      <p:sp>
        <p:nvSpPr>
          <p:cNvPr id="5499" name="Shape 5499"/>
          <p:cNvSpPr txBox="1"/>
          <p:nvPr/>
        </p:nvSpPr>
        <p:spPr>
          <a:xfrm>
            <a:off x="858837" y="1543050"/>
            <a:ext cx="703262"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Na</a:t>
            </a:r>
          </a:p>
        </p:txBody>
      </p:sp>
      <p:sp>
        <p:nvSpPr>
          <p:cNvPr id="5500" name="Shape 550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Baking Soda Lab</a:t>
            </a:r>
          </a:p>
        </p:txBody>
      </p:sp>
      <p:sp>
        <p:nvSpPr>
          <p:cNvPr id="5501" name="Shape 5501"/>
          <p:cNvSpPr txBox="1"/>
          <p:nvPr/>
        </p:nvSpPr>
        <p:spPr>
          <a:xfrm>
            <a:off x="2647950" y="1546225"/>
            <a:ext cx="422275"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a:t>
            </a:r>
          </a:p>
        </p:txBody>
      </p:sp>
      <p:cxnSp>
        <p:nvCxnSpPr>
          <p:cNvPr id="5502" name="Shape 5502"/>
          <p:cNvCxnSpPr/>
          <p:nvPr/>
        </p:nvCxnSpPr>
        <p:spPr>
          <a:xfrm>
            <a:off x="4146550" y="1847850"/>
            <a:ext cx="904875" cy="0"/>
          </a:xfrm>
          <a:prstGeom prst="straightConnector1">
            <a:avLst/>
          </a:prstGeom>
          <a:noFill/>
          <a:ln w="28575" cap="flat" cmpd="sng">
            <a:solidFill>
              <a:schemeClr val="dk1"/>
            </a:solidFill>
            <a:prstDash val="solid"/>
            <a:round/>
            <a:headEnd type="none" w="med" len="med"/>
            <a:tailEnd type="triangle" w="lg" len="lg"/>
          </a:ln>
        </p:spPr>
      </p:cxnSp>
      <p:sp>
        <p:nvSpPr>
          <p:cNvPr id="5503" name="Shape 5503"/>
          <p:cNvSpPr txBox="1"/>
          <p:nvPr/>
        </p:nvSpPr>
        <p:spPr>
          <a:xfrm>
            <a:off x="6450012" y="1544637"/>
            <a:ext cx="422275"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a:t>
            </a:r>
          </a:p>
        </p:txBody>
      </p:sp>
      <p:sp>
        <p:nvSpPr>
          <p:cNvPr id="5504" name="Shape 5504"/>
          <p:cNvSpPr txBox="1"/>
          <p:nvPr/>
        </p:nvSpPr>
        <p:spPr>
          <a:xfrm>
            <a:off x="7004050" y="1554162"/>
            <a:ext cx="1382712"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H</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CO</a:t>
            </a:r>
            <a:r>
              <a:rPr lang="en-US" sz="3200" b="0" i="0" u="none" strike="noStrike" cap="none" baseline="-25000">
                <a:solidFill>
                  <a:schemeClr val="dk1"/>
                </a:solidFill>
                <a:latin typeface="Arial"/>
                <a:ea typeface="Arial"/>
                <a:cs typeface="Arial"/>
                <a:sym typeface="Arial"/>
              </a:rPr>
              <a:t>3</a:t>
            </a:r>
          </a:p>
        </p:txBody>
      </p:sp>
      <p:sp>
        <p:nvSpPr>
          <p:cNvPr id="5505" name="Shape 5505"/>
          <p:cNvSpPr txBox="1"/>
          <p:nvPr/>
        </p:nvSpPr>
        <p:spPr>
          <a:xfrm>
            <a:off x="1111250" y="2554288"/>
            <a:ext cx="11398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1" u="none" strike="noStrike" cap="none">
                <a:solidFill>
                  <a:schemeClr val="dk1"/>
                </a:solidFill>
                <a:latin typeface="Arial"/>
                <a:ea typeface="Arial"/>
                <a:cs typeface="Arial"/>
                <a:sym typeface="Arial"/>
              </a:rPr>
              <a:t>baking soda</a:t>
            </a:r>
          </a:p>
        </p:txBody>
      </p:sp>
      <p:sp>
        <p:nvSpPr>
          <p:cNvPr id="5506" name="Shape 5506"/>
          <p:cNvSpPr txBox="1"/>
          <p:nvPr/>
        </p:nvSpPr>
        <p:spPr>
          <a:xfrm>
            <a:off x="884237" y="2214563"/>
            <a:ext cx="17303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sodium bicarbonate</a:t>
            </a:r>
          </a:p>
        </p:txBody>
      </p:sp>
      <p:sp>
        <p:nvSpPr>
          <p:cNvPr id="5507" name="Shape 5507"/>
          <p:cNvSpPr txBox="1"/>
          <p:nvPr/>
        </p:nvSpPr>
        <p:spPr>
          <a:xfrm>
            <a:off x="2855913" y="2214563"/>
            <a:ext cx="15144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hydrochloric acid</a:t>
            </a:r>
          </a:p>
        </p:txBody>
      </p:sp>
      <p:sp>
        <p:nvSpPr>
          <p:cNvPr id="5508" name="Shape 5508"/>
          <p:cNvSpPr txBox="1"/>
          <p:nvPr/>
        </p:nvSpPr>
        <p:spPr>
          <a:xfrm>
            <a:off x="5075237" y="2214563"/>
            <a:ext cx="14255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sodium chloride</a:t>
            </a:r>
          </a:p>
        </p:txBody>
      </p:sp>
      <p:sp>
        <p:nvSpPr>
          <p:cNvPr id="5509" name="Shape 5509"/>
          <p:cNvSpPr txBox="1"/>
          <p:nvPr/>
        </p:nvSpPr>
        <p:spPr>
          <a:xfrm>
            <a:off x="5311775" y="2554288"/>
            <a:ext cx="89376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1" u="none" strike="noStrike" cap="none">
                <a:solidFill>
                  <a:schemeClr val="dk1"/>
                </a:solidFill>
                <a:latin typeface="Arial"/>
                <a:ea typeface="Arial"/>
                <a:cs typeface="Arial"/>
                <a:sym typeface="Arial"/>
              </a:rPr>
              <a:t>table salt</a:t>
            </a:r>
          </a:p>
        </p:txBody>
      </p:sp>
      <p:sp>
        <p:nvSpPr>
          <p:cNvPr id="5510" name="Shape 5510"/>
          <p:cNvSpPr txBox="1"/>
          <p:nvPr/>
        </p:nvSpPr>
        <p:spPr>
          <a:xfrm>
            <a:off x="7000875" y="1554162"/>
            <a:ext cx="1382712"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H</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CO</a:t>
            </a:r>
            <a:r>
              <a:rPr lang="en-US" sz="3200" b="0" i="0" u="none" strike="noStrike" cap="none" baseline="-25000">
                <a:solidFill>
                  <a:schemeClr val="dk1"/>
                </a:solidFill>
                <a:latin typeface="Arial"/>
                <a:ea typeface="Arial"/>
                <a:cs typeface="Arial"/>
                <a:sym typeface="Arial"/>
              </a:rPr>
              <a:t>3</a:t>
            </a:r>
          </a:p>
        </p:txBody>
      </p:sp>
      <p:cxnSp>
        <p:nvCxnSpPr>
          <p:cNvPr id="5511" name="Shape 5511"/>
          <p:cNvCxnSpPr/>
          <p:nvPr/>
        </p:nvCxnSpPr>
        <p:spPr>
          <a:xfrm>
            <a:off x="2443163" y="3654425"/>
            <a:ext cx="904875" cy="0"/>
          </a:xfrm>
          <a:prstGeom prst="straightConnector1">
            <a:avLst/>
          </a:prstGeom>
          <a:noFill/>
          <a:ln w="28575" cap="flat" cmpd="sng">
            <a:solidFill>
              <a:schemeClr val="dk1"/>
            </a:solidFill>
            <a:prstDash val="solid"/>
            <a:round/>
            <a:headEnd type="none" w="med" len="med"/>
            <a:tailEnd type="triangle" w="lg" len="lg"/>
          </a:ln>
        </p:spPr>
      </p:cxnSp>
      <p:sp>
        <p:nvSpPr>
          <p:cNvPr id="5512" name="Shape 5512"/>
          <p:cNvSpPr txBox="1"/>
          <p:nvPr/>
        </p:nvSpPr>
        <p:spPr>
          <a:xfrm>
            <a:off x="3732212" y="3365500"/>
            <a:ext cx="941386"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H</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O</a:t>
            </a:r>
          </a:p>
        </p:txBody>
      </p:sp>
      <p:sp>
        <p:nvSpPr>
          <p:cNvPr id="5513" name="Shape 5513"/>
          <p:cNvSpPr txBox="1"/>
          <p:nvPr/>
        </p:nvSpPr>
        <p:spPr>
          <a:xfrm>
            <a:off x="4997450" y="3365500"/>
            <a:ext cx="422275"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a:t>
            </a:r>
          </a:p>
        </p:txBody>
      </p:sp>
      <p:sp>
        <p:nvSpPr>
          <p:cNvPr id="5514" name="Shape 5514"/>
          <p:cNvSpPr txBox="1"/>
          <p:nvPr/>
        </p:nvSpPr>
        <p:spPr>
          <a:xfrm>
            <a:off x="5735637" y="3367087"/>
            <a:ext cx="941386"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CO</a:t>
            </a:r>
            <a:r>
              <a:rPr lang="en-US" sz="3200" b="0" i="0" u="none" strike="noStrike" cap="none" baseline="-25000">
                <a:solidFill>
                  <a:schemeClr val="dk1"/>
                </a:solidFill>
                <a:latin typeface="Arial"/>
                <a:ea typeface="Arial"/>
                <a:cs typeface="Arial"/>
                <a:sym typeface="Arial"/>
              </a:rPr>
              <a:t>2</a:t>
            </a:r>
          </a:p>
        </p:txBody>
      </p:sp>
      <p:sp>
        <p:nvSpPr>
          <p:cNvPr id="5515" name="Shape 5515"/>
          <p:cNvSpPr txBox="1"/>
          <p:nvPr/>
        </p:nvSpPr>
        <p:spPr>
          <a:xfrm>
            <a:off x="6556375" y="3449637"/>
            <a:ext cx="5572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(g)</a:t>
            </a:r>
          </a:p>
        </p:txBody>
      </p:sp>
      <p:sp>
        <p:nvSpPr>
          <p:cNvPr id="5516" name="Shape 5516"/>
          <p:cNvSpPr txBox="1"/>
          <p:nvPr/>
        </p:nvSpPr>
        <p:spPr>
          <a:xfrm>
            <a:off x="2689225" y="3597275"/>
            <a:ext cx="369888"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rgbClr val="FF0000"/>
                </a:solidFill>
                <a:latin typeface="Noto Symbol"/>
                <a:ea typeface="Noto Symbol"/>
                <a:cs typeface="Noto Symbol"/>
                <a:sym typeface="Noto Symbol"/>
              </a:rPr>
              <a:t>Δ</a:t>
            </a:r>
          </a:p>
        </p:txBody>
      </p:sp>
      <p:sp>
        <p:nvSpPr>
          <p:cNvPr id="5517" name="Shape 5517"/>
          <p:cNvSpPr txBox="1"/>
          <p:nvPr/>
        </p:nvSpPr>
        <p:spPr>
          <a:xfrm>
            <a:off x="2622550" y="3992562"/>
            <a:ext cx="5286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heat</a:t>
            </a:r>
          </a:p>
        </p:txBody>
      </p:sp>
      <p:grpSp>
        <p:nvGrpSpPr>
          <p:cNvPr id="5518" name="Shape 5518"/>
          <p:cNvGrpSpPr/>
          <p:nvPr/>
        </p:nvGrpSpPr>
        <p:grpSpPr>
          <a:xfrm>
            <a:off x="450849" y="4645024"/>
            <a:ext cx="8382000" cy="579437"/>
            <a:chOff x="283" y="2926"/>
            <a:chExt cx="5280" cy="364"/>
          </a:xfrm>
        </p:grpSpPr>
        <p:sp>
          <p:nvSpPr>
            <p:cNvPr id="5519" name="Shape 5519"/>
            <p:cNvSpPr txBox="1"/>
            <p:nvPr/>
          </p:nvSpPr>
          <p:spPr>
            <a:xfrm>
              <a:off x="283" y="2926"/>
              <a:ext cx="5280" cy="3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NaHCO</a:t>
              </a:r>
              <a:r>
                <a:rPr lang="en-US" sz="3200" b="0" i="0" u="none" strike="noStrike" cap="none" baseline="-25000">
                  <a:solidFill>
                    <a:schemeClr val="dk1"/>
                  </a:solidFill>
                  <a:latin typeface="Arial"/>
                  <a:ea typeface="Arial"/>
                  <a:cs typeface="Arial"/>
                  <a:sym typeface="Arial"/>
                </a:rPr>
                <a:t>3</a:t>
              </a:r>
              <a:r>
                <a:rPr lang="en-US" sz="3200" b="0" i="0" u="none" strike="noStrike" cap="none">
                  <a:solidFill>
                    <a:schemeClr val="dk1"/>
                  </a:solidFill>
                  <a:latin typeface="Arial"/>
                  <a:ea typeface="Arial"/>
                  <a:cs typeface="Arial"/>
                  <a:sym typeface="Arial"/>
                </a:rPr>
                <a:t>  +   HCl            NaCl  +  H</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O  +  CO</a:t>
              </a:r>
              <a:r>
                <a:rPr lang="en-US" sz="3200" b="0" i="0" u="none" strike="noStrike" cap="none" baseline="-25000">
                  <a:solidFill>
                    <a:schemeClr val="dk1"/>
                  </a:solidFill>
                  <a:latin typeface="Arial"/>
                  <a:ea typeface="Arial"/>
                  <a:cs typeface="Arial"/>
                  <a:sym typeface="Arial"/>
                </a:rPr>
                <a:t>2</a:t>
              </a:r>
            </a:p>
          </p:txBody>
        </p:sp>
        <p:cxnSp>
          <p:nvCxnSpPr>
            <p:cNvPr id="5520" name="Shape 5520"/>
            <p:cNvCxnSpPr/>
            <p:nvPr/>
          </p:nvCxnSpPr>
          <p:spPr>
            <a:xfrm>
              <a:off x="2429" y="3107"/>
              <a:ext cx="552" cy="0"/>
            </a:xfrm>
            <a:prstGeom prst="straightConnector1">
              <a:avLst/>
            </a:prstGeom>
            <a:noFill/>
            <a:ln w="28575" cap="flat" cmpd="sng">
              <a:solidFill>
                <a:schemeClr val="dk1"/>
              </a:solidFill>
              <a:prstDash val="solid"/>
              <a:round/>
              <a:headEnd type="none" w="med" len="med"/>
              <a:tailEnd type="triangle" w="lg" len="lg"/>
            </a:ln>
          </p:spPr>
        </p:cxnSp>
      </p:grpSp>
      <p:sp>
        <p:nvSpPr>
          <p:cNvPr id="5521" name="Shape 5521"/>
          <p:cNvSpPr txBox="1"/>
          <p:nvPr/>
        </p:nvSpPr>
        <p:spPr>
          <a:xfrm>
            <a:off x="955675" y="5164137"/>
            <a:ext cx="5365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5 g</a:t>
            </a:r>
          </a:p>
        </p:txBody>
      </p:sp>
      <p:sp>
        <p:nvSpPr>
          <p:cNvPr id="5522" name="Shape 5522"/>
          <p:cNvSpPr txBox="1"/>
          <p:nvPr/>
        </p:nvSpPr>
        <p:spPr>
          <a:xfrm>
            <a:off x="2803525" y="5135562"/>
            <a:ext cx="97472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1" u="none" strike="noStrike" cap="none">
                <a:solidFill>
                  <a:srgbClr val="FF0000"/>
                </a:solidFill>
                <a:latin typeface="Arial"/>
                <a:ea typeface="Arial"/>
                <a:cs typeface="Arial"/>
                <a:sym typeface="Arial"/>
              </a:rPr>
              <a:t>excess</a:t>
            </a:r>
          </a:p>
        </p:txBody>
      </p:sp>
      <p:cxnSp>
        <p:nvCxnSpPr>
          <p:cNvPr id="5523" name="Shape 5523"/>
          <p:cNvCxnSpPr/>
          <p:nvPr/>
        </p:nvCxnSpPr>
        <p:spPr>
          <a:xfrm flipH="1">
            <a:off x="6553200" y="4667250"/>
            <a:ext cx="742949" cy="485775"/>
          </a:xfrm>
          <a:prstGeom prst="straightConnector1">
            <a:avLst/>
          </a:prstGeom>
          <a:noFill/>
          <a:ln w="28575" cap="flat" cmpd="sng">
            <a:solidFill>
              <a:srgbClr val="333333"/>
            </a:solidFill>
            <a:prstDash val="solid"/>
            <a:round/>
            <a:headEnd type="stealth" w="med" len="med"/>
            <a:tailEnd type="none" w="med" len="med"/>
          </a:ln>
        </p:spPr>
      </p:cxnSp>
      <p:cxnSp>
        <p:nvCxnSpPr>
          <p:cNvPr id="5524" name="Shape 5524"/>
          <p:cNvCxnSpPr/>
          <p:nvPr/>
        </p:nvCxnSpPr>
        <p:spPr>
          <a:xfrm flipH="1">
            <a:off x="7991475" y="4714875"/>
            <a:ext cx="742949" cy="485775"/>
          </a:xfrm>
          <a:prstGeom prst="straightConnector1">
            <a:avLst/>
          </a:prstGeom>
          <a:noFill/>
          <a:ln w="28575" cap="flat" cmpd="sng">
            <a:solidFill>
              <a:srgbClr val="333333"/>
            </a:solidFill>
            <a:prstDash val="solid"/>
            <a:round/>
            <a:headEnd type="stealth" w="med" len="med"/>
            <a:tailEnd type="none" w="med" len="med"/>
          </a:ln>
        </p:spPr>
      </p:cxnSp>
      <p:sp>
        <p:nvSpPr>
          <p:cNvPr id="5525" name="Shape 5525"/>
          <p:cNvSpPr txBox="1"/>
          <p:nvPr/>
        </p:nvSpPr>
        <p:spPr>
          <a:xfrm>
            <a:off x="7061200" y="4306887"/>
            <a:ext cx="4698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gas</a:t>
            </a:r>
          </a:p>
        </p:txBody>
      </p:sp>
      <p:sp>
        <p:nvSpPr>
          <p:cNvPr id="5526" name="Shape 5526"/>
          <p:cNvSpPr txBox="1"/>
          <p:nvPr/>
        </p:nvSpPr>
        <p:spPr>
          <a:xfrm>
            <a:off x="8461375" y="4306887"/>
            <a:ext cx="4698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gas</a:t>
            </a:r>
          </a:p>
        </p:txBody>
      </p:sp>
      <p:sp>
        <p:nvSpPr>
          <p:cNvPr id="5527" name="Shape 5527"/>
          <p:cNvSpPr txBox="1"/>
          <p:nvPr/>
        </p:nvSpPr>
        <p:spPr>
          <a:xfrm>
            <a:off x="5165725" y="5135562"/>
            <a:ext cx="5222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accent2"/>
                </a:solidFill>
                <a:latin typeface="Arial"/>
                <a:ea typeface="Arial"/>
                <a:cs typeface="Arial"/>
                <a:sym typeface="Arial"/>
              </a:rPr>
              <a:t>x g</a:t>
            </a:r>
          </a:p>
        </p:txBody>
      </p:sp>
      <p:sp>
        <p:nvSpPr>
          <p:cNvPr id="5528" name="Shape 5528"/>
          <p:cNvSpPr txBox="1"/>
          <p:nvPr/>
        </p:nvSpPr>
        <p:spPr>
          <a:xfrm>
            <a:off x="4756150" y="5487987"/>
            <a:ext cx="141604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accent2"/>
                </a:solidFill>
                <a:latin typeface="Arial"/>
                <a:ea typeface="Arial"/>
                <a:cs typeface="Arial"/>
                <a:sym typeface="Arial"/>
              </a:rPr>
              <a:t>theoretical yield</a:t>
            </a:r>
          </a:p>
        </p:txBody>
      </p:sp>
      <p:sp>
        <p:nvSpPr>
          <p:cNvPr id="5529" name="Shape 5529"/>
          <p:cNvSpPr txBox="1"/>
          <p:nvPr/>
        </p:nvSpPr>
        <p:spPr>
          <a:xfrm>
            <a:off x="5146675" y="4278312"/>
            <a:ext cx="58578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 g</a:t>
            </a:r>
            <a:r>
              <a:rPr lang="en-US" sz="1400" b="0" i="0" u="none" strike="noStrike" cap="none">
                <a:solidFill>
                  <a:schemeClr val="dk1"/>
                </a:solidFill>
                <a:latin typeface="Arial"/>
                <a:ea typeface="Arial"/>
                <a:cs typeface="Arial"/>
                <a:sym typeface="Arial"/>
              </a:rPr>
              <a:t> </a:t>
            </a:r>
          </a:p>
        </p:txBody>
      </p:sp>
      <p:sp>
        <p:nvSpPr>
          <p:cNvPr id="5530" name="Shape 5530"/>
          <p:cNvSpPr txBox="1"/>
          <p:nvPr/>
        </p:nvSpPr>
        <p:spPr>
          <a:xfrm>
            <a:off x="4918075" y="4049712"/>
            <a:ext cx="10715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rgbClr val="FF0000"/>
                </a:solidFill>
                <a:latin typeface="Arial"/>
                <a:ea typeface="Arial"/>
                <a:cs typeface="Arial"/>
                <a:sym typeface="Arial"/>
              </a:rPr>
              <a:t>actual yield</a:t>
            </a:r>
          </a:p>
        </p:txBody>
      </p:sp>
      <p:sp>
        <p:nvSpPr>
          <p:cNvPr id="5531" name="Shape 5531"/>
          <p:cNvSpPr txBox="1"/>
          <p:nvPr/>
        </p:nvSpPr>
        <p:spPr>
          <a:xfrm>
            <a:off x="4089400" y="4873625"/>
            <a:ext cx="369888"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rgbClr val="FF0000"/>
                </a:solidFill>
                <a:latin typeface="Noto Symbol"/>
                <a:ea typeface="Noto Symbol"/>
                <a:cs typeface="Noto Symbol"/>
                <a:sym typeface="Noto Symbol"/>
              </a:rPr>
              <a:t>Δ</a:t>
            </a:r>
          </a:p>
        </p:txBody>
      </p:sp>
      <p:sp>
        <p:nvSpPr>
          <p:cNvPr id="5532" name="Shape 5532"/>
          <p:cNvSpPr txBox="1"/>
          <p:nvPr/>
        </p:nvSpPr>
        <p:spPr>
          <a:xfrm>
            <a:off x="1298575" y="6103937"/>
            <a:ext cx="1279525"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yield  =</a:t>
            </a:r>
            <a:r>
              <a:rPr lang="en-US" sz="1400" b="0" i="0" u="none" strike="noStrike" cap="none">
                <a:solidFill>
                  <a:schemeClr val="dk1"/>
                </a:solidFill>
                <a:latin typeface="Arial"/>
                <a:ea typeface="Arial"/>
                <a:cs typeface="Arial"/>
                <a:sym typeface="Arial"/>
              </a:rPr>
              <a:t>  </a:t>
            </a:r>
          </a:p>
        </p:txBody>
      </p:sp>
      <p:grpSp>
        <p:nvGrpSpPr>
          <p:cNvPr id="5533" name="Shape 5533"/>
          <p:cNvGrpSpPr/>
          <p:nvPr/>
        </p:nvGrpSpPr>
        <p:grpSpPr>
          <a:xfrm>
            <a:off x="2571750" y="5915024"/>
            <a:ext cx="1752600" cy="761999"/>
            <a:chOff x="2226" y="3527"/>
            <a:chExt cx="1104" cy="648"/>
          </a:xfrm>
        </p:grpSpPr>
        <p:sp>
          <p:nvSpPr>
            <p:cNvPr id="5534" name="Shape 5534"/>
            <p:cNvSpPr/>
            <p:nvPr/>
          </p:nvSpPr>
          <p:spPr>
            <a:xfrm>
              <a:off x="2226" y="3527"/>
              <a:ext cx="1104" cy="64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5535" name="Shape 5535"/>
            <p:cNvCxnSpPr/>
            <p:nvPr/>
          </p:nvCxnSpPr>
          <p:spPr>
            <a:xfrm>
              <a:off x="2255" y="3852"/>
              <a:ext cx="1044" cy="0"/>
            </a:xfrm>
            <a:prstGeom prst="straightConnector1">
              <a:avLst/>
            </a:prstGeom>
            <a:noFill/>
            <a:ln w="19050" cap="flat" cmpd="sng">
              <a:solidFill>
                <a:schemeClr val="dk1"/>
              </a:solidFill>
              <a:prstDash val="solid"/>
              <a:round/>
              <a:headEnd type="none" w="med" len="med"/>
              <a:tailEnd type="none" w="med" len="med"/>
            </a:ln>
          </p:spPr>
        </p:cxnSp>
      </p:grpSp>
      <p:sp>
        <p:nvSpPr>
          <p:cNvPr id="5536" name="Shape 5536"/>
          <p:cNvSpPr txBox="1"/>
          <p:nvPr/>
        </p:nvSpPr>
        <p:spPr>
          <a:xfrm>
            <a:off x="2803525" y="5932487"/>
            <a:ext cx="13271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actual yield</a:t>
            </a:r>
          </a:p>
        </p:txBody>
      </p:sp>
      <p:sp>
        <p:nvSpPr>
          <p:cNvPr id="5537" name="Shape 5537"/>
          <p:cNvSpPr txBox="1"/>
          <p:nvPr/>
        </p:nvSpPr>
        <p:spPr>
          <a:xfrm>
            <a:off x="2555875" y="6284912"/>
            <a:ext cx="17716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theoretical yield</a:t>
            </a:r>
          </a:p>
        </p:txBody>
      </p:sp>
      <p:sp>
        <p:nvSpPr>
          <p:cNvPr id="5538" name="Shape 5538"/>
          <p:cNvSpPr txBox="1"/>
          <p:nvPr/>
        </p:nvSpPr>
        <p:spPr>
          <a:xfrm>
            <a:off x="4365625" y="6113462"/>
            <a:ext cx="7429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x 100</a:t>
            </a:r>
          </a:p>
        </p:txBody>
      </p:sp>
      <p:sp>
        <p:nvSpPr>
          <p:cNvPr id="5539" name="Shape 5539"/>
          <p:cNvSpPr txBox="1"/>
          <p:nvPr/>
        </p:nvSpPr>
        <p:spPr>
          <a:xfrm>
            <a:off x="4984750" y="6113462"/>
            <a:ext cx="3873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a:t>
            </a:r>
          </a:p>
        </p:txBody>
      </p:sp>
      <p:sp>
        <p:nvSpPr>
          <p:cNvPr id="5540" name="Shape 5540">
            <a:hlinkClick r:id="rId3"/>
          </p:cNvPr>
          <p:cNvSpPr/>
          <p:nvPr/>
        </p:nvSpPr>
        <p:spPr>
          <a:xfrm>
            <a:off x="409575" y="304800"/>
            <a:ext cx="676274" cy="90487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chemeClr val="lt1"/>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Print</a:t>
            </a:r>
          </a:p>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Copy of</a:t>
            </a:r>
            <a:r>
              <a:rPr lang="en-US" sz="14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Lab</a:t>
            </a:r>
          </a:p>
        </p:txBody>
      </p:sp>
      <p:pic>
        <p:nvPicPr>
          <p:cNvPr id="5541" name="Shape 5541" descr="baking soda"/>
          <p:cNvPicPr preferRelativeResize="0"/>
          <p:nvPr/>
        </p:nvPicPr>
        <p:blipFill rotWithShape="1">
          <a:blip r:embed="rId4">
            <a:alphaModFix/>
          </a:blip>
          <a:srcRect/>
          <a:stretch/>
        </p:blipFill>
        <p:spPr>
          <a:xfrm>
            <a:off x="7673975" y="192088"/>
            <a:ext cx="1012825" cy="13509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2"/>
                                        </p:tgtEl>
                                        <p:attrNameLst>
                                          <p:attrName>style.visibility</p:attrName>
                                        </p:attrNameLst>
                                      </p:cBhvr>
                                      <p:to>
                                        <p:strVal val="visible"/>
                                      </p:to>
                                    </p:set>
                                    <p:animEffect transition="in" filter="fade">
                                      <p:cBhvr>
                                        <p:cTn id="7" dur="500"/>
                                        <p:tgtEl>
                                          <p:spTgt spid="550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499"/>
                                        </p:tgtEl>
                                        <p:attrNameLst>
                                          <p:attrName>style.visibility</p:attrName>
                                        </p:attrNameLst>
                                      </p:cBhvr>
                                      <p:to>
                                        <p:strVal val="visible"/>
                                      </p:to>
                                    </p:set>
                                    <p:anim calcmode="lin" valueType="num">
                                      <p:cBhvr additive="base">
                                        <p:cTn id="12" dur="500"/>
                                        <p:tgtEl>
                                          <p:spTgt spid="5499"/>
                                        </p:tgtEl>
                                        <p:attrNameLst>
                                          <p:attrName>ppt_w</p:attrName>
                                        </p:attrNameLst>
                                      </p:cBhvr>
                                      <p:tavLst>
                                        <p:tav tm="0">
                                          <p:val>
                                            <p:strVal val="0"/>
                                          </p:val>
                                        </p:tav>
                                        <p:tav tm="100000">
                                          <p:val>
                                            <p:strVal val="#ppt_w"/>
                                          </p:val>
                                        </p:tav>
                                      </p:tavLst>
                                    </p:anim>
                                    <p:anim calcmode="lin" valueType="num">
                                      <p:cBhvr additive="base">
                                        <p:cTn id="13" dur="500"/>
                                        <p:tgtEl>
                                          <p:spTgt spid="5499"/>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496"/>
                                        </p:tgtEl>
                                        <p:attrNameLst>
                                          <p:attrName>style.visibility</p:attrName>
                                        </p:attrNameLst>
                                      </p:cBhvr>
                                      <p:to>
                                        <p:strVal val="visible"/>
                                      </p:to>
                                    </p:set>
                                    <p:anim calcmode="lin" valueType="num">
                                      <p:cBhvr additive="base">
                                        <p:cTn id="16" dur="500"/>
                                        <p:tgtEl>
                                          <p:spTgt spid="5496"/>
                                        </p:tgtEl>
                                        <p:attrNameLst>
                                          <p:attrName>ppt_w</p:attrName>
                                        </p:attrNameLst>
                                      </p:cBhvr>
                                      <p:tavLst>
                                        <p:tav tm="0">
                                          <p:val>
                                            <p:strVal val="0"/>
                                          </p:val>
                                        </p:tav>
                                        <p:tav tm="100000">
                                          <p:val>
                                            <p:strVal val="#ppt_w"/>
                                          </p:val>
                                        </p:tav>
                                      </p:tavLst>
                                    </p:anim>
                                    <p:anim calcmode="lin" valueType="num">
                                      <p:cBhvr additive="base">
                                        <p:cTn id="17" dur="500"/>
                                        <p:tgtEl>
                                          <p:spTgt spid="5496"/>
                                        </p:tgtEl>
                                        <p:attrNameLst>
                                          <p:attrName>ppt_h</p:attrName>
                                        </p:attrNameLst>
                                      </p:cBhvr>
                                      <p:tavLst>
                                        <p:tav tm="0">
                                          <p:val>
                                            <p:strVal val="0"/>
                                          </p:val>
                                        </p:tav>
                                        <p:tav tm="100000">
                                          <p:val>
                                            <p:strVal val="#ppt_h"/>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503"/>
                                        </p:tgtEl>
                                        <p:attrNameLst>
                                          <p:attrName>style.visibility</p:attrName>
                                        </p:attrNameLst>
                                      </p:cBhvr>
                                      <p:to>
                                        <p:strVal val="visible"/>
                                      </p:to>
                                    </p:set>
                                    <p:animEffect transition="in" filter="fade">
                                      <p:cBhvr>
                                        <p:cTn id="21" dur="500"/>
                                        <p:tgtEl>
                                          <p:spTgt spid="5503"/>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5497"/>
                                        </p:tgtEl>
                                        <p:attrNameLst>
                                          <p:attrName>style.visibility</p:attrName>
                                        </p:attrNameLst>
                                      </p:cBhvr>
                                      <p:to>
                                        <p:strVal val="visible"/>
                                      </p:to>
                                    </p:set>
                                    <p:anim calcmode="lin" valueType="num">
                                      <p:cBhvr additive="base">
                                        <p:cTn id="26" dur="500"/>
                                        <p:tgtEl>
                                          <p:spTgt spid="5497"/>
                                        </p:tgtEl>
                                        <p:attrNameLst>
                                          <p:attrName>ppt_w</p:attrName>
                                        </p:attrNameLst>
                                      </p:cBhvr>
                                      <p:tavLst>
                                        <p:tav tm="0">
                                          <p:val>
                                            <p:strVal val="0"/>
                                          </p:val>
                                        </p:tav>
                                        <p:tav tm="100000">
                                          <p:val>
                                            <p:strVal val="#ppt_w"/>
                                          </p:val>
                                        </p:tav>
                                      </p:tavLst>
                                    </p:anim>
                                    <p:anim calcmode="lin" valueType="num">
                                      <p:cBhvr additive="base">
                                        <p:cTn id="27" dur="500"/>
                                        <p:tgtEl>
                                          <p:spTgt spid="5497"/>
                                        </p:tgtEl>
                                        <p:attrNameLst>
                                          <p:attrName>ppt_h</p:attrName>
                                        </p:attrNameLst>
                                      </p:cBhvr>
                                      <p:tavLst>
                                        <p:tav tm="0">
                                          <p:val>
                                            <p:str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5498"/>
                                        </p:tgtEl>
                                        <p:attrNameLst>
                                          <p:attrName>style.visibility</p:attrName>
                                        </p:attrNameLst>
                                      </p:cBhvr>
                                      <p:to>
                                        <p:strVal val="visible"/>
                                      </p:to>
                                    </p:set>
                                    <p:anim calcmode="lin" valueType="num">
                                      <p:cBhvr additive="base">
                                        <p:cTn id="30" dur="500"/>
                                        <p:tgtEl>
                                          <p:spTgt spid="5498"/>
                                        </p:tgtEl>
                                        <p:attrNameLst>
                                          <p:attrName>ppt_w</p:attrName>
                                        </p:attrNameLst>
                                      </p:cBhvr>
                                      <p:tavLst>
                                        <p:tav tm="0">
                                          <p:val>
                                            <p:strVal val="0"/>
                                          </p:val>
                                        </p:tav>
                                        <p:tav tm="100000">
                                          <p:val>
                                            <p:strVal val="#ppt_w"/>
                                          </p:val>
                                        </p:tav>
                                      </p:tavLst>
                                    </p:anim>
                                    <p:anim calcmode="lin" valueType="num">
                                      <p:cBhvr additive="base">
                                        <p:cTn id="31" dur="500"/>
                                        <p:tgtEl>
                                          <p:spTgt spid="5498"/>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2000"/>
                                        <p:tgtEl>
                                          <p:spTgt spid="5497"/>
                                        </p:tgtEl>
                                      </p:cBhvr>
                                    </p:animEffect>
                                    <p:set>
                                      <p:cBhvr>
                                        <p:cTn id="36" dur="1" fill="hold">
                                          <p:stCondLst>
                                            <p:cond delay="2000"/>
                                          </p:stCondLst>
                                        </p:cTn>
                                        <p:tgtEl>
                                          <p:spTgt spid="549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5498"/>
                                        </p:tgtEl>
                                      </p:cBhvr>
                                    </p:animEffect>
                                    <p:set>
                                      <p:cBhvr>
                                        <p:cTn id="39" dur="1" fill="hold">
                                          <p:stCondLst>
                                            <p:cond delay="2000"/>
                                          </p:stCondLst>
                                        </p:cTn>
                                        <p:tgtEl>
                                          <p:spTgt spid="549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5504"/>
                                        </p:tgtEl>
                                        <p:attrNameLst>
                                          <p:attrName>style.visibility</p:attrName>
                                        </p:attrNameLst>
                                      </p:cBhvr>
                                      <p:to>
                                        <p:strVal val="visible"/>
                                      </p:to>
                                    </p:set>
                                    <p:animEffect transition="in" filter="fade">
                                      <p:cBhvr>
                                        <p:cTn id="42" dur="500"/>
                                        <p:tgtEl>
                                          <p:spTgt spid="55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06"/>
                                        </p:tgtEl>
                                        <p:attrNameLst>
                                          <p:attrName>style.visibility</p:attrName>
                                        </p:attrNameLst>
                                      </p:cBhvr>
                                      <p:to>
                                        <p:strVal val="visible"/>
                                      </p:to>
                                    </p:set>
                                    <p:animEffect transition="in" filter="fade">
                                      <p:cBhvr>
                                        <p:cTn id="47" dur="1000"/>
                                        <p:tgtEl>
                                          <p:spTgt spid="55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505"/>
                                        </p:tgtEl>
                                        <p:attrNameLst>
                                          <p:attrName>style.visibility</p:attrName>
                                        </p:attrNameLst>
                                      </p:cBhvr>
                                      <p:to>
                                        <p:strVal val="visible"/>
                                      </p:to>
                                    </p:set>
                                    <p:animEffect transition="in" filter="fade">
                                      <p:cBhvr>
                                        <p:cTn id="52" dur="500"/>
                                        <p:tgtEl>
                                          <p:spTgt spid="550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07"/>
                                        </p:tgtEl>
                                        <p:attrNameLst>
                                          <p:attrName>style.visibility</p:attrName>
                                        </p:attrNameLst>
                                      </p:cBhvr>
                                      <p:to>
                                        <p:strVal val="visible"/>
                                      </p:to>
                                    </p:set>
                                    <p:animEffect transition="in" filter="fade">
                                      <p:cBhvr>
                                        <p:cTn id="57" dur="1000"/>
                                        <p:tgtEl>
                                          <p:spTgt spid="550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508"/>
                                        </p:tgtEl>
                                        <p:attrNameLst>
                                          <p:attrName>style.visibility</p:attrName>
                                        </p:attrNameLst>
                                      </p:cBhvr>
                                      <p:to>
                                        <p:strVal val="visible"/>
                                      </p:to>
                                    </p:set>
                                    <p:animEffect transition="in" filter="fade">
                                      <p:cBhvr>
                                        <p:cTn id="62" dur="1000"/>
                                        <p:tgtEl>
                                          <p:spTgt spid="550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509"/>
                                        </p:tgtEl>
                                        <p:attrNameLst>
                                          <p:attrName>style.visibility</p:attrName>
                                        </p:attrNameLst>
                                      </p:cBhvr>
                                      <p:to>
                                        <p:strVal val="visible"/>
                                      </p:to>
                                    </p:set>
                                    <p:animEffect transition="in" filter="fade">
                                      <p:cBhvr>
                                        <p:cTn id="67" dur="500"/>
                                        <p:tgtEl>
                                          <p:spTgt spid="5509"/>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nodeType="clickEffect">
                                  <p:stCondLst>
                                    <p:cond delay="0"/>
                                  </p:stCondLst>
                                  <p:childTnLst>
                                    <p:set>
                                      <p:cBhvr>
                                        <p:cTn id="71" dur="1" fill="hold">
                                          <p:stCondLst>
                                            <p:cond delay="0"/>
                                          </p:stCondLst>
                                        </p:cTn>
                                        <p:tgtEl>
                                          <p:spTgt spid="5510"/>
                                        </p:tgtEl>
                                        <p:attrNameLst>
                                          <p:attrName>style.visibility</p:attrName>
                                        </p:attrNameLst>
                                      </p:cBhvr>
                                      <p:to>
                                        <p:strVal val="visible"/>
                                      </p:to>
                                    </p:set>
                                    <p:anim calcmode="lin" valueType="num">
                                      <p:cBhvr additive="base">
                                        <p:cTn id="72" dur="500"/>
                                        <p:tgtEl>
                                          <p:spTgt spid="5510"/>
                                        </p:tgtEl>
                                        <p:attrNameLst>
                                          <p:attrName>ppt_w</p:attrName>
                                        </p:attrNameLst>
                                      </p:cBhvr>
                                      <p:tavLst>
                                        <p:tav tm="0">
                                          <p:val>
                                            <p:strVal val="0"/>
                                          </p:val>
                                        </p:tav>
                                        <p:tav tm="100000">
                                          <p:val>
                                            <p:strVal val="#ppt_w"/>
                                          </p:val>
                                        </p:tav>
                                      </p:tavLst>
                                    </p:anim>
                                    <p:anim calcmode="lin" valueType="num">
                                      <p:cBhvr additive="base">
                                        <p:cTn id="73" dur="500"/>
                                        <p:tgtEl>
                                          <p:spTgt spid="5510"/>
                                        </p:tgtEl>
                                        <p:attrNameLst>
                                          <p:attrName>ppt_h</p:attrName>
                                        </p:attrNameLst>
                                      </p:cBhvr>
                                      <p:tavLst>
                                        <p:tav tm="0">
                                          <p:val>
                                            <p:str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511"/>
                                        </p:tgtEl>
                                        <p:attrNameLst>
                                          <p:attrName>style.visibility</p:attrName>
                                        </p:attrNameLst>
                                      </p:cBhvr>
                                      <p:to>
                                        <p:strVal val="visible"/>
                                      </p:to>
                                    </p:set>
                                    <p:animEffect transition="in" filter="fade">
                                      <p:cBhvr>
                                        <p:cTn id="78" dur="500"/>
                                        <p:tgtEl>
                                          <p:spTgt spid="551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512"/>
                                        </p:tgtEl>
                                        <p:attrNameLst>
                                          <p:attrName>style.visibility</p:attrName>
                                        </p:attrNameLst>
                                      </p:cBhvr>
                                      <p:to>
                                        <p:strVal val="visible"/>
                                      </p:to>
                                    </p:set>
                                    <p:animEffect transition="in" filter="fade">
                                      <p:cBhvr>
                                        <p:cTn id="83" dur="1000"/>
                                        <p:tgtEl>
                                          <p:spTgt spid="5512"/>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5513"/>
                                        </p:tgtEl>
                                        <p:attrNameLst>
                                          <p:attrName>style.visibility</p:attrName>
                                        </p:attrNameLst>
                                      </p:cBhvr>
                                      <p:to>
                                        <p:strVal val="visible"/>
                                      </p:to>
                                    </p:set>
                                    <p:animEffect transition="in" filter="fade">
                                      <p:cBhvr>
                                        <p:cTn id="87" dur="500"/>
                                        <p:tgtEl>
                                          <p:spTgt spid="5513"/>
                                        </p:tgtEl>
                                      </p:cBhvr>
                                    </p:animEffect>
                                  </p:childTnLst>
                                </p:cTn>
                              </p:par>
                              <p:par>
                                <p:cTn id="88" presetID="10" presetClass="entr" presetSubtype="0" fill="hold" nodeType="withEffect">
                                  <p:stCondLst>
                                    <p:cond delay="0"/>
                                  </p:stCondLst>
                                  <p:childTnLst>
                                    <p:set>
                                      <p:cBhvr>
                                        <p:cTn id="89" dur="1" fill="hold">
                                          <p:stCondLst>
                                            <p:cond delay="0"/>
                                          </p:stCondLst>
                                        </p:cTn>
                                        <p:tgtEl>
                                          <p:spTgt spid="5514"/>
                                        </p:tgtEl>
                                        <p:attrNameLst>
                                          <p:attrName>style.visibility</p:attrName>
                                        </p:attrNameLst>
                                      </p:cBhvr>
                                      <p:to>
                                        <p:strVal val="visible"/>
                                      </p:to>
                                    </p:set>
                                    <p:animEffect transition="in" filter="fade">
                                      <p:cBhvr>
                                        <p:cTn id="90" dur="1000"/>
                                        <p:tgtEl>
                                          <p:spTgt spid="551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5515"/>
                                        </p:tgtEl>
                                        <p:attrNameLst>
                                          <p:attrName>style.visibility</p:attrName>
                                        </p:attrNameLst>
                                      </p:cBhvr>
                                      <p:to>
                                        <p:strVal val="visible"/>
                                      </p:to>
                                    </p:set>
                                    <p:animEffect transition="in" filter="fade">
                                      <p:cBhvr>
                                        <p:cTn id="95" dur="500"/>
                                        <p:tgtEl>
                                          <p:spTgt spid="551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493"/>
                                        </p:tgtEl>
                                        <p:attrNameLst>
                                          <p:attrName>style.visibility</p:attrName>
                                        </p:attrNameLst>
                                      </p:cBhvr>
                                      <p:to>
                                        <p:strVal val="visible"/>
                                      </p:to>
                                    </p:set>
                                    <p:animEffect transition="in" filter="fade">
                                      <p:cBhvr>
                                        <p:cTn id="100" dur="500"/>
                                        <p:tgtEl>
                                          <p:spTgt spid="549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5516"/>
                                        </p:tgtEl>
                                        <p:attrNameLst>
                                          <p:attrName>style.visibility</p:attrName>
                                        </p:attrNameLst>
                                      </p:cBhvr>
                                      <p:to>
                                        <p:strVal val="visible"/>
                                      </p:to>
                                    </p:set>
                                    <p:animEffect transition="in" filter="fade">
                                      <p:cBhvr>
                                        <p:cTn id="105" dur="1000"/>
                                        <p:tgtEl>
                                          <p:spTgt spid="5516"/>
                                        </p:tgtEl>
                                      </p:cBhvr>
                                    </p:animEffect>
                                  </p:childTnLst>
                                </p:cTn>
                              </p:par>
                            </p:childTnLst>
                          </p:cTn>
                        </p:par>
                        <p:par>
                          <p:cTn id="106" fill="hold">
                            <p:stCondLst>
                              <p:cond delay="1000"/>
                            </p:stCondLst>
                            <p:childTnLst>
                              <p:par>
                                <p:cTn id="107" presetID="23" presetClass="entr" presetSubtype="16" fill="hold" nodeType="afterEffect">
                                  <p:stCondLst>
                                    <p:cond delay="0"/>
                                  </p:stCondLst>
                                  <p:childTnLst>
                                    <p:set>
                                      <p:cBhvr>
                                        <p:cTn id="108" dur="1" fill="hold">
                                          <p:stCondLst>
                                            <p:cond delay="0"/>
                                          </p:stCondLst>
                                        </p:cTn>
                                        <p:tgtEl>
                                          <p:spTgt spid="5517"/>
                                        </p:tgtEl>
                                        <p:attrNameLst>
                                          <p:attrName>style.visibility</p:attrName>
                                        </p:attrNameLst>
                                      </p:cBhvr>
                                      <p:to>
                                        <p:strVal val="visible"/>
                                      </p:to>
                                    </p:set>
                                    <p:anim calcmode="lin" valueType="num">
                                      <p:cBhvr additive="base">
                                        <p:cTn id="109" dur="500"/>
                                        <p:tgtEl>
                                          <p:spTgt spid="5517"/>
                                        </p:tgtEl>
                                        <p:attrNameLst>
                                          <p:attrName>ppt_w</p:attrName>
                                        </p:attrNameLst>
                                      </p:cBhvr>
                                      <p:tavLst>
                                        <p:tav tm="0">
                                          <p:val>
                                            <p:strVal val="0"/>
                                          </p:val>
                                        </p:tav>
                                        <p:tav tm="100000">
                                          <p:val>
                                            <p:strVal val="#ppt_w"/>
                                          </p:val>
                                        </p:tav>
                                      </p:tavLst>
                                    </p:anim>
                                    <p:anim calcmode="lin" valueType="num">
                                      <p:cBhvr additive="base">
                                        <p:cTn id="110" dur="500"/>
                                        <p:tgtEl>
                                          <p:spTgt spid="5517"/>
                                        </p:tgtEl>
                                        <p:attrNameLst>
                                          <p:attrName>ppt_h</p:attrName>
                                        </p:attrNameLst>
                                      </p:cBhvr>
                                      <p:tavLst>
                                        <p:tav tm="0">
                                          <p:val>
                                            <p:str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2000"/>
                                        <p:tgtEl>
                                          <p:spTgt spid="5493"/>
                                        </p:tgtEl>
                                      </p:cBhvr>
                                    </p:animEffect>
                                    <p:set>
                                      <p:cBhvr>
                                        <p:cTn id="115" dur="1" fill="hold">
                                          <p:stCondLst>
                                            <p:cond delay="2000"/>
                                          </p:stCondLst>
                                        </p:cTn>
                                        <p:tgtEl>
                                          <p:spTgt spid="5493"/>
                                        </p:tgtEl>
                                        <p:attrNameLst>
                                          <p:attrName>style.visibility</p:attrName>
                                        </p:attrNameLst>
                                      </p:cBhvr>
                                      <p:to>
                                        <p:strVal val="hidden"/>
                                      </p:to>
                                    </p:set>
                                  </p:childTnLst>
                                </p:cTn>
                              </p:par>
                            </p:childTnLst>
                          </p:cTn>
                        </p:par>
                        <p:par>
                          <p:cTn id="116" fill="hold">
                            <p:stCondLst>
                              <p:cond delay="2000"/>
                            </p:stCondLst>
                            <p:childTnLst>
                              <p:par>
                                <p:cTn id="117" presetID="10" presetClass="entr" presetSubtype="0" fill="hold" nodeType="afterEffect">
                                  <p:stCondLst>
                                    <p:cond delay="0"/>
                                  </p:stCondLst>
                                  <p:childTnLst>
                                    <p:set>
                                      <p:cBhvr>
                                        <p:cTn id="118" dur="1" fill="hold">
                                          <p:stCondLst>
                                            <p:cond delay="0"/>
                                          </p:stCondLst>
                                        </p:cTn>
                                        <p:tgtEl>
                                          <p:spTgt spid="5492"/>
                                        </p:tgtEl>
                                        <p:attrNameLst>
                                          <p:attrName>style.visibility</p:attrName>
                                        </p:attrNameLst>
                                      </p:cBhvr>
                                      <p:to>
                                        <p:strVal val="visible"/>
                                      </p:to>
                                    </p:set>
                                    <p:animEffect transition="in" filter="fade">
                                      <p:cBhvr>
                                        <p:cTn id="119" dur="2000"/>
                                        <p:tgtEl>
                                          <p:spTgt spid="5492"/>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xit" presetSubtype="1" fill="hold" nodeType="clickEffect">
                                  <p:stCondLst>
                                    <p:cond delay="0"/>
                                  </p:stCondLst>
                                  <p:childTnLst>
                                    <p:anim calcmode="lin" valueType="num">
                                      <p:cBhvr additive="base">
                                        <p:cTn id="123" dur="3000"/>
                                        <p:tgtEl>
                                          <p:spTgt spid="5504"/>
                                        </p:tgtEl>
                                        <p:attrNameLst>
                                          <p:attrName>ppt_y</p:attrName>
                                        </p:attrNameLst>
                                      </p:cBhvr>
                                      <p:tavLst>
                                        <p:tav tm="0">
                                          <p:val>
                                            <p:strVal val="#ppt_y"/>
                                          </p:val>
                                        </p:tav>
                                        <p:tav tm="100000">
                                          <p:val>
                                            <p:strVal val="#ppt_y-1"/>
                                          </p:val>
                                        </p:tav>
                                      </p:tavLst>
                                    </p:anim>
                                    <p:set>
                                      <p:cBhvr>
                                        <p:cTn id="124" dur="1" fill="hold">
                                          <p:stCondLst>
                                            <p:cond delay="3000"/>
                                          </p:stCondLst>
                                        </p:cTn>
                                        <p:tgtEl>
                                          <p:spTgt spid="5504"/>
                                        </p:tgtEl>
                                        <p:attrNameLst>
                                          <p:attrName>style.visibility</p:attrName>
                                        </p:attrNameLst>
                                      </p:cBhvr>
                                      <p:to>
                                        <p:strVal val="hidden"/>
                                      </p:to>
                                    </p:set>
                                  </p:childTnLst>
                                </p:cTn>
                              </p:par>
                              <p:par>
                                <p:cTn id="125" presetID="23" presetClass="exit" presetSubtype="32" fill="hold" nodeType="withEffect">
                                  <p:stCondLst>
                                    <p:cond delay="0"/>
                                  </p:stCondLst>
                                  <p:childTnLst>
                                    <p:anim calcmode="lin" valueType="num">
                                      <p:cBhvr additive="base">
                                        <p:cTn id="126" dur="500"/>
                                        <p:tgtEl>
                                          <p:spTgt spid="5503"/>
                                        </p:tgtEl>
                                        <p:attrNameLst>
                                          <p:attrName>ppt_w</p:attrName>
                                        </p:attrNameLst>
                                      </p:cBhvr>
                                      <p:tavLst>
                                        <p:tav tm="0">
                                          <p:val>
                                            <p:strVal val="#ppt_w"/>
                                          </p:val>
                                        </p:tav>
                                        <p:tav tm="100000">
                                          <p:val>
                                            <p:strVal val="0"/>
                                          </p:val>
                                        </p:tav>
                                      </p:tavLst>
                                    </p:anim>
                                    <p:anim calcmode="lin" valueType="num">
                                      <p:cBhvr additive="base">
                                        <p:cTn id="127" dur="500"/>
                                        <p:tgtEl>
                                          <p:spTgt spid="5503"/>
                                        </p:tgtEl>
                                        <p:attrNameLst>
                                          <p:attrName>ppt_h</p:attrName>
                                        </p:attrNameLst>
                                      </p:cBhvr>
                                      <p:tavLst>
                                        <p:tav tm="0">
                                          <p:val>
                                            <p:strVal val="#ppt_h"/>
                                          </p:val>
                                        </p:tav>
                                        <p:tav tm="100000">
                                          <p:val>
                                            <p:strVal val="0"/>
                                          </p:val>
                                        </p:tav>
                                      </p:tavLst>
                                    </p:anim>
                                    <p:set>
                                      <p:cBhvr>
                                        <p:cTn id="128" dur="1" fill="hold">
                                          <p:stCondLst>
                                            <p:cond delay="500"/>
                                          </p:stCondLst>
                                        </p:cTn>
                                        <p:tgtEl>
                                          <p:spTgt spid="550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5518"/>
                                        </p:tgtEl>
                                        <p:attrNameLst>
                                          <p:attrName>style.visibility</p:attrName>
                                        </p:attrNameLst>
                                      </p:cBhvr>
                                      <p:to>
                                        <p:strVal val="visible"/>
                                      </p:to>
                                    </p:set>
                                    <p:anim calcmode="lin" valueType="num">
                                      <p:cBhvr additive="base">
                                        <p:cTn id="133" dur="500"/>
                                        <p:tgtEl>
                                          <p:spTgt spid="5518"/>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5521"/>
                                        </p:tgtEl>
                                        <p:attrNameLst>
                                          <p:attrName>style.visibility</p:attrName>
                                        </p:attrNameLst>
                                      </p:cBhvr>
                                      <p:to>
                                        <p:strVal val="visible"/>
                                      </p:to>
                                    </p:set>
                                    <p:animEffect transition="in" filter="fade">
                                      <p:cBhvr>
                                        <p:cTn id="138" dur="1000"/>
                                        <p:tgtEl>
                                          <p:spTgt spid="552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5522"/>
                                        </p:tgtEl>
                                        <p:attrNameLst>
                                          <p:attrName>style.visibility</p:attrName>
                                        </p:attrNameLst>
                                      </p:cBhvr>
                                      <p:to>
                                        <p:strVal val="visible"/>
                                      </p:to>
                                    </p:set>
                                    <p:animEffect transition="in" filter="fade">
                                      <p:cBhvr>
                                        <p:cTn id="143" dur="1000"/>
                                        <p:tgtEl>
                                          <p:spTgt spid="5522"/>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5524"/>
                                        </p:tgtEl>
                                        <p:attrNameLst>
                                          <p:attrName>style.visibility</p:attrName>
                                        </p:attrNameLst>
                                      </p:cBhvr>
                                      <p:to>
                                        <p:strVal val="visible"/>
                                      </p:to>
                                    </p:set>
                                    <p:animEffect transition="in" filter="fade">
                                      <p:cBhvr>
                                        <p:cTn id="148" dur="500"/>
                                        <p:tgtEl>
                                          <p:spTgt spid="5524"/>
                                        </p:tgtEl>
                                      </p:cBhvr>
                                    </p:animEffect>
                                  </p:childTnLst>
                                </p:cTn>
                              </p:par>
                              <p:par>
                                <p:cTn id="149" presetID="23" presetClass="entr" presetSubtype="16" fill="hold" nodeType="withEffect">
                                  <p:stCondLst>
                                    <p:cond delay="0"/>
                                  </p:stCondLst>
                                  <p:childTnLst>
                                    <p:set>
                                      <p:cBhvr>
                                        <p:cTn id="150" dur="1" fill="hold">
                                          <p:stCondLst>
                                            <p:cond delay="0"/>
                                          </p:stCondLst>
                                        </p:cTn>
                                        <p:tgtEl>
                                          <p:spTgt spid="5526"/>
                                        </p:tgtEl>
                                        <p:attrNameLst>
                                          <p:attrName>style.visibility</p:attrName>
                                        </p:attrNameLst>
                                      </p:cBhvr>
                                      <p:to>
                                        <p:strVal val="visible"/>
                                      </p:to>
                                    </p:set>
                                    <p:anim calcmode="lin" valueType="num">
                                      <p:cBhvr additive="base">
                                        <p:cTn id="151" dur="500"/>
                                        <p:tgtEl>
                                          <p:spTgt spid="5526"/>
                                        </p:tgtEl>
                                        <p:attrNameLst>
                                          <p:attrName>ppt_w</p:attrName>
                                        </p:attrNameLst>
                                      </p:cBhvr>
                                      <p:tavLst>
                                        <p:tav tm="0">
                                          <p:val>
                                            <p:strVal val="0"/>
                                          </p:val>
                                        </p:tav>
                                        <p:tav tm="100000">
                                          <p:val>
                                            <p:strVal val="#ppt_w"/>
                                          </p:val>
                                        </p:tav>
                                      </p:tavLst>
                                    </p:anim>
                                    <p:anim calcmode="lin" valueType="num">
                                      <p:cBhvr additive="base">
                                        <p:cTn id="152" dur="500"/>
                                        <p:tgtEl>
                                          <p:spTgt spid="5526"/>
                                        </p:tgtEl>
                                        <p:attrNameLst>
                                          <p:attrName>ppt_h</p:attrName>
                                        </p:attrNameLst>
                                      </p:cBhvr>
                                      <p:tavLst>
                                        <p:tav tm="0">
                                          <p:val>
                                            <p:str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5531"/>
                                        </p:tgtEl>
                                        <p:attrNameLst>
                                          <p:attrName>style.visibility</p:attrName>
                                        </p:attrNameLst>
                                      </p:cBhvr>
                                      <p:to>
                                        <p:strVal val="visible"/>
                                      </p:to>
                                    </p:set>
                                    <p:animEffect transition="in" filter="fade">
                                      <p:cBhvr>
                                        <p:cTn id="157" dur="1000"/>
                                        <p:tgtEl>
                                          <p:spTgt spid="553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5523"/>
                                        </p:tgtEl>
                                        <p:attrNameLst>
                                          <p:attrName>style.visibility</p:attrName>
                                        </p:attrNameLst>
                                      </p:cBhvr>
                                      <p:to>
                                        <p:strVal val="visible"/>
                                      </p:to>
                                    </p:set>
                                    <p:animEffect transition="in" filter="fade">
                                      <p:cBhvr>
                                        <p:cTn id="162" dur="500"/>
                                        <p:tgtEl>
                                          <p:spTgt spid="5523"/>
                                        </p:tgtEl>
                                      </p:cBhvr>
                                    </p:animEffect>
                                  </p:childTnLst>
                                </p:cTn>
                              </p:par>
                            </p:childTnLst>
                          </p:cTn>
                        </p:par>
                        <p:par>
                          <p:cTn id="163" fill="hold">
                            <p:stCondLst>
                              <p:cond delay="500"/>
                            </p:stCondLst>
                            <p:childTnLst>
                              <p:par>
                                <p:cTn id="164" presetID="23" presetClass="entr" presetSubtype="16" fill="hold" nodeType="afterEffect">
                                  <p:stCondLst>
                                    <p:cond delay="0"/>
                                  </p:stCondLst>
                                  <p:childTnLst>
                                    <p:set>
                                      <p:cBhvr>
                                        <p:cTn id="165" dur="1" fill="hold">
                                          <p:stCondLst>
                                            <p:cond delay="0"/>
                                          </p:stCondLst>
                                        </p:cTn>
                                        <p:tgtEl>
                                          <p:spTgt spid="5525"/>
                                        </p:tgtEl>
                                        <p:attrNameLst>
                                          <p:attrName>style.visibility</p:attrName>
                                        </p:attrNameLst>
                                      </p:cBhvr>
                                      <p:to>
                                        <p:strVal val="visible"/>
                                      </p:to>
                                    </p:set>
                                    <p:anim calcmode="lin" valueType="num">
                                      <p:cBhvr additive="base">
                                        <p:cTn id="166" dur="500"/>
                                        <p:tgtEl>
                                          <p:spTgt spid="5525"/>
                                        </p:tgtEl>
                                        <p:attrNameLst>
                                          <p:attrName>ppt_w</p:attrName>
                                        </p:attrNameLst>
                                      </p:cBhvr>
                                      <p:tavLst>
                                        <p:tav tm="0">
                                          <p:val>
                                            <p:strVal val="0"/>
                                          </p:val>
                                        </p:tav>
                                        <p:tav tm="100000">
                                          <p:val>
                                            <p:strVal val="#ppt_w"/>
                                          </p:val>
                                        </p:tav>
                                      </p:tavLst>
                                    </p:anim>
                                    <p:anim calcmode="lin" valueType="num">
                                      <p:cBhvr additive="base">
                                        <p:cTn id="167" dur="500"/>
                                        <p:tgtEl>
                                          <p:spTgt spid="5525"/>
                                        </p:tgtEl>
                                        <p:attrNameLst>
                                          <p:attrName>ppt_h</p:attrName>
                                        </p:attrNameLst>
                                      </p:cBhvr>
                                      <p:tavLst>
                                        <p:tav tm="0">
                                          <p:val>
                                            <p:strVal val="0"/>
                                          </p:val>
                                        </p:tav>
                                        <p:tav tm="100000">
                                          <p:val>
                                            <p:strVal val="#ppt_h"/>
                                          </p:val>
                                        </p:tav>
                                      </p:tavLst>
                                    </p:anim>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5529"/>
                                        </p:tgtEl>
                                        <p:attrNameLst>
                                          <p:attrName>style.visibility</p:attrName>
                                        </p:attrNameLst>
                                      </p:cBhvr>
                                      <p:to>
                                        <p:strVal val="visible"/>
                                      </p:to>
                                    </p:set>
                                    <p:animEffect transition="in" filter="fade">
                                      <p:cBhvr>
                                        <p:cTn id="172" dur="1000"/>
                                        <p:tgtEl>
                                          <p:spTgt spid="5529"/>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5530"/>
                                        </p:tgtEl>
                                        <p:attrNameLst>
                                          <p:attrName>style.visibility</p:attrName>
                                        </p:attrNameLst>
                                      </p:cBhvr>
                                      <p:to>
                                        <p:strVal val="visible"/>
                                      </p:to>
                                    </p:set>
                                    <p:animEffect transition="in" filter="fade">
                                      <p:cBhvr>
                                        <p:cTn id="177" dur="500"/>
                                        <p:tgtEl>
                                          <p:spTgt spid="5530"/>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5527"/>
                                        </p:tgtEl>
                                        <p:attrNameLst>
                                          <p:attrName>style.visibility</p:attrName>
                                        </p:attrNameLst>
                                      </p:cBhvr>
                                      <p:to>
                                        <p:strVal val="visible"/>
                                      </p:to>
                                    </p:set>
                                    <p:animEffect transition="in" filter="fade">
                                      <p:cBhvr>
                                        <p:cTn id="182" dur="1000"/>
                                        <p:tgtEl>
                                          <p:spTgt spid="552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nodeType="clickEffect">
                                  <p:stCondLst>
                                    <p:cond delay="0"/>
                                  </p:stCondLst>
                                  <p:childTnLst>
                                    <p:set>
                                      <p:cBhvr>
                                        <p:cTn id="186" dur="1" fill="hold">
                                          <p:stCondLst>
                                            <p:cond delay="0"/>
                                          </p:stCondLst>
                                        </p:cTn>
                                        <p:tgtEl>
                                          <p:spTgt spid="5528"/>
                                        </p:tgtEl>
                                        <p:attrNameLst>
                                          <p:attrName>style.visibility</p:attrName>
                                        </p:attrNameLst>
                                      </p:cBhvr>
                                      <p:to>
                                        <p:strVal val="visible"/>
                                      </p:to>
                                    </p:set>
                                    <p:animEffect transition="in" filter="fade">
                                      <p:cBhvr>
                                        <p:cTn id="187" dur="500"/>
                                        <p:tgtEl>
                                          <p:spTgt spid="5528"/>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5532"/>
                                        </p:tgtEl>
                                        <p:attrNameLst>
                                          <p:attrName>style.visibility</p:attrName>
                                        </p:attrNameLst>
                                      </p:cBhvr>
                                      <p:to>
                                        <p:strVal val="visible"/>
                                      </p:to>
                                    </p:set>
                                    <p:animEffect transition="in" filter="fade">
                                      <p:cBhvr>
                                        <p:cTn id="192" dur="500"/>
                                        <p:tgtEl>
                                          <p:spTgt spid="5532"/>
                                        </p:tgtEl>
                                      </p:cBhvr>
                                    </p:animEffect>
                                  </p:childTnLst>
                                </p:cTn>
                              </p:par>
                              <p:par>
                                <p:cTn id="193" presetID="10" presetClass="entr" presetSubtype="0" fill="hold" nodeType="withEffect">
                                  <p:stCondLst>
                                    <p:cond delay="0"/>
                                  </p:stCondLst>
                                  <p:childTnLst>
                                    <p:set>
                                      <p:cBhvr>
                                        <p:cTn id="194" dur="1" fill="hold">
                                          <p:stCondLst>
                                            <p:cond delay="0"/>
                                          </p:stCondLst>
                                        </p:cTn>
                                        <p:tgtEl>
                                          <p:spTgt spid="5533"/>
                                        </p:tgtEl>
                                        <p:attrNameLst>
                                          <p:attrName>style.visibility</p:attrName>
                                        </p:attrNameLst>
                                      </p:cBhvr>
                                      <p:to>
                                        <p:strVal val="visible"/>
                                      </p:to>
                                    </p:set>
                                    <p:animEffect transition="in" filter="fade">
                                      <p:cBhvr>
                                        <p:cTn id="195" dur="2000"/>
                                        <p:tgtEl>
                                          <p:spTgt spid="5533"/>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nodeType="clickEffect">
                                  <p:stCondLst>
                                    <p:cond delay="0"/>
                                  </p:stCondLst>
                                  <p:childTnLst>
                                    <p:set>
                                      <p:cBhvr>
                                        <p:cTn id="199" dur="1" fill="hold">
                                          <p:stCondLst>
                                            <p:cond delay="0"/>
                                          </p:stCondLst>
                                        </p:cTn>
                                        <p:tgtEl>
                                          <p:spTgt spid="5536"/>
                                        </p:tgtEl>
                                        <p:attrNameLst>
                                          <p:attrName>style.visibility</p:attrName>
                                        </p:attrNameLst>
                                      </p:cBhvr>
                                      <p:to>
                                        <p:strVal val="visible"/>
                                      </p:to>
                                    </p:set>
                                    <p:animEffect transition="in" filter="fade">
                                      <p:cBhvr>
                                        <p:cTn id="200" dur="500"/>
                                        <p:tgtEl>
                                          <p:spTgt spid="5536"/>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5537"/>
                                        </p:tgtEl>
                                        <p:attrNameLst>
                                          <p:attrName>style.visibility</p:attrName>
                                        </p:attrNameLst>
                                      </p:cBhvr>
                                      <p:to>
                                        <p:strVal val="visible"/>
                                      </p:to>
                                    </p:set>
                                    <p:animEffect transition="in" filter="fade">
                                      <p:cBhvr>
                                        <p:cTn id="205" dur="500"/>
                                        <p:tgtEl>
                                          <p:spTgt spid="5537"/>
                                        </p:tgtEl>
                                      </p:cBhvr>
                                    </p:animEffect>
                                  </p:childTnLst>
                                </p:cTn>
                              </p:par>
                            </p:childTnLst>
                          </p:cTn>
                        </p:par>
                      </p:childTnLst>
                    </p:cTn>
                  </p:par>
                  <p:par>
                    <p:cTn id="206" fill="hold">
                      <p:stCondLst>
                        <p:cond delay="indefinite"/>
                      </p:stCondLst>
                      <p:childTnLst>
                        <p:par>
                          <p:cTn id="207" fill="hold">
                            <p:stCondLst>
                              <p:cond delay="0"/>
                            </p:stCondLst>
                            <p:childTnLst>
                              <p:par>
                                <p:cTn id="208" presetID="23" presetClass="entr" presetSubtype="16" fill="hold" nodeType="clickEffect">
                                  <p:stCondLst>
                                    <p:cond delay="0"/>
                                  </p:stCondLst>
                                  <p:childTnLst>
                                    <p:set>
                                      <p:cBhvr>
                                        <p:cTn id="209" dur="1" fill="hold">
                                          <p:stCondLst>
                                            <p:cond delay="0"/>
                                          </p:stCondLst>
                                        </p:cTn>
                                        <p:tgtEl>
                                          <p:spTgt spid="5538"/>
                                        </p:tgtEl>
                                        <p:attrNameLst>
                                          <p:attrName>style.visibility</p:attrName>
                                        </p:attrNameLst>
                                      </p:cBhvr>
                                      <p:to>
                                        <p:strVal val="visible"/>
                                      </p:to>
                                    </p:set>
                                    <p:anim calcmode="lin" valueType="num">
                                      <p:cBhvr additive="base">
                                        <p:cTn id="210" dur="500"/>
                                        <p:tgtEl>
                                          <p:spTgt spid="5538"/>
                                        </p:tgtEl>
                                        <p:attrNameLst>
                                          <p:attrName>ppt_w</p:attrName>
                                        </p:attrNameLst>
                                      </p:cBhvr>
                                      <p:tavLst>
                                        <p:tav tm="0">
                                          <p:val>
                                            <p:strVal val="0"/>
                                          </p:val>
                                        </p:tav>
                                        <p:tav tm="100000">
                                          <p:val>
                                            <p:strVal val="#ppt_w"/>
                                          </p:val>
                                        </p:tav>
                                      </p:tavLst>
                                    </p:anim>
                                    <p:anim calcmode="lin" valueType="num">
                                      <p:cBhvr additive="base">
                                        <p:cTn id="211" dur="500"/>
                                        <p:tgtEl>
                                          <p:spTgt spid="5538"/>
                                        </p:tgtEl>
                                        <p:attrNameLst>
                                          <p:attrName>ppt_h</p:attrName>
                                        </p:attrNameLst>
                                      </p:cBhvr>
                                      <p:tavLst>
                                        <p:tav tm="0">
                                          <p:val>
                                            <p:strVal val="0"/>
                                          </p:val>
                                        </p:tav>
                                        <p:tav tm="100000">
                                          <p:val>
                                            <p:strVal val="#ppt_h"/>
                                          </p:val>
                                        </p:tav>
                                      </p:tavLst>
                                    </p:anim>
                                  </p:childTnLst>
                                </p:cTn>
                              </p:par>
                            </p:childTnLst>
                          </p:cTn>
                        </p:par>
                        <p:par>
                          <p:cTn id="212" fill="hold">
                            <p:stCondLst>
                              <p:cond delay="500"/>
                            </p:stCondLst>
                            <p:childTnLst>
                              <p:par>
                                <p:cTn id="213" presetID="10" presetClass="entr" presetSubtype="0" fill="hold" nodeType="afterEffect">
                                  <p:stCondLst>
                                    <p:cond delay="0"/>
                                  </p:stCondLst>
                                  <p:childTnLst>
                                    <p:set>
                                      <p:cBhvr>
                                        <p:cTn id="214" dur="1" fill="hold">
                                          <p:stCondLst>
                                            <p:cond delay="0"/>
                                          </p:stCondLst>
                                        </p:cTn>
                                        <p:tgtEl>
                                          <p:spTgt spid="5539"/>
                                        </p:tgtEl>
                                        <p:attrNameLst>
                                          <p:attrName>style.visibility</p:attrName>
                                        </p:attrNameLst>
                                      </p:cBhvr>
                                      <p:to>
                                        <p:strVal val="visible"/>
                                      </p:to>
                                    </p:set>
                                    <p:animEffect transition="in" filter="fade">
                                      <p:cBhvr>
                                        <p:cTn id="215" dur="2000"/>
                                        <p:tgtEl>
                                          <p:spTgt spid="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Shape 5546"/>
        <p:cNvGrpSpPr/>
        <p:nvPr/>
      </p:nvGrpSpPr>
      <p:grpSpPr>
        <a:xfrm>
          <a:off x="0" y="0"/>
          <a:ext cx="0" cy="0"/>
          <a:chOff x="0" y="0"/>
          <a:chExt cx="0" cy="0"/>
        </a:xfrm>
      </p:grpSpPr>
      <p:sp>
        <p:nvSpPr>
          <p:cNvPr id="5547" name="Shape 55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Baking Soda Lab</a:t>
            </a:r>
          </a:p>
        </p:txBody>
      </p:sp>
      <p:sp>
        <p:nvSpPr>
          <p:cNvPr id="5548" name="Shape 5548"/>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49" name="Shape 5549"/>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50" name="Shape 5550"/>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3"/>
              </a:rPr>
              <a:t>Keys</a:t>
            </a:r>
          </a:p>
          <a:p>
            <a:pPr marL="0" marR="0" lvl="0" indent="0" algn="l" rtl="0">
              <a:spcBef>
                <a:spcPts val="0"/>
              </a:spcBef>
              <a:spcAft>
                <a:spcPts val="0"/>
              </a:spcAft>
              <a:buNone/>
            </a:pPr>
            <a:endParaRPr sz="1400" b="0" i="0" u="none" strike="noStrike" cap="none">
              <a:solidFill>
                <a:srgbClr val="FF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51" name="Shape 5551"/>
          <p:cNvSpPr/>
          <p:nvPr/>
        </p:nvSpPr>
        <p:spPr>
          <a:xfrm>
            <a:off x="2209800" y="1981200"/>
            <a:ext cx="2592387"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4"/>
              </a:rPr>
              <a:t>Baking Soda Lab </a:t>
            </a:r>
          </a:p>
        </p:txBody>
      </p:sp>
      <p:sp>
        <p:nvSpPr>
          <p:cNvPr id="5552" name="Shape 5552"/>
          <p:cNvSpPr/>
          <p:nvPr/>
        </p:nvSpPr>
        <p:spPr>
          <a:xfrm>
            <a:off x="2209800" y="4010025"/>
            <a:ext cx="2592387"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Baking Soda Lab </a:t>
            </a:r>
          </a:p>
        </p:txBody>
      </p:sp>
      <p:sp>
        <p:nvSpPr>
          <p:cNvPr id="5553" name="Shape 5553"/>
          <p:cNvSpPr/>
          <p:nvPr/>
        </p:nvSpPr>
        <p:spPr>
          <a:xfrm>
            <a:off x="8248650" y="374650"/>
            <a:ext cx="539749" cy="592138"/>
          </a:xfrm>
          <a:custGeom>
            <a:avLst/>
            <a:gdLst/>
            <a:ahLst/>
            <a:cxnLst/>
            <a:rect l="0" t="0" r="0" b="0"/>
            <a:pathLst>
              <a:path w="120000" h="120000" extrusionOk="0">
                <a:moveTo>
                  <a:pt x="0" y="0"/>
                </a:moveTo>
                <a:lnTo>
                  <a:pt x="120000" y="0"/>
                </a:lnTo>
                <a:lnTo>
                  <a:pt x="120000" y="120000"/>
                </a:lnTo>
                <a:lnTo>
                  <a:pt x="0" y="120000"/>
                </a:lnTo>
                <a:close/>
                <a:moveTo>
                  <a:pt x="26250" y="18981"/>
                </a:moveTo>
                <a:lnTo>
                  <a:pt x="71250" y="18981"/>
                </a:lnTo>
                <a:lnTo>
                  <a:pt x="93750" y="39490"/>
                </a:lnTo>
                <a:lnTo>
                  <a:pt x="93750" y="101018"/>
                </a:lnTo>
                <a:lnTo>
                  <a:pt x="26250" y="101018"/>
                </a:lnTo>
                <a:close/>
              </a:path>
              <a:path w="120000" h="120000" fill="darkenLess" extrusionOk="0">
                <a:moveTo>
                  <a:pt x="26250" y="18981"/>
                </a:moveTo>
                <a:lnTo>
                  <a:pt x="71250" y="18981"/>
                </a:lnTo>
                <a:lnTo>
                  <a:pt x="71250" y="39490"/>
                </a:lnTo>
                <a:lnTo>
                  <a:pt x="93750" y="39490"/>
                </a:lnTo>
                <a:lnTo>
                  <a:pt x="93750" y="101018"/>
                </a:lnTo>
                <a:lnTo>
                  <a:pt x="26250" y="101018"/>
                </a:lnTo>
                <a:close/>
              </a:path>
              <a:path w="120000" h="120000" fill="darken" extrusionOk="0">
                <a:moveTo>
                  <a:pt x="71250" y="18981"/>
                </a:moveTo>
                <a:lnTo>
                  <a:pt x="71250" y="39490"/>
                </a:lnTo>
                <a:lnTo>
                  <a:pt x="93750" y="39490"/>
                </a:lnTo>
                <a:close/>
              </a:path>
              <a:path w="120000" h="120000" fill="none" extrusionOk="0">
                <a:moveTo>
                  <a:pt x="26250" y="18981"/>
                </a:moveTo>
                <a:lnTo>
                  <a:pt x="71250" y="18981"/>
                </a:lnTo>
                <a:lnTo>
                  <a:pt x="93750" y="39490"/>
                </a:lnTo>
                <a:lnTo>
                  <a:pt x="93750" y="101018"/>
                </a:lnTo>
                <a:lnTo>
                  <a:pt x="26250" y="101018"/>
                </a:lnTo>
                <a:close/>
                <a:moveTo>
                  <a:pt x="93750" y="39490"/>
                </a:moveTo>
                <a:lnTo>
                  <a:pt x="71250" y="39490"/>
                </a:lnTo>
                <a:lnTo>
                  <a:pt x="71250" y="18981"/>
                </a:lnTo>
              </a:path>
              <a:path w="120000" h="120000" fill="none" extrusionOk="0">
                <a:moveTo>
                  <a:pt x="0" y="0"/>
                </a:moveTo>
                <a:lnTo>
                  <a:pt x="120000" y="0"/>
                </a:lnTo>
                <a:lnTo>
                  <a:pt x="120000" y="120000"/>
                </a:lnTo>
                <a:lnTo>
                  <a:pt x="0" y="120000"/>
                </a:lnTo>
                <a:close/>
              </a:path>
            </a:pathLst>
          </a:custGeom>
          <a:solidFill>
            <a:srgbClr val="008080">
              <a:alpha val="43529"/>
            </a:srgb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800" b="0" i="0" u="none" strike="noStrike" cap="none">
                <a:solidFill>
                  <a:schemeClr val="lt1"/>
                </a:solidFill>
                <a:latin typeface="Arial"/>
                <a:ea typeface="Arial"/>
                <a:cs typeface="Arial"/>
                <a:sym typeface="Arial"/>
              </a:rPr>
              <a:t>Power</a:t>
            </a:r>
          </a:p>
          <a:p>
            <a:pPr marL="0" marR="0" lvl="0" indent="0" algn="ctr" rtl="0">
              <a:spcBef>
                <a:spcPts val="0"/>
              </a:spcBef>
              <a:spcAft>
                <a:spcPts val="0"/>
              </a:spcAft>
              <a:buSzPct val="25000"/>
              <a:buNone/>
            </a:pPr>
            <a:r>
              <a:rPr lang="en-US" sz="800" b="0" i="0" u="none" strike="noStrike" cap="none">
                <a:solidFill>
                  <a:schemeClr val="lt1"/>
                </a:solidFill>
                <a:latin typeface="Arial"/>
                <a:ea typeface="Arial"/>
                <a:cs typeface="Arial"/>
                <a:sym typeface="Arial"/>
              </a:rPr>
              <a:t>Point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Shape 5558"/>
        <p:cNvGrpSpPr/>
        <p:nvPr/>
      </p:nvGrpSpPr>
      <p:grpSpPr>
        <a:xfrm>
          <a:off x="0" y="0"/>
          <a:ext cx="0" cy="0"/>
          <a:chOff x="0" y="0"/>
          <a:chExt cx="0" cy="0"/>
        </a:xfrm>
      </p:grpSpPr>
      <p:sp>
        <p:nvSpPr>
          <p:cNvPr id="5559" name="Shape 5559"/>
          <p:cNvSpPr txBox="1">
            <a:spLocks noGrp="1"/>
          </p:cNvSpPr>
          <p:nvPr>
            <p:ph type="title"/>
          </p:nvPr>
        </p:nvSpPr>
        <p:spPr>
          <a:xfrm>
            <a:off x="-1905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Nuts &amp; Bolts Stoichiometry Lab</a:t>
            </a:r>
          </a:p>
        </p:txBody>
      </p:sp>
      <p:sp>
        <p:nvSpPr>
          <p:cNvPr id="5560" name="Shape 5560"/>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61" name="Shape 5561"/>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62" name="Shape 5562"/>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3"/>
              </a:rPr>
              <a:t>Keys</a:t>
            </a:r>
          </a:p>
          <a:p>
            <a:pPr marL="0" marR="0" lvl="0" indent="0" algn="l" rtl="0">
              <a:spcBef>
                <a:spcPts val="0"/>
              </a:spcBef>
              <a:spcAft>
                <a:spcPts val="0"/>
              </a:spcAft>
              <a:buNone/>
            </a:pPr>
            <a:endParaRPr sz="1400" b="0" i="0" u="none" strike="noStrike" cap="none">
              <a:solidFill>
                <a:srgbClr val="FF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63" name="Shape 5563"/>
          <p:cNvSpPr/>
          <p:nvPr/>
        </p:nvSpPr>
        <p:spPr>
          <a:xfrm>
            <a:off x="2209800" y="1981200"/>
            <a:ext cx="2538412"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4"/>
              </a:rPr>
              <a:t>Nuts &amp; Bolts Lab </a:t>
            </a:r>
          </a:p>
        </p:txBody>
      </p:sp>
      <p:sp>
        <p:nvSpPr>
          <p:cNvPr id="5564" name="Shape 5564"/>
          <p:cNvSpPr/>
          <p:nvPr/>
        </p:nvSpPr>
        <p:spPr>
          <a:xfrm>
            <a:off x="2209800" y="4010025"/>
            <a:ext cx="2538412"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Nuts &amp; Bolts Lab </a:t>
            </a:r>
          </a:p>
        </p:txBody>
      </p:sp>
      <p:pic>
        <p:nvPicPr>
          <p:cNvPr id="5565" name="Shape 5565" descr="nuts-and-bolts"/>
          <p:cNvPicPr preferRelativeResize="0"/>
          <p:nvPr/>
        </p:nvPicPr>
        <p:blipFill rotWithShape="1">
          <a:blip r:embed="rId5">
            <a:alphaModFix/>
          </a:blip>
          <a:srcRect/>
          <a:stretch/>
        </p:blipFill>
        <p:spPr>
          <a:xfrm>
            <a:off x="7632700" y="222250"/>
            <a:ext cx="1323975" cy="1143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Counting to 1 Mole</a:t>
            </a:r>
          </a:p>
        </p:txBody>
      </p:sp>
      <p:sp>
        <p:nvSpPr>
          <p:cNvPr id="587" name="Shape 587"/>
          <p:cNvSpPr txBox="1"/>
          <p:nvPr/>
        </p:nvSpPr>
        <p:spPr>
          <a:xfrm>
            <a:off x="776287" y="1812925"/>
            <a:ext cx="7529512" cy="701674"/>
          </a:xfrm>
          <a:prstGeom prst="rect">
            <a:avLst/>
          </a:prstGeom>
          <a:solidFill>
            <a:srgbClr val="E1E1FF">
              <a:alpha val="49803"/>
            </a:srgb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Is that right?  </a:t>
            </a:r>
            <a:r>
              <a:rPr lang="en-US" sz="2000" b="0" i="1" u="none" strike="noStrike" cap="none">
                <a:solidFill>
                  <a:schemeClr val="dk1"/>
                </a:solidFill>
                <a:latin typeface="Arial"/>
                <a:ea typeface="Arial"/>
                <a:cs typeface="Arial"/>
                <a:sym typeface="Arial"/>
              </a:rPr>
              <a:t>A computer counting 10 million atoms every second</a:t>
            </a:r>
          </a:p>
          <a:p>
            <a:pPr marL="0" marR="0" lvl="0" indent="0" algn="l" rtl="0">
              <a:spcBef>
                <a:spcPts val="0"/>
              </a:spcBef>
              <a:spcAft>
                <a:spcPts val="0"/>
              </a:spcAft>
              <a:buSzPct val="25000"/>
              <a:buNone/>
            </a:pPr>
            <a:r>
              <a:rPr lang="en-US" sz="2000" b="0" i="1" u="none" strike="noStrike" cap="none">
                <a:solidFill>
                  <a:schemeClr val="dk1"/>
                </a:solidFill>
                <a:latin typeface="Arial"/>
                <a:ea typeface="Arial"/>
                <a:cs typeface="Arial"/>
                <a:sym typeface="Arial"/>
              </a:rPr>
              <a:t>would need to count for 2 billion years to count just a single mole</a:t>
            </a:r>
            <a:r>
              <a:rPr lang="en-US" sz="2000" b="0" i="0" u="none" strike="noStrike" cap="none">
                <a:solidFill>
                  <a:schemeClr val="dk1"/>
                </a:solidFill>
                <a:latin typeface="Arial"/>
                <a:ea typeface="Arial"/>
                <a:cs typeface="Arial"/>
                <a:sym typeface="Arial"/>
              </a:rPr>
              <a:t>.</a:t>
            </a:r>
          </a:p>
        </p:txBody>
      </p:sp>
      <p:sp>
        <p:nvSpPr>
          <p:cNvPr id="588" name="Shape 588"/>
          <p:cNvSpPr txBox="1"/>
          <p:nvPr/>
        </p:nvSpPr>
        <p:spPr>
          <a:xfrm>
            <a:off x="785812" y="2906713"/>
            <a:ext cx="34813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Lets look at the mathematics.</a:t>
            </a:r>
          </a:p>
        </p:txBody>
      </p:sp>
      <p:sp>
        <p:nvSpPr>
          <p:cNvPr id="589" name="Shape 589"/>
          <p:cNvSpPr txBox="1"/>
          <p:nvPr/>
        </p:nvSpPr>
        <p:spPr>
          <a:xfrm>
            <a:off x="762000" y="4583112"/>
            <a:ext cx="7559675" cy="1006474"/>
          </a:xfrm>
          <a:prstGeom prst="rect">
            <a:avLst/>
          </a:prstGeom>
          <a:solidFill>
            <a:srgbClr val="E5FFE5">
              <a:alpha val="49803"/>
            </a:srgb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Therefore 1 year has 31,536,000 seconds or 3.1536 x 10</a:t>
            </a:r>
            <a:r>
              <a:rPr lang="en-US" sz="2000" b="0" i="0" u="none" strike="noStrike" cap="none" baseline="30000">
                <a:solidFill>
                  <a:schemeClr val="dk1"/>
                </a:solidFill>
                <a:latin typeface="Arial"/>
                <a:ea typeface="Arial"/>
                <a:cs typeface="Arial"/>
                <a:sym typeface="Arial"/>
              </a:rPr>
              <a:t>7</a:t>
            </a:r>
            <a:r>
              <a:rPr lang="en-US" sz="2000" b="0" i="0" u="none" strike="noStrike" cap="none">
                <a:solidFill>
                  <a:schemeClr val="dk1"/>
                </a:solidFill>
                <a:latin typeface="Arial"/>
                <a:ea typeface="Arial"/>
                <a:cs typeface="Arial"/>
                <a:sym typeface="Arial"/>
              </a:rPr>
              <a:t> sec. </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 computer counting 10,000,000 atoms every second could count</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3.153 x 10</a:t>
            </a:r>
            <a:r>
              <a:rPr lang="en-US" sz="2000" b="0" i="0" u="none" strike="noStrike" cap="none" baseline="30000">
                <a:solidFill>
                  <a:schemeClr val="dk1"/>
                </a:solidFill>
                <a:latin typeface="Arial"/>
                <a:ea typeface="Arial"/>
                <a:cs typeface="Arial"/>
                <a:sym typeface="Arial"/>
              </a:rPr>
              <a:t>14</a:t>
            </a:r>
            <a:r>
              <a:rPr lang="en-US" sz="2000" b="0" i="0" u="none" strike="noStrike" cap="none">
                <a:solidFill>
                  <a:schemeClr val="dk1"/>
                </a:solidFill>
                <a:latin typeface="Arial"/>
                <a:ea typeface="Arial"/>
                <a:cs typeface="Arial"/>
                <a:sym typeface="Arial"/>
              </a:rPr>
              <a:t> atoms every year.</a:t>
            </a:r>
          </a:p>
        </p:txBody>
      </p:sp>
      <p:sp>
        <p:nvSpPr>
          <p:cNvPr id="590" name="Shape 590"/>
          <p:cNvSpPr txBox="1"/>
          <p:nvPr/>
        </p:nvSpPr>
        <p:spPr>
          <a:xfrm>
            <a:off x="762000" y="5726112"/>
            <a:ext cx="7856537"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Finally, 6.02 x 10</a:t>
            </a:r>
            <a:r>
              <a:rPr lang="en-US" sz="2000" b="0" i="0" u="none" strike="noStrike" cap="none" baseline="30000">
                <a:solidFill>
                  <a:schemeClr val="dk1"/>
                </a:solidFill>
                <a:latin typeface="Arial"/>
                <a:ea typeface="Arial"/>
                <a:cs typeface="Arial"/>
                <a:sym typeface="Arial"/>
              </a:rPr>
              <a:t>23</a:t>
            </a:r>
            <a:r>
              <a:rPr lang="en-US" sz="2000" b="0" i="0" u="none" strike="noStrike" cap="none">
                <a:solidFill>
                  <a:schemeClr val="dk1"/>
                </a:solidFill>
                <a:latin typeface="Arial"/>
                <a:ea typeface="Arial"/>
                <a:cs typeface="Arial"/>
                <a:sym typeface="Arial"/>
              </a:rPr>
              <a:t> atoms divided by 3.1536 x 10</a:t>
            </a:r>
            <a:r>
              <a:rPr lang="en-US" sz="2000" b="0" i="0" u="none" strike="noStrike" cap="none" baseline="30000">
                <a:solidFill>
                  <a:schemeClr val="dk1"/>
                </a:solidFill>
                <a:latin typeface="Arial"/>
                <a:ea typeface="Arial"/>
                <a:cs typeface="Arial"/>
                <a:sym typeface="Arial"/>
              </a:rPr>
              <a:t>14</a:t>
            </a:r>
            <a:r>
              <a:rPr lang="en-US" sz="2000" b="0" i="0" u="none" strike="noStrike" cap="none">
                <a:solidFill>
                  <a:schemeClr val="dk1"/>
                </a:solidFill>
                <a:latin typeface="Arial"/>
                <a:ea typeface="Arial"/>
                <a:cs typeface="Arial"/>
                <a:sym typeface="Arial"/>
              </a:rPr>
              <a:t> atoms every year</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equals </a:t>
            </a:r>
            <a:r>
              <a:rPr lang="en-US" sz="2000" b="0" i="0" u="none" strike="noStrike" cap="none">
                <a:solidFill>
                  <a:srgbClr val="CC0000"/>
                </a:solidFill>
                <a:latin typeface="Arial"/>
                <a:ea typeface="Arial"/>
                <a:cs typeface="Arial"/>
                <a:sym typeface="Arial"/>
              </a:rPr>
              <a:t>1,908,929,477 years</a:t>
            </a:r>
            <a:r>
              <a:rPr lang="en-US" sz="2000" b="0" i="0" u="none" strike="noStrike" cap="none">
                <a:solidFill>
                  <a:schemeClr val="dk1"/>
                </a:solidFill>
                <a:latin typeface="Arial"/>
                <a:ea typeface="Arial"/>
                <a:cs typeface="Arial"/>
                <a:sym typeface="Arial"/>
              </a:rPr>
              <a:t> or approximately 2 billion years!</a:t>
            </a:r>
          </a:p>
        </p:txBody>
      </p:sp>
      <p:sp>
        <p:nvSpPr>
          <p:cNvPr id="591" name="Shape 591">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92" name="Shape 592"/>
          <p:cNvSpPr txBox="1"/>
          <p:nvPr/>
        </p:nvSpPr>
        <p:spPr>
          <a:xfrm>
            <a:off x="750887" y="3690937"/>
            <a:ext cx="176847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x sec = 1 year</a:t>
            </a:r>
          </a:p>
        </p:txBody>
      </p:sp>
      <p:sp>
        <p:nvSpPr>
          <p:cNvPr id="593" name="Shape 593"/>
          <p:cNvSpPr txBox="1"/>
          <p:nvPr/>
        </p:nvSpPr>
        <p:spPr>
          <a:xfrm>
            <a:off x="2493963" y="3538537"/>
            <a:ext cx="121443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365 days</a:t>
            </a:r>
          </a:p>
        </p:txBody>
      </p:sp>
      <p:sp>
        <p:nvSpPr>
          <p:cNvPr id="594" name="Shape 594"/>
          <p:cNvSpPr txBox="1"/>
          <p:nvPr/>
        </p:nvSpPr>
        <p:spPr>
          <a:xfrm>
            <a:off x="2659063" y="3871912"/>
            <a:ext cx="8890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 year</a:t>
            </a:r>
          </a:p>
        </p:txBody>
      </p:sp>
      <p:sp>
        <p:nvSpPr>
          <p:cNvPr id="595" name="Shape 595"/>
          <p:cNvSpPr txBox="1"/>
          <p:nvPr/>
        </p:nvSpPr>
        <p:spPr>
          <a:xfrm>
            <a:off x="3919537" y="3871912"/>
            <a:ext cx="80486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 day</a:t>
            </a:r>
          </a:p>
        </p:txBody>
      </p:sp>
      <p:sp>
        <p:nvSpPr>
          <p:cNvPr id="596" name="Shape 596"/>
          <p:cNvSpPr txBox="1"/>
          <p:nvPr/>
        </p:nvSpPr>
        <p:spPr>
          <a:xfrm>
            <a:off x="3760787" y="3538537"/>
            <a:ext cx="11715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24 hours</a:t>
            </a:r>
          </a:p>
        </p:txBody>
      </p:sp>
      <p:sp>
        <p:nvSpPr>
          <p:cNvPr id="597" name="Shape 597"/>
          <p:cNvSpPr txBox="1"/>
          <p:nvPr/>
        </p:nvSpPr>
        <p:spPr>
          <a:xfrm>
            <a:off x="4967287" y="3538537"/>
            <a:ext cx="946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60 min</a:t>
            </a:r>
          </a:p>
        </p:txBody>
      </p:sp>
      <p:sp>
        <p:nvSpPr>
          <p:cNvPr id="598" name="Shape 598"/>
          <p:cNvSpPr txBox="1"/>
          <p:nvPr/>
        </p:nvSpPr>
        <p:spPr>
          <a:xfrm>
            <a:off x="4972050" y="3871912"/>
            <a:ext cx="9032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 hour</a:t>
            </a:r>
          </a:p>
        </p:txBody>
      </p:sp>
      <p:grpSp>
        <p:nvGrpSpPr>
          <p:cNvPr id="599" name="Shape 599"/>
          <p:cNvGrpSpPr/>
          <p:nvPr/>
        </p:nvGrpSpPr>
        <p:grpSpPr>
          <a:xfrm>
            <a:off x="2519362" y="3565524"/>
            <a:ext cx="1181100" cy="676275"/>
            <a:chOff x="1871" y="2729"/>
            <a:chExt cx="816" cy="438"/>
          </a:xfrm>
        </p:grpSpPr>
        <p:sp>
          <p:nvSpPr>
            <p:cNvPr id="600" name="Shape 600"/>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601" name="Shape 601"/>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602" name="Shape 602"/>
          <p:cNvGrpSpPr/>
          <p:nvPr/>
        </p:nvGrpSpPr>
        <p:grpSpPr>
          <a:xfrm>
            <a:off x="3752849" y="3565524"/>
            <a:ext cx="1185862" cy="676275"/>
            <a:chOff x="1871" y="2729"/>
            <a:chExt cx="816" cy="438"/>
          </a:xfrm>
        </p:grpSpPr>
        <p:sp>
          <p:nvSpPr>
            <p:cNvPr id="603" name="Shape 603"/>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604" name="Shape 604"/>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grpSp>
        <p:nvGrpSpPr>
          <p:cNvPr id="605" name="Shape 605"/>
          <p:cNvGrpSpPr/>
          <p:nvPr/>
        </p:nvGrpSpPr>
        <p:grpSpPr>
          <a:xfrm>
            <a:off x="4986338" y="3565524"/>
            <a:ext cx="914400" cy="676275"/>
            <a:chOff x="1871" y="2729"/>
            <a:chExt cx="816" cy="438"/>
          </a:xfrm>
        </p:grpSpPr>
        <p:sp>
          <p:nvSpPr>
            <p:cNvPr id="606" name="Shape 606"/>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607" name="Shape 607"/>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608" name="Shape 608"/>
          <p:cNvCxnSpPr/>
          <p:nvPr/>
        </p:nvCxnSpPr>
        <p:spPr>
          <a:xfrm rot="10800000" flipH="1">
            <a:off x="1957388" y="3879850"/>
            <a:ext cx="457200" cy="85724"/>
          </a:xfrm>
          <a:prstGeom prst="straightConnector1">
            <a:avLst/>
          </a:prstGeom>
          <a:noFill/>
          <a:ln w="9525" cap="flat" cmpd="sng">
            <a:solidFill>
              <a:srgbClr val="FF0000"/>
            </a:solidFill>
            <a:prstDash val="solid"/>
            <a:round/>
            <a:headEnd type="none" w="med" len="med"/>
            <a:tailEnd type="none" w="med" len="med"/>
          </a:ln>
        </p:spPr>
      </p:cxnSp>
      <p:cxnSp>
        <p:nvCxnSpPr>
          <p:cNvPr id="609" name="Shape 609"/>
          <p:cNvCxnSpPr/>
          <p:nvPr/>
        </p:nvCxnSpPr>
        <p:spPr>
          <a:xfrm rot="10800000" flipH="1">
            <a:off x="2984500" y="4056062"/>
            <a:ext cx="485775" cy="95250"/>
          </a:xfrm>
          <a:prstGeom prst="straightConnector1">
            <a:avLst/>
          </a:prstGeom>
          <a:noFill/>
          <a:ln w="9525" cap="flat" cmpd="sng">
            <a:solidFill>
              <a:srgbClr val="FF0000"/>
            </a:solidFill>
            <a:prstDash val="solid"/>
            <a:round/>
            <a:headEnd type="none" w="med" len="med"/>
            <a:tailEnd type="none" w="med" len="med"/>
          </a:ln>
        </p:spPr>
      </p:cxnSp>
      <p:cxnSp>
        <p:nvCxnSpPr>
          <p:cNvPr id="610" name="Shape 610"/>
          <p:cNvCxnSpPr/>
          <p:nvPr/>
        </p:nvCxnSpPr>
        <p:spPr>
          <a:xfrm rot="10800000" flipH="1">
            <a:off x="3048000" y="3713162"/>
            <a:ext cx="547687" cy="109537"/>
          </a:xfrm>
          <a:prstGeom prst="straightConnector1">
            <a:avLst/>
          </a:prstGeom>
          <a:noFill/>
          <a:ln w="9525" cap="flat" cmpd="sng">
            <a:solidFill>
              <a:srgbClr val="FF0000"/>
            </a:solidFill>
            <a:prstDash val="solid"/>
            <a:round/>
            <a:headEnd type="none" w="med" len="med"/>
            <a:tailEnd type="none" w="med" len="med"/>
          </a:ln>
        </p:spPr>
      </p:cxnSp>
      <p:cxnSp>
        <p:nvCxnSpPr>
          <p:cNvPr id="611" name="Shape 611"/>
          <p:cNvCxnSpPr/>
          <p:nvPr/>
        </p:nvCxnSpPr>
        <p:spPr>
          <a:xfrm rot="10800000" flipH="1">
            <a:off x="4235450" y="4056063"/>
            <a:ext cx="409575" cy="100011"/>
          </a:xfrm>
          <a:prstGeom prst="straightConnector1">
            <a:avLst/>
          </a:prstGeom>
          <a:noFill/>
          <a:ln w="9525" cap="flat" cmpd="sng">
            <a:solidFill>
              <a:srgbClr val="FF0000"/>
            </a:solidFill>
            <a:prstDash val="solid"/>
            <a:round/>
            <a:headEnd type="none" w="med" len="med"/>
            <a:tailEnd type="none" w="med" len="med"/>
          </a:ln>
        </p:spPr>
      </p:cxnSp>
      <p:cxnSp>
        <p:nvCxnSpPr>
          <p:cNvPr id="612" name="Shape 612"/>
          <p:cNvCxnSpPr/>
          <p:nvPr/>
        </p:nvCxnSpPr>
        <p:spPr>
          <a:xfrm rot="10800000" flipH="1">
            <a:off x="4200525" y="3722687"/>
            <a:ext cx="628649" cy="88900"/>
          </a:xfrm>
          <a:prstGeom prst="straightConnector1">
            <a:avLst/>
          </a:prstGeom>
          <a:noFill/>
          <a:ln w="9525" cap="flat" cmpd="sng">
            <a:solidFill>
              <a:srgbClr val="FF0000"/>
            </a:solidFill>
            <a:prstDash val="solid"/>
            <a:round/>
            <a:headEnd type="none" w="med" len="med"/>
            <a:tailEnd type="none" w="med" len="med"/>
          </a:ln>
        </p:spPr>
      </p:cxnSp>
      <p:cxnSp>
        <p:nvCxnSpPr>
          <p:cNvPr id="613" name="Shape 613"/>
          <p:cNvCxnSpPr/>
          <p:nvPr/>
        </p:nvCxnSpPr>
        <p:spPr>
          <a:xfrm rot="10800000" flipH="1">
            <a:off x="5278437" y="4060825"/>
            <a:ext cx="552449" cy="85724"/>
          </a:xfrm>
          <a:prstGeom prst="straightConnector1">
            <a:avLst/>
          </a:prstGeom>
          <a:noFill/>
          <a:ln w="9525" cap="flat" cmpd="sng">
            <a:solidFill>
              <a:srgbClr val="FF0000"/>
            </a:solidFill>
            <a:prstDash val="solid"/>
            <a:round/>
            <a:headEnd type="none" w="med" len="med"/>
            <a:tailEnd type="none" w="med" len="med"/>
          </a:ln>
        </p:spPr>
      </p:cxnSp>
      <p:sp>
        <p:nvSpPr>
          <p:cNvPr id="614" name="Shape 614"/>
          <p:cNvSpPr txBox="1"/>
          <p:nvPr/>
        </p:nvSpPr>
        <p:spPr>
          <a:xfrm>
            <a:off x="5937250" y="3565525"/>
            <a:ext cx="9318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60 sec</a:t>
            </a:r>
          </a:p>
        </p:txBody>
      </p:sp>
      <p:sp>
        <p:nvSpPr>
          <p:cNvPr id="615" name="Shape 615"/>
          <p:cNvSpPr txBox="1"/>
          <p:nvPr/>
        </p:nvSpPr>
        <p:spPr>
          <a:xfrm>
            <a:off x="5999162" y="3894137"/>
            <a:ext cx="80486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1 min</a:t>
            </a:r>
          </a:p>
        </p:txBody>
      </p:sp>
      <p:grpSp>
        <p:nvGrpSpPr>
          <p:cNvPr id="616" name="Shape 616"/>
          <p:cNvGrpSpPr/>
          <p:nvPr/>
        </p:nvGrpSpPr>
        <p:grpSpPr>
          <a:xfrm>
            <a:off x="5957887" y="3587749"/>
            <a:ext cx="928687" cy="676275"/>
            <a:chOff x="1871" y="2729"/>
            <a:chExt cx="816" cy="438"/>
          </a:xfrm>
        </p:grpSpPr>
        <p:sp>
          <p:nvSpPr>
            <p:cNvPr id="617" name="Shape 617"/>
            <p:cNvSpPr/>
            <p:nvPr/>
          </p:nvSpPr>
          <p:spPr>
            <a:xfrm>
              <a:off x="1871" y="2729"/>
              <a:ext cx="816" cy="438"/>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618" name="Shape 618"/>
            <p:cNvCxnSpPr/>
            <p:nvPr/>
          </p:nvCxnSpPr>
          <p:spPr>
            <a:xfrm>
              <a:off x="1902" y="2952"/>
              <a:ext cx="743" cy="0"/>
            </a:xfrm>
            <a:prstGeom prst="straightConnector1">
              <a:avLst/>
            </a:prstGeom>
            <a:noFill/>
            <a:ln w="9525" cap="flat" cmpd="sng">
              <a:solidFill>
                <a:schemeClr val="dk1"/>
              </a:solidFill>
              <a:prstDash val="solid"/>
              <a:round/>
              <a:headEnd type="none" w="med" len="med"/>
              <a:tailEnd type="none" w="med" len="med"/>
            </a:ln>
          </p:spPr>
        </p:cxnSp>
      </p:grpSp>
      <p:cxnSp>
        <p:nvCxnSpPr>
          <p:cNvPr id="619" name="Shape 619"/>
          <p:cNvCxnSpPr/>
          <p:nvPr/>
        </p:nvCxnSpPr>
        <p:spPr>
          <a:xfrm rot="10800000" flipH="1">
            <a:off x="5407025" y="3740150"/>
            <a:ext cx="423863" cy="76199"/>
          </a:xfrm>
          <a:prstGeom prst="straightConnector1">
            <a:avLst/>
          </a:prstGeom>
          <a:noFill/>
          <a:ln w="9525" cap="flat" cmpd="sng">
            <a:solidFill>
              <a:srgbClr val="FF0000"/>
            </a:solidFill>
            <a:prstDash val="solid"/>
            <a:round/>
            <a:headEnd type="none" w="med" len="med"/>
            <a:tailEnd type="none" w="med" len="med"/>
          </a:ln>
        </p:spPr>
      </p:cxnSp>
      <p:cxnSp>
        <p:nvCxnSpPr>
          <p:cNvPr id="620" name="Shape 620"/>
          <p:cNvCxnSpPr/>
          <p:nvPr/>
        </p:nvCxnSpPr>
        <p:spPr>
          <a:xfrm rot="10800000" flipH="1">
            <a:off x="6315075" y="4092574"/>
            <a:ext cx="409575" cy="71437"/>
          </a:xfrm>
          <a:prstGeom prst="straightConnector1">
            <a:avLst/>
          </a:prstGeom>
          <a:noFill/>
          <a:ln w="9525" cap="flat" cmpd="sng">
            <a:solidFill>
              <a:srgbClr val="FF0000"/>
            </a:solidFill>
            <a:prstDash val="solid"/>
            <a:round/>
            <a:headEnd type="none" w="med" len="med"/>
            <a:tailEnd type="none" w="med" len="med"/>
          </a:ln>
        </p:spPr>
      </p:cxnSp>
      <p:sp>
        <p:nvSpPr>
          <p:cNvPr id="621" name="Shape 621"/>
          <p:cNvSpPr txBox="1"/>
          <p:nvPr/>
        </p:nvSpPr>
        <p:spPr>
          <a:xfrm>
            <a:off x="6870700" y="3725862"/>
            <a:ext cx="21367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31,536,000 sec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1000"/>
                                        <p:tgtEl>
                                          <p:spTgt spid="5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9"/>
                                        </p:tgtEl>
                                        <p:attrNameLst>
                                          <p:attrName>style.visibility</p:attrName>
                                        </p:attrNameLst>
                                      </p:cBhvr>
                                      <p:to>
                                        <p:strVal val="visible"/>
                                      </p:to>
                                    </p:set>
                                    <p:animEffect transition="in" filter="fade">
                                      <p:cBhvr>
                                        <p:cTn id="12" dur="2000"/>
                                        <p:tgtEl>
                                          <p:spTgt spid="5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4"/>
                                        </p:tgtEl>
                                        <p:attrNameLst>
                                          <p:attrName>style.visibility</p:attrName>
                                        </p:attrNameLst>
                                      </p:cBhvr>
                                      <p:to>
                                        <p:strVal val="visible"/>
                                      </p:to>
                                    </p:set>
                                    <p:animEffect transition="in" filter="fade">
                                      <p:cBhvr>
                                        <p:cTn id="17" dur="500"/>
                                        <p:tgtEl>
                                          <p:spTgt spid="5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3"/>
                                        </p:tgtEl>
                                        <p:attrNameLst>
                                          <p:attrName>style.visibility</p:attrName>
                                        </p:attrNameLst>
                                      </p:cBhvr>
                                      <p:to>
                                        <p:strVal val="visible"/>
                                      </p:to>
                                    </p:set>
                                    <p:animEffect transition="in" filter="fade">
                                      <p:cBhvr>
                                        <p:cTn id="22" dur="500"/>
                                        <p:tgtEl>
                                          <p:spTgt spid="5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8"/>
                                        </p:tgtEl>
                                        <p:attrNameLst>
                                          <p:attrName>style.visibility</p:attrName>
                                        </p:attrNameLst>
                                      </p:cBhvr>
                                      <p:to>
                                        <p:strVal val="visible"/>
                                      </p:to>
                                    </p:set>
                                    <p:animEffect transition="in" filter="fade">
                                      <p:cBhvr>
                                        <p:cTn id="27" dur="500"/>
                                        <p:tgtEl>
                                          <p:spTgt spid="608"/>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09"/>
                                        </p:tgtEl>
                                        <p:attrNameLst>
                                          <p:attrName>style.visibility</p:attrName>
                                        </p:attrNameLst>
                                      </p:cBhvr>
                                      <p:to>
                                        <p:strVal val="visible"/>
                                      </p:to>
                                    </p:set>
                                    <p:animEffect transition="in" filter="fade">
                                      <p:cBhvr>
                                        <p:cTn id="31" dur="500"/>
                                        <p:tgtEl>
                                          <p:spTgt spid="60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02"/>
                                        </p:tgtEl>
                                        <p:attrNameLst>
                                          <p:attrName>style.visibility</p:attrName>
                                        </p:attrNameLst>
                                      </p:cBhvr>
                                      <p:to>
                                        <p:strVal val="visible"/>
                                      </p:to>
                                    </p:set>
                                    <p:animEffect transition="in" filter="fade">
                                      <p:cBhvr>
                                        <p:cTn id="36" dur="2000"/>
                                        <p:tgtEl>
                                          <p:spTgt spid="60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95"/>
                                        </p:tgtEl>
                                        <p:attrNameLst>
                                          <p:attrName>style.visibility</p:attrName>
                                        </p:attrNameLst>
                                      </p:cBhvr>
                                      <p:to>
                                        <p:strVal val="visible"/>
                                      </p:to>
                                    </p:set>
                                    <p:animEffect transition="in" filter="fade">
                                      <p:cBhvr>
                                        <p:cTn id="41" dur="500"/>
                                        <p:tgtEl>
                                          <p:spTgt spid="59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96"/>
                                        </p:tgtEl>
                                        <p:attrNameLst>
                                          <p:attrName>style.visibility</p:attrName>
                                        </p:attrNameLst>
                                      </p:cBhvr>
                                      <p:to>
                                        <p:strVal val="visible"/>
                                      </p:to>
                                    </p:set>
                                    <p:animEffect transition="in" filter="fade">
                                      <p:cBhvr>
                                        <p:cTn id="46" dur="500"/>
                                        <p:tgtEl>
                                          <p:spTgt spid="59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10"/>
                                        </p:tgtEl>
                                        <p:attrNameLst>
                                          <p:attrName>style.visibility</p:attrName>
                                        </p:attrNameLst>
                                      </p:cBhvr>
                                      <p:to>
                                        <p:strVal val="visible"/>
                                      </p:to>
                                    </p:set>
                                    <p:animEffect transition="in" filter="fade">
                                      <p:cBhvr>
                                        <p:cTn id="51" dur="500"/>
                                        <p:tgtEl>
                                          <p:spTgt spid="61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611"/>
                                        </p:tgtEl>
                                        <p:attrNameLst>
                                          <p:attrName>style.visibility</p:attrName>
                                        </p:attrNameLst>
                                      </p:cBhvr>
                                      <p:to>
                                        <p:strVal val="visible"/>
                                      </p:to>
                                    </p:set>
                                    <p:animEffect transition="in" filter="fade">
                                      <p:cBhvr>
                                        <p:cTn id="55" dur="500"/>
                                        <p:tgtEl>
                                          <p:spTgt spid="6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05"/>
                                        </p:tgtEl>
                                        <p:attrNameLst>
                                          <p:attrName>style.visibility</p:attrName>
                                        </p:attrNameLst>
                                      </p:cBhvr>
                                      <p:to>
                                        <p:strVal val="visible"/>
                                      </p:to>
                                    </p:set>
                                    <p:animEffect transition="in" filter="fade">
                                      <p:cBhvr>
                                        <p:cTn id="60" dur="2000"/>
                                        <p:tgtEl>
                                          <p:spTgt spid="60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98"/>
                                        </p:tgtEl>
                                        <p:attrNameLst>
                                          <p:attrName>style.visibility</p:attrName>
                                        </p:attrNameLst>
                                      </p:cBhvr>
                                      <p:to>
                                        <p:strVal val="visible"/>
                                      </p:to>
                                    </p:set>
                                    <p:animEffect transition="in" filter="fade">
                                      <p:cBhvr>
                                        <p:cTn id="65" dur="500"/>
                                        <p:tgtEl>
                                          <p:spTgt spid="59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97"/>
                                        </p:tgtEl>
                                        <p:attrNameLst>
                                          <p:attrName>style.visibility</p:attrName>
                                        </p:attrNameLst>
                                      </p:cBhvr>
                                      <p:to>
                                        <p:strVal val="visible"/>
                                      </p:to>
                                    </p:set>
                                    <p:animEffect transition="in" filter="fade">
                                      <p:cBhvr>
                                        <p:cTn id="70" dur="500"/>
                                        <p:tgtEl>
                                          <p:spTgt spid="59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12"/>
                                        </p:tgtEl>
                                        <p:attrNameLst>
                                          <p:attrName>style.visibility</p:attrName>
                                        </p:attrNameLst>
                                      </p:cBhvr>
                                      <p:to>
                                        <p:strVal val="visible"/>
                                      </p:to>
                                    </p:set>
                                    <p:animEffect transition="in" filter="fade">
                                      <p:cBhvr>
                                        <p:cTn id="75" dur="500"/>
                                        <p:tgtEl>
                                          <p:spTgt spid="612"/>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613"/>
                                        </p:tgtEl>
                                        <p:attrNameLst>
                                          <p:attrName>style.visibility</p:attrName>
                                        </p:attrNameLst>
                                      </p:cBhvr>
                                      <p:to>
                                        <p:strVal val="visible"/>
                                      </p:to>
                                    </p:set>
                                    <p:animEffect transition="in" filter="fade">
                                      <p:cBhvr>
                                        <p:cTn id="79" dur="500"/>
                                        <p:tgtEl>
                                          <p:spTgt spid="61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616"/>
                                        </p:tgtEl>
                                        <p:attrNameLst>
                                          <p:attrName>style.visibility</p:attrName>
                                        </p:attrNameLst>
                                      </p:cBhvr>
                                      <p:to>
                                        <p:strVal val="visible"/>
                                      </p:to>
                                    </p:set>
                                    <p:animEffect transition="in" filter="fade">
                                      <p:cBhvr>
                                        <p:cTn id="84" dur="2000"/>
                                        <p:tgtEl>
                                          <p:spTgt spid="6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615"/>
                                        </p:tgtEl>
                                        <p:attrNameLst>
                                          <p:attrName>style.visibility</p:attrName>
                                        </p:attrNameLst>
                                      </p:cBhvr>
                                      <p:to>
                                        <p:strVal val="visible"/>
                                      </p:to>
                                    </p:set>
                                    <p:animEffect transition="in" filter="fade">
                                      <p:cBhvr>
                                        <p:cTn id="89" dur="500"/>
                                        <p:tgtEl>
                                          <p:spTgt spid="61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614"/>
                                        </p:tgtEl>
                                        <p:attrNameLst>
                                          <p:attrName>style.visibility</p:attrName>
                                        </p:attrNameLst>
                                      </p:cBhvr>
                                      <p:to>
                                        <p:strVal val="visible"/>
                                      </p:to>
                                    </p:set>
                                    <p:animEffect transition="in" filter="fade">
                                      <p:cBhvr>
                                        <p:cTn id="94" dur="500"/>
                                        <p:tgtEl>
                                          <p:spTgt spid="61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19"/>
                                        </p:tgtEl>
                                        <p:attrNameLst>
                                          <p:attrName>style.visibility</p:attrName>
                                        </p:attrNameLst>
                                      </p:cBhvr>
                                      <p:to>
                                        <p:strVal val="visible"/>
                                      </p:to>
                                    </p:set>
                                    <p:animEffect transition="in" filter="fade">
                                      <p:cBhvr>
                                        <p:cTn id="99" dur="500"/>
                                        <p:tgtEl>
                                          <p:spTgt spid="619"/>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620"/>
                                        </p:tgtEl>
                                        <p:attrNameLst>
                                          <p:attrName>style.visibility</p:attrName>
                                        </p:attrNameLst>
                                      </p:cBhvr>
                                      <p:to>
                                        <p:strVal val="visible"/>
                                      </p:to>
                                    </p:set>
                                    <p:animEffect transition="in" filter="fade">
                                      <p:cBhvr>
                                        <p:cTn id="103" dur="500"/>
                                        <p:tgtEl>
                                          <p:spTgt spid="62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621"/>
                                        </p:tgtEl>
                                        <p:attrNameLst>
                                          <p:attrName>style.visibility</p:attrName>
                                        </p:attrNameLst>
                                      </p:cBhvr>
                                      <p:to>
                                        <p:strVal val="visible"/>
                                      </p:to>
                                    </p:set>
                                    <p:animEffect transition="in" filter="fade">
                                      <p:cBhvr>
                                        <p:cTn id="108" dur="500"/>
                                        <p:tgtEl>
                                          <p:spTgt spid="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Shape 5570"/>
        <p:cNvGrpSpPr/>
        <p:nvPr/>
      </p:nvGrpSpPr>
      <p:grpSpPr>
        <a:xfrm>
          <a:off x="0" y="0"/>
          <a:ext cx="0" cy="0"/>
          <a:chOff x="0" y="0"/>
          <a:chExt cx="0" cy="0"/>
        </a:xfrm>
      </p:grpSpPr>
      <p:sp>
        <p:nvSpPr>
          <p:cNvPr id="5571" name="Shape 557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Smore’s Lab</a:t>
            </a:r>
          </a:p>
        </p:txBody>
      </p:sp>
      <p:sp>
        <p:nvSpPr>
          <p:cNvPr id="5572" name="Shape 5572"/>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73" name="Shape 5573"/>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74" name="Shape 5574"/>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3"/>
              </a:rPr>
              <a:t>Keys</a:t>
            </a:r>
          </a:p>
          <a:p>
            <a:pPr marL="0" marR="0" lvl="0" indent="0" algn="l" rtl="0">
              <a:spcBef>
                <a:spcPts val="0"/>
              </a:spcBef>
              <a:spcAft>
                <a:spcPts val="0"/>
              </a:spcAft>
              <a:buNone/>
            </a:pPr>
            <a:endParaRPr sz="1400" b="0" i="0" u="none" strike="noStrike" cap="none">
              <a:solidFill>
                <a:srgbClr val="FF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75" name="Shape 5575"/>
          <p:cNvSpPr/>
          <p:nvPr/>
        </p:nvSpPr>
        <p:spPr>
          <a:xfrm>
            <a:off x="2209800" y="1981200"/>
            <a:ext cx="1981199"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4"/>
              </a:rPr>
              <a:t>Smore’s Lab </a:t>
            </a:r>
          </a:p>
        </p:txBody>
      </p:sp>
      <p:sp>
        <p:nvSpPr>
          <p:cNvPr id="5576" name="Shape 5576"/>
          <p:cNvSpPr/>
          <p:nvPr/>
        </p:nvSpPr>
        <p:spPr>
          <a:xfrm>
            <a:off x="2209800" y="4010025"/>
            <a:ext cx="1981199"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Smore’s Lab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Shape 5581"/>
        <p:cNvGrpSpPr/>
        <p:nvPr/>
      </p:nvGrpSpPr>
      <p:grpSpPr>
        <a:xfrm>
          <a:off x="0" y="0"/>
          <a:ext cx="0" cy="0"/>
          <a:chOff x="0" y="0"/>
          <a:chExt cx="0" cy="0"/>
        </a:xfrm>
      </p:grpSpPr>
      <p:sp>
        <p:nvSpPr>
          <p:cNvPr id="5582" name="Shape 558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Reactions of Copper Lab</a:t>
            </a:r>
          </a:p>
        </p:txBody>
      </p:sp>
      <p:sp>
        <p:nvSpPr>
          <p:cNvPr id="5583" name="Shape 5583"/>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84" name="Shape 5584"/>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85" name="Shape 5585"/>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3"/>
              </a:rPr>
              <a:t>Keys</a:t>
            </a:r>
          </a:p>
          <a:p>
            <a:pPr marL="0" marR="0" lvl="0" indent="0" algn="l" rtl="0">
              <a:spcBef>
                <a:spcPts val="0"/>
              </a:spcBef>
              <a:spcAft>
                <a:spcPts val="0"/>
              </a:spcAft>
              <a:buNone/>
            </a:pPr>
            <a:endParaRPr sz="1400" b="0" i="0" u="none" strike="noStrike" cap="none">
              <a:solidFill>
                <a:srgbClr val="FF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586" name="Shape 5586"/>
          <p:cNvSpPr/>
          <p:nvPr/>
        </p:nvSpPr>
        <p:spPr>
          <a:xfrm>
            <a:off x="2209800" y="1981200"/>
            <a:ext cx="5541963"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4"/>
              </a:rPr>
              <a:t>Reactions of Copper and Percent Yield </a:t>
            </a:r>
          </a:p>
        </p:txBody>
      </p:sp>
      <p:sp>
        <p:nvSpPr>
          <p:cNvPr id="5587" name="Shape 5587"/>
          <p:cNvSpPr/>
          <p:nvPr/>
        </p:nvSpPr>
        <p:spPr>
          <a:xfrm>
            <a:off x="2209800" y="4010025"/>
            <a:ext cx="5541963"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Reactions of Copper and Percent Yield </a:t>
            </a:r>
          </a:p>
        </p:txBody>
      </p:sp>
      <p:sp>
        <p:nvSpPr>
          <p:cNvPr id="5588" name="Shape 5588">
            <a:hlinkClick r:id="rId5"/>
          </p:cNvPr>
          <p:cNvSpPr/>
          <p:nvPr/>
        </p:nvSpPr>
        <p:spPr>
          <a:xfrm>
            <a:off x="8248650" y="374650"/>
            <a:ext cx="539749" cy="592138"/>
          </a:xfrm>
          <a:custGeom>
            <a:avLst/>
            <a:gdLst/>
            <a:ahLst/>
            <a:cxnLst/>
            <a:rect l="0" t="0" r="0" b="0"/>
            <a:pathLst>
              <a:path w="120000" h="120000" extrusionOk="0">
                <a:moveTo>
                  <a:pt x="0" y="0"/>
                </a:moveTo>
                <a:lnTo>
                  <a:pt x="120000" y="0"/>
                </a:lnTo>
                <a:lnTo>
                  <a:pt x="120000" y="120000"/>
                </a:lnTo>
                <a:lnTo>
                  <a:pt x="0" y="120000"/>
                </a:lnTo>
                <a:close/>
                <a:moveTo>
                  <a:pt x="26250" y="18981"/>
                </a:moveTo>
                <a:lnTo>
                  <a:pt x="71250" y="18981"/>
                </a:lnTo>
                <a:lnTo>
                  <a:pt x="93750" y="39490"/>
                </a:lnTo>
                <a:lnTo>
                  <a:pt x="93750" y="101018"/>
                </a:lnTo>
                <a:lnTo>
                  <a:pt x="26250" y="101018"/>
                </a:lnTo>
                <a:close/>
              </a:path>
              <a:path w="120000" h="120000" fill="darkenLess" extrusionOk="0">
                <a:moveTo>
                  <a:pt x="26250" y="18981"/>
                </a:moveTo>
                <a:lnTo>
                  <a:pt x="71250" y="18981"/>
                </a:lnTo>
                <a:lnTo>
                  <a:pt x="71250" y="39490"/>
                </a:lnTo>
                <a:lnTo>
                  <a:pt x="93750" y="39490"/>
                </a:lnTo>
                <a:lnTo>
                  <a:pt x="93750" y="101018"/>
                </a:lnTo>
                <a:lnTo>
                  <a:pt x="26250" y="101018"/>
                </a:lnTo>
                <a:close/>
              </a:path>
              <a:path w="120000" h="120000" fill="darken" extrusionOk="0">
                <a:moveTo>
                  <a:pt x="71250" y="18981"/>
                </a:moveTo>
                <a:lnTo>
                  <a:pt x="71250" y="39490"/>
                </a:lnTo>
                <a:lnTo>
                  <a:pt x="93750" y="39490"/>
                </a:lnTo>
                <a:close/>
              </a:path>
              <a:path w="120000" h="120000" fill="none" extrusionOk="0">
                <a:moveTo>
                  <a:pt x="26250" y="18981"/>
                </a:moveTo>
                <a:lnTo>
                  <a:pt x="71250" y="18981"/>
                </a:lnTo>
                <a:lnTo>
                  <a:pt x="93750" y="39490"/>
                </a:lnTo>
                <a:lnTo>
                  <a:pt x="93750" y="101018"/>
                </a:lnTo>
                <a:lnTo>
                  <a:pt x="26250" y="101018"/>
                </a:lnTo>
                <a:close/>
                <a:moveTo>
                  <a:pt x="93750" y="39490"/>
                </a:moveTo>
                <a:lnTo>
                  <a:pt x="71250" y="39490"/>
                </a:lnTo>
                <a:lnTo>
                  <a:pt x="71250" y="18981"/>
                </a:lnTo>
              </a:path>
              <a:path w="120000" h="120000" fill="none" extrusionOk="0">
                <a:moveTo>
                  <a:pt x="0" y="0"/>
                </a:moveTo>
                <a:lnTo>
                  <a:pt x="120000" y="0"/>
                </a:lnTo>
                <a:lnTo>
                  <a:pt x="120000" y="120000"/>
                </a:lnTo>
                <a:lnTo>
                  <a:pt x="0" y="120000"/>
                </a:lnTo>
                <a:close/>
              </a:path>
            </a:pathLst>
          </a:custGeom>
          <a:solidFill>
            <a:srgbClr val="008080">
              <a:alpha val="43529"/>
            </a:srgbClr>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800" b="0" i="0" u="none" strike="noStrike" cap="none">
                <a:solidFill>
                  <a:schemeClr val="lt1"/>
                </a:solidFill>
                <a:latin typeface="Arial"/>
                <a:ea typeface="Arial"/>
                <a:cs typeface="Arial"/>
                <a:sym typeface="Arial"/>
              </a:rPr>
              <a:t>Power</a:t>
            </a:r>
          </a:p>
          <a:p>
            <a:pPr marL="0" marR="0" lvl="0" indent="0" algn="ctr" rtl="0">
              <a:spcBef>
                <a:spcPts val="0"/>
              </a:spcBef>
              <a:spcAft>
                <a:spcPts val="0"/>
              </a:spcAft>
              <a:buSzPct val="25000"/>
              <a:buNone/>
            </a:pPr>
            <a:r>
              <a:rPr lang="en-US" sz="800" b="0" i="0" u="none" strike="noStrike" cap="none">
                <a:solidFill>
                  <a:schemeClr val="lt1"/>
                </a:solidFill>
                <a:latin typeface="Arial"/>
                <a:ea typeface="Arial"/>
                <a:cs typeface="Arial"/>
                <a:sym typeface="Arial"/>
              </a:rPr>
              <a:t>Point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5593"/>
        <p:cNvGrpSpPr/>
        <p:nvPr/>
      </p:nvGrpSpPr>
      <p:grpSpPr>
        <a:xfrm>
          <a:off x="0" y="0"/>
          <a:ext cx="0" cy="0"/>
          <a:chOff x="0" y="0"/>
          <a:chExt cx="0" cy="0"/>
        </a:xfrm>
      </p:grpSpPr>
      <p:sp>
        <p:nvSpPr>
          <p:cNvPr id="5594" name="Shape 5594"/>
          <p:cNvSpPr txBox="1"/>
          <p:nvPr/>
        </p:nvSpPr>
        <p:spPr>
          <a:xfrm>
            <a:off x="1370012" y="6215062"/>
            <a:ext cx="42481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3"/>
              </a:rPr>
              <a:t>Worksheet</a:t>
            </a:r>
            <a:r>
              <a:rPr lang="en-US" sz="1800" b="0" i="0" u="none" strike="noStrike" cap="none">
                <a:solidFill>
                  <a:schemeClr val="lt1"/>
                </a:solidFill>
                <a:latin typeface="Arial"/>
                <a:ea typeface="Arial"/>
                <a:cs typeface="Arial"/>
                <a:sym typeface="Arial"/>
              </a:rPr>
              <a:t> – </a:t>
            </a:r>
            <a:r>
              <a:rPr lang="en-US" sz="1800" b="0" i="0" u="sng" strike="noStrike" cap="none">
                <a:solidFill>
                  <a:schemeClr val="hlink"/>
                </a:solidFill>
                <a:latin typeface="Arial"/>
                <a:ea typeface="Arial"/>
                <a:cs typeface="Arial"/>
                <a:sym typeface="Arial"/>
                <a:hlinkClick r:id="rId4"/>
              </a:rPr>
              <a:t>visualizing limiting reactant</a:t>
            </a:r>
          </a:p>
        </p:txBody>
      </p:sp>
      <p:sp>
        <p:nvSpPr>
          <p:cNvPr id="5595" name="Shape 5595"/>
          <p:cNvSpPr txBox="1"/>
          <p:nvPr/>
        </p:nvSpPr>
        <p:spPr>
          <a:xfrm>
            <a:off x="1382712" y="4691062"/>
            <a:ext cx="45402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5"/>
              </a:rPr>
              <a:t>Worksheet</a:t>
            </a:r>
            <a:r>
              <a:rPr lang="en-US" sz="1800" b="0" i="0" u="none" strike="noStrike" cap="none">
                <a:solidFill>
                  <a:schemeClr val="lt1"/>
                </a:solidFill>
                <a:latin typeface="Arial"/>
                <a:ea typeface="Arial"/>
                <a:cs typeface="Arial"/>
                <a:sym typeface="Arial"/>
              </a:rPr>
              <a:t> – </a:t>
            </a:r>
            <a:r>
              <a:rPr lang="en-US" sz="1800" b="0" i="0" u="sng" strike="noStrike" cap="none">
                <a:solidFill>
                  <a:schemeClr val="hlink"/>
                </a:solidFill>
                <a:latin typeface="Arial"/>
                <a:ea typeface="Arial"/>
                <a:cs typeface="Arial"/>
                <a:sym typeface="Arial"/>
                <a:hlinkClick r:id="rId6"/>
              </a:rPr>
              <a:t>moles and mass relationships</a:t>
            </a:r>
          </a:p>
        </p:txBody>
      </p:sp>
      <p:sp>
        <p:nvSpPr>
          <p:cNvPr id="5596" name="Shape 559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KEYS - Stoichiometry</a:t>
            </a:r>
          </a:p>
        </p:txBody>
      </p:sp>
      <p:sp>
        <p:nvSpPr>
          <p:cNvPr id="5597" name="Shape 5597"/>
          <p:cNvSpPr txBox="1"/>
          <p:nvPr/>
        </p:nvSpPr>
        <p:spPr>
          <a:xfrm>
            <a:off x="1365250" y="1641475"/>
            <a:ext cx="367506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7"/>
              </a:rPr>
              <a:t>Objectives</a:t>
            </a:r>
            <a:r>
              <a:rPr lang="en-US" sz="2400" b="0" i="0" u="none" strike="noStrike" cap="none">
                <a:solidFill>
                  <a:schemeClr val="lt1"/>
                </a:solidFill>
                <a:latin typeface="Arial"/>
                <a:ea typeface="Arial"/>
                <a:cs typeface="Arial"/>
                <a:sym typeface="Arial"/>
              </a:rPr>
              <a:t> - stoichiometry</a:t>
            </a:r>
          </a:p>
        </p:txBody>
      </p:sp>
      <p:sp>
        <p:nvSpPr>
          <p:cNvPr id="5598" name="Shape 5598"/>
          <p:cNvSpPr txBox="1"/>
          <p:nvPr/>
        </p:nvSpPr>
        <p:spPr>
          <a:xfrm>
            <a:off x="1371600" y="2057400"/>
            <a:ext cx="509904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8"/>
              </a:rPr>
              <a:t>Objectives</a:t>
            </a:r>
            <a:r>
              <a:rPr lang="en-US" sz="2400" b="0" i="0" u="none" strike="noStrike" cap="none">
                <a:solidFill>
                  <a:schemeClr val="lt1"/>
                </a:solidFill>
                <a:latin typeface="Arial"/>
                <a:ea typeface="Arial"/>
                <a:cs typeface="Arial"/>
                <a:sym typeface="Arial"/>
              </a:rPr>
              <a:t> - mole / chemical formula</a:t>
            </a:r>
          </a:p>
        </p:txBody>
      </p:sp>
      <p:sp>
        <p:nvSpPr>
          <p:cNvPr id="5599" name="Shape 5599"/>
          <p:cNvSpPr txBox="1"/>
          <p:nvPr/>
        </p:nvSpPr>
        <p:spPr>
          <a:xfrm>
            <a:off x="6686550" y="6400800"/>
            <a:ext cx="245744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9"/>
              </a:rPr>
              <a:t>Outline</a:t>
            </a:r>
            <a:r>
              <a:rPr lang="en-US" sz="2400" b="0" i="0" u="none" strike="noStrike" cap="none">
                <a:solidFill>
                  <a:schemeClr val="dk1"/>
                </a:solidFill>
                <a:latin typeface="Arial"/>
                <a:ea typeface="Arial"/>
                <a:cs typeface="Arial"/>
                <a:sym typeface="Arial"/>
              </a:rPr>
              <a:t> </a:t>
            </a:r>
            <a:r>
              <a:rPr lang="en-US" sz="2400" b="0" i="0" u="none" strike="noStrike" cap="none">
                <a:solidFill>
                  <a:schemeClr val="lt1"/>
                </a:solidFill>
                <a:latin typeface="Arial"/>
                <a:ea typeface="Arial"/>
                <a:cs typeface="Arial"/>
                <a:sym typeface="Arial"/>
              </a:rPr>
              <a:t>(general)</a:t>
            </a:r>
          </a:p>
        </p:txBody>
      </p:sp>
      <p:sp>
        <p:nvSpPr>
          <p:cNvPr id="5600" name="Shape 5600"/>
          <p:cNvSpPr txBox="1"/>
          <p:nvPr/>
        </p:nvSpPr>
        <p:spPr>
          <a:xfrm>
            <a:off x="1368425" y="2778125"/>
            <a:ext cx="23685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0"/>
              </a:rPr>
              <a:t>Lab</a:t>
            </a:r>
            <a:r>
              <a:rPr lang="en-US" sz="1800" b="0" i="0" u="none" strike="noStrike" cap="none">
                <a:solidFill>
                  <a:schemeClr val="lt1"/>
                </a:solidFill>
                <a:latin typeface="Arial"/>
                <a:ea typeface="Arial"/>
                <a:cs typeface="Arial"/>
                <a:sym typeface="Arial"/>
              </a:rPr>
              <a:t> - </a:t>
            </a:r>
            <a:r>
              <a:rPr lang="en-US" sz="1800" b="0" i="0" u="sng" strike="noStrike" cap="none">
                <a:solidFill>
                  <a:schemeClr val="hlink"/>
                </a:solidFill>
                <a:latin typeface="Arial"/>
                <a:ea typeface="Arial"/>
                <a:cs typeface="Arial"/>
                <a:sym typeface="Arial"/>
                <a:hlinkClick r:id="rId11"/>
              </a:rPr>
              <a:t>baking soda lab</a:t>
            </a:r>
          </a:p>
        </p:txBody>
      </p:sp>
      <p:sp>
        <p:nvSpPr>
          <p:cNvPr id="5601" name="Shape 5601"/>
          <p:cNvSpPr txBox="1"/>
          <p:nvPr/>
        </p:nvSpPr>
        <p:spPr>
          <a:xfrm>
            <a:off x="1366837" y="3133725"/>
            <a:ext cx="4895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2"/>
              </a:rPr>
              <a:t>Worksheet</a:t>
            </a:r>
            <a:r>
              <a:rPr lang="en-US" sz="1800" b="0" i="0" u="none" strike="noStrike" cap="none">
                <a:solidFill>
                  <a:schemeClr val="lt1"/>
                </a:solidFill>
                <a:latin typeface="Arial"/>
                <a:ea typeface="Arial"/>
                <a:cs typeface="Arial"/>
                <a:sym typeface="Arial"/>
              </a:rPr>
              <a:t> - careers in chemistry: farming  </a:t>
            </a:r>
            <a:r>
              <a:rPr lang="en-US" sz="1800" b="0" i="0" u="sng" strike="noStrike" cap="none">
                <a:solidFill>
                  <a:schemeClr val="hlink"/>
                </a:solidFill>
                <a:latin typeface="Arial"/>
                <a:ea typeface="Arial"/>
                <a:cs typeface="Arial"/>
                <a:sym typeface="Arial"/>
                <a:hlinkClick r:id="rId13"/>
              </a:rPr>
              <a:t>key</a:t>
            </a:r>
          </a:p>
        </p:txBody>
      </p:sp>
      <p:sp>
        <p:nvSpPr>
          <p:cNvPr id="5602" name="Shape 5602"/>
          <p:cNvSpPr txBox="1"/>
          <p:nvPr/>
        </p:nvSpPr>
        <p:spPr>
          <a:xfrm>
            <a:off x="1368425" y="3524250"/>
            <a:ext cx="49974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4"/>
              </a:rPr>
              <a:t>Worksheet</a:t>
            </a:r>
            <a:r>
              <a:rPr lang="en-US" sz="1800" b="0" i="0" u="none" strike="noStrike" cap="none">
                <a:solidFill>
                  <a:schemeClr val="lt1"/>
                </a:solidFill>
                <a:latin typeface="Arial"/>
                <a:ea typeface="Arial"/>
                <a:cs typeface="Arial"/>
                <a:sym typeface="Arial"/>
              </a:rPr>
              <a:t> - careers in chemistry: dentistry  </a:t>
            </a:r>
            <a:r>
              <a:rPr lang="en-US" sz="1800" b="0" i="0" u="sng" strike="noStrike" cap="none">
                <a:solidFill>
                  <a:schemeClr val="hlink"/>
                </a:solidFill>
                <a:latin typeface="Arial"/>
                <a:ea typeface="Arial"/>
                <a:cs typeface="Arial"/>
                <a:sym typeface="Arial"/>
                <a:hlinkClick r:id="rId15"/>
              </a:rPr>
              <a:t>key</a:t>
            </a:r>
          </a:p>
        </p:txBody>
      </p:sp>
      <p:sp>
        <p:nvSpPr>
          <p:cNvPr id="5603" name="Shape 5603"/>
          <p:cNvSpPr txBox="1"/>
          <p:nvPr/>
        </p:nvSpPr>
        <p:spPr>
          <a:xfrm>
            <a:off x="1368425" y="3921125"/>
            <a:ext cx="3371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6"/>
              </a:rPr>
              <a:t>Worksheet</a:t>
            </a:r>
            <a:r>
              <a:rPr lang="en-US" sz="1800" b="0" i="0" u="none" strike="noStrike" cap="none">
                <a:solidFill>
                  <a:schemeClr val="lt1"/>
                </a:solidFill>
                <a:latin typeface="Arial"/>
                <a:ea typeface="Arial"/>
                <a:cs typeface="Arial"/>
                <a:sym typeface="Arial"/>
              </a:rPr>
              <a:t> - easy stoichiometry</a:t>
            </a:r>
          </a:p>
        </p:txBody>
      </p:sp>
      <p:sp>
        <p:nvSpPr>
          <p:cNvPr id="5604" name="Shape 5604"/>
          <p:cNvSpPr txBox="1"/>
          <p:nvPr/>
        </p:nvSpPr>
        <p:spPr>
          <a:xfrm>
            <a:off x="1370012" y="4311650"/>
            <a:ext cx="21780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7"/>
              </a:rPr>
              <a:t>Worksheet</a:t>
            </a:r>
            <a:r>
              <a:rPr lang="en-US" sz="1800" b="0" i="0" u="none" strike="noStrike" cap="none">
                <a:solidFill>
                  <a:schemeClr val="lt1"/>
                </a:solidFill>
                <a:latin typeface="Arial"/>
                <a:ea typeface="Arial"/>
                <a:cs typeface="Arial"/>
                <a:sym typeface="Arial"/>
              </a:rPr>
              <a:t> - </a:t>
            </a:r>
            <a:r>
              <a:rPr lang="en-US" sz="1800" b="0" i="0" u="sng" strike="noStrike" cap="none">
                <a:solidFill>
                  <a:schemeClr val="hlink"/>
                </a:solidFill>
                <a:latin typeface="Arial"/>
                <a:ea typeface="Arial"/>
                <a:cs typeface="Arial"/>
                <a:sym typeface="Arial"/>
                <a:hlinkClick r:id="rId18"/>
              </a:rPr>
              <a:t>energy</a:t>
            </a:r>
          </a:p>
        </p:txBody>
      </p:sp>
      <p:sp>
        <p:nvSpPr>
          <p:cNvPr id="5605" name="Shape 5605"/>
          <p:cNvSpPr txBox="1"/>
          <p:nvPr/>
        </p:nvSpPr>
        <p:spPr>
          <a:xfrm>
            <a:off x="1377950" y="5089525"/>
            <a:ext cx="46037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9"/>
              </a:rPr>
              <a:t>Worksheet</a:t>
            </a:r>
            <a:r>
              <a:rPr lang="en-US" sz="1800" b="0" i="0" u="none" strike="noStrike" cap="none">
                <a:solidFill>
                  <a:schemeClr val="lt1"/>
                </a:solidFill>
                <a:latin typeface="Arial"/>
                <a:ea typeface="Arial"/>
                <a:cs typeface="Arial"/>
                <a:sym typeface="Arial"/>
              </a:rPr>
              <a:t> – </a:t>
            </a:r>
            <a:r>
              <a:rPr lang="en-US" sz="1800" b="0" i="0" u="sng" strike="noStrike" cap="none">
                <a:solidFill>
                  <a:schemeClr val="hlink"/>
                </a:solidFill>
                <a:latin typeface="Arial"/>
                <a:ea typeface="Arial"/>
                <a:cs typeface="Arial"/>
                <a:sym typeface="Arial"/>
                <a:hlinkClick r:id="rId20"/>
              </a:rPr>
              <a:t>percent yield</a:t>
            </a:r>
            <a:r>
              <a:rPr lang="en-US" sz="1800" b="0" i="0" u="none" strike="noStrike" cap="none">
                <a:solidFill>
                  <a:schemeClr val="lt1"/>
                </a:solidFill>
                <a:latin typeface="Arial"/>
                <a:ea typeface="Arial"/>
                <a:cs typeface="Arial"/>
                <a:sym typeface="Arial"/>
              </a:rPr>
              <a:t> limiting reactants</a:t>
            </a:r>
          </a:p>
        </p:txBody>
      </p:sp>
      <p:sp>
        <p:nvSpPr>
          <p:cNvPr id="5606" name="Shape 5606"/>
          <p:cNvSpPr txBox="1"/>
          <p:nvPr/>
        </p:nvSpPr>
        <p:spPr>
          <a:xfrm>
            <a:off x="1379537" y="5480050"/>
            <a:ext cx="42735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1"/>
              </a:rPr>
              <a:t>Worksheet</a:t>
            </a:r>
            <a:r>
              <a:rPr lang="en-US" sz="1800" b="0" i="0" u="none" strike="noStrike" cap="none">
                <a:solidFill>
                  <a:schemeClr val="lt1"/>
                </a:solidFill>
                <a:latin typeface="Arial"/>
                <a:ea typeface="Arial"/>
                <a:cs typeface="Arial"/>
                <a:sym typeface="Arial"/>
              </a:rPr>
              <a:t> - </a:t>
            </a:r>
            <a:r>
              <a:rPr lang="en-US" sz="1800" b="0" i="0" u="sng" strike="noStrike" cap="none">
                <a:solidFill>
                  <a:schemeClr val="hlink"/>
                </a:solidFill>
                <a:latin typeface="Arial"/>
                <a:ea typeface="Arial"/>
                <a:cs typeface="Arial"/>
                <a:sym typeface="Arial"/>
                <a:hlinkClick r:id="rId22"/>
              </a:rPr>
              <a:t>stoichiometry problems 1</a:t>
            </a:r>
            <a:r>
              <a:rPr lang="en-US" sz="1800" b="0" i="0" u="none" strike="noStrike" cap="none">
                <a:solidFill>
                  <a:schemeClr val="lt1"/>
                </a:solidFill>
                <a:latin typeface="Arial"/>
                <a:ea typeface="Arial"/>
                <a:cs typeface="Arial"/>
                <a:sym typeface="Arial"/>
              </a:rPr>
              <a:t>  </a:t>
            </a:r>
            <a:r>
              <a:rPr lang="en-US" sz="1800" b="0" i="0" u="sng" strike="noStrike" cap="none">
                <a:solidFill>
                  <a:schemeClr val="hlink"/>
                </a:solidFill>
                <a:latin typeface="Arial"/>
                <a:ea typeface="Arial"/>
                <a:cs typeface="Arial"/>
                <a:sym typeface="Arial"/>
                <a:hlinkClick r:id="rId23"/>
              </a:rPr>
              <a:t>2</a:t>
            </a:r>
          </a:p>
        </p:txBody>
      </p:sp>
      <p:sp>
        <p:nvSpPr>
          <p:cNvPr id="5607" name="Shape 5607"/>
          <p:cNvSpPr txBox="1"/>
          <p:nvPr/>
        </p:nvSpPr>
        <p:spPr>
          <a:xfrm>
            <a:off x="6270625" y="5335587"/>
            <a:ext cx="29019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4"/>
              </a:rPr>
              <a:t>Worksheet</a:t>
            </a:r>
            <a:r>
              <a:rPr lang="en-US" sz="1800" b="0" i="0" u="none" strike="noStrike" cap="none">
                <a:solidFill>
                  <a:schemeClr val="lt1"/>
                </a:solidFill>
                <a:latin typeface="Arial"/>
                <a:ea typeface="Arial"/>
                <a:cs typeface="Arial"/>
                <a:sym typeface="Arial"/>
              </a:rPr>
              <a:t> - lecture outline</a:t>
            </a:r>
          </a:p>
        </p:txBody>
      </p:sp>
      <p:sp>
        <p:nvSpPr>
          <p:cNvPr id="5608" name="Shape 5608"/>
          <p:cNvSpPr txBox="1"/>
          <p:nvPr/>
        </p:nvSpPr>
        <p:spPr>
          <a:xfrm>
            <a:off x="1384300" y="5854700"/>
            <a:ext cx="32448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5"/>
              </a:rPr>
              <a:t>Worksheet</a:t>
            </a:r>
            <a:r>
              <a:rPr lang="en-US" sz="1800" b="0" i="0" u="none" strike="noStrike" cap="none">
                <a:solidFill>
                  <a:schemeClr val="lt1"/>
                </a:solidFill>
                <a:latin typeface="Arial"/>
                <a:ea typeface="Arial"/>
                <a:cs typeface="Arial"/>
                <a:sym typeface="Arial"/>
              </a:rPr>
              <a:t> – limiting reactants</a:t>
            </a:r>
          </a:p>
        </p:txBody>
      </p:sp>
      <p:sp>
        <p:nvSpPr>
          <p:cNvPr id="5609" name="Shape 5609"/>
          <p:cNvSpPr txBox="1"/>
          <p:nvPr/>
        </p:nvSpPr>
        <p:spPr>
          <a:xfrm>
            <a:off x="3683000" y="4279900"/>
            <a:ext cx="2228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6"/>
              </a:rPr>
              <a:t>Worksheet</a:t>
            </a:r>
            <a:r>
              <a:rPr lang="en-US" sz="1800" b="0" i="0" u="none" strike="noStrike" cap="none">
                <a:solidFill>
                  <a:schemeClr val="lt1"/>
                </a:solidFill>
                <a:latin typeface="Arial"/>
                <a:ea typeface="Arial"/>
                <a:cs typeface="Arial"/>
                <a:sym typeface="Arial"/>
              </a:rPr>
              <a:t> - generic</a:t>
            </a:r>
          </a:p>
        </p:txBody>
      </p:sp>
      <p:sp>
        <p:nvSpPr>
          <p:cNvPr id="5610" name="Shape 5610"/>
          <p:cNvSpPr txBox="1"/>
          <p:nvPr/>
        </p:nvSpPr>
        <p:spPr>
          <a:xfrm>
            <a:off x="3968750" y="2747963"/>
            <a:ext cx="22415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7"/>
              </a:rPr>
              <a:t>Lab</a:t>
            </a:r>
            <a:r>
              <a:rPr lang="en-US" sz="1800" b="0" i="0" u="none" strike="noStrike" cap="none">
                <a:solidFill>
                  <a:schemeClr val="lt1"/>
                </a:solidFill>
                <a:latin typeface="Arial"/>
                <a:ea typeface="Arial"/>
                <a:cs typeface="Arial"/>
                <a:sym typeface="Arial"/>
              </a:rPr>
              <a:t> – nuts and bolts</a:t>
            </a:r>
          </a:p>
        </p:txBody>
      </p:sp>
      <p:sp>
        <p:nvSpPr>
          <p:cNvPr id="5611" name="Shape 5611"/>
          <p:cNvSpPr txBox="1"/>
          <p:nvPr/>
        </p:nvSpPr>
        <p:spPr>
          <a:xfrm>
            <a:off x="6424612" y="2746375"/>
            <a:ext cx="17843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8"/>
              </a:rPr>
              <a:t>S’mores activity</a:t>
            </a:r>
          </a:p>
        </p:txBody>
      </p:sp>
      <p:sp>
        <p:nvSpPr>
          <p:cNvPr id="5612" name="Shape 5612"/>
          <p:cNvSpPr txBox="1"/>
          <p:nvPr/>
        </p:nvSpPr>
        <p:spPr>
          <a:xfrm>
            <a:off x="6262687" y="5707062"/>
            <a:ext cx="23050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9"/>
              </a:rPr>
              <a:t>Textbook</a:t>
            </a:r>
            <a:r>
              <a:rPr lang="en-US" sz="1800" b="0" i="0" u="none" strike="noStrike" cap="none">
                <a:solidFill>
                  <a:schemeClr val="lt1"/>
                </a:solidFill>
                <a:latin typeface="Arial"/>
                <a:ea typeface="Arial"/>
                <a:cs typeface="Arial"/>
                <a:sym typeface="Arial"/>
              </a:rPr>
              <a:t> - </a:t>
            </a:r>
            <a:r>
              <a:rPr lang="en-US" sz="1800" b="0" i="0" u="sng" strike="noStrike" cap="none">
                <a:solidFill>
                  <a:schemeClr val="hlink"/>
                </a:solidFill>
                <a:latin typeface="Arial"/>
                <a:ea typeface="Arial"/>
                <a:cs typeface="Arial"/>
                <a:sym typeface="Arial"/>
                <a:hlinkClick r:id="rId30"/>
              </a:rPr>
              <a:t>questions</a:t>
            </a:r>
          </a:p>
        </p:txBody>
      </p:sp>
      <p:sp>
        <p:nvSpPr>
          <p:cNvPr id="5613" name="Shape 5613"/>
          <p:cNvSpPr txBox="1"/>
          <p:nvPr/>
        </p:nvSpPr>
        <p:spPr>
          <a:xfrm>
            <a:off x="6249987" y="4922837"/>
            <a:ext cx="25844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31"/>
              </a:rPr>
              <a:t>Worksheet</a:t>
            </a:r>
            <a:r>
              <a:rPr lang="en-US" sz="1800" b="0" i="0" u="none" strike="noStrike" cap="none">
                <a:solidFill>
                  <a:schemeClr val="lt1"/>
                </a:solidFill>
                <a:latin typeface="Arial"/>
                <a:ea typeface="Arial"/>
                <a:cs typeface="Arial"/>
                <a:sym typeface="Arial"/>
              </a:rPr>
              <a:t> - </a:t>
            </a:r>
            <a:r>
              <a:rPr lang="en-US" sz="1800" b="0" i="0" u="sng" strike="noStrike" cap="none">
                <a:solidFill>
                  <a:schemeClr val="hlink"/>
                </a:solidFill>
                <a:latin typeface="Arial"/>
                <a:ea typeface="Arial"/>
                <a:cs typeface="Arial"/>
                <a:sym typeface="Arial"/>
                <a:hlinkClick r:id="rId32"/>
              </a:rPr>
              <a:t>vocabulary</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5618"/>
        <p:cNvGrpSpPr/>
        <p:nvPr/>
      </p:nvGrpSpPr>
      <p:grpSpPr>
        <a:xfrm>
          <a:off x="0" y="0"/>
          <a:ext cx="0" cy="0"/>
          <a:chOff x="0" y="0"/>
          <a:chExt cx="0" cy="0"/>
        </a:xfrm>
      </p:grpSpPr>
      <p:sp>
        <p:nvSpPr>
          <p:cNvPr id="5619" name="Shape 56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Resources - Stoichiometry</a:t>
            </a:r>
          </a:p>
        </p:txBody>
      </p:sp>
      <p:sp>
        <p:nvSpPr>
          <p:cNvPr id="5620" name="Shape 5620"/>
          <p:cNvSpPr txBox="1"/>
          <p:nvPr/>
        </p:nvSpPr>
        <p:spPr>
          <a:xfrm>
            <a:off x="1365250" y="1641475"/>
            <a:ext cx="367506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3"/>
              </a:rPr>
              <a:t>Objectives</a:t>
            </a:r>
            <a:r>
              <a:rPr lang="en-US" sz="2400" b="0" i="0" u="none" strike="noStrike" cap="none">
                <a:solidFill>
                  <a:schemeClr val="lt1"/>
                </a:solidFill>
                <a:latin typeface="Arial"/>
                <a:ea typeface="Arial"/>
                <a:cs typeface="Arial"/>
                <a:sym typeface="Arial"/>
              </a:rPr>
              <a:t> - stoichiometry</a:t>
            </a:r>
          </a:p>
        </p:txBody>
      </p:sp>
      <p:sp>
        <p:nvSpPr>
          <p:cNvPr id="5621" name="Shape 5621"/>
          <p:cNvSpPr txBox="1"/>
          <p:nvPr/>
        </p:nvSpPr>
        <p:spPr>
          <a:xfrm>
            <a:off x="1371600" y="2057400"/>
            <a:ext cx="509904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4"/>
              </a:rPr>
              <a:t>Objectives</a:t>
            </a:r>
            <a:r>
              <a:rPr lang="en-US" sz="2400" b="0" i="0" u="none" strike="noStrike" cap="none">
                <a:solidFill>
                  <a:schemeClr val="lt1"/>
                </a:solidFill>
                <a:latin typeface="Arial"/>
                <a:ea typeface="Arial"/>
                <a:cs typeface="Arial"/>
                <a:sym typeface="Arial"/>
              </a:rPr>
              <a:t> - mole / chemical formula</a:t>
            </a:r>
          </a:p>
        </p:txBody>
      </p:sp>
      <p:sp>
        <p:nvSpPr>
          <p:cNvPr id="5622" name="Shape 5622"/>
          <p:cNvSpPr txBox="1"/>
          <p:nvPr/>
        </p:nvSpPr>
        <p:spPr>
          <a:xfrm>
            <a:off x="1368425" y="2720975"/>
            <a:ext cx="23685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5"/>
              </a:rPr>
              <a:t>Lab</a:t>
            </a:r>
            <a:r>
              <a:rPr lang="en-US" sz="1800" b="0" i="0" u="none" strike="noStrike" cap="none">
                <a:solidFill>
                  <a:schemeClr val="lt1"/>
                </a:solidFill>
                <a:latin typeface="Arial"/>
                <a:ea typeface="Arial"/>
                <a:cs typeface="Arial"/>
                <a:sym typeface="Arial"/>
              </a:rPr>
              <a:t> - baking soda lab</a:t>
            </a:r>
          </a:p>
        </p:txBody>
      </p:sp>
      <p:sp>
        <p:nvSpPr>
          <p:cNvPr id="5623" name="Shape 5623"/>
          <p:cNvSpPr txBox="1"/>
          <p:nvPr/>
        </p:nvSpPr>
        <p:spPr>
          <a:xfrm>
            <a:off x="1366837" y="3076575"/>
            <a:ext cx="4895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6"/>
              </a:rPr>
              <a:t>Worksheet</a:t>
            </a:r>
            <a:r>
              <a:rPr lang="en-US" sz="1800" b="0" i="0" u="none" strike="noStrike" cap="none">
                <a:solidFill>
                  <a:schemeClr val="lt1"/>
                </a:solidFill>
                <a:latin typeface="Arial"/>
                <a:ea typeface="Arial"/>
                <a:cs typeface="Arial"/>
                <a:sym typeface="Arial"/>
              </a:rPr>
              <a:t> - careers in chemistry: farming  key</a:t>
            </a:r>
          </a:p>
        </p:txBody>
      </p:sp>
      <p:sp>
        <p:nvSpPr>
          <p:cNvPr id="5624" name="Shape 5624"/>
          <p:cNvSpPr txBox="1"/>
          <p:nvPr/>
        </p:nvSpPr>
        <p:spPr>
          <a:xfrm>
            <a:off x="1368425" y="3467100"/>
            <a:ext cx="49974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7"/>
              </a:rPr>
              <a:t>Worksheet</a:t>
            </a:r>
            <a:r>
              <a:rPr lang="en-US" sz="1800" b="0" i="0" u="none" strike="noStrike" cap="none">
                <a:solidFill>
                  <a:schemeClr val="lt1"/>
                </a:solidFill>
                <a:latin typeface="Arial"/>
                <a:ea typeface="Arial"/>
                <a:cs typeface="Arial"/>
                <a:sym typeface="Arial"/>
              </a:rPr>
              <a:t> - careers in chemistry: dentistry  </a:t>
            </a:r>
            <a:r>
              <a:rPr lang="en-US" sz="1800" b="0" i="0" u="sng" strike="noStrike" cap="none">
                <a:solidFill>
                  <a:schemeClr val="hlink"/>
                </a:solidFill>
                <a:latin typeface="Arial"/>
                <a:ea typeface="Arial"/>
                <a:cs typeface="Arial"/>
                <a:sym typeface="Arial"/>
                <a:hlinkClick r:id="rId8"/>
              </a:rPr>
              <a:t>key</a:t>
            </a:r>
          </a:p>
        </p:txBody>
      </p:sp>
      <p:sp>
        <p:nvSpPr>
          <p:cNvPr id="5625" name="Shape 5625"/>
          <p:cNvSpPr txBox="1"/>
          <p:nvPr/>
        </p:nvSpPr>
        <p:spPr>
          <a:xfrm>
            <a:off x="1368425" y="3863975"/>
            <a:ext cx="3371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9"/>
              </a:rPr>
              <a:t>Worksheet</a:t>
            </a:r>
            <a:r>
              <a:rPr lang="en-US" sz="1800" b="0" i="0" u="none" strike="noStrike" cap="none">
                <a:solidFill>
                  <a:schemeClr val="lt1"/>
                </a:solidFill>
                <a:latin typeface="Arial"/>
                <a:ea typeface="Arial"/>
                <a:cs typeface="Arial"/>
                <a:sym typeface="Arial"/>
              </a:rPr>
              <a:t> - easy stoichiometry</a:t>
            </a:r>
          </a:p>
        </p:txBody>
      </p:sp>
      <p:sp>
        <p:nvSpPr>
          <p:cNvPr id="5626" name="Shape 5626"/>
          <p:cNvSpPr txBox="1"/>
          <p:nvPr/>
        </p:nvSpPr>
        <p:spPr>
          <a:xfrm>
            <a:off x="1370012" y="4254500"/>
            <a:ext cx="22415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0"/>
              </a:rPr>
              <a:t>Worksheet</a:t>
            </a:r>
            <a:r>
              <a:rPr lang="en-US" sz="1800" b="0" i="0" u="none" strike="noStrike" cap="none">
                <a:solidFill>
                  <a:schemeClr val="lt1"/>
                </a:solidFill>
                <a:latin typeface="Arial"/>
                <a:ea typeface="Arial"/>
                <a:cs typeface="Arial"/>
                <a:sym typeface="Arial"/>
              </a:rPr>
              <a:t> - energy </a:t>
            </a:r>
          </a:p>
        </p:txBody>
      </p:sp>
      <p:sp>
        <p:nvSpPr>
          <p:cNvPr id="5627" name="Shape 5627"/>
          <p:cNvSpPr txBox="1"/>
          <p:nvPr/>
        </p:nvSpPr>
        <p:spPr>
          <a:xfrm>
            <a:off x="3692525" y="4251325"/>
            <a:ext cx="2228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1"/>
              </a:rPr>
              <a:t>Worksheet</a:t>
            </a:r>
            <a:r>
              <a:rPr lang="en-US" sz="1800" b="0" i="0" u="none" strike="noStrike" cap="none">
                <a:solidFill>
                  <a:schemeClr val="lt1"/>
                </a:solidFill>
                <a:latin typeface="Arial"/>
                <a:ea typeface="Arial"/>
                <a:cs typeface="Arial"/>
                <a:sym typeface="Arial"/>
              </a:rPr>
              <a:t> - generic</a:t>
            </a:r>
          </a:p>
        </p:txBody>
      </p:sp>
      <p:sp>
        <p:nvSpPr>
          <p:cNvPr id="5628" name="Shape 5628"/>
          <p:cNvSpPr txBox="1"/>
          <p:nvPr/>
        </p:nvSpPr>
        <p:spPr>
          <a:xfrm>
            <a:off x="1377950" y="5032375"/>
            <a:ext cx="27749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2"/>
              </a:rPr>
              <a:t>Worksheet</a:t>
            </a:r>
            <a:r>
              <a:rPr lang="en-US" sz="1800" b="0" i="0" u="none" strike="noStrike" cap="none">
                <a:solidFill>
                  <a:schemeClr val="lt1"/>
                </a:solidFill>
                <a:latin typeface="Arial"/>
                <a:ea typeface="Arial"/>
                <a:cs typeface="Arial"/>
                <a:sym typeface="Arial"/>
              </a:rPr>
              <a:t> - percent yield</a:t>
            </a:r>
          </a:p>
        </p:txBody>
      </p:sp>
      <p:sp>
        <p:nvSpPr>
          <p:cNvPr id="5629" name="Shape 5629"/>
          <p:cNvSpPr txBox="1"/>
          <p:nvPr/>
        </p:nvSpPr>
        <p:spPr>
          <a:xfrm>
            <a:off x="1379537" y="5422900"/>
            <a:ext cx="40195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3"/>
              </a:rPr>
              <a:t>Worksheet</a:t>
            </a:r>
            <a:r>
              <a:rPr lang="en-US" sz="1800" b="0" i="0" u="none" strike="noStrike" cap="none">
                <a:solidFill>
                  <a:schemeClr val="lt1"/>
                </a:solidFill>
                <a:latin typeface="Arial"/>
                <a:ea typeface="Arial"/>
                <a:cs typeface="Arial"/>
                <a:sym typeface="Arial"/>
              </a:rPr>
              <a:t> - stoichiometry problems 1</a:t>
            </a:r>
          </a:p>
        </p:txBody>
      </p:sp>
      <p:sp>
        <p:nvSpPr>
          <p:cNvPr id="5630" name="Shape 5630"/>
          <p:cNvSpPr txBox="1"/>
          <p:nvPr/>
        </p:nvSpPr>
        <p:spPr>
          <a:xfrm>
            <a:off x="6686550" y="6400800"/>
            <a:ext cx="245744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14"/>
              </a:rPr>
              <a:t>Outline</a:t>
            </a:r>
            <a:r>
              <a:rPr lang="en-US" sz="2400" b="0" i="0" u="none" strike="noStrike" cap="none">
                <a:solidFill>
                  <a:schemeClr val="dk1"/>
                </a:solidFill>
                <a:latin typeface="Arial"/>
                <a:ea typeface="Arial"/>
                <a:cs typeface="Arial"/>
                <a:sym typeface="Arial"/>
              </a:rPr>
              <a:t> </a:t>
            </a:r>
            <a:r>
              <a:rPr lang="en-US" sz="2400" b="0" i="0" u="none" strike="noStrike" cap="none">
                <a:solidFill>
                  <a:schemeClr val="lt1"/>
                </a:solidFill>
                <a:latin typeface="Arial"/>
                <a:ea typeface="Arial"/>
                <a:cs typeface="Arial"/>
                <a:sym typeface="Arial"/>
              </a:rPr>
              <a:t>(</a:t>
            </a:r>
            <a:r>
              <a:rPr lang="en-US" sz="2400" b="0" i="0" u="sng" strike="noStrike" cap="none">
                <a:solidFill>
                  <a:schemeClr val="hlink"/>
                </a:solidFill>
                <a:latin typeface="Arial"/>
                <a:ea typeface="Arial"/>
                <a:cs typeface="Arial"/>
                <a:sym typeface="Arial"/>
                <a:hlinkClick r:id="rId15"/>
              </a:rPr>
              <a:t>general</a:t>
            </a:r>
            <a:r>
              <a:rPr lang="en-US" sz="2400" b="0" i="0" u="none" strike="noStrike" cap="none">
                <a:solidFill>
                  <a:schemeClr val="lt1"/>
                </a:solidFill>
                <a:latin typeface="Arial"/>
                <a:ea typeface="Arial"/>
                <a:cs typeface="Arial"/>
                <a:sym typeface="Arial"/>
              </a:rPr>
              <a:t>)</a:t>
            </a:r>
          </a:p>
        </p:txBody>
      </p:sp>
      <p:sp>
        <p:nvSpPr>
          <p:cNvPr id="5631" name="Shape 5631" descr="Back to menu"/>
          <p:cNvSpPr/>
          <p:nvPr/>
        </p:nvSpPr>
        <p:spPr>
          <a:xfrm>
            <a:off x="0" y="6391275"/>
            <a:ext cx="381000" cy="238124"/>
          </a:xfrm>
          <a:custGeom>
            <a:avLst/>
            <a:gdLst/>
            <a:ahLst/>
            <a:cxnLst/>
            <a:rect l="0" t="0" r="0" b="0"/>
            <a:pathLst>
              <a:path w="120000" h="120000" extrusionOk="0">
                <a:moveTo>
                  <a:pt x="0" y="0"/>
                </a:moveTo>
                <a:lnTo>
                  <a:pt x="120000" y="0"/>
                </a:lnTo>
                <a:lnTo>
                  <a:pt x="120000" y="120000"/>
                </a:lnTo>
                <a:lnTo>
                  <a:pt x="0" y="120000"/>
                </a:lnTo>
                <a:close/>
                <a:moveTo>
                  <a:pt x="31875" y="60000"/>
                </a:moveTo>
                <a:lnTo>
                  <a:pt x="88124" y="15000"/>
                </a:lnTo>
                <a:lnTo>
                  <a:pt x="88124" y="105000"/>
                </a:lnTo>
                <a:close/>
              </a:path>
              <a:path w="120000" h="120000" fill="darken" extrusionOk="0">
                <a:moveTo>
                  <a:pt x="31875" y="60000"/>
                </a:moveTo>
                <a:lnTo>
                  <a:pt x="88124" y="15000"/>
                </a:lnTo>
                <a:lnTo>
                  <a:pt x="88124" y="105000"/>
                </a:lnTo>
                <a:close/>
              </a:path>
              <a:path w="120000" h="120000" fill="none" extrusionOk="0">
                <a:moveTo>
                  <a:pt x="31875" y="60000"/>
                </a:moveTo>
                <a:lnTo>
                  <a:pt x="88124" y="15000"/>
                </a:lnTo>
                <a:lnTo>
                  <a:pt x="88124" y="105000"/>
                </a:lnTo>
                <a:close/>
              </a:path>
              <a:path w="120000" h="120000" fill="none" extrusionOk="0">
                <a:moveTo>
                  <a:pt x="0" y="0"/>
                </a:moveTo>
                <a:lnTo>
                  <a:pt x="120000" y="0"/>
                </a:lnTo>
                <a:lnTo>
                  <a:pt x="120000" y="120000"/>
                </a:lnTo>
                <a:lnTo>
                  <a:pt x="0" y="120000"/>
                </a:lnTo>
                <a:close/>
              </a:path>
            </a:pathLst>
          </a:custGeom>
          <a:solidFill>
            <a:srgbClr val="F8F8F8">
              <a:alpha val="89411"/>
            </a:srgbClr>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32" name="Shape 5632"/>
          <p:cNvSpPr txBox="1"/>
          <p:nvPr/>
        </p:nvSpPr>
        <p:spPr>
          <a:xfrm>
            <a:off x="6242050" y="5303837"/>
            <a:ext cx="29019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6"/>
              </a:rPr>
              <a:t>Worksheet</a:t>
            </a:r>
            <a:r>
              <a:rPr lang="en-US" sz="1800" b="0" i="0" u="none" strike="noStrike" cap="none">
                <a:solidFill>
                  <a:schemeClr val="lt1"/>
                </a:solidFill>
                <a:latin typeface="Arial"/>
                <a:ea typeface="Arial"/>
                <a:cs typeface="Arial"/>
                <a:sym typeface="Arial"/>
              </a:rPr>
              <a:t> - lecture outline</a:t>
            </a:r>
          </a:p>
        </p:txBody>
      </p:sp>
      <p:sp>
        <p:nvSpPr>
          <p:cNvPr id="5633" name="Shape 5633"/>
          <p:cNvSpPr txBox="1"/>
          <p:nvPr/>
        </p:nvSpPr>
        <p:spPr>
          <a:xfrm>
            <a:off x="6262687" y="5707062"/>
            <a:ext cx="23050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7"/>
              </a:rPr>
              <a:t>Textbook</a:t>
            </a:r>
            <a:r>
              <a:rPr lang="en-US" sz="1800" b="0" i="0" u="none" strike="noStrike" cap="none">
                <a:solidFill>
                  <a:schemeClr val="lt1"/>
                </a:solidFill>
                <a:latin typeface="Arial"/>
                <a:ea typeface="Arial"/>
                <a:cs typeface="Arial"/>
                <a:sym typeface="Arial"/>
              </a:rPr>
              <a:t> - questions</a:t>
            </a:r>
          </a:p>
        </p:txBody>
      </p:sp>
      <p:sp>
        <p:nvSpPr>
          <p:cNvPr id="5634" name="Shape 5634"/>
          <p:cNvSpPr txBox="1"/>
          <p:nvPr/>
        </p:nvSpPr>
        <p:spPr>
          <a:xfrm>
            <a:off x="1381125" y="5775325"/>
            <a:ext cx="31940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8"/>
              </a:rPr>
              <a:t>Worksheet</a:t>
            </a:r>
            <a:r>
              <a:rPr lang="en-US" sz="1800" b="0" i="0" u="none" strike="noStrike" cap="none">
                <a:solidFill>
                  <a:schemeClr val="lt1"/>
                </a:solidFill>
                <a:latin typeface="Arial"/>
                <a:ea typeface="Arial"/>
                <a:cs typeface="Arial"/>
                <a:sym typeface="Arial"/>
              </a:rPr>
              <a:t> - limiting reactants</a:t>
            </a:r>
          </a:p>
        </p:txBody>
      </p:sp>
      <p:sp>
        <p:nvSpPr>
          <p:cNvPr id="5635" name="Shape 5635"/>
          <p:cNvSpPr txBox="1"/>
          <p:nvPr/>
        </p:nvSpPr>
        <p:spPr>
          <a:xfrm>
            <a:off x="1392237" y="4662487"/>
            <a:ext cx="45402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19"/>
              </a:rPr>
              <a:t>Worksheet</a:t>
            </a:r>
            <a:r>
              <a:rPr lang="en-US" sz="1800" b="0" i="0" u="none" strike="noStrike" cap="none">
                <a:solidFill>
                  <a:schemeClr val="lt1"/>
                </a:solidFill>
                <a:latin typeface="Arial"/>
                <a:ea typeface="Arial"/>
                <a:cs typeface="Arial"/>
                <a:sym typeface="Arial"/>
              </a:rPr>
              <a:t> – moles and mass relationships</a:t>
            </a:r>
          </a:p>
        </p:txBody>
      </p:sp>
      <p:sp>
        <p:nvSpPr>
          <p:cNvPr id="5636" name="Shape 5636"/>
          <p:cNvSpPr txBox="1"/>
          <p:nvPr/>
        </p:nvSpPr>
        <p:spPr>
          <a:xfrm>
            <a:off x="3978275" y="2719388"/>
            <a:ext cx="22415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0"/>
              </a:rPr>
              <a:t>Lab</a:t>
            </a:r>
            <a:r>
              <a:rPr lang="en-US" sz="1800" b="0" i="0" u="none" strike="noStrike" cap="none">
                <a:solidFill>
                  <a:schemeClr val="lt1"/>
                </a:solidFill>
                <a:latin typeface="Arial"/>
                <a:ea typeface="Arial"/>
                <a:cs typeface="Arial"/>
                <a:sym typeface="Arial"/>
              </a:rPr>
              <a:t> – nuts and bolts</a:t>
            </a:r>
          </a:p>
        </p:txBody>
      </p:sp>
      <p:sp>
        <p:nvSpPr>
          <p:cNvPr id="5637" name="Shape 5637"/>
          <p:cNvSpPr txBox="1"/>
          <p:nvPr/>
        </p:nvSpPr>
        <p:spPr>
          <a:xfrm>
            <a:off x="1379537" y="6129337"/>
            <a:ext cx="42481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1"/>
              </a:rPr>
              <a:t>Worksheet</a:t>
            </a:r>
            <a:r>
              <a:rPr lang="en-US" sz="1800" b="0" i="0" u="none" strike="noStrike" cap="none">
                <a:solidFill>
                  <a:schemeClr val="lt1"/>
                </a:solidFill>
                <a:latin typeface="Arial"/>
                <a:ea typeface="Arial"/>
                <a:cs typeface="Arial"/>
                <a:sym typeface="Arial"/>
              </a:rPr>
              <a:t> – visualizing limiting reactant</a:t>
            </a:r>
          </a:p>
        </p:txBody>
      </p:sp>
      <p:sp>
        <p:nvSpPr>
          <p:cNvPr id="5638" name="Shape 5638"/>
          <p:cNvSpPr txBox="1"/>
          <p:nvPr/>
        </p:nvSpPr>
        <p:spPr>
          <a:xfrm>
            <a:off x="6424612" y="2746375"/>
            <a:ext cx="17843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2"/>
              </a:rPr>
              <a:t>S’mores activity</a:t>
            </a:r>
          </a:p>
        </p:txBody>
      </p:sp>
      <p:sp>
        <p:nvSpPr>
          <p:cNvPr id="5639" name="Shape 5639"/>
          <p:cNvSpPr/>
          <p:nvPr/>
        </p:nvSpPr>
        <p:spPr>
          <a:xfrm>
            <a:off x="6751638" y="1892300"/>
            <a:ext cx="205581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sng" strike="noStrike" cap="none">
                <a:solidFill>
                  <a:schemeClr val="hlink"/>
                </a:solidFill>
                <a:latin typeface="Arial"/>
                <a:ea typeface="Arial"/>
                <a:cs typeface="Arial"/>
                <a:sym typeface="Arial"/>
                <a:hlinkClick r:id="rId23"/>
              </a:rPr>
              <a:t>Episode 11 </a:t>
            </a:r>
            <a:r>
              <a:rPr lang="en-US" sz="1400" b="0" i="0" u="none" strike="noStrike" cap="none">
                <a:solidFill>
                  <a:schemeClr val="accent1"/>
                </a:solidFill>
                <a:latin typeface="Arial"/>
                <a:ea typeface="Arial"/>
                <a:cs typeface="Arial"/>
                <a:sym typeface="Arial"/>
              </a:rPr>
              <a:t>–  The Mole</a:t>
            </a:r>
          </a:p>
        </p:txBody>
      </p:sp>
      <p:sp>
        <p:nvSpPr>
          <p:cNvPr id="5640" name="Shape 5640">
            <a:hlinkClick r:id="rId24"/>
          </p:cNvPr>
          <p:cNvSpPr/>
          <p:nvPr/>
        </p:nvSpPr>
        <p:spPr>
          <a:xfrm>
            <a:off x="7499350" y="1247775"/>
            <a:ext cx="569912" cy="569912"/>
          </a:xfrm>
          <a:custGeom>
            <a:avLst/>
            <a:gdLst/>
            <a:ahLst/>
            <a:cxnLst/>
            <a:rect l="0" t="0" r="0" b="0"/>
            <a:pathLst>
              <a:path w="120000" h="120000" extrusionOk="0">
                <a:moveTo>
                  <a:pt x="0" y="0"/>
                </a:moveTo>
                <a:lnTo>
                  <a:pt x="120000" y="0"/>
                </a:lnTo>
                <a:lnTo>
                  <a:pt x="120000" y="120000"/>
                </a:lnTo>
                <a:lnTo>
                  <a:pt x="0" y="120000"/>
                </a:lnTo>
                <a:close/>
                <a:moveTo>
                  <a:pt x="15000" y="37000"/>
                </a:moveTo>
                <a:lnTo>
                  <a:pt x="15000" y="54812"/>
                </a:lnTo>
                <a:lnTo>
                  <a:pt x="21062" y="54812"/>
                </a:lnTo>
                <a:lnTo>
                  <a:pt x="22937" y="52779"/>
                </a:lnTo>
                <a:lnTo>
                  <a:pt x="24687" y="52779"/>
                </a:lnTo>
                <a:lnTo>
                  <a:pt x="24687" y="79966"/>
                </a:lnTo>
                <a:lnTo>
                  <a:pt x="85875" y="79966"/>
                </a:lnTo>
                <a:lnTo>
                  <a:pt x="85875" y="70591"/>
                </a:lnTo>
                <a:lnTo>
                  <a:pt x="95562" y="70591"/>
                </a:lnTo>
                <a:lnTo>
                  <a:pt x="100812" y="75750"/>
                </a:lnTo>
                <a:lnTo>
                  <a:pt x="105000" y="75750"/>
                </a:lnTo>
                <a:lnTo>
                  <a:pt x="105000" y="42625"/>
                </a:lnTo>
                <a:lnTo>
                  <a:pt x="100812" y="42625"/>
                </a:lnTo>
                <a:lnTo>
                  <a:pt x="97187" y="46216"/>
                </a:lnTo>
                <a:lnTo>
                  <a:pt x="85875" y="46216"/>
                </a:lnTo>
                <a:lnTo>
                  <a:pt x="85875" y="42625"/>
                </a:lnTo>
                <a:lnTo>
                  <a:pt x="82312" y="38875"/>
                </a:lnTo>
                <a:lnTo>
                  <a:pt x="22937" y="38875"/>
                </a:lnTo>
                <a:lnTo>
                  <a:pt x="21062" y="37000"/>
                </a:lnTo>
                <a:close/>
              </a:path>
              <a:path w="120000" h="120000" fill="darken" extrusionOk="0">
                <a:moveTo>
                  <a:pt x="15000" y="37000"/>
                </a:moveTo>
                <a:lnTo>
                  <a:pt x="15000" y="54812"/>
                </a:lnTo>
                <a:lnTo>
                  <a:pt x="21062" y="54812"/>
                </a:lnTo>
                <a:lnTo>
                  <a:pt x="22937" y="52779"/>
                </a:lnTo>
                <a:lnTo>
                  <a:pt x="24687" y="52779"/>
                </a:lnTo>
                <a:lnTo>
                  <a:pt x="24687" y="79966"/>
                </a:lnTo>
                <a:lnTo>
                  <a:pt x="85875" y="79966"/>
                </a:lnTo>
                <a:lnTo>
                  <a:pt x="85875" y="70591"/>
                </a:lnTo>
                <a:lnTo>
                  <a:pt x="95562" y="70591"/>
                </a:lnTo>
                <a:lnTo>
                  <a:pt x="100812" y="75750"/>
                </a:lnTo>
                <a:lnTo>
                  <a:pt x="105000" y="75750"/>
                </a:lnTo>
                <a:lnTo>
                  <a:pt x="105000" y="42625"/>
                </a:lnTo>
                <a:lnTo>
                  <a:pt x="100812" y="42625"/>
                </a:lnTo>
                <a:lnTo>
                  <a:pt x="97187" y="46216"/>
                </a:lnTo>
                <a:lnTo>
                  <a:pt x="85875" y="46216"/>
                </a:lnTo>
                <a:lnTo>
                  <a:pt x="85875" y="42625"/>
                </a:lnTo>
                <a:lnTo>
                  <a:pt x="82312" y="38875"/>
                </a:lnTo>
                <a:lnTo>
                  <a:pt x="22937" y="38875"/>
                </a:lnTo>
                <a:lnTo>
                  <a:pt x="21062" y="37000"/>
                </a:lnTo>
                <a:close/>
              </a:path>
              <a:path w="120000" h="120000" fill="none" extrusionOk="0">
                <a:moveTo>
                  <a:pt x="15000" y="37000"/>
                </a:moveTo>
                <a:lnTo>
                  <a:pt x="21062" y="37000"/>
                </a:lnTo>
                <a:lnTo>
                  <a:pt x="22937" y="38875"/>
                </a:lnTo>
                <a:lnTo>
                  <a:pt x="82312" y="38875"/>
                </a:lnTo>
                <a:lnTo>
                  <a:pt x="85875" y="42625"/>
                </a:lnTo>
                <a:lnTo>
                  <a:pt x="85875" y="46216"/>
                </a:lnTo>
                <a:lnTo>
                  <a:pt x="97187" y="46216"/>
                </a:lnTo>
                <a:lnTo>
                  <a:pt x="100812" y="42625"/>
                </a:lnTo>
                <a:lnTo>
                  <a:pt x="105000" y="42625"/>
                </a:lnTo>
                <a:lnTo>
                  <a:pt x="105000" y="75750"/>
                </a:lnTo>
                <a:lnTo>
                  <a:pt x="100812" y="75750"/>
                </a:lnTo>
                <a:lnTo>
                  <a:pt x="95562" y="70591"/>
                </a:lnTo>
                <a:lnTo>
                  <a:pt x="85875" y="70591"/>
                </a:lnTo>
                <a:lnTo>
                  <a:pt x="85875" y="79966"/>
                </a:lnTo>
                <a:lnTo>
                  <a:pt x="24687" y="79966"/>
                </a:lnTo>
                <a:lnTo>
                  <a:pt x="24687" y="52779"/>
                </a:lnTo>
                <a:lnTo>
                  <a:pt x="22937" y="52779"/>
                </a:lnTo>
                <a:lnTo>
                  <a:pt x="21062" y="54812"/>
                </a:lnTo>
                <a:lnTo>
                  <a:pt x="15000" y="54812"/>
                </a:lnTo>
                <a:close/>
              </a:path>
              <a:path w="120000" h="120000" fill="none" extrusionOk="0">
                <a:moveTo>
                  <a:pt x="0" y="0"/>
                </a:moveTo>
                <a:lnTo>
                  <a:pt x="120000" y="0"/>
                </a:lnTo>
                <a:lnTo>
                  <a:pt x="120000" y="120000"/>
                </a:lnTo>
                <a:lnTo>
                  <a:pt x="0" y="120000"/>
                </a:lnTo>
                <a:close/>
              </a:path>
            </a:pathLst>
          </a:custGeom>
          <a:solidFill>
            <a:schemeClr val="accent1"/>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41" name="Shape 5641"/>
          <p:cNvSpPr txBox="1"/>
          <p:nvPr/>
        </p:nvSpPr>
        <p:spPr>
          <a:xfrm>
            <a:off x="6249987" y="4922837"/>
            <a:ext cx="25844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sng" strike="noStrike" cap="none">
                <a:solidFill>
                  <a:schemeClr val="hlink"/>
                </a:solidFill>
                <a:latin typeface="Arial"/>
                <a:ea typeface="Arial"/>
                <a:cs typeface="Arial"/>
                <a:sym typeface="Arial"/>
                <a:hlinkClick r:id="rId25"/>
              </a:rPr>
              <a:t>Worksheet</a:t>
            </a:r>
            <a:r>
              <a:rPr lang="en-US" sz="1800" b="0" i="0" u="none" strike="noStrike" cap="none">
                <a:solidFill>
                  <a:schemeClr val="lt1"/>
                </a:solidFill>
                <a:latin typeface="Arial"/>
                <a:ea typeface="Arial"/>
                <a:cs typeface="Arial"/>
                <a:sym typeface="Arial"/>
              </a:rPr>
              <a:t> - vocabulary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Shape 627" descr="MPj03959080000[1]"/>
          <p:cNvPicPr preferRelativeResize="0"/>
          <p:nvPr/>
        </p:nvPicPr>
        <p:blipFill rotWithShape="1">
          <a:blip r:embed="rId3">
            <a:alphaModFix/>
          </a:blip>
          <a:srcRect/>
          <a:stretch/>
        </p:blipFill>
        <p:spPr>
          <a:xfrm>
            <a:off x="1828800" y="3810000"/>
            <a:ext cx="1904999" cy="1430338"/>
          </a:xfrm>
          <a:prstGeom prst="rect">
            <a:avLst/>
          </a:prstGeom>
          <a:noFill/>
          <a:ln>
            <a:noFill/>
          </a:ln>
        </p:spPr>
      </p:pic>
      <p:sp>
        <p:nvSpPr>
          <p:cNvPr id="628" name="Shape 6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How Big is a Mole?</a:t>
            </a:r>
          </a:p>
        </p:txBody>
      </p:sp>
      <p:sp>
        <p:nvSpPr>
          <p:cNvPr id="629" name="Shape 629"/>
          <p:cNvSpPr txBox="1"/>
          <p:nvPr/>
        </p:nvSpPr>
        <p:spPr>
          <a:xfrm>
            <a:off x="685800" y="1868488"/>
            <a:ext cx="6980237" cy="8223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One mole of marbles would cover the entire Earth </a:t>
            </a:r>
          </a:p>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(oceans included) for a depth of three miles.</a:t>
            </a:r>
          </a:p>
        </p:txBody>
      </p:sp>
      <p:sp>
        <p:nvSpPr>
          <p:cNvPr id="630" name="Shape 630"/>
          <p:cNvSpPr txBox="1"/>
          <p:nvPr/>
        </p:nvSpPr>
        <p:spPr>
          <a:xfrm>
            <a:off x="685800" y="3155950"/>
            <a:ext cx="7558088" cy="11874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One mole of $100 bills stacked one on top of another </a:t>
            </a:r>
          </a:p>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would reach from the Sun to Pluto and back 7.5 million</a:t>
            </a:r>
          </a:p>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times.</a:t>
            </a:r>
          </a:p>
        </p:txBody>
      </p:sp>
      <p:sp>
        <p:nvSpPr>
          <p:cNvPr id="631" name="Shape 631"/>
          <p:cNvSpPr txBox="1"/>
          <p:nvPr/>
        </p:nvSpPr>
        <p:spPr>
          <a:xfrm>
            <a:off x="685800" y="5121275"/>
            <a:ext cx="6653213" cy="8223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It would take light 9500 years to travel from the </a:t>
            </a:r>
          </a:p>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bottom to the top of a stack of 1 mole of $1 bills.</a:t>
            </a:r>
          </a:p>
        </p:txBody>
      </p:sp>
      <p:sp>
        <p:nvSpPr>
          <p:cNvPr id="632" name="Shape 632">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633" name="Shape 633" descr="marbles"/>
          <p:cNvPicPr preferRelativeResize="0"/>
          <p:nvPr/>
        </p:nvPicPr>
        <p:blipFill rotWithShape="1">
          <a:blip r:embed="rId5">
            <a:alphaModFix/>
          </a:blip>
          <a:srcRect/>
          <a:stretch/>
        </p:blipFill>
        <p:spPr>
          <a:xfrm>
            <a:off x="6934200" y="2286000"/>
            <a:ext cx="1514474" cy="898524"/>
          </a:xfrm>
          <a:prstGeom prst="rect">
            <a:avLst/>
          </a:prstGeom>
          <a:noFill/>
          <a:ln>
            <a:noFill/>
          </a:ln>
        </p:spPr>
      </p:pic>
      <p:pic>
        <p:nvPicPr>
          <p:cNvPr id="634" name="Shape 634" descr="MCj04079360000[1]"/>
          <p:cNvPicPr preferRelativeResize="0"/>
          <p:nvPr/>
        </p:nvPicPr>
        <p:blipFill rotWithShape="1">
          <a:blip r:embed="rId6">
            <a:alphaModFix/>
          </a:blip>
          <a:srcRect/>
          <a:stretch/>
        </p:blipFill>
        <p:spPr>
          <a:xfrm>
            <a:off x="7340600" y="4724400"/>
            <a:ext cx="1498599" cy="1847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500"/>
                                        <p:tgtEl>
                                          <p:spTgt spid="6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0"/>
                                        </p:tgtEl>
                                        <p:attrNameLst>
                                          <p:attrName>style.visibility</p:attrName>
                                        </p:attrNameLst>
                                      </p:cBhvr>
                                      <p:to>
                                        <p:strVal val="visible"/>
                                      </p:to>
                                    </p:set>
                                    <p:animEffect transition="in" filter="fade">
                                      <p:cBhvr>
                                        <p:cTn id="12" dur="1000"/>
                                        <p:tgtEl>
                                          <p:spTgt spid="630"/>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27"/>
                                        </p:tgtEl>
                                        <p:attrNameLst>
                                          <p:attrName>style.visibility</p:attrName>
                                        </p:attrNameLst>
                                      </p:cBhvr>
                                      <p:to>
                                        <p:strVal val="visible"/>
                                      </p:to>
                                    </p:set>
                                    <p:anim calcmode="lin" valueType="num">
                                      <p:cBhvr additive="base">
                                        <p:cTn id="16" dur="500"/>
                                        <p:tgtEl>
                                          <p:spTgt spid="627"/>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31"/>
                                        </p:tgtEl>
                                        <p:attrNameLst>
                                          <p:attrName>style.visibility</p:attrName>
                                        </p:attrNameLst>
                                      </p:cBhvr>
                                      <p:to>
                                        <p:strVal val="visible"/>
                                      </p:to>
                                    </p:set>
                                    <p:animEffect transition="in" filter="fade">
                                      <p:cBhvr>
                                        <p:cTn id="21" dur="1000"/>
                                        <p:tgtEl>
                                          <p:spTgt spid="631"/>
                                        </p:tgtEl>
                                      </p:cBhvr>
                                    </p:animEffect>
                                  </p:childTnLst>
                                </p:cTn>
                              </p:par>
                            </p:childTnLst>
                          </p:cTn>
                        </p:par>
                        <p:par>
                          <p:cTn id="22" fill="hold">
                            <p:stCondLst>
                              <p:cond delay="1000"/>
                            </p:stCondLst>
                            <p:childTnLst>
                              <p:par>
                                <p:cTn id="23" presetID="23" presetClass="entr" presetSubtype="16" fill="hold" nodeType="afterEffect">
                                  <p:stCondLst>
                                    <p:cond delay="0"/>
                                  </p:stCondLst>
                                  <p:childTnLst>
                                    <p:set>
                                      <p:cBhvr>
                                        <p:cTn id="24" dur="1" fill="hold">
                                          <p:stCondLst>
                                            <p:cond delay="0"/>
                                          </p:stCondLst>
                                        </p:cTn>
                                        <p:tgtEl>
                                          <p:spTgt spid="634"/>
                                        </p:tgtEl>
                                        <p:attrNameLst>
                                          <p:attrName>style.visibility</p:attrName>
                                        </p:attrNameLst>
                                      </p:cBhvr>
                                      <p:to>
                                        <p:strVal val="visible"/>
                                      </p:to>
                                    </p:set>
                                    <p:anim calcmode="lin" valueType="num">
                                      <p:cBhvr additive="base">
                                        <p:cTn id="25" dur="500"/>
                                        <p:tgtEl>
                                          <p:spTgt spid="634"/>
                                        </p:tgtEl>
                                        <p:attrNameLst>
                                          <p:attrName>ppt_w</p:attrName>
                                        </p:attrNameLst>
                                      </p:cBhvr>
                                      <p:tavLst>
                                        <p:tav tm="0">
                                          <p:val>
                                            <p:strVal val="0"/>
                                          </p:val>
                                        </p:tav>
                                        <p:tav tm="100000">
                                          <p:val>
                                            <p:strVal val="#ppt_w"/>
                                          </p:val>
                                        </p:tav>
                                      </p:tavLst>
                                    </p:anim>
                                    <p:anim calcmode="lin" valueType="num">
                                      <p:cBhvr additive="base">
                                        <p:cTn id="26" dur="500"/>
                                        <p:tgtEl>
                                          <p:spTgt spid="63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Avogadro’s Number</a:t>
            </a:r>
          </a:p>
        </p:txBody>
      </p:sp>
      <p:sp>
        <p:nvSpPr>
          <p:cNvPr id="641" name="Shape 641"/>
          <p:cNvSpPr txBox="1">
            <a:spLocks noGrp="1"/>
          </p:cNvSpPr>
          <p:nvPr>
            <p:ph type="body" idx="1"/>
          </p:nvPr>
        </p:nvSpPr>
        <p:spPr>
          <a:xfrm>
            <a:off x="685800" y="1630650"/>
            <a:ext cx="7772400" cy="4930799"/>
          </a:xfrm>
          <a:prstGeom prst="rect">
            <a:avLst/>
          </a:prstGeom>
          <a:solidFill>
            <a:srgbClr val="F5F1EF">
              <a:alpha val="49803"/>
            </a:srgbClr>
          </a:solid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Noto Symbol"/>
              <a:buChar char="❑"/>
            </a:pPr>
            <a:r>
              <a:rPr lang="en-US" sz="2000" b="0" i="0" u="none" strike="noStrike" cap="none">
                <a:solidFill>
                  <a:schemeClr val="dk1"/>
                </a:solidFill>
                <a:latin typeface="Arial"/>
                <a:ea typeface="Arial"/>
                <a:cs typeface="Arial"/>
                <a:sym typeface="Arial"/>
              </a:rPr>
              <a:t>A </a:t>
            </a:r>
            <a:r>
              <a:rPr lang="en-US" sz="2000" b="0" i="0" u="none" strike="noStrike" cap="none">
                <a:solidFill>
                  <a:srgbClr val="0000FF"/>
                </a:solidFill>
                <a:latin typeface="Arial"/>
                <a:ea typeface="Arial"/>
                <a:cs typeface="Arial"/>
                <a:sym typeface="Arial"/>
              </a:rPr>
              <a:t>MOLE</a:t>
            </a:r>
            <a:r>
              <a:rPr lang="en-US" sz="2000" b="0" i="0" u="none" strike="noStrike" cap="none">
                <a:solidFill>
                  <a:schemeClr val="dk1"/>
                </a:solidFill>
                <a:latin typeface="Arial"/>
                <a:ea typeface="Arial"/>
                <a:cs typeface="Arial"/>
                <a:sym typeface="Arial"/>
              </a:rPr>
              <a:t> of any substance contains as many elementary units (atoms and molecules) as the number of atoms in 12 g of the isotope of carbon-12.</a:t>
            </a:r>
          </a:p>
          <a:p>
            <a:pPr marL="342900" marR="0" lvl="0" indent="-342900" algn="l" rtl="0">
              <a:lnSpc>
                <a:spcPct val="90000"/>
              </a:lnSpc>
              <a:spcBef>
                <a:spcPts val="400"/>
              </a:spcBef>
              <a:spcAft>
                <a:spcPts val="0"/>
              </a:spcAft>
              <a:buClr>
                <a:schemeClr val="dk1"/>
              </a:buClr>
              <a:buSzPct val="100000"/>
              <a:buFont typeface="Noto Symbol"/>
              <a:buChar char="❑"/>
            </a:pPr>
            <a:r>
              <a:rPr lang="en-US" sz="2000" b="0" i="0" u="none" strike="noStrike" cap="none">
                <a:solidFill>
                  <a:schemeClr val="dk1"/>
                </a:solidFill>
                <a:latin typeface="Arial"/>
                <a:ea typeface="Arial"/>
                <a:cs typeface="Arial"/>
                <a:sym typeface="Arial"/>
              </a:rPr>
              <a:t>This number is called AVOGADRO’s number  N</a:t>
            </a:r>
            <a:r>
              <a:rPr lang="en-US" sz="2000" b="0" i="0" u="none" strike="noStrike" cap="none" baseline="-25000">
                <a:solidFill>
                  <a:schemeClr val="dk1"/>
                </a:solidFill>
                <a:latin typeface="Arial"/>
                <a:ea typeface="Arial"/>
                <a:cs typeface="Arial"/>
                <a:sym typeface="Arial"/>
              </a:rPr>
              <a:t>A</a:t>
            </a:r>
            <a:r>
              <a:rPr lang="en-US" sz="2000" b="0" i="0" u="none" strike="noStrike" cap="none">
                <a:solidFill>
                  <a:schemeClr val="dk1"/>
                </a:solidFill>
                <a:latin typeface="Arial"/>
                <a:ea typeface="Arial"/>
                <a:cs typeface="Arial"/>
                <a:sym typeface="Arial"/>
              </a:rPr>
              <a:t> = </a:t>
            </a:r>
            <a:r>
              <a:rPr lang="en-US" sz="2000" b="0" i="0" u="none" strike="noStrike" cap="none">
                <a:solidFill>
                  <a:srgbClr val="0000FF"/>
                </a:solidFill>
                <a:latin typeface="Arial"/>
                <a:ea typeface="Arial"/>
                <a:cs typeface="Arial"/>
                <a:sym typeface="Arial"/>
              </a:rPr>
              <a:t>6.02 x 10</a:t>
            </a:r>
            <a:r>
              <a:rPr lang="en-US" sz="2000" b="0" i="0" u="none" strike="noStrike" cap="none" baseline="30000">
                <a:solidFill>
                  <a:srgbClr val="0000FF"/>
                </a:solidFill>
                <a:latin typeface="Arial"/>
                <a:ea typeface="Arial"/>
                <a:cs typeface="Arial"/>
                <a:sym typeface="Arial"/>
              </a:rPr>
              <a:t>23</a:t>
            </a:r>
            <a:r>
              <a:rPr lang="en-US" sz="2000" b="0" i="0" u="none" strike="noStrike" cap="none">
                <a:solidFill>
                  <a:schemeClr val="dk1"/>
                </a:solidFill>
                <a:latin typeface="Arial"/>
                <a:ea typeface="Arial"/>
                <a:cs typeface="Arial"/>
                <a:sym typeface="Arial"/>
              </a:rPr>
              <a:t> particles/mol</a:t>
            </a:r>
          </a:p>
          <a:p>
            <a:pPr marL="342900" marR="0" lvl="0" indent="-342900" algn="l" rtl="0">
              <a:lnSpc>
                <a:spcPct val="90000"/>
              </a:lnSpc>
              <a:spcBef>
                <a:spcPts val="400"/>
              </a:spcBef>
              <a:spcAft>
                <a:spcPts val="0"/>
              </a:spcAft>
              <a:buClr>
                <a:schemeClr val="dk1"/>
              </a:buClr>
              <a:buSzPct val="100000"/>
              <a:buFont typeface="Noto Symbol"/>
              <a:buChar char="❑"/>
            </a:pPr>
            <a:r>
              <a:rPr lang="en-US" sz="2000" b="0" i="0" u="none" strike="noStrike" cap="none">
                <a:solidFill>
                  <a:schemeClr val="dk1"/>
                </a:solidFill>
                <a:latin typeface="Arial"/>
                <a:ea typeface="Arial"/>
                <a:cs typeface="Arial"/>
                <a:sym typeface="Arial"/>
              </a:rPr>
              <a:t>The mass of one mole of a substance is called MOLAR MASS symbolized by MM</a:t>
            </a:r>
          </a:p>
          <a:p>
            <a:pPr marL="342900" marR="0" lvl="0" indent="-342900" algn="l" rtl="0">
              <a:lnSpc>
                <a:spcPct val="90000"/>
              </a:lnSpc>
              <a:spcBef>
                <a:spcPts val="400"/>
              </a:spcBef>
              <a:spcAft>
                <a:spcPts val="0"/>
              </a:spcAft>
              <a:buClr>
                <a:schemeClr val="dk1"/>
              </a:buClr>
              <a:buSzPct val="100000"/>
              <a:buFont typeface="Noto Symbol"/>
              <a:buChar char="❑"/>
            </a:pPr>
            <a:r>
              <a:rPr lang="en-US" sz="2000" b="0" i="0" u="none" strike="noStrike" cap="none">
                <a:solidFill>
                  <a:schemeClr val="dk1"/>
                </a:solidFill>
                <a:latin typeface="Arial"/>
                <a:ea typeface="Arial"/>
                <a:cs typeface="Arial"/>
                <a:sym typeface="Arial"/>
              </a:rPr>
              <a:t>Units of MM are g/mol</a:t>
            </a:r>
          </a:p>
          <a:p>
            <a:pPr marL="342900" marR="0" lvl="0" indent="-342900" algn="l" rtl="0">
              <a:lnSpc>
                <a:spcPct val="90000"/>
              </a:lnSpc>
              <a:spcBef>
                <a:spcPts val="400"/>
              </a:spcBef>
              <a:spcAft>
                <a:spcPts val="0"/>
              </a:spcAft>
              <a:buClr>
                <a:schemeClr val="dk1"/>
              </a:buClr>
              <a:buSzPct val="100000"/>
              <a:buFont typeface="Noto Symbol"/>
              <a:buChar char="❑"/>
            </a:pPr>
            <a:r>
              <a:rPr lang="en-US" sz="2000" b="0" i="0" u="none" strike="noStrike" cap="none">
                <a:solidFill>
                  <a:schemeClr val="dk1"/>
                </a:solidFill>
                <a:latin typeface="Arial"/>
                <a:ea typeface="Arial"/>
                <a:cs typeface="Arial"/>
                <a:sym typeface="Arial"/>
              </a:rPr>
              <a:t>Examples</a:t>
            </a:r>
          </a:p>
          <a:p>
            <a:pPr marL="742950" marR="0" lvl="1" indent="-285750" algn="l" rtl="0">
              <a:lnSpc>
                <a:spcPct val="90000"/>
              </a:lnSpc>
              <a:spcBef>
                <a:spcPts val="400"/>
              </a:spcBef>
              <a:spcAft>
                <a:spcPts val="0"/>
              </a:spcAft>
              <a:buClr>
                <a:srgbClr val="006600"/>
              </a:buClr>
              <a:buSzPct val="25000"/>
              <a:buFont typeface="Arial"/>
              <a:buNone/>
            </a:pPr>
            <a:r>
              <a:rPr lang="en-US" sz="2000" b="0" i="0" u="none" strike="noStrike" cap="none">
                <a:solidFill>
                  <a:srgbClr val="006600"/>
                </a:solidFill>
                <a:latin typeface="Arial"/>
                <a:ea typeface="Arial"/>
                <a:cs typeface="Arial"/>
                <a:sym typeface="Arial"/>
              </a:rPr>
              <a:t>	H</a:t>
            </a:r>
            <a:r>
              <a:rPr lang="en-US" sz="2000" b="0" i="0" u="none" strike="noStrike" cap="none" baseline="-25000">
                <a:solidFill>
                  <a:srgbClr val="006600"/>
                </a:solidFill>
                <a:latin typeface="Arial"/>
                <a:ea typeface="Arial"/>
                <a:cs typeface="Arial"/>
                <a:sym typeface="Arial"/>
              </a:rPr>
              <a:t>2</a:t>
            </a:r>
            <a:r>
              <a:rPr lang="en-US" sz="2000" b="0" i="0" u="none" strike="noStrike" cap="none">
                <a:solidFill>
                  <a:srgbClr val="006600"/>
                </a:solidFill>
                <a:latin typeface="Arial"/>
                <a:ea typeface="Arial"/>
                <a:cs typeface="Arial"/>
                <a:sym typeface="Arial"/>
              </a:rPr>
              <a:t>	hydrogen		2.02 	g/mol</a:t>
            </a:r>
          </a:p>
          <a:p>
            <a:pPr marL="742950" marR="0" lvl="1" indent="-285750" algn="l" rtl="0">
              <a:lnSpc>
                <a:spcPct val="90000"/>
              </a:lnSpc>
              <a:spcBef>
                <a:spcPts val="400"/>
              </a:spcBef>
              <a:spcAft>
                <a:spcPts val="0"/>
              </a:spcAft>
              <a:buClr>
                <a:srgbClr val="006600"/>
              </a:buClr>
              <a:buSzPct val="25000"/>
              <a:buFont typeface="Arial"/>
              <a:buNone/>
            </a:pPr>
            <a:r>
              <a:rPr lang="en-US" sz="2000" b="0" i="0" u="none" strike="noStrike" cap="none">
                <a:solidFill>
                  <a:srgbClr val="006600"/>
                </a:solidFill>
                <a:latin typeface="Arial"/>
                <a:ea typeface="Arial"/>
                <a:cs typeface="Arial"/>
                <a:sym typeface="Arial"/>
              </a:rPr>
              <a:t>	He	helium			4.0 	g/mol </a:t>
            </a:r>
          </a:p>
          <a:p>
            <a:pPr marL="742950" marR="0" lvl="1" indent="-285750" algn="l" rtl="0">
              <a:lnSpc>
                <a:spcPct val="90000"/>
              </a:lnSpc>
              <a:spcBef>
                <a:spcPts val="400"/>
              </a:spcBef>
              <a:spcAft>
                <a:spcPts val="0"/>
              </a:spcAft>
              <a:buClr>
                <a:srgbClr val="006600"/>
              </a:buClr>
              <a:buSzPct val="25000"/>
              <a:buFont typeface="Arial"/>
              <a:buNone/>
            </a:pPr>
            <a:r>
              <a:rPr lang="en-US" sz="2000" b="0" i="0" u="none" strike="noStrike" cap="none">
                <a:solidFill>
                  <a:srgbClr val="006600"/>
                </a:solidFill>
                <a:latin typeface="Arial"/>
                <a:ea typeface="Arial"/>
                <a:cs typeface="Arial"/>
                <a:sym typeface="Arial"/>
              </a:rPr>
              <a:t>	N</a:t>
            </a:r>
            <a:r>
              <a:rPr lang="en-US" sz="2000" b="0" i="0" u="none" strike="noStrike" cap="none" baseline="-25000">
                <a:solidFill>
                  <a:srgbClr val="006600"/>
                </a:solidFill>
                <a:latin typeface="Arial"/>
                <a:ea typeface="Arial"/>
                <a:cs typeface="Arial"/>
                <a:sym typeface="Arial"/>
              </a:rPr>
              <a:t>2</a:t>
            </a:r>
            <a:r>
              <a:rPr lang="en-US" sz="2000" b="0" i="0" u="none" strike="noStrike" cap="none">
                <a:solidFill>
                  <a:srgbClr val="006600"/>
                </a:solidFill>
                <a:latin typeface="Arial"/>
                <a:ea typeface="Arial"/>
                <a:cs typeface="Arial"/>
                <a:sym typeface="Arial"/>
              </a:rPr>
              <a:t>	nitrogen		28.0 	g/mol </a:t>
            </a:r>
          </a:p>
          <a:p>
            <a:pPr marL="742950" marR="0" lvl="1" indent="-285750" algn="l" rtl="0">
              <a:lnSpc>
                <a:spcPct val="90000"/>
              </a:lnSpc>
              <a:spcBef>
                <a:spcPts val="400"/>
              </a:spcBef>
              <a:spcAft>
                <a:spcPts val="0"/>
              </a:spcAft>
              <a:buClr>
                <a:srgbClr val="006600"/>
              </a:buClr>
              <a:buSzPct val="25000"/>
              <a:buFont typeface="Arial"/>
              <a:buNone/>
            </a:pPr>
            <a:r>
              <a:rPr lang="en-US" sz="2000" b="0" i="0" u="none" strike="noStrike" cap="none">
                <a:solidFill>
                  <a:srgbClr val="006600"/>
                </a:solidFill>
                <a:latin typeface="Arial"/>
                <a:ea typeface="Arial"/>
                <a:cs typeface="Arial"/>
                <a:sym typeface="Arial"/>
              </a:rPr>
              <a:t>	O</a:t>
            </a:r>
            <a:r>
              <a:rPr lang="en-US" sz="2000" b="0" i="0" u="none" strike="noStrike" cap="none" baseline="-25000">
                <a:solidFill>
                  <a:srgbClr val="006600"/>
                </a:solidFill>
                <a:latin typeface="Arial"/>
                <a:ea typeface="Arial"/>
                <a:cs typeface="Arial"/>
                <a:sym typeface="Arial"/>
              </a:rPr>
              <a:t>2</a:t>
            </a:r>
            <a:r>
              <a:rPr lang="en-US" sz="2000" b="0" i="0" u="none" strike="noStrike" cap="none">
                <a:solidFill>
                  <a:srgbClr val="006600"/>
                </a:solidFill>
                <a:latin typeface="Arial"/>
                <a:ea typeface="Arial"/>
                <a:cs typeface="Arial"/>
                <a:sym typeface="Arial"/>
              </a:rPr>
              <a:t>	oxygen			32.0 	g/mol </a:t>
            </a:r>
          </a:p>
          <a:p>
            <a:pPr marL="742950" marR="0" lvl="1" indent="-285750" algn="l" rtl="0">
              <a:lnSpc>
                <a:spcPct val="90000"/>
              </a:lnSpc>
              <a:spcBef>
                <a:spcPts val="400"/>
              </a:spcBef>
              <a:spcAft>
                <a:spcPts val="0"/>
              </a:spcAft>
              <a:buClr>
                <a:srgbClr val="006600"/>
              </a:buClr>
              <a:buSzPct val="25000"/>
              <a:buFont typeface="Arial"/>
              <a:buNone/>
            </a:pPr>
            <a:r>
              <a:rPr lang="en-US" sz="2000" b="0" i="0" u="none" strike="noStrike" cap="none">
                <a:solidFill>
                  <a:srgbClr val="006600"/>
                </a:solidFill>
                <a:latin typeface="Arial"/>
                <a:ea typeface="Arial"/>
                <a:cs typeface="Arial"/>
                <a:sym typeface="Arial"/>
              </a:rPr>
              <a:t>	CO</a:t>
            </a:r>
            <a:r>
              <a:rPr lang="en-US" sz="2000" b="0" i="0" u="none" strike="noStrike" cap="none" baseline="-25000">
                <a:solidFill>
                  <a:srgbClr val="006600"/>
                </a:solidFill>
                <a:latin typeface="Arial"/>
                <a:ea typeface="Arial"/>
                <a:cs typeface="Arial"/>
                <a:sym typeface="Arial"/>
              </a:rPr>
              <a:t>2</a:t>
            </a:r>
            <a:r>
              <a:rPr lang="en-US" sz="2000" b="0" i="0" u="none" strike="noStrike" cap="none">
                <a:solidFill>
                  <a:srgbClr val="006600"/>
                </a:solidFill>
                <a:latin typeface="Arial"/>
                <a:ea typeface="Arial"/>
                <a:cs typeface="Arial"/>
                <a:sym typeface="Arial"/>
              </a:rPr>
              <a:t>	carbon dioxide		44.0 	g/mol </a:t>
            </a:r>
          </a:p>
          <a:p>
            <a:pPr marL="742950" marR="0" lvl="1" indent="-285750" algn="l" rtl="0">
              <a:lnSpc>
                <a:spcPct val="90000"/>
              </a:lnSpc>
              <a:spcBef>
                <a:spcPts val="400"/>
              </a:spcBef>
              <a:spcAft>
                <a:spcPts val="0"/>
              </a:spcAft>
              <a:buClr>
                <a:schemeClr val="dk1"/>
              </a:buClr>
              <a:buSzPct val="25000"/>
              <a:buFont typeface="Arial"/>
              <a:buNone/>
            </a:pPr>
            <a:endParaRPr sz="2000" b="0" i="0" u="none" strike="noStrike" cap="none">
              <a:solidFill>
                <a:srgbClr val="006600"/>
              </a:solidFill>
              <a:latin typeface="Arial"/>
              <a:ea typeface="Arial"/>
              <a:cs typeface="Arial"/>
              <a:sym typeface="Arial"/>
            </a:endParaRPr>
          </a:p>
        </p:txBody>
      </p:sp>
      <p:sp>
        <p:nvSpPr>
          <p:cNvPr id="642" name="Shape 642">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1 Mole of Particles</a:t>
            </a:r>
          </a:p>
        </p:txBody>
      </p:sp>
      <p:pic>
        <p:nvPicPr>
          <p:cNvPr id="649" name="Shape 649" descr="1 mole of particles"/>
          <p:cNvPicPr preferRelativeResize="0"/>
          <p:nvPr/>
        </p:nvPicPr>
        <p:blipFill rotWithShape="1">
          <a:blip r:embed="rId3">
            <a:alphaModFix/>
          </a:blip>
          <a:srcRect l="3921" t="8820" r="2941" b="11397"/>
          <a:stretch/>
        </p:blipFill>
        <p:spPr>
          <a:xfrm>
            <a:off x="609600" y="1828800"/>
            <a:ext cx="7924799" cy="4087813"/>
          </a:xfrm>
          <a:prstGeom prst="rect">
            <a:avLst/>
          </a:prstGeom>
          <a:noFill/>
          <a:ln>
            <a:noFill/>
          </a:ln>
        </p:spPr>
      </p:pic>
      <p:sp>
        <p:nvSpPr>
          <p:cNvPr id="650" name="Shape 650">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55"/>
        <p:cNvGrpSpPr/>
        <p:nvPr/>
      </p:nvGrpSpPr>
      <p:grpSpPr>
        <a:xfrm>
          <a:off x="0" y="0"/>
          <a:ext cx="0" cy="0"/>
          <a:chOff x="0" y="0"/>
          <a:chExt cx="0" cy="0"/>
        </a:xfrm>
      </p:grpSpPr>
      <p:sp>
        <p:nvSpPr>
          <p:cNvPr id="656" name="Shape 65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Molar Mass</a:t>
            </a:r>
          </a:p>
        </p:txBody>
      </p:sp>
      <p:sp>
        <p:nvSpPr>
          <p:cNvPr id="657" name="Shape 657">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a:solidFill>
                  <a:schemeClr val="dk2"/>
                </a:solidFill>
                <a:latin typeface="Arial"/>
                <a:ea typeface="Arial"/>
                <a:cs typeface="Arial"/>
                <a:sym typeface="Arial"/>
              </a:rPr>
              <a:t>Table of Contents</a:t>
            </a:r>
            <a:br>
              <a:rPr lang="en-US" sz="3200" b="0" i="0" u="none" strike="noStrike" cap="none">
                <a:solidFill>
                  <a:schemeClr val="dk2"/>
                </a:solidFill>
                <a:latin typeface="Arial"/>
                <a:ea typeface="Arial"/>
                <a:cs typeface="Arial"/>
                <a:sym typeface="Arial"/>
              </a:rPr>
            </a:br>
            <a:r>
              <a:rPr lang="en-US" sz="2400" b="0" i="0" u="none" strike="noStrike" cap="none">
                <a:solidFill>
                  <a:schemeClr val="dk2"/>
                </a:solidFill>
                <a:latin typeface="Arial"/>
                <a:ea typeface="Arial"/>
                <a:cs typeface="Arial"/>
                <a:sym typeface="Arial"/>
              </a:rPr>
              <a:t>‘Stoichiometry’</a:t>
            </a:r>
          </a:p>
        </p:txBody>
      </p:sp>
      <p:sp>
        <p:nvSpPr>
          <p:cNvPr id="247" name="Shape 247"/>
          <p:cNvSpPr txBox="1"/>
          <p:nvPr/>
        </p:nvSpPr>
        <p:spPr>
          <a:xfrm>
            <a:off x="762000" y="2041525"/>
            <a:ext cx="3757612" cy="34448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Balancing Chemical Equations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Avogadro’s Number</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Molar Mass</a:t>
            </a: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Combustion Reactions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Synthesis Reactions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Single Replacement Reactions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Activity Series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Double Replacement Reactions</a:t>
            </a: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248" name="Shape 248"/>
          <p:cNvSpPr txBox="1"/>
          <p:nvPr/>
        </p:nvSpPr>
        <p:spPr>
          <a:xfrm>
            <a:off x="5318125" y="2041525"/>
            <a:ext cx="2681287" cy="34448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Mole Island Diagram</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Limiting Reactants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Generic Stoichiometry</a:t>
            </a: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Air Bag Design</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Water from a Camel</a:t>
            </a:r>
          </a:p>
          <a:p>
            <a:pPr marL="0" marR="0" lvl="0" indent="0" algn="l" rtl="0">
              <a:spcBef>
                <a:spcPts val="0"/>
              </a:spcBef>
              <a:spcAft>
                <a:spcPts val="0"/>
              </a:spcAft>
              <a:buSzPct val="25000"/>
              <a:buNone/>
            </a:pPr>
            <a:r>
              <a:rPr lang="en-US" sz="2000" b="0" i="0" u="sng" strike="noStrike" cap="none">
                <a:solidFill>
                  <a:schemeClr val="hlink"/>
                </a:solidFill>
                <a:latin typeface="Arial"/>
                <a:ea typeface="Arial"/>
                <a:cs typeface="Arial"/>
                <a:sym typeface="Arial"/>
                <a:hlinkClick r:id="rId3"/>
              </a:rPr>
              <a:t>Rocket Fuel</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Water in Space</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Excess Reactant</a:t>
            </a: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Classes of Reactions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title"/>
          </p:nvPr>
        </p:nvSpPr>
        <p:spPr>
          <a:xfrm>
            <a:off x="685800" y="533400"/>
            <a:ext cx="79247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Molecular Weight and Molar Mass</a:t>
            </a:r>
          </a:p>
        </p:txBody>
      </p:sp>
      <p:sp>
        <p:nvSpPr>
          <p:cNvPr id="664" name="Shape 664"/>
          <p:cNvSpPr txBox="1"/>
          <p:nvPr/>
        </p:nvSpPr>
        <p:spPr>
          <a:xfrm>
            <a:off x="974725" y="2020888"/>
            <a:ext cx="6651625" cy="8223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accent2"/>
                </a:solidFill>
                <a:latin typeface="Arial"/>
                <a:ea typeface="Arial"/>
                <a:cs typeface="Arial"/>
                <a:sym typeface="Arial"/>
              </a:rPr>
              <a:t>Molecular weight </a:t>
            </a:r>
            <a:r>
              <a:rPr lang="en-US" sz="2400" b="0" i="0" u="none" strike="noStrike" cap="none">
                <a:solidFill>
                  <a:schemeClr val="dk1"/>
                </a:solidFill>
                <a:latin typeface="Arial"/>
                <a:ea typeface="Arial"/>
                <a:cs typeface="Arial"/>
                <a:sym typeface="Arial"/>
              </a:rPr>
              <a:t>is the sum of atomic weights </a:t>
            </a:r>
          </a:p>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of all atoms in the molecule.</a:t>
            </a:r>
          </a:p>
        </p:txBody>
      </p:sp>
      <p:sp>
        <p:nvSpPr>
          <p:cNvPr id="665" name="Shape 665"/>
          <p:cNvSpPr txBox="1"/>
          <p:nvPr/>
        </p:nvSpPr>
        <p:spPr>
          <a:xfrm>
            <a:off x="968375" y="4221162"/>
            <a:ext cx="58372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accent2"/>
                </a:solidFill>
                <a:latin typeface="Arial"/>
                <a:ea typeface="Arial"/>
                <a:cs typeface="Arial"/>
                <a:sym typeface="Arial"/>
              </a:rPr>
              <a:t>Molar mass </a:t>
            </a:r>
            <a:r>
              <a:rPr lang="en-US" sz="2400" b="0" i="0" u="none" strike="noStrike" cap="none">
                <a:solidFill>
                  <a:schemeClr val="dk1"/>
                </a:solidFill>
                <a:latin typeface="Arial"/>
                <a:ea typeface="Arial"/>
                <a:cs typeface="Arial"/>
                <a:sym typeface="Arial"/>
              </a:rPr>
              <a:t>= molecular weight in grams.</a:t>
            </a:r>
          </a:p>
        </p:txBody>
      </p:sp>
      <p:sp>
        <p:nvSpPr>
          <p:cNvPr id="666" name="Shape 666"/>
          <p:cNvSpPr txBox="1"/>
          <p:nvPr/>
        </p:nvSpPr>
        <p:spPr>
          <a:xfrm>
            <a:off x="2698750" y="2932113"/>
            <a:ext cx="56070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example:  NaCl has a molecular weight of 58.5 a.m.u.</a:t>
            </a:r>
          </a:p>
        </p:txBody>
      </p:sp>
      <p:sp>
        <p:nvSpPr>
          <p:cNvPr id="667" name="Shape 667"/>
          <p:cNvSpPr txBox="1"/>
          <p:nvPr/>
        </p:nvSpPr>
        <p:spPr>
          <a:xfrm>
            <a:off x="2698750" y="4829175"/>
            <a:ext cx="50736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example:  NaCl has a molar mass of 58.5 grams</a:t>
            </a:r>
          </a:p>
        </p:txBody>
      </p:sp>
      <p:sp>
        <p:nvSpPr>
          <p:cNvPr id="668" name="Shape 668"/>
          <p:cNvSpPr txBox="1"/>
          <p:nvPr/>
        </p:nvSpPr>
        <p:spPr>
          <a:xfrm>
            <a:off x="2698750" y="3290887"/>
            <a:ext cx="47942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this is composed of a single molecule of NaCl</a:t>
            </a:r>
          </a:p>
        </p:txBody>
      </p:sp>
      <p:sp>
        <p:nvSpPr>
          <p:cNvPr id="669" name="Shape 669"/>
          <p:cNvSpPr txBox="1"/>
          <p:nvPr/>
        </p:nvSpPr>
        <p:spPr>
          <a:xfrm>
            <a:off x="2673350" y="5195887"/>
            <a:ext cx="5356225"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this is composed of a 6.02 x10</a:t>
            </a:r>
            <a:r>
              <a:rPr lang="en-US" sz="1800" b="0" i="0" u="none" strike="noStrike" cap="none" baseline="30000">
                <a:solidFill>
                  <a:schemeClr val="dk1"/>
                </a:solidFill>
                <a:latin typeface="Arial"/>
                <a:ea typeface="Arial"/>
                <a:cs typeface="Arial"/>
                <a:sym typeface="Arial"/>
              </a:rPr>
              <a:t>23</a:t>
            </a:r>
            <a:r>
              <a:rPr lang="en-US" sz="1800" b="0" i="0" u="none" strike="noStrike" cap="none">
                <a:solidFill>
                  <a:schemeClr val="dk1"/>
                </a:solidFill>
                <a:latin typeface="Arial"/>
                <a:ea typeface="Arial"/>
                <a:cs typeface="Arial"/>
                <a:sym typeface="Arial"/>
              </a:rPr>
              <a:t> molecules of NaCl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Narrow"/>
                <a:ea typeface="Arial Narrow"/>
                <a:cs typeface="Arial Narrow"/>
                <a:sym typeface="Arial Narrow"/>
              </a:rPr>
              <a:t>The Molar Mass and Number of Particles in One-Mole Quantities </a:t>
            </a:r>
          </a:p>
        </p:txBody>
      </p:sp>
      <p:sp>
        <p:nvSpPr>
          <p:cNvPr id="676" name="Shape 676"/>
          <p:cNvSpPr txBox="1"/>
          <p:nvPr/>
        </p:nvSpPr>
        <p:spPr>
          <a:xfrm>
            <a:off x="381000" y="2422525"/>
            <a:ext cx="795654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rgbClr val="FF0000"/>
                </a:solidFill>
                <a:latin typeface="Arial Narrow"/>
                <a:ea typeface="Arial Narrow"/>
                <a:cs typeface="Arial Narrow"/>
                <a:sym typeface="Arial Narrow"/>
              </a:rPr>
              <a:t>Substance		Molar Mass	Number of Particles in One Mole</a:t>
            </a:r>
          </a:p>
        </p:txBody>
      </p:sp>
      <p:sp>
        <p:nvSpPr>
          <p:cNvPr id="677" name="Shape 677"/>
          <p:cNvSpPr txBox="1"/>
          <p:nvPr/>
        </p:nvSpPr>
        <p:spPr>
          <a:xfrm>
            <a:off x="228600" y="3032125"/>
            <a:ext cx="8653462" cy="3263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Carbon (C)		     12.0 g	    </a:t>
            </a:r>
            <a:r>
              <a:rPr lang="en-US" sz="2000" b="0" i="0" u="none" strike="noStrike" cap="none">
                <a:solidFill>
                  <a:schemeClr val="accent2"/>
                </a:solidFill>
                <a:latin typeface="Arial"/>
                <a:ea typeface="Arial"/>
                <a:cs typeface="Arial"/>
                <a:sym typeface="Arial"/>
              </a:rPr>
              <a:t>6.02 x 10</a:t>
            </a:r>
            <a:r>
              <a:rPr lang="en-US" sz="2000" b="0" i="0" u="none" strike="noStrike" cap="none" baseline="30000">
                <a:solidFill>
                  <a:schemeClr val="accent2"/>
                </a:solidFill>
                <a:latin typeface="Arial"/>
                <a:ea typeface="Arial"/>
                <a:cs typeface="Arial"/>
                <a:sym typeface="Arial"/>
              </a:rPr>
              <a:t>23</a:t>
            </a:r>
            <a:r>
              <a:rPr lang="en-US" sz="2000" b="0" i="0" u="none" strike="noStrike" cap="none">
                <a:solidFill>
                  <a:schemeClr val="dk1"/>
                </a:solidFill>
                <a:latin typeface="Arial"/>
                <a:ea typeface="Arial"/>
                <a:cs typeface="Arial"/>
                <a:sym typeface="Arial"/>
              </a:rPr>
              <a:t> C atoms</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Sodium (Na)	</a:t>
            </a:r>
            <a:r>
              <a:rPr lang="en-US" sz="2000">
                <a:solidFill>
                  <a:schemeClr val="dk1"/>
                </a:solidFill>
              </a:rPr>
              <a:t>     </a:t>
            </a:r>
            <a:r>
              <a:rPr lang="en-US" sz="2000" b="0" i="0" u="none" strike="noStrike" cap="none">
                <a:solidFill>
                  <a:schemeClr val="dk1"/>
                </a:solidFill>
                <a:latin typeface="Arial"/>
                <a:ea typeface="Arial"/>
                <a:cs typeface="Arial"/>
                <a:sym typeface="Arial"/>
              </a:rPr>
              <a:t>23.0 g	    </a:t>
            </a:r>
            <a:r>
              <a:rPr lang="en-US" sz="2000" b="0" i="0" u="none" strike="noStrike" cap="none">
                <a:solidFill>
                  <a:schemeClr val="accent2"/>
                </a:solidFill>
                <a:latin typeface="Arial"/>
                <a:ea typeface="Arial"/>
                <a:cs typeface="Arial"/>
                <a:sym typeface="Arial"/>
              </a:rPr>
              <a:t>6.02 x 10</a:t>
            </a:r>
            <a:r>
              <a:rPr lang="en-US" sz="2000" b="0" i="0" u="none" strike="noStrike" cap="none" baseline="30000">
                <a:solidFill>
                  <a:schemeClr val="accent2"/>
                </a:solidFill>
                <a:latin typeface="Arial"/>
                <a:ea typeface="Arial"/>
                <a:cs typeface="Arial"/>
                <a:sym typeface="Arial"/>
              </a:rPr>
              <a:t>23</a:t>
            </a:r>
            <a:r>
              <a:rPr lang="en-US" sz="2000" b="0" i="0" u="none" strike="noStrike" cap="none">
                <a:solidFill>
                  <a:schemeClr val="dk1"/>
                </a:solidFill>
                <a:latin typeface="Arial"/>
                <a:ea typeface="Arial"/>
                <a:cs typeface="Arial"/>
                <a:sym typeface="Arial"/>
              </a:rPr>
              <a:t> Na atoms</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Iron (Fe)		     55.9 g	    </a:t>
            </a:r>
            <a:r>
              <a:rPr lang="en-US" sz="2000" b="0" i="0" u="none" strike="noStrike" cap="none">
                <a:solidFill>
                  <a:schemeClr val="accent2"/>
                </a:solidFill>
                <a:latin typeface="Arial"/>
                <a:ea typeface="Arial"/>
                <a:cs typeface="Arial"/>
                <a:sym typeface="Arial"/>
              </a:rPr>
              <a:t>6.02 x 10</a:t>
            </a:r>
            <a:r>
              <a:rPr lang="en-US" sz="2000" b="0" i="0" u="none" strike="noStrike" cap="none" baseline="30000">
                <a:solidFill>
                  <a:schemeClr val="accent2"/>
                </a:solidFill>
                <a:latin typeface="Arial"/>
                <a:ea typeface="Arial"/>
                <a:cs typeface="Arial"/>
                <a:sym typeface="Arial"/>
              </a:rPr>
              <a:t>23</a:t>
            </a:r>
            <a:r>
              <a:rPr lang="en-US" sz="2000" b="0" i="0" u="none" strike="noStrike" cap="none">
                <a:solidFill>
                  <a:schemeClr val="dk1"/>
                </a:solidFill>
                <a:latin typeface="Arial"/>
                <a:ea typeface="Arial"/>
                <a:cs typeface="Arial"/>
                <a:sym typeface="Arial"/>
              </a:rPr>
              <a:t> Fe atoms</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NaF (preventative </a:t>
            </a:r>
            <a:r>
              <a:rPr lang="en-US" sz="2000">
                <a:solidFill>
                  <a:schemeClr val="dk1"/>
                </a:solidFill>
              </a:rPr>
              <a:t> </a:t>
            </a:r>
            <a:r>
              <a:rPr lang="en-US" sz="2000" b="0" i="0" u="none" strike="noStrike" cap="none">
                <a:solidFill>
                  <a:schemeClr val="dk1"/>
                </a:solidFill>
                <a:latin typeface="Arial"/>
                <a:ea typeface="Arial"/>
                <a:cs typeface="Arial"/>
                <a:sym typeface="Arial"/>
              </a:rPr>
              <a:t>42.0 g	    </a:t>
            </a:r>
            <a:r>
              <a:rPr lang="en-US" sz="2000" b="0" i="0" u="none" strike="noStrike" cap="none">
                <a:solidFill>
                  <a:schemeClr val="accent2"/>
                </a:solidFill>
                <a:latin typeface="Arial"/>
                <a:ea typeface="Arial"/>
                <a:cs typeface="Arial"/>
                <a:sym typeface="Arial"/>
              </a:rPr>
              <a:t>6.02 x 10</a:t>
            </a:r>
            <a:r>
              <a:rPr lang="en-US" sz="2000" b="0" i="0" u="none" strike="noStrike" cap="none" baseline="30000">
                <a:solidFill>
                  <a:schemeClr val="accent2"/>
                </a:solidFill>
                <a:latin typeface="Arial"/>
                <a:ea typeface="Arial"/>
                <a:cs typeface="Arial"/>
                <a:sym typeface="Arial"/>
              </a:rPr>
              <a:t>23</a:t>
            </a:r>
            <a:r>
              <a:rPr lang="en-US" sz="2000" b="0" i="0" u="none" strike="noStrike" cap="none">
                <a:solidFill>
                  <a:schemeClr val="dk1"/>
                </a:solidFill>
                <a:latin typeface="Arial"/>
                <a:ea typeface="Arial"/>
                <a:cs typeface="Arial"/>
                <a:sym typeface="Arial"/>
              </a:rPr>
              <a:t> NaF formula units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for dental cavities)</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CaCO</a:t>
            </a:r>
            <a:r>
              <a:rPr lang="en-US" sz="2000" b="0" i="0" u="none" strike="noStrike" cap="none" baseline="-25000">
                <a:solidFill>
                  <a:schemeClr val="dk1"/>
                </a:solidFill>
                <a:latin typeface="Arial"/>
                <a:ea typeface="Arial"/>
                <a:cs typeface="Arial"/>
                <a:sym typeface="Arial"/>
              </a:rPr>
              <a:t>3</a:t>
            </a:r>
            <a:r>
              <a:rPr lang="en-US" sz="2000" b="0" i="0" u="none" strike="noStrike" cap="none">
                <a:solidFill>
                  <a:schemeClr val="dk1"/>
                </a:solidFill>
                <a:latin typeface="Arial"/>
                <a:ea typeface="Arial"/>
                <a:cs typeface="Arial"/>
                <a:sym typeface="Arial"/>
              </a:rPr>
              <a:t> (antacid</a:t>
            </a:r>
            <a:r>
              <a:rPr lang="en-US" sz="2000">
                <a:solidFill>
                  <a:schemeClr val="dk1"/>
                </a:solidFill>
              </a:rPr>
              <a:t>)   </a:t>
            </a:r>
            <a:r>
              <a:rPr lang="en-US" sz="2000" b="0" i="0" u="none" strike="noStrike" cap="none">
                <a:solidFill>
                  <a:schemeClr val="dk1"/>
                </a:solidFill>
                <a:latin typeface="Arial"/>
                <a:ea typeface="Arial"/>
                <a:cs typeface="Arial"/>
                <a:sym typeface="Arial"/>
              </a:rPr>
              <a:t>100.1 g	    </a:t>
            </a:r>
            <a:r>
              <a:rPr lang="en-US" sz="2000" b="0" i="0" u="none" strike="noStrike" cap="none">
                <a:solidFill>
                  <a:schemeClr val="accent2"/>
                </a:solidFill>
                <a:latin typeface="Arial"/>
                <a:ea typeface="Arial"/>
                <a:cs typeface="Arial"/>
                <a:sym typeface="Arial"/>
              </a:rPr>
              <a:t>6.02 x 10</a:t>
            </a:r>
            <a:r>
              <a:rPr lang="en-US" sz="2000" b="0" i="0" u="none" strike="noStrike" cap="none" baseline="30000">
                <a:solidFill>
                  <a:schemeClr val="accent2"/>
                </a:solidFill>
                <a:latin typeface="Arial"/>
                <a:ea typeface="Arial"/>
                <a:cs typeface="Arial"/>
                <a:sym typeface="Arial"/>
              </a:rPr>
              <a:t>23</a:t>
            </a:r>
            <a:r>
              <a:rPr lang="en-US" sz="2000" b="0" i="0" u="none" strike="noStrike" cap="none">
                <a:solidFill>
                  <a:schemeClr val="dk1"/>
                </a:solidFill>
                <a:latin typeface="Arial"/>
                <a:ea typeface="Arial"/>
                <a:cs typeface="Arial"/>
                <a:sym typeface="Arial"/>
              </a:rPr>
              <a:t> CaCO</a:t>
            </a:r>
            <a:r>
              <a:rPr lang="en-US" sz="2000" b="0" i="0" u="none" strike="noStrike" cap="none" baseline="-25000">
                <a:solidFill>
                  <a:schemeClr val="dk1"/>
                </a:solidFill>
                <a:latin typeface="Arial"/>
                <a:ea typeface="Arial"/>
                <a:cs typeface="Arial"/>
                <a:sym typeface="Arial"/>
              </a:rPr>
              <a:t>3</a:t>
            </a:r>
            <a:r>
              <a:rPr lang="en-US" sz="2000" b="0" i="0" u="none" strike="noStrike" cap="none">
                <a:solidFill>
                  <a:schemeClr val="dk1"/>
                </a:solidFill>
                <a:latin typeface="Arial"/>
                <a:ea typeface="Arial"/>
                <a:cs typeface="Arial"/>
                <a:sym typeface="Arial"/>
              </a:rPr>
              <a:t> formula units</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a:t>
            </a:r>
            <a:r>
              <a:rPr lang="en-US" sz="2000" b="0" i="0" u="none" strike="noStrike" cap="none" baseline="-25000">
                <a:solidFill>
                  <a:schemeClr val="dk1"/>
                </a:solidFill>
                <a:latin typeface="Arial"/>
                <a:ea typeface="Arial"/>
                <a:cs typeface="Arial"/>
                <a:sym typeface="Arial"/>
              </a:rPr>
              <a:t>6</a:t>
            </a:r>
            <a:r>
              <a:rPr lang="en-US" sz="2000" b="0" i="0" u="none" strike="noStrike" cap="none">
                <a:solidFill>
                  <a:schemeClr val="dk1"/>
                </a:solidFill>
                <a:latin typeface="Arial"/>
                <a:ea typeface="Arial"/>
                <a:cs typeface="Arial"/>
                <a:sym typeface="Arial"/>
              </a:rPr>
              <a:t>H</a:t>
            </a:r>
            <a:r>
              <a:rPr lang="en-US" sz="2000" b="0" i="0" u="none" strike="noStrike" cap="none" baseline="-25000">
                <a:solidFill>
                  <a:schemeClr val="dk1"/>
                </a:solidFill>
                <a:latin typeface="Arial"/>
                <a:ea typeface="Arial"/>
                <a:cs typeface="Arial"/>
                <a:sym typeface="Arial"/>
              </a:rPr>
              <a:t>12</a:t>
            </a: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6</a:t>
            </a:r>
            <a:r>
              <a:rPr lang="en-US" sz="2000" b="0" i="0" u="none" strike="noStrike" cap="none">
                <a:solidFill>
                  <a:schemeClr val="dk1"/>
                </a:solidFill>
                <a:latin typeface="Arial"/>
                <a:ea typeface="Arial"/>
                <a:cs typeface="Arial"/>
                <a:sym typeface="Arial"/>
              </a:rPr>
              <a:t> (glucose</a:t>
            </a:r>
            <a:r>
              <a:rPr lang="en-US" sz="2000">
                <a:solidFill>
                  <a:schemeClr val="dk1"/>
                </a:solidFill>
              </a:rPr>
              <a:t>  </a:t>
            </a:r>
            <a:r>
              <a:rPr lang="en-US" sz="2000" b="0" i="0" u="none" strike="noStrike" cap="none">
                <a:solidFill>
                  <a:schemeClr val="dk1"/>
                </a:solidFill>
                <a:latin typeface="Arial"/>
                <a:ea typeface="Arial"/>
                <a:cs typeface="Arial"/>
                <a:sym typeface="Arial"/>
              </a:rPr>
              <a:t>180.0 g	    </a:t>
            </a:r>
            <a:r>
              <a:rPr lang="en-US" sz="2000" b="0" i="0" u="none" strike="noStrike" cap="none">
                <a:solidFill>
                  <a:schemeClr val="accent2"/>
                </a:solidFill>
                <a:latin typeface="Arial"/>
                <a:ea typeface="Arial"/>
                <a:cs typeface="Arial"/>
                <a:sym typeface="Arial"/>
              </a:rPr>
              <a:t>6.02 x 10</a:t>
            </a:r>
            <a:r>
              <a:rPr lang="en-US" sz="2000" b="0" i="0" u="none" strike="noStrike" cap="none" baseline="30000">
                <a:solidFill>
                  <a:schemeClr val="accent2"/>
                </a:solidFill>
                <a:latin typeface="Arial"/>
                <a:ea typeface="Arial"/>
                <a:cs typeface="Arial"/>
                <a:sym typeface="Arial"/>
              </a:rPr>
              <a:t>23</a:t>
            </a:r>
            <a:r>
              <a:rPr lang="en-US" sz="2000" b="0" i="0" u="none" strike="noStrike" cap="none">
                <a:solidFill>
                  <a:schemeClr val="dk1"/>
                </a:solidFill>
                <a:latin typeface="Arial"/>
                <a:ea typeface="Arial"/>
                <a:cs typeface="Arial"/>
                <a:sym typeface="Arial"/>
              </a:rPr>
              <a:t> glucose molecules</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a:t>
            </a:r>
            <a:r>
              <a:rPr lang="en-US" sz="2000" b="0" i="0" u="none" strike="noStrike" cap="none" baseline="-25000">
                <a:solidFill>
                  <a:schemeClr val="dk1"/>
                </a:solidFill>
                <a:latin typeface="Arial"/>
                <a:ea typeface="Arial"/>
                <a:cs typeface="Arial"/>
                <a:sym typeface="Arial"/>
              </a:rPr>
              <a:t>8</a:t>
            </a:r>
            <a:r>
              <a:rPr lang="en-US" sz="2000" b="0" i="0" u="none" strike="noStrike" cap="none">
                <a:solidFill>
                  <a:schemeClr val="dk1"/>
                </a:solidFill>
                <a:latin typeface="Arial"/>
                <a:ea typeface="Arial"/>
                <a:cs typeface="Arial"/>
                <a:sym typeface="Arial"/>
              </a:rPr>
              <a:t>H</a:t>
            </a:r>
            <a:r>
              <a:rPr lang="en-US" sz="2000" b="0" i="0" u="none" strike="noStrike" cap="none" baseline="-25000">
                <a:solidFill>
                  <a:schemeClr val="dk1"/>
                </a:solidFill>
                <a:latin typeface="Arial"/>
                <a:ea typeface="Arial"/>
                <a:cs typeface="Arial"/>
                <a:sym typeface="Arial"/>
              </a:rPr>
              <a:t>10</a:t>
            </a:r>
            <a:r>
              <a:rPr lang="en-US" sz="2000" b="0" i="0" u="none" strike="noStrike" cap="none">
                <a:solidFill>
                  <a:schemeClr val="dk1"/>
                </a:solidFill>
                <a:latin typeface="Arial"/>
                <a:ea typeface="Arial"/>
                <a:cs typeface="Arial"/>
                <a:sym typeface="Arial"/>
              </a:rPr>
              <a:t>N</a:t>
            </a:r>
            <a:r>
              <a:rPr lang="en-US" sz="2000" b="0" i="0" u="none" strike="noStrike" cap="none" baseline="-25000">
                <a:solidFill>
                  <a:schemeClr val="dk1"/>
                </a:solidFill>
                <a:latin typeface="Arial"/>
                <a:ea typeface="Arial"/>
                <a:cs typeface="Arial"/>
                <a:sym typeface="Arial"/>
              </a:rPr>
              <a:t>4</a:t>
            </a: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 (caffeine</a:t>
            </a:r>
            <a:r>
              <a:rPr lang="en-US" sz="2000">
                <a:solidFill>
                  <a:schemeClr val="dk1"/>
                </a:solidFill>
              </a:rPr>
              <a:t>) </a:t>
            </a:r>
            <a:r>
              <a:rPr lang="en-US" sz="2000" b="0" i="0" u="none" strike="noStrike" cap="none">
                <a:solidFill>
                  <a:schemeClr val="dk1"/>
                </a:solidFill>
                <a:latin typeface="Arial"/>
                <a:ea typeface="Arial"/>
                <a:cs typeface="Arial"/>
                <a:sym typeface="Arial"/>
              </a:rPr>
              <a:t>194.0 g</a:t>
            </a:r>
            <a:r>
              <a:rPr lang="en-US" sz="2000">
                <a:solidFill>
                  <a:schemeClr val="dk1"/>
                </a:solidFill>
              </a:rPr>
              <a:t>    </a:t>
            </a:r>
            <a:r>
              <a:rPr lang="en-US" sz="2000" b="0" i="0" u="none" strike="noStrike" cap="none">
                <a:solidFill>
                  <a:schemeClr val="accent2"/>
                </a:solidFill>
                <a:latin typeface="Arial"/>
                <a:ea typeface="Arial"/>
                <a:cs typeface="Arial"/>
                <a:sym typeface="Arial"/>
              </a:rPr>
              <a:t>6.02 x 10</a:t>
            </a:r>
            <a:r>
              <a:rPr lang="en-US" sz="2000" b="0" i="0" u="none" strike="noStrike" cap="none" baseline="30000">
                <a:solidFill>
                  <a:schemeClr val="accent2"/>
                </a:solidFill>
                <a:latin typeface="Arial"/>
                <a:ea typeface="Arial"/>
                <a:cs typeface="Arial"/>
                <a:sym typeface="Arial"/>
              </a:rPr>
              <a:t>23</a:t>
            </a:r>
            <a:r>
              <a:rPr lang="en-US" sz="2000" b="0" i="0" u="none" strike="noStrike" cap="none">
                <a:solidFill>
                  <a:schemeClr val="dk1"/>
                </a:solidFill>
                <a:latin typeface="Arial"/>
                <a:ea typeface="Arial"/>
                <a:cs typeface="Arial"/>
                <a:sym typeface="Arial"/>
              </a:rPr>
              <a:t> caffeine molecules</a:t>
            </a:r>
          </a:p>
        </p:txBody>
      </p:sp>
      <p:cxnSp>
        <p:nvCxnSpPr>
          <p:cNvPr id="678" name="Shape 678"/>
          <p:cNvCxnSpPr/>
          <p:nvPr/>
        </p:nvCxnSpPr>
        <p:spPr>
          <a:xfrm>
            <a:off x="152400" y="2895600"/>
            <a:ext cx="8534399" cy="0"/>
          </a:xfrm>
          <a:prstGeom prst="straightConnector1">
            <a:avLst/>
          </a:prstGeom>
          <a:noFill/>
          <a:ln w="38100" cap="flat" cmpd="sng">
            <a:solidFill>
              <a:schemeClr val="accent2"/>
            </a:solidFill>
            <a:prstDash val="solid"/>
            <a:round/>
            <a:headEnd type="none" w="med" len="med"/>
            <a:tailEnd type="none" w="med" len="med"/>
          </a:ln>
        </p:spPr>
      </p:cxnSp>
      <p:sp>
        <p:nvSpPr>
          <p:cNvPr id="679" name="Shape 679">
            <a:hlinkClick r:id="rId3"/>
          </p:cNvPr>
          <p:cNvSpPr/>
          <p:nvPr/>
        </p:nvSpPr>
        <p:spPr>
          <a:xfrm>
            <a:off x="0" y="6324600"/>
            <a:ext cx="609599" cy="357188"/>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5000"/>
                </a:lnTo>
                <a:close/>
                <a:moveTo>
                  <a:pt x="40224" y="15000"/>
                </a:moveTo>
                <a:lnTo>
                  <a:pt x="33632" y="15000"/>
                </a:lnTo>
                <a:lnTo>
                  <a:pt x="33632" y="105000"/>
                </a:lnTo>
                <a:lnTo>
                  <a:pt x="40224" y="105000"/>
                </a:lnTo>
                <a:close/>
              </a:path>
              <a:path w="120000" h="120000" fill="darken" extrusionOk="0">
                <a:moveTo>
                  <a:pt x="46816" y="60000"/>
                </a:moveTo>
                <a:lnTo>
                  <a:pt x="86367" y="15000"/>
                </a:lnTo>
                <a:lnTo>
                  <a:pt x="86367" y="105000"/>
                </a:lnTo>
                <a:close/>
                <a:moveTo>
                  <a:pt x="40224" y="15000"/>
                </a:moveTo>
                <a:lnTo>
                  <a:pt x="33632" y="15000"/>
                </a:lnTo>
                <a:lnTo>
                  <a:pt x="33632" y="105000"/>
                </a:lnTo>
                <a:lnTo>
                  <a:pt x="40224" y="105000"/>
                </a:lnTo>
                <a:close/>
              </a:path>
              <a:path w="120000" h="120000" fill="none" extrusionOk="0">
                <a:moveTo>
                  <a:pt x="46816" y="60000"/>
                </a:moveTo>
                <a:lnTo>
                  <a:pt x="86367" y="15000"/>
                </a:lnTo>
                <a:lnTo>
                  <a:pt x="86367" y="105000"/>
                </a:lnTo>
                <a:close/>
                <a:moveTo>
                  <a:pt x="40224" y="15000"/>
                </a:moveTo>
                <a:lnTo>
                  <a:pt x="40224" y="105000"/>
                </a:lnTo>
                <a:lnTo>
                  <a:pt x="33632" y="105000"/>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p:nvPr/>
        </p:nvSpPr>
        <p:spPr>
          <a:xfrm>
            <a:off x="893762" y="1206500"/>
            <a:ext cx="7262811" cy="298450"/>
          </a:xfrm>
          <a:prstGeom prst="rect">
            <a:avLst/>
          </a:prstGeom>
          <a:solidFill>
            <a:srgbClr val="FFFFCC"/>
          </a:solid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 </a:t>
            </a:r>
          </a:p>
        </p:txBody>
      </p:sp>
      <p:sp>
        <p:nvSpPr>
          <p:cNvPr id="686" name="Shape 686"/>
          <p:cNvSpPr/>
          <p:nvPr/>
        </p:nvSpPr>
        <p:spPr>
          <a:xfrm>
            <a:off x="879475" y="1524000"/>
            <a:ext cx="7273924" cy="1627188"/>
          </a:xfrm>
          <a:prstGeom prst="rect">
            <a:avLst/>
          </a:prstGeom>
          <a:solidFill>
            <a:srgbClr val="FFFFCC"/>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87" name="Shape 68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lt1"/>
                </a:solidFill>
                <a:latin typeface="Arial"/>
                <a:ea typeface="Arial"/>
                <a:cs typeface="Arial"/>
                <a:sym typeface="Arial"/>
              </a:rPr>
              <a:t>Chemical Equations</a:t>
            </a:r>
          </a:p>
        </p:txBody>
      </p:sp>
      <p:sp>
        <p:nvSpPr>
          <p:cNvPr id="688" name="Shape 688">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689" name="Shape 689" descr="Image:Ammonia-3D-vdW.png">
            <a:hlinkClick r:id="rId5"/>
          </p:cNvPr>
          <p:cNvPicPr preferRelativeResize="0"/>
          <p:nvPr/>
        </p:nvPicPr>
        <p:blipFill rotWithShape="1">
          <a:blip r:embed="rId6">
            <a:alphaModFix/>
          </a:blip>
          <a:srcRect/>
          <a:stretch/>
        </p:blipFill>
        <p:spPr>
          <a:xfrm>
            <a:off x="6535737" y="1590675"/>
            <a:ext cx="762000" cy="641350"/>
          </a:xfrm>
          <a:prstGeom prst="rect">
            <a:avLst/>
          </a:prstGeom>
          <a:noFill/>
          <a:ln>
            <a:noFill/>
          </a:ln>
        </p:spPr>
      </p:pic>
      <p:pic>
        <p:nvPicPr>
          <p:cNvPr id="690" name="Shape 690" descr="Image:Ammonia-3D-vdW.png">
            <a:hlinkClick r:id="rId5"/>
          </p:cNvPr>
          <p:cNvPicPr preferRelativeResize="0"/>
          <p:nvPr/>
        </p:nvPicPr>
        <p:blipFill rotWithShape="1">
          <a:blip r:embed="rId6">
            <a:alphaModFix/>
          </a:blip>
          <a:srcRect/>
          <a:stretch/>
        </p:blipFill>
        <p:spPr>
          <a:xfrm>
            <a:off x="7375525" y="1595437"/>
            <a:ext cx="762000" cy="641350"/>
          </a:xfrm>
          <a:prstGeom prst="rect">
            <a:avLst/>
          </a:prstGeom>
          <a:noFill/>
          <a:ln>
            <a:noFill/>
          </a:ln>
        </p:spPr>
      </p:pic>
      <p:pic>
        <p:nvPicPr>
          <p:cNvPr id="691" name="Shape 691" descr="Image:Nitrogen-3D-vdW.png">
            <a:hlinkClick r:id="rId7"/>
          </p:cNvPr>
          <p:cNvPicPr preferRelativeResize="0"/>
          <p:nvPr/>
        </p:nvPicPr>
        <p:blipFill rotWithShape="1">
          <a:blip r:embed="rId8">
            <a:alphaModFix/>
          </a:blip>
          <a:srcRect/>
          <a:stretch/>
        </p:blipFill>
        <p:spPr>
          <a:xfrm>
            <a:off x="2674938" y="1646238"/>
            <a:ext cx="817561" cy="619125"/>
          </a:xfrm>
          <a:prstGeom prst="rect">
            <a:avLst/>
          </a:prstGeom>
          <a:noFill/>
          <a:ln>
            <a:noFill/>
          </a:ln>
        </p:spPr>
      </p:pic>
      <p:grpSp>
        <p:nvGrpSpPr>
          <p:cNvPr id="692" name="Shape 692"/>
          <p:cNvGrpSpPr/>
          <p:nvPr/>
        </p:nvGrpSpPr>
        <p:grpSpPr>
          <a:xfrm>
            <a:off x="4927600" y="1790699"/>
            <a:ext cx="404812" cy="295274"/>
            <a:chOff x="2622" y="3422"/>
            <a:chExt cx="695" cy="507"/>
          </a:xfrm>
        </p:grpSpPr>
        <p:sp>
          <p:nvSpPr>
            <p:cNvPr id="693" name="Shape 693"/>
            <p:cNvSpPr/>
            <p:nvPr/>
          </p:nvSpPr>
          <p:spPr>
            <a:xfrm>
              <a:off x="2954" y="3450"/>
              <a:ext cx="56" cy="450"/>
            </a:xfrm>
            <a:prstGeom prst="rect">
              <a:avLst/>
            </a:prstGeom>
            <a:solidFill>
              <a:srgbClr val="8F8F8F"/>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94" name="Shape 694"/>
            <p:cNvSpPr/>
            <p:nvPr/>
          </p:nvSpPr>
          <p:spPr>
            <a:xfrm>
              <a:off x="2622" y="3422"/>
              <a:ext cx="695" cy="507"/>
            </a:xfrm>
            <a:custGeom>
              <a:avLst/>
              <a:gdLst/>
              <a:ahLst/>
              <a:cxnLst/>
              <a:rect l="0" t="0" r="0" b="0"/>
              <a:pathLst>
                <a:path w="696" h="508" extrusionOk="0">
                  <a:moveTo>
                    <a:pt x="347" y="26"/>
                  </a:moveTo>
                  <a:cubicBezTo>
                    <a:pt x="331" y="23"/>
                    <a:pt x="284" y="7"/>
                    <a:pt x="249" y="9"/>
                  </a:cubicBezTo>
                  <a:cubicBezTo>
                    <a:pt x="214" y="11"/>
                    <a:pt x="171" y="18"/>
                    <a:pt x="138" y="36"/>
                  </a:cubicBezTo>
                  <a:cubicBezTo>
                    <a:pt x="105" y="54"/>
                    <a:pt x="70" y="82"/>
                    <a:pt x="48" y="115"/>
                  </a:cubicBezTo>
                  <a:cubicBezTo>
                    <a:pt x="26" y="148"/>
                    <a:pt x="6" y="196"/>
                    <a:pt x="3" y="237"/>
                  </a:cubicBezTo>
                  <a:cubicBezTo>
                    <a:pt x="0" y="278"/>
                    <a:pt x="12" y="328"/>
                    <a:pt x="29" y="364"/>
                  </a:cubicBezTo>
                  <a:cubicBezTo>
                    <a:pt x="46" y="400"/>
                    <a:pt x="73" y="433"/>
                    <a:pt x="104" y="456"/>
                  </a:cubicBezTo>
                  <a:cubicBezTo>
                    <a:pt x="135" y="479"/>
                    <a:pt x="174" y="496"/>
                    <a:pt x="213" y="502"/>
                  </a:cubicBezTo>
                  <a:cubicBezTo>
                    <a:pt x="252" y="508"/>
                    <a:pt x="315" y="503"/>
                    <a:pt x="341" y="492"/>
                  </a:cubicBezTo>
                  <a:cubicBezTo>
                    <a:pt x="367" y="481"/>
                    <a:pt x="364" y="470"/>
                    <a:pt x="369" y="433"/>
                  </a:cubicBezTo>
                  <a:cubicBezTo>
                    <a:pt x="374" y="396"/>
                    <a:pt x="374" y="317"/>
                    <a:pt x="372" y="268"/>
                  </a:cubicBezTo>
                  <a:cubicBezTo>
                    <a:pt x="370" y="219"/>
                    <a:pt x="364" y="179"/>
                    <a:pt x="360" y="141"/>
                  </a:cubicBezTo>
                  <a:cubicBezTo>
                    <a:pt x="356" y="103"/>
                    <a:pt x="351" y="59"/>
                    <a:pt x="350" y="39"/>
                  </a:cubicBezTo>
                  <a:cubicBezTo>
                    <a:pt x="349" y="19"/>
                    <a:pt x="339" y="24"/>
                    <a:pt x="353" y="18"/>
                  </a:cubicBezTo>
                  <a:cubicBezTo>
                    <a:pt x="367" y="12"/>
                    <a:pt x="402" y="0"/>
                    <a:pt x="432" y="0"/>
                  </a:cubicBezTo>
                  <a:cubicBezTo>
                    <a:pt x="462" y="0"/>
                    <a:pt x="504" y="6"/>
                    <a:pt x="533" y="16"/>
                  </a:cubicBezTo>
                  <a:cubicBezTo>
                    <a:pt x="562" y="26"/>
                    <a:pt x="587" y="41"/>
                    <a:pt x="609" y="61"/>
                  </a:cubicBezTo>
                  <a:cubicBezTo>
                    <a:pt x="631" y="81"/>
                    <a:pt x="651" y="108"/>
                    <a:pt x="665" y="136"/>
                  </a:cubicBezTo>
                  <a:cubicBezTo>
                    <a:pt x="679" y="164"/>
                    <a:pt x="694" y="196"/>
                    <a:pt x="695" y="232"/>
                  </a:cubicBezTo>
                  <a:cubicBezTo>
                    <a:pt x="696" y="268"/>
                    <a:pt x="687" y="319"/>
                    <a:pt x="671" y="354"/>
                  </a:cubicBezTo>
                  <a:cubicBezTo>
                    <a:pt x="655" y="389"/>
                    <a:pt x="631" y="421"/>
                    <a:pt x="600" y="444"/>
                  </a:cubicBezTo>
                  <a:cubicBezTo>
                    <a:pt x="569" y="467"/>
                    <a:pt x="522" y="488"/>
                    <a:pt x="485" y="495"/>
                  </a:cubicBezTo>
                  <a:cubicBezTo>
                    <a:pt x="448" y="502"/>
                    <a:pt x="401" y="490"/>
                    <a:pt x="380" y="487"/>
                  </a:cubicBezTo>
                  <a:cubicBezTo>
                    <a:pt x="359" y="484"/>
                    <a:pt x="363" y="479"/>
                    <a:pt x="360" y="477"/>
                  </a:cubicBezTo>
                </a:path>
              </a:pathLst>
            </a:custGeom>
            <a:gradFill>
              <a:gsLst>
                <a:gs pos="0">
                  <a:schemeClr val="lt1"/>
                </a:gs>
                <a:gs pos="100000">
                  <a:srgbClr val="B4B4B4"/>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695" name="Shape 695"/>
          <p:cNvGrpSpPr/>
          <p:nvPr/>
        </p:nvGrpSpPr>
        <p:grpSpPr>
          <a:xfrm>
            <a:off x="4292599" y="1787524"/>
            <a:ext cx="404812" cy="295274"/>
            <a:chOff x="2622" y="3422"/>
            <a:chExt cx="695" cy="507"/>
          </a:xfrm>
        </p:grpSpPr>
        <p:sp>
          <p:nvSpPr>
            <p:cNvPr id="696" name="Shape 696"/>
            <p:cNvSpPr/>
            <p:nvPr/>
          </p:nvSpPr>
          <p:spPr>
            <a:xfrm>
              <a:off x="2954" y="3450"/>
              <a:ext cx="56" cy="450"/>
            </a:xfrm>
            <a:prstGeom prst="rect">
              <a:avLst/>
            </a:prstGeom>
            <a:solidFill>
              <a:srgbClr val="8F8F8F"/>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97" name="Shape 697"/>
            <p:cNvSpPr/>
            <p:nvPr/>
          </p:nvSpPr>
          <p:spPr>
            <a:xfrm>
              <a:off x="2622" y="3422"/>
              <a:ext cx="695" cy="507"/>
            </a:xfrm>
            <a:custGeom>
              <a:avLst/>
              <a:gdLst/>
              <a:ahLst/>
              <a:cxnLst/>
              <a:rect l="0" t="0" r="0" b="0"/>
              <a:pathLst>
                <a:path w="696" h="508" extrusionOk="0">
                  <a:moveTo>
                    <a:pt x="347" y="26"/>
                  </a:moveTo>
                  <a:cubicBezTo>
                    <a:pt x="331" y="23"/>
                    <a:pt x="284" y="7"/>
                    <a:pt x="249" y="9"/>
                  </a:cubicBezTo>
                  <a:cubicBezTo>
                    <a:pt x="214" y="11"/>
                    <a:pt x="171" y="18"/>
                    <a:pt x="138" y="36"/>
                  </a:cubicBezTo>
                  <a:cubicBezTo>
                    <a:pt x="105" y="54"/>
                    <a:pt x="70" y="82"/>
                    <a:pt x="48" y="115"/>
                  </a:cubicBezTo>
                  <a:cubicBezTo>
                    <a:pt x="26" y="148"/>
                    <a:pt x="6" y="196"/>
                    <a:pt x="3" y="237"/>
                  </a:cubicBezTo>
                  <a:cubicBezTo>
                    <a:pt x="0" y="278"/>
                    <a:pt x="12" y="328"/>
                    <a:pt x="29" y="364"/>
                  </a:cubicBezTo>
                  <a:cubicBezTo>
                    <a:pt x="46" y="400"/>
                    <a:pt x="73" y="433"/>
                    <a:pt x="104" y="456"/>
                  </a:cubicBezTo>
                  <a:cubicBezTo>
                    <a:pt x="135" y="479"/>
                    <a:pt x="174" y="496"/>
                    <a:pt x="213" y="502"/>
                  </a:cubicBezTo>
                  <a:cubicBezTo>
                    <a:pt x="252" y="508"/>
                    <a:pt x="315" y="503"/>
                    <a:pt x="341" y="492"/>
                  </a:cubicBezTo>
                  <a:cubicBezTo>
                    <a:pt x="367" y="481"/>
                    <a:pt x="364" y="470"/>
                    <a:pt x="369" y="433"/>
                  </a:cubicBezTo>
                  <a:cubicBezTo>
                    <a:pt x="374" y="396"/>
                    <a:pt x="374" y="317"/>
                    <a:pt x="372" y="268"/>
                  </a:cubicBezTo>
                  <a:cubicBezTo>
                    <a:pt x="370" y="219"/>
                    <a:pt x="364" y="179"/>
                    <a:pt x="360" y="141"/>
                  </a:cubicBezTo>
                  <a:cubicBezTo>
                    <a:pt x="356" y="103"/>
                    <a:pt x="351" y="59"/>
                    <a:pt x="350" y="39"/>
                  </a:cubicBezTo>
                  <a:cubicBezTo>
                    <a:pt x="349" y="19"/>
                    <a:pt x="339" y="24"/>
                    <a:pt x="353" y="18"/>
                  </a:cubicBezTo>
                  <a:cubicBezTo>
                    <a:pt x="367" y="12"/>
                    <a:pt x="402" y="0"/>
                    <a:pt x="432" y="0"/>
                  </a:cubicBezTo>
                  <a:cubicBezTo>
                    <a:pt x="462" y="0"/>
                    <a:pt x="504" y="6"/>
                    <a:pt x="533" y="16"/>
                  </a:cubicBezTo>
                  <a:cubicBezTo>
                    <a:pt x="562" y="26"/>
                    <a:pt x="587" y="41"/>
                    <a:pt x="609" y="61"/>
                  </a:cubicBezTo>
                  <a:cubicBezTo>
                    <a:pt x="631" y="81"/>
                    <a:pt x="651" y="108"/>
                    <a:pt x="665" y="136"/>
                  </a:cubicBezTo>
                  <a:cubicBezTo>
                    <a:pt x="679" y="164"/>
                    <a:pt x="694" y="196"/>
                    <a:pt x="695" y="232"/>
                  </a:cubicBezTo>
                  <a:cubicBezTo>
                    <a:pt x="696" y="268"/>
                    <a:pt x="687" y="319"/>
                    <a:pt x="671" y="354"/>
                  </a:cubicBezTo>
                  <a:cubicBezTo>
                    <a:pt x="655" y="389"/>
                    <a:pt x="631" y="421"/>
                    <a:pt x="600" y="444"/>
                  </a:cubicBezTo>
                  <a:cubicBezTo>
                    <a:pt x="569" y="467"/>
                    <a:pt x="522" y="488"/>
                    <a:pt x="485" y="495"/>
                  </a:cubicBezTo>
                  <a:cubicBezTo>
                    <a:pt x="448" y="502"/>
                    <a:pt x="401" y="490"/>
                    <a:pt x="380" y="487"/>
                  </a:cubicBezTo>
                  <a:cubicBezTo>
                    <a:pt x="359" y="484"/>
                    <a:pt x="363" y="479"/>
                    <a:pt x="360" y="477"/>
                  </a:cubicBezTo>
                </a:path>
              </a:pathLst>
            </a:custGeom>
            <a:gradFill>
              <a:gsLst>
                <a:gs pos="0">
                  <a:schemeClr val="lt1"/>
                </a:gs>
                <a:gs pos="100000">
                  <a:srgbClr val="B4B4B4"/>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698" name="Shape 698"/>
          <p:cNvGrpSpPr/>
          <p:nvPr/>
        </p:nvGrpSpPr>
        <p:grpSpPr>
          <a:xfrm>
            <a:off x="5576888" y="1781174"/>
            <a:ext cx="404812" cy="295274"/>
            <a:chOff x="2622" y="3422"/>
            <a:chExt cx="695" cy="507"/>
          </a:xfrm>
        </p:grpSpPr>
        <p:sp>
          <p:nvSpPr>
            <p:cNvPr id="699" name="Shape 699"/>
            <p:cNvSpPr/>
            <p:nvPr/>
          </p:nvSpPr>
          <p:spPr>
            <a:xfrm>
              <a:off x="2954" y="3450"/>
              <a:ext cx="56" cy="450"/>
            </a:xfrm>
            <a:prstGeom prst="rect">
              <a:avLst/>
            </a:prstGeom>
            <a:solidFill>
              <a:srgbClr val="8F8F8F"/>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00" name="Shape 700"/>
            <p:cNvSpPr/>
            <p:nvPr/>
          </p:nvSpPr>
          <p:spPr>
            <a:xfrm>
              <a:off x="2622" y="3422"/>
              <a:ext cx="695" cy="507"/>
            </a:xfrm>
            <a:custGeom>
              <a:avLst/>
              <a:gdLst/>
              <a:ahLst/>
              <a:cxnLst/>
              <a:rect l="0" t="0" r="0" b="0"/>
              <a:pathLst>
                <a:path w="696" h="508" extrusionOk="0">
                  <a:moveTo>
                    <a:pt x="347" y="26"/>
                  </a:moveTo>
                  <a:cubicBezTo>
                    <a:pt x="331" y="23"/>
                    <a:pt x="284" y="7"/>
                    <a:pt x="249" y="9"/>
                  </a:cubicBezTo>
                  <a:cubicBezTo>
                    <a:pt x="214" y="11"/>
                    <a:pt x="171" y="18"/>
                    <a:pt x="138" y="36"/>
                  </a:cubicBezTo>
                  <a:cubicBezTo>
                    <a:pt x="105" y="54"/>
                    <a:pt x="70" y="82"/>
                    <a:pt x="48" y="115"/>
                  </a:cubicBezTo>
                  <a:cubicBezTo>
                    <a:pt x="26" y="148"/>
                    <a:pt x="6" y="196"/>
                    <a:pt x="3" y="237"/>
                  </a:cubicBezTo>
                  <a:cubicBezTo>
                    <a:pt x="0" y="278"/>
                    <a:pt x="12" y="328"/>
                    <a:pt x="29" y="364"/>
                  </a:cubicBezTo>
                  <a:cubicBezTo>
                    <a:pt x="46" y="400"/>
                    <a:pt x="73" y="433"/>
                    <a:pt x="104" y="456"/>
                  </a:cubicBezTo>
                  <a:cubicBezTo>
                    <a:pt x="135" y="479"/>
                    <a:pt x="174" y="496"/>
                    <a:pt x="213" y="502"/>
                  </a:cubicBezTo>
                  <a:cubicBezTo>
                    <a:pt x="252" y="508"/>
                    <a:pt x="315" y="503"/>
                    <a:pt x="341" y="492"/>
                  </a:cubicBezTo>
                  <a:cubicBezTo>
                    <a:pt x="367" y="481"/>
                    <a:pt x="364" y="470"/>
                    <a:pt x="369" y="433"/>
                  </a:cubicBezTo>
                  <a:cubicBezTo>
                    <a:pt x="374" y="396"/>
                    <a:pt x="374" y="317"/>
                    <a:pt x="372" y="268"/>
                  </a:cubicBezTo>
                  <a:cubicBezTo>
                    <a:pt x="370" y="219"/>
                    <a:pt x="364" y="179"/>
                    <a:pt x="360" y="141"/>
                  </a:cubicBezTo>
                  <a:cubicBezTo>
                    <a:pt x="356" y="103"/>
                    <a:pt x="351" y="59"/>
                    <a:pt x="350" y="39"/>
                  </a:cubicBezTo>
                  <a:cubicBezTo>
                    <a:pt x="349" y="19"/>
                    <a:pt x="339" y="24"/>
                    <a:pt x="353" y="18"/>
                  </a:cubicBezTo>
                  <a:cubicBezTo>
                    <a:pt x="367" y="12"/>
                    <a:pt x="402" y="0"/>
                    <a:pt x="432" y="0"/>
                  </a:cubicBezTo>
                  <a:cubicBezTo>
                    <a:pt x="462" y="0"/>
                    <a:pt x="504" y="6"/>
                    <a:pt x="533" y="16"/>
                  </a:cubicBezTo>
                  <a:cubicBezTo>
                    <a:pt x="562" y="26"/>
                    <a:pt x="587" y="41"/>
                    <a:pt x="609" y="61"/>
                  </a:cubicBezTo>
                  <a:cubicBezTo>
                    <a:pt x="631" y="81"/>
                    <a:pt x="651" y="108"/>
                    <a:pt x="665" y="136"/>
                  </a:cubicBezTo>
                  <a:cubicBezTo>
                    <a:pt x="679" y="164"/>
                    <a:pt x="694" y="196"/>
                    <a:pt x="695" y="232"/>
                  </a:cubicBezTo>
                  <a:cubicBezTo>
                    <a:pt x="696" y="268"/>
                    <a:pt x="687" y="319"/>
                    <a:pt x="671" y="354"/>
                  </a:cubicBezTo>
                  <a:cubicBezTo>
                    <a:pt x="655" y="389"/>
                    <a:pt x="631" y="421"/>
                    <a:pt x="600" y="444"/>
                  </a:cubicBezTo>
                  <a:cubicBezTo>
                    <a:pt x="569" y="467"/>
                    <a:pt x="522" y="488"/>
                    <a:pt x="485" y="495"/>
                  </a:cubicBezTo>
                  <a:cubicBezTo>
                    <a:pt x="448" y="502"/>
                    <a:pt x="401" y="490"/>
                    <a:pt x="380" y="487"/>
                  </a:cubicBezTo>
                  <a:cubicBezTo>
                    <a:pt x="359" y="484"/>
                    <a:pt x="363" y="479"/>
                    <a:pt x="360" y="477"/>
                  </a:cubicBezTo>
                </a:path>
              </a:pathLst>
            </a:custGeom>
            <a:gradFill>
              <a:gsLst>
                <a:gs pos="0">
                  <a:schemeClr val="lt1"/>
                </a:gs>
                <a:gs pos="100000">
                  <a:srgbClr val="B4B4B4"/>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701" name="Shape 701"/>
          <p:cNvSpPr txBox="1"/>
          <p:nvPr/>
        </p:nvSpPr>
        <p:spPr>
          <a:xfrm>
            <a:off x="2503488" y="2439988"/>
            <a:ext cx="1127125"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1 molecule N</a:t>
            </a:r>
            <a:r>
              <a:rPr lang="en-US" sz="1200" b="0" i="0" u="none" strike="noStrike" cap="none" baseline="-25000">
                <a:solidFill>
                  <a:schemeClr val="dk1"/>
                </a:solidFill>
                <a:latin typeface="Arial"/>
                <a:ea typeface="Arial"/>
                <a:cs typeface="Arial"/>
                <a:sym typeface="Arial"/>
              </a:rPr>
              <a:t>2</a:t>
            </a:r>
          </a:p>
        </p:txBody>
      </p:sp>
      <p:sp>
        <p:nvSpPr>
          <p:cNvPr id="702" name="Shape 702"/>
          <p:cNvSpPr txBox="1"/>
          <p:nvPr/>
        </p:nvSpPr>
        <p:spPr>
          <a:xfrm>
            <a:off x="4543425" y="2439988"/>
            <a:ext cx="1203324"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 molecules H</a:t>
            </a:r>
            <a:r>
              <a:rPr lang="en-US" sz="1200" b="0" i="0" u="none" strike="noStrike" cap="none" baseline="-25000">
                <a:solidFill>
                  <a:schemeClr val="dk1"/>
                </a:solidFill>
                <a:latin typeface="Arial"/>
                <a:ea typeface="Arial"/>
                <a:cs typeface="Arial"/>
                <a:sym typeface="Arial"/>
              </a:rPr>
              <a:t>2</a:t>
            </a:r>
          </a:p>
        </p:txBody>
      </p:sp>
      <p:sp>
        <p:nvSpPr>
          <p:cNvPr id="703" name="Shape 703"/>
          <p:cNvSpPr txBox="1"/>
          <p:nvPr/>
        </p:nvSpPr>
        <p:spPr>
          <a:xfrm>
            <a:off x="6643688" y="2432050"/>
            <a:ext cx="1312862"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 molecules NH</a:t>
            </a:r>
            <a:r>
              <a:rPr lang="en-US" sz="1200" b="0" i="0" u="none" strike="noStrike" cap="none" baseline="-25000">
                <a:solidFill>
                  <a:schemeClr val="dk1"/>
                </a:solidFill>
                <a:latin typeface="Arial"/>
                <a:ea typeface="Arial"/>
                <a:cs typeface="Arial"/>
                <a:sym typeface="Arial"/>
              </a:rPr>
              <a:t>3</a:t>
            </a:r>
          </a:p>
        </p:txBody>
      </p:sp>
      <p:sp>
        <p:nvSpPr>
          <p:cNvPr id="704" name="Shape 704"/>
          <p:cNvSpPr txBox="1"/>
          <p:nvPr/>
        </p:nvSpPr>
        <p:spPr>
          <a:xfrm>
            <a:off x="3865562" y="2430463"/>
            <a:ext cx="287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705" name="Shape 705"/>
          <p:cNvSpPr txBox="1"/>
          <p:nvPr/>
        </p:nvSpPr>
        <p:spPr>
          <a:xfrm>
            <a:off x="3865562" y="1768475"/>
            <a:ext cx="287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706" name="Shape 706"/>
          <p:cNvSpPr txBox="1"/>
          <p:nvPr/>
        </p:nvSpPr>
        <p:spPr>
          <a:xfrm>
            <a:off x="3860800" y="1192212"/>
            <a:ext cx="2873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707" name="Shape 707"/>
          <p:cNvSpPr txBox="1"/>
          <p:nvPr/>
        </p:nvSpPr>
        <p:spPr>
          <a:xfrm>
            <a:off x="3865562" y="2844800"/>
            <a:ext cx="287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708" name="Shape 708"/>
          <p:cNvSpPr txBox="1"/>
          <p:nvPr/>
        </p:nvSpPr>
        <p:spPr>
          <a:xfrm>
            <a:off x="3870325" y="4559300"/>
            <a:ext cx="2873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cxnSp>
        <p:nvCxnSpPr>
          <p:cNvPr id="709" name="Shape 709"/>
          <p:cNvCxnSpPr/>
          <p:nvPr/>
        </p:nvCxnSpPr>
        <p:spPr>
          <a:xfrm>
            <a:off x="6172200" y="2576513"/>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710" name="Shape 710"/>
          <p:cNvCxnSpPr/>
          <p:nvPr/>
        </p:nvCxnSpPr>
        <p:spPr>
          <a:xfrm>
            <a:off x="6172200" y="2990850"/>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711" name="Shape 711"/>
          <p:cNvCxnSpPr/>
          <p:nvPr/>
        </p:nvCxnSpPr>
        <p:spPr>
          <a:xfrm>
            <a:off x="6172200" y="4700587"/>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712" name="Shape 712"/>
          <p:cNvCxnSpPr/>
          <p:nvPr/>
        </p:nvCxnSpPr>
        <p:spPr>
          <a:xfrm>
            <a:off x="6172200" y="1914525"/>
            <a:ext cx="204787" cy="0"/>
          </a:xfrm>
          <a:prstGeom prst="straightConnector1">
            <a:avLst/>
          </a:prstGeom>
          <a:noFill/>
          <a:ln w="9525" cap="flat" cmpd="sng">
            <a:solidFill>
              <a:schemeClr val="dk1"/>
            </a:solidFill>
            <a:prstDash val="solid"/>
            <a:round/>
            <a:headEnd type="none" w="med" len="med"/>
            <a:tailEnd type="stealth" w="lg" len="lg"/>
          </a:ln>
        </p:spPr>
      </p:cxnSp>
      <p:sp>
        <p:nvSpPr>
          <p:cNvPr id="713" name="Shape 713"/>
          <p:cNvSpPr txBox="1"/>
          <p:nvPr/>
        </p:nvSpPr>
        <p:spPr>
          <a:xfrm>
            <a:off x="2651125" y="2863850"/>
            <a:ext cx="765175"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1 mol N</a:t>
            </a:r>
            <a:r>
              <a:rPr lang="en-US" sz="1200" b="0" i="0" u="none" strike="noStrike" cap="none" baseline="-25000">
                <a:solidFill>
                  <a:schemeClr val="dk1"/>
                </a:solidFill>
                <a:latin typeface="Arial"/>
                <a:ea typeface="Arial"/>
                <a:cs typeface="Arial"/>
                <a:sym typeface="Arial"/>
              </a:rPr>
              <a:t>2</a:t>
            </a:r>
          </a:p>
        </p:txBody>
      </p:sp>
      <p:sp>
        <p:nvSpPr>
          <p:cNvPr id="714" name="Shape 714"/>
          <p:cNvSpPr txBox="1"/>
          <p:nvPr/>
        </p:nvSpPr>
        <p:spPr>
          <a:xfrm>
            <a:off x="4700587" y="2863850"/>
            <a:ext cx="765175"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 mol H</a:t>
            </a:r>
            <a:r>
              <a:rPr lang="en-US" sz="1200" b="0" i="0" u="none" strike="noStrike" cap="none" baseline="-25000">
                <a:solidFill>
                  <a:schemeClr val="dk1"/>
                </a:solidFill>
                <a:latin typeface="Arial"/>
                <a:ea typeface="Arial"/>
                <a:cs typeface="Arial"/>
                <a:sym typeface="Arial"/>
              </a:rPr>
              <a:t>2</a:t>
            </a:r>
          </a:p>
        </p:txBody>
      </p:sp>
      <p:sp>
        <p:nvSpPr>
          <p:cNvPr id="715" name="Shape 715"/>
          <p:cNvSpPr txBox="1"/>
          <p:nvPr/>
        </p:nvSpPr>
        <p:spPr>
          <a:xfrm>
            <a:off x="6867525" y="2863850"/>
            <a:ext cx="874712"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 mol NH</a:t>
            </a:r>
            <a:r>
              <a:rPr lang="en-US" sz="1200" b="0" i="0" u="none" strike="noStrike" cap="none" baseline="-25000">
                <a:solidFill>
                  <a:schemeClr val="dk1"/>
                </a:solidFill>
                <a:latin typeface="Arial"/>
                <a:ea typeface="Arial"/>
                <a:cs typeface="Arial"/>
                <a:sym typeface="Arial"/>
              </a:rPr>
              <a:t>3</a:t>
            </a:r>
          </a:p>
        </p:txBody>
      </p:sp>
      <p:sp>
        <p:nvSpPr>
          <p:cNvPr id="716" name="Shape 716"/>
          <p:cNvSpPr txBox="1"/>
          <p:nvPr/>
        </p:nvSpPr>
        <p:spPr>
          <a:xfrm>
            <a:off x="2722563" y="4578350"/>
            <a:ext cx="765175"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1 mol N</a:t>
            </a:r>
            <a:r>
              <a:rPr lang="en-US" sz="1200" b="0" i="0" u="none" strike="noStrike" cap="none" baseline="-25000">
                <a:solidFill>
                  <a:schemeClr val="dk1"/>
                </a:solidFill>
                <a:latin typeface="Arial"/>
                <a:ea typeface="Arial"/>
                <a:cs typeface="Arial"/>
                <a:sym typeface="Arial"/>
              </a:rPr>
              <a:t>2</a:t>
            </a:r>
          </a:p>
        </p:txBody>
      </p:sp>
      <p:sp>
        <p:nvSpPr>
          <p:cNvPr id="717" name="Shape 717"/>
          <p:cNvSpPr txBox="1"/>
          <p:nvPr/>
        </p:nvSpPr>
        <p:spPr>
          <a:xfrm>
            <a:off x="4800600" y="4578350"/>
            <a:ext cx="765175"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 mol H</a:t>
            </a:r>
            <a:r>
              <a:rPr lang="en-US" sz="1200" b="0" i="0" u="none" strike="noStrike" cap="none" baseline="-25000">
                <a:solidFill>
                  <a:schemeClr val="dk1"/>
                </a:solidFill>
                <a:latin typeface="Arial"/>
                <a:ea typeface="Arial"/>
                <a:cs typeface="Arial"/>
                <a:sym typeface="Arial"/>
              </a:rPr>
              <a:t>2</a:t>
            </a:r>
          </a:p>
        </p:txBody>
      </p:sp>
      <p:sp>
        <p:nvSpPr>
          <p:cNvPr id="718" name="Shape 718"/>
          <p:cNvSpPr txBox="1"/>
          <p:nvPr/>
        </p:nvSpPr>
        <p:spPr>
          <a:xfrm>
            <a:off x="6891338" y="4578350"/>
            <a:ext cx="874711"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 mol NH</a:t>
            </a:r>
            <a:r>
              <a:rPr lang="en-US" sz="1200" b="0" i="0" u="none" strike="noStrike" cap="none" baseline="-25000">
                <a:solidFill>
                  <a:schemeClr val="dk1"/>
                </a:solidFill>
                <a:latin typeface="Arial"/>
                <a:ea typeface="Arial"/>
                <a:cs typeface="Arial"/>
                <a:sym typeface="Arial"/>
              </a:rPr>
              <a:t>3</a:t>
            </a:r>
          </a:p>
        </p:txBody>
      </p:sp>
      <p:sp>
        <p:nvSpPr>
          <p:cNvPr id="719" name="Shape 719"/>
          <p:cNvSpPr txBox="1"/>
          <p:nvPr/>
        </p:nvSpPr>
        <p:spPr>
          <a:xfrm>
            <a:off x="2770188" y="1184275"/>
            <a:ext cx="59055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N</a:t>
            </a:r>
            <a:r>
              <a:rPr lang="en-US" sz="1400" b="1" i="0" u="none" strike="noStrike" cap="none" baseline="-25000">
                <a:solidFill>
                  <a:schemeClr val="dk1"/>
                </a:solidFill>
                <a:latin typeface="Arial"/>
                <a:ea typeface="Arial"/>
                <a:cs typeface="Arial"/>
                <a:sym typeface="Arial"/>
              </a:rPr>
              <a:t>2</a:t>
            </a:r>
            <a:r>
              <a:rPr lang="en-US" sz="1200" b="0" i="0" u="none" strike="noStrike" cap="none" baseline="-25000">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a:t>
            </a:r>
            <a:r>
              <a:rPr lang="en-US" sz="1200" b="0" i="1" u="none" strike="noStrike" cap="none">
                <a:solidFill>
                  <a:schemeClr val="dk1"/>
                </a:solidFill>
                <a:latin typeface="Arial"/>
                <a:ea typeface="Arial"/>
                <a:cs typeface="Arial"/>
                <a:sym typeface="Arial"/>
              </a:rPr>
              <a:t>g</a:t>
            </a:r>
            <a:r>
              <a:rPr lang="en-US" sz="1200" b="0" i="0" u="none" strike="noStrike" cap="none">
                <a:solidFill>
                  <a:schemeClr val="dk1"/>
                </a:solidFill>
                <a:latin typeface="Arial"/>
                <a:ea typeface="Arial"/>
                <a:cs typeface="Arial"/>
                <a:sym typeface="Arial"/>
              </a:rPr>
              <a:t>)</a:t>
            </a:r>
          </a:p>
        </p:txBody>
      </p:sp>
      <p:sp>
        <p:nvSpPr>
          <p:cNvPr id="720" name="Shape 720"/>
          <p:cNvSpPr txBox="1"/>
          <p:nvPr/>
        </p:nvSpPr>
        <p:spPr>
          <a:xfrm>
            <a:off x="4848225" y="1184275"/>
            <a:ext cx="7381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3 H</a:t>
            </a:r>
            <a:r>
              <a:rPr lang="en-US" sz="1400" b="1" i="0" u="none" strike="noStrike" cap="none" baseline="-25000">
                <a:solidFill>
                  <a:schemeClr val="dk1"/>
                </a:solidFill>
                <a:latin typeface="Arial"/>
                <a:ea typeface="Arial"/>
                <a:cs typeface="Arial"/>
                <a:sym typeface="Arial"/>
              </a:rPr>
              <a:t>2</a:t>
            </a:r>
            <a:r>
              <a:rPr lang="en-US" sz="1200" b="0" i="0" u="none" strike="noStrike" cap="none" baseline="-25000">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a:t>
            </a:r>
            <a:r>
              <a:rPr lang="en-US" sz="1200" b="0" i="1" u="none" strike="noStrike" cap="none">
                <a:solidFill>
                  <a:schemeClr val="dk1"/>
                </a:solidFill>
                <a:latin typeface="Arial"/>
                <a:ea typeface="Arial"/>
                <a:cs typeface="Arial"/>
                <a:sym typeface="Arial"/>
              </a:rPr>
              <a:t>g</a:t>
            </a:r>
            <a:r>
              <a:rPr lang="en-US" sz="1200" b="0" i="0" u="none" strike="noStrike" cap="none">
                <a:solidFill>
                  <a:schemeClr val="dk1"/>
                </a:solidFill>
                <a:latin typeface="Arial"/>
                <a:ea typeface="Arial"/>
                <a:cs typeface="Arial"/>
                <a:sym typeface="Arial"/>
              </a:rPr>
              <a:t>)</a:t>
            </a:r>
          </a:p>
        </p:txBody>
      </p:sp>
      <p:sp>
        <p:nvSpPr>
          <p:cNvPr id="721" name="Shape 721"/>
          <p:cNvSpPr txBox="1"/>
          <p:nvPr/>
        </p:nvSpPr>
        <p:spPr>
          <a:xfrm>
            <a:off x="6938963" y="1184275"/>
            <a:ext cx="8667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2 NH</a:t>
            </a:r>
            <a:r>
              <a:rPr lang="en-US" sz="1400" b="1" i="0" u="none" strike="noStrike" cap="none" baseline="-25000">
                <a:solidFill>
                  <a:schemeClr val="dk1"/>
                </a:solidFill>
                <a:latin typeface="Arial"/>
                <a:ea typeface="Arial"/>
                <a:cs typeface="Arial"/>
                <a:sym typeface="Arial"/>
              </a:rPr>
              <a:t>3</a:t>
            </a:r>
            <a:r>
              <a:rPr lang="en-US" sz="1200" b="0" i="0" u="none" strike="noStrike" cap="none" baseline="-25000">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a:t>
            </a:r>
            <a:r>
              <a:rPr lang="en-US" sz="1200" b="0" i="1" u="none" strike="noStrike" cap="none">
                <a:solidFill>
                  <a:schemeClr val="dk1"/>
                </a:solidFill>
                <a:latin typeface="Arial"/>
                <a:ea typeface="Arial"/>
                <a:cs typeface="Arial"/>
                <a:sym typeface="Arial"/>
              </a:rPr>
              <a:t>g</a:t>
            </a:r>
            <a:r>
              <a:rPr lang="en-US" sz="1200" b="0" i="0" u="none" strike="noStrike" cap="none">
                <a:solidFill>
                  <a:schemeClr val="dk1"/>
                </a:solidFill>
                <a:latin typeface="Arial"/>
                <a:ea typeface="Arial"/>
                <a:cs typeface="Arial"/>
                <a:sym typeface="Arial"/>
              </a:rPr>
              <a:t>)</a:t>
            </a:r>
          </a:p>
        </p:txBody>
      </p:sp>
      <p:cxnSp>
        <p:nvCxnSpPr>
          <p:cNvPr id="722" name="Shape 722"/>
          <p:cNvCxnSpPr/>
          <p:nvPr/>
        </p:nvCxnSpPr>
        <p:spPr>
          <a:xfrm>
            <a:off x="6176962" y="1347787"/>
            <a:ext cx="204786" cy="0"/>
          </a:xfrm>
          <a:prstGeom prst="straightConnector1">
            <a:avLst/>
          </a:prstGeom>
          <a:noFill/>
          <a:ln w="9525" cap="flat" cmpd="sng">
            <a:solidFill>
              <a:schemeClr val="dk1"/>
            </a:solidFill>
            <a:prstDash val="solid"/>
            <a:round/>
            <a:headEnd type="none" w="med" len="med"/>
            <a:tailEnd type="stealth" w="lg" len="lg"/>
          </a:ln>
        </p:spPr>
      </p:cxnSp>
      <p:cxnSp>
        <p:nvCxnSpPr>
          <p:cNvPr id="723" name="Shape 723"/>
          <p:cNvCxnSpPr/>
          <p:nvPr/>
        </p:nvCxnSpPr>
        <p:spPr>
          <a:xfrm>
            <a:off x="939800" y="2330450"/>
            <a:ext cx="7199312" cy="0"/>
          </a:xfrm>
          <a:prstGeom prst="straightConnector1">
            <a:avLst/>
          </a:prstGeom>
          <a:noFill/>
          <a:ln w="19050" cap="flat" cmpd="sng">
            <a:solidFill>
              <a:srgbClr val="C0C0C0"/>
            </a:solidFill>
            <a:prstDash val="solid"/>
            <a:round/>
            <a:headEnd type="none" w="med" len="med"/>
            <a:tailEnd type="none" w="med" len="med"/>
          </a:ln>
        </p:spPr>
      </p:cxnSp>
      <p:cxnSp>
        <p:nvCxnSpPr>
          <p:cNvPr id="724" name="Shape 724"/>
          <p:cNvCxnSpPr/>
          <p:nvPr/>
        </p:nvCxnSpPr>
        <p:spPr>
          <a:xfrm>
            <a:off x="923925" y="2832100"/>
            <a:ext cx="7199312" cy="0"/>
          </a:xfrm>
          <a:prstGeom prst="straightConnector1">
            <a:avLst/>
          </a:prstGeom>
          <a:noFill/>
          <a:ln w="19050" cap="flat" cmpd="sng">
            <a:solidFill>
              <a:srgbClr val="C0C0C0"/>
            </a:solidFill>
            <a:prstDash val="solid"/>
            <a:round/>
            <a:headEnd type="none" w="med" len="med"/>
            <a:tailEnd type="none" w="med" len="med"/>
          </a:ln>
        </p:spPr>
      </p:cxnSp>
      <p:cxnSp>
        <p:nvCxnSpPr>
          <p:cNvPr id="725" name="Shape 725"/>
          <p:cNvCxnSpPr/>
          <p:nvPr/>
        </p:nvCxnSpPr>
        <p:spPr>
          <a:xfrm>
            <a:off x="947737" y="3162300"/>
            <a:ext cx="7199312" cy="0"/>
          </a:xfrm>
          <a:prstGeom prst="straightConnector1">
            <a:avLst/>
          </a:prstGeom>
          <a:noFill/>
          <a:ln w="19050" cap="flat" cmpd="sng">
            <a:solidFill>
              <a:srgbClr val="C0C0C0"/>
            </a:solidFill>
            <a:prstDash val="solid"/>
            <a:round/>
            <a:headEnd type="none" w="med" len="med"/>
            <a:tailEnd type="none" w="med" len="med"/>
          </a:ln>
        </p:spPr>
      </p:cxnSp>
      <p:cxnSp>
        <p:nvCxnSpPr>
          <p:cNvPr id="726" name="Shape 726"/>
          <p:cNvCxnSpPr/>
          <p:nvPr/>
        </p:nvCxnSpPr>
        <p:spPr>
          <a:xfrm>
            <a:off x="939800" y="3581400"/>
            <a:ext cx="7199312" cy="0"/>
          </a:xfrm>
          <a:prstGeom prst="straightConnector1">
            <a:avLst/>
          </a:prstGeom>
          <a:noFill/>
          <a:ln w="19050" cap="flat" cmpd="sng">
            <a:solidFill>
              <a:srgbClr val="C0C0C0"/>
            </a:solidFill>
            <a:prstDash val="solid"/>
            <a:round/>
            <a:headEnd type="none" w="med" len="med"/>
            <a:tailEnd type="none" w="med" len="med"/>
          </a:ln>
        </p:spPr>
      </p:cxnSp>
      <p:cxnSp>
        <p:nvCxnSpPr>
          <p:cNvPr id="727" name="Shape 727"/>
          <p:cNvCxnSpPr/>
          <p:nvPr/>
        </p:nvCxnSpPr>
        <p:spPr>
          <a:xfrm>
            <a:off x="963612" y="4737100"/>
            <a:ext cx="7199312" cy="0"/>
          </a:xfrm>
          <a:prstGeom prst="straightConnector1">
            <a:avLst/>
          </a:prstGeom>
          <a:noFill/>
          <a:ln w="19050" cap="flat" cmpd="sng">
            <a:solidFill>
              <a:srgbClr val="C0C0C0"/>
            </a:solidFill>
            <a:prstDash val="solid"/>
            <a:round/>
            <a:headEnd type="none" w="med" len="med"/>
            <a:tailEnd type="none" w="med" len="med"/>
          </a:ln>
        </p:spPr>
      </p:cxnSp>
      <p:sp>
        <p:nvSpPr>
          <p:cNvPr id="728" name="Shape 728"/>
          <p:cNvSpPr txBox="1"/>
          <p:nvPr/>
        </p:nvSpPr>
        <p:spPr>
          <a:xfrm>
            <a:off x="874712" y="2439988"/>
            <a:ext cx="1543049"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“Microscopic recipe”</a:t>
            </a:r>
          </a:p>
        </p:txBody>
      </p:sp>
      <p:sp>
        <p:nvSpPr>
          <p:cNvPr id="729" name="Shape 729"/>
          <p:cNvSpPr txBox="1"/>
          <p:nvPr/>
        </p:nvSpPr>
        <p:spPr>
          <a:xfrm>
            <a:off x="903287" y="2859088"/>
            <a:ext cx="1593849"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“Macroscopic recipe”</a:t>
            </a:r>
          </a:p>
        </p:txBody>
      </p:sp>
      <p:sp>
        <p:nvSpPr>
          <p:cNvPr id="730" name="Shape 730"/>
          <p:cNvSpPr/>
          <p:nvPr/>
        </p:nvSpPr>
        <p:spPr>
          <a:xfrm>
            <a:off x="889000" y="3397250"/>
            <a:ext cx="7262813" cy="298450"/>
          </a:xfrm>
          <a:prstGeom prst="rect">
            <a:avLst/>
          </a:prstGeom>
          <a:solidFill>
            <a:srgbClr val="FFFF99"/>
          </a:solid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Experimental Conditions                  </a:t>
            </a:r>
            <a:r>
              <a:rPr lang="en-US" sz="1400" b="0" i="0" u="none" strike="noStrike" cap="none">
                <a:solidFill>
                  <a:srgbClr val="4D4D4D"/>
                </a:solidFill>
                <a:latin typeface="Arial"/>
                <a:ea typeface="Arial"/>
                <a:cs typeface="Arial"/>
                <a:sym typeface="Arial"/>
              </a:rPr>
              <a:t>Reactants                                         Products</a:t>
            </a:r>
          </a:p>
        </p:txBody>
      </p:sp>
      <p:sp>
        <p:nvSpPr>
          <p:cNvPr id="731" name="Shape 731"/>
          <p:cNvSpPr/>
          <p:nvPr/>
        </p:nvSpPr>
        <p:spPr>
          <a:xfrm>
            <a:off x="884237" y="3752850"/>
            <a:ext cx="7273924" cy="2524124"/>
          </a:xfrm>
          <a:prstGeom prst="rect">
            <a:avLst/>
          </a:prstGeom>
          <a:solidFill>
            <a:srgbClr val="FFFFCC"/>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32" name="Shape 732"/>
          <p:cNvSpPr/>
          <p:nvPr/>
        </p:nvSpPr>
        <p:spPr>
          <a:xfrm>
            <a:off x="900112" y="862012"/>
            <a:ext cx="7262811" cy="298450"/>
          </a:xfrm>
          <a:prstGeom prst="rect">
            <a:avLst/>
          </a:prstGeom>
          <a:solidFill>
            <a:srgbClr val="FFFF99"/>
          </a:solid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Chemical Equations</a:t>
            </a:r>
          </a:p>
        </p:txBody>
      </p:sp>
      <p:cxnSp>
        <p:nvCxnSpPr>
          <p:cNvPr id="733" name="Shape 733"/>
          <p:cNvCxnSpPr/>
          <p:nvPr/>
        </p:nvCxnSpPr>
        <p:spPr>
          <a:xfrm>
            <a:off x="930275" y="1506537"/>
            <a:ext cx="7199312" cy="0"/>
          </a:xfrm>
          <a:prstGeom prst="straightConnector1">
            <a:avLst/>
          </a:prstGeom>
          <a:noFill/>
          <a:ln w="19050" cap="flat" cmpd="sng">
            <a:solidFill>
              <a:srgbClr val="C0C0C0"/>
            </a:solidFill>
            <a:prstDash val="solid"/>
            <a:round/>
            <a:headEnd type="none" w="med" len="med"/>
            <a:tailEnd type="none" w="med" len="med"/>
          </a:ln>
        </p:spPr>
      </p:cxnSp>
      <p:sp>
        <p:nvSpPr>
          <p:cNvPr id="734" name="Shape 734"/>
          <p:cNvSpPr txBox="1"/>
          <p:nvPr/>
        </p:nvSpPr>
        <p:spPr>
          <a:xfrm>
            <a:off x="2646363" y="4945062"/>
            <a:ext cx="1203324" cy="27463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2 molecules N</a:t>
            </a:r>
            <a:r>
              <a:rPr lang="en-US" sz="1200" b="0" i="0" u="none" strike="noStrike" cap="none" baseline="-25000">
                <a:solidFill>
                  <a:schemeClr val="dk1"/>
                </a:solidFill>
                <a:latin typeface="Arial"/>
                <a:ea typeface="Arial"/>
                <a:cs typeface="Arial"/>
                <a:sym typeface="Arial"/>
              </a:rPr>
              <a:t>2</a:t>
            </a:r>
          </a:p>
        </p:txBody>
      </p:sp>
      <p:sp>
        <p:nvSpPr>
          <p:cNvPr id="735" name="Shape 735"/>
          <p:cNvSpPr txBox="1"/>
          <p:nvPr/>
        </p:nvSpPr>
        <p:spPr>
          <a:xfrm>
            <a:off x="4713287" y="4949825"/>
            <a:ext cx="1203324" cy="27463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3 molecules H</a:t>
            </a:r>
            <a:r>
              <a:rPr lang="en-US" sz="1200" b="0" i="0" u="none" strike="noStrike" cap="none" baseline="-25000">
                <a:solidFill>
                  <a:schemeClr val="dk1"/>
                </a:solidFill>
                <a:latin typeface="Arial"/>
                <a:ea typeface="Arial"/>
                <a:cs typeface="Arial"/>
                <a:sym typeface="Arial"/>
              </a:rPr>
              <a:t>2</a:t>
            </a:r>
          </a:p>
        </p:txBody>
      </p:sp>
      <p:sp>
        <p:nvSpPr>
          <p:cNvPr id="736" name="Shape 736"/>
          <p:cNvSpPr txBox="1"/>
          <p:nvPr/>
        </p:nvSpPr>
        <p:spPr>
          <a:xfrm>
            <a:off x="6583363" y="4949825"/>
            <a:ext cx="1312862" cy="27463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0 molecules NH</a:t>
            </a:r>
            <a:r>
              <a:rPr lang="en-US" sz="1200" b="0" i="0" u="none" strike="noStrike" cap="none" baseline="-25000">
                <a:solidFill>
                  <a:schemeClr val="dk1"/>
                </a:solidFill>
                <a:latin typeface="Arial"/>
                <a:ea typeface="Arial"/>
                <a:cs typeface="Arial"/>
                <a:sym typeface="Arial"/>
              </a:rPr>
              <a:t>3</a:t>
            </a:r>
          </a:p>
        </p:txBody>
      </p:sp>
      <p:pic>
        <p:nvPicPr>
          <p:cNvPr id="737" name="Shape 737" descr="Image:Nitrogen-3D-vdW.png">
            <a:hlinkClick r:id="rId7"/>
          </p:cNvPr>
          <p:cNvPicPr preferRelativeResize="0"/>
          <p:nvPr/>
        </p:nvPicPr>
        <p:blipFill rotWithShape="1">
          <a:blip r:embed="rId8">
            <a:alphaModFix/>
          </a:blip>
          <a:srcRect/>
          <a:stretch/>
        </p:blipFill>
        <p:spPr>
          <a:xfrm>
            <a:off x="2806700" y="3752850"/>
            <a:ext cx="817562" cy="619125"/>
          </a:xfrm>
          <a:prstGeom prst="rect">
            <a:avLst/>
          </a:prstGeom>
          <a:noFill/>
          <a:ln>
            <a:noFill/>
          </a:ln>
        </p:spPr>
      </p:pic>
      <p:pic>
        <p:nvPicPr>
          <p:cNvPr id="738" name="Shape 738" descr="Image:Nitrogen-3D-vdW.png">
            <a:hlinkClick r:id="rId7"/>
          </p:cNvPr>
          <p:cNvPicPr preferRelativeResize="0"/>
          <p:nvPr/>
        </p:nvPicPr>
        <p:blipFill rotWithShape="1">
          <a:blip r:embed="rId8">
            <a:alphaModFix/>
          </a:blip>
          <a:srcRect/>
          <a:stretch/>
        </p:blipFill>
        <p:spPr>
          <a:xfrm>
            <a:off x="2808288" y="4365625"/>
            <a:ext cx="817561" cy="619125"/>
          </a:xfrm>
          <a:prstGeom prst="rect">
            <a:avLst/>
          </a:prstGeom>
          <a:noFill/>
          <a:ln>
            <a:noFill/>
          </a:ln>
        </p:spPr>
      </p:pic>
      <p:grpSp>
        <p:nvGrpSpPr>
          <p:cNvPr id="739" name="Shape 739"/>
          <p:cNvGrpSpPr/>
          <p:nvPr/>
        </p:nvGrpSpPr>
        <p:grpSpPr>
          <a:xfrm>
            <a:off x="4989513" y="4468813"/>
            <a:ext cx="404812" cy="295274"/>
            <a:chOff x="2622" y="3422"/>
            <a:chExt cx="695" cy="507"/>
          </a:xfrm>
        </p:grpSpPr>
        <p:sp>
          <p:nvSpPr>
            <p:cNvPr id="740" name="Shape 740"/>
            <p:cNvSpPr/>
            <p:nvPr/>
          </p:nvSpPr>
          <p:spPr>
            <a:xfrm>
              <a:off x="2954" y="3450"/>
              <a:ext cx="56" cy="450"/>
            </a:xfrm>
            <a:prstGeom prst="rect">
              <a:avLst/>
            </a:prstGeom>
            <a:solidFill>
              <a:srgbClr val="8F8F8F"/>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41" name="Shape 741"/>
            <p:cNvSpPr/>
            <p:nvPr/>
          </p:nvSpPr>
          <p:spPr>
            <a:xfrm>
              <a:off x="2622" y="3422"/>
              <a:ext cx="695" cy="507"/>
            </a:xfrm>
            <a:custGeom>
              <a:avLst/>
              <a:gdLst/>
              <a:ahLst/>
              <a:cxnLst/>
              <a:rect l="0" t="0" r="0" b="0"/>
              <a:pathLst>
                <a:path w="696" h="508" extrusionOk="0">
                  <a:moveTo>
                    <a:pt x="347" y="26"/>
                  </a:moveTo>
                  <a:cubicBezTo>
                    <a:pt x="331" y="23"/>
                    <a:pt x="284" y="7"/>
                    <a:pt x="249" y="9"/>
                  </a:cubicBezTo>
                  <a:cubicBezTo>
                    <a:pt x="214" y="11"/>
                    <a:pt x="171" y="18"/>
                    <a:pt x="138" y="36"/>
                  </a:cubicBezTo>
                  <a:cubicBezTo>
                    <a:pt x="105" y="54"/>
                    <a:pt x="70" y="82"/>
                    <a:pt x="48" y="115"/>
                  </a:cubicBezTo>
                  <a:cubicBezTo>
                    <a:pt x="26" y="148"/>
                    <a:pt x="6" y="196"/>
                    <a:pt x="3" y="237"/>
                  </a:cubicBezTo>
                  <a:cubicBezTo>
                    <a:pt x="0" y="278"/>
                    <a:pt x="12" y="328"/>
                    <a:pt x="29" y="364"/>
                  </a:cubicBezTo>
                  <a:cubicBezTo>
                    <a:pt x="46" y="400"/>
                    <a:pt x="73" y="433"/>
                    <a:pt x="104" y="456"/>
                  </a:cubicBezTo>
                  <a:cubicBezTo>
                    <a:pt x="135" y="479"/>
                    <a:pt x="174" y="496"/>
                    <a:pt x="213" y="502"/>
                  </a:cubicBezTo>
                  <a:cubicBezTo>
                    <a:pt x="252" y="508"/>
                    <a:pt x="315" y="503"/>
                    <a:pt x="341" y="492"/>
                  </a:cubicBezTo>
                  <a:cubicBezTo>
                    <a:pt x="367" y="481"/>
                    <a:pt x="364" y="470"/>
                    <a:pt x="369" y="433"/>
                  </a:cubicBezTo>
                  <a:cubicBezTo>
                    <a:pt x="374" y="396"/>
                    <a:pt x="374" y="317"/>
                    <a:pt x="372" y="268"/>
                  </a:cubicBezTo>
                  <a:cubicBezTo>
                    <a:pt x="370" y="219"/>
                    <a:pt x="364" y="179"/>
                    <a:pt x="360" y="141"/>
                  </a:cubicBezTo>
                  <a:cubicBezTo>
                    <a:pt x="356" y="103"/>
                    <a:pt x="351" y="59"/>
                    <a:pt x="350" y="39"/>
                  </a:cubicBezTo>
                  <a:cubicBezTo>
                    <a:pt x="349" y="19"/>
                    <a:pt x="339" y="24"/>
                    <a:pt x="353" y="18"/>
                  </a:cubicBezTo>
                  <a:cubicBezTo>
                    <a:pt x="367" y="12"/>
                    <a:pt x="402" y="0"/>
                    <a:pt x="432" y="0"/>
                  </a:cubicBezTo>
                  <a:cubicBezTo>
                    <a:pt x="462" y="0"/>
                    <a:pt x="504" y="6"/>
                    <a:pt x="533" y="16"/>
                  </a:cubicBezTo>
                  <a:cubicBezTo>
                    <a:pt x="562" y="26"/>
                    <a:pt x="587" y="41"/>
                    <a:pt x="609" y="61"/>
                  </a:cubicBezTo>
                  <a:cubicBezTo>
                    <a:pt x="631" y="81"/>
                    <a:pt x="651" y="108"/>
                    <a:pt x="665" y="136"/>
                  </a:cubicBezTo>
                  <a:cubicBezTo>
                    <a:pt x="679" y="164"/>
                    <a:pt x="694" y="196"/>
                    <a:pt x="695" y="232"/>
                  </a:cubicBezTo>
                  <a:cubicBezTo>
                    <a:pt x="696" y="268"/>
                    <a:pt x="687" y="319"/>
                    <a:pt x="671" y="354"/>
                  </a:cubicBezTo>
                  <a:cubicBezTo>
                    <a:pt x="655" y="389"/>
                    <a:pt x="631" y="421"/>
                    <a:pt x="600" y="444"/>
                  </a:cubicBezTo>
                  <a:cubicBezTo>
                    <a:pt x="569" y="467"/>
                    <a:pt x="522" y="488"/>
                    <a:pt x="485" y="495"/>
                  </a:cubicBezTo>
                  <a:cubicBezTo>
                    <a:pt x="448" y="502"/>
                    <a:pt x="401" y="490"/>
                    <a:pt x="380" y="487"/>
                  </a:cubicBezTo>
                  <a:cubicBezTo>
                    <a:pt x="359" y="484"/>
                    <a:pt x="363" y="479"/>
                    <a:pt x="360" y="477"/>
                  </a:cubicBezTo>
                </a:path>
              </a:pathLst>
            </a:custGeom>
            <a:gradFill>
              <a:gsLst>
                <a:gs pos="0">
                  <a:schemeClr val="lt1"/>
                </a:gs>
                <a:gs pos="100000">
                  <a:srgbClr val="B4B4B4"/>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742" name="Shape 742"/>
          <p:cNvGrpSpPr/>
          <p:nvPr/>
        </p:nvGrpSpPr>
        <p:grpSpPr>
          <a:xfrm>
            <a:off x="4627563" y="3963988"/>
            <a:ext cx="404812" cy="295274"/>
            <a:chOff x="2622" y="3422"/>
            <a:chExt cx="695" cy="507"/>
          </a:xfrm>
        </p:grpSpPr>
        <p:sp>
          <p:nvSpPr>
            <p:cNvPr id="743" name="Shape 743"/>
            <p:cNvSpPr/>
            <p:nvPr/>
          </p:nvSpPr>
          <p:spPr>
            <a:xfrm>
              <a:off x="2954" y="3450"/>
              <a:ext cx="56" cy="450"/>
            </a:xfrm>
            <a:prstGeom prst="rect">
              <a:avLst/>
            </a:prstGeom>
            <a:solidFill>
              <a:srgbClr val="8F8F8F"/>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44" name="Shape 744"/>
            <p:cNvSpPr/>
            <p:nvPr/>
          </p:nvSpPr>
          <p:spPr>
            <a:xfrm>
              <a:off x="2622" y="3422"/>
              <a:ext cx="695" cy="507"/>
            </a:xfrm>
            <a:custGeom>
              <a:avLst/>
              <a:gdLst/>
              <a:ahLst/>
              <a:cxnLst/>
              <a:rect l="0" t="0" r="0" b="0"/>
              <a:pathLst>
                <a:path w="696" h="508" extrusionOk="0">
                  <a:moveTo>
                    <a:pt x="347" y="26"/>
                  </a:moveTo>
                  <a:cubicBezTo>
                    <a:pt x="331" y="23"/>
                    <a:pt x="284" y="7"/>
                    <a:pt x="249" y="9"/>
                  </a:cubicBezTo>
                  <a:cubicBezTo>
                    <a:pt x="214" y="11"/>
                    <a:pt x="171" y="18"/>
                    <a:pt x="138" y="36"/>
                  </a:cubicBezTo>
                  <a:cubicBezTo>
                    <a:pt x="105" y="54"/>
                    <a:pt x="70" y="82"/>
                    <a:pt x="48" y="115"/>
                  </a:cubicBezTo>
                  <a:cubicBezTo>
                    <a:pt x="26" y="148"/>
                    <a:pt x="6" y="196"/>
                    <a:pt x="3" y="237"/>
                  </a:cubicBezTo>
                  <a:cubicBezTo>
                    <a:pt x="0" y="278"/>
                    <a:pt x="12" y="328"/>
                    <a:pt x="29" y="364"/>
                  </a:cubicBezTo>
                  <a:cubicBezTo>
                    <a:pt x="46" y="400"/>
                    <a:pt x="73" y="433"/>
                    <a:pt x="104" y="456"/>
                  </a:cubicBezTo>
                  <a:cubicBezTo>
                    <a:pt x="135" y="479"/>
                    <a:pt x="174" y="496"/>
                    <a:pt x="213" y="502"/>
                  </a:cubicBezTo>
                  <a:cubicBezTo>
                    <a:pt x="252" y="508"/>
                    <a:pt x="315" y="503"/>
                    <a:pt x="341" y="492"/>
                  </a:cubicBezTo>
                  <a:cubicBezTo>
                    <a:pt x="367" y="481"/>
                    <a:pt x="364" y="470"/>
                    <a:pt x="369" y="433"/>
                  </a:cubicBezTo>
                  <a:cubicBezTo>
                    <a:pt x="374" y="396"/>
                    <a:pt x="374" y="317"/>
                    <a:pt x="372" y="268"/>
                  </a:cubicBezTo>
                  <a:cubicBezTo>
                    <a:pt x="370" y="219"/>
                    <a:pt x="364" y="179"/>
                    <a:pt x="360" y="141"/>
                  </a:cubicBezTo>
                  <a:cubicBezTo>
                    <a:pt x="356" y="103"/>
                    <a:pt x="351" y="59"/>
                    <a:pt x="350" y="39"/>
                  </a:cubicBezTo>
                  <a:cubicBezTo>
                    <a:pt x="349" y="19"/>
                    <a:pt x="339" y="24"/>
                    <a:pt x="353" y="18"/>
                  </a:cubicBezTo>
                  <a:cubicBezTo>
                    <a:pt x="367" y="12"/>
                    <a:pt x="402" y="0"/>
                    <a:pt x="432" y="0"/>
                  </a:cubicBezTo>
                  <a:cubicBezTo>
                    <a:pt x="462" y="0"/>
                    <a:pt x="504" y="6"/>
                    <a:pt x="533" y="16"/>
                  </a:cubicBezTo>
                  <a:cubicBezTo>
                    <a:pt x="562" y="26"/>
                    <a:pt x="587" y="41"/>
                    <a:pt x="609" y="61"/>
                  </a:cubicBezTo>
                  <a:cubicBezTo>
                    <a:pt x="631" y="81"/>
                    <a:pt x="651" y="108"/>
                    <a:pt x="665" y="136"/>
                  </a:cubicBezTo>
                  <a:cubicBezTo>
                    <a:pt x="679" y="164"/>
                    <a:pt x="694" y="196"/>
                    <a:pt x="695" y="232"/>
                  </a:cubicBezTo>
                  <a:cubicBezTo>
                    <a:pt x="696" y="268"/>
                    <a:pt x="687" y="319"/>
                    <a:pt x="671" y="354"/>
                  </a:cubicBezTo>
                  <a:cubicBezTo>
                    <a:pt x="655" y="389"/>
                    <a:pt x="631" y="421"/>
                    <a:pt x="600" y="444"/>
                  </a:cubicBezTo>
                  <a:cubicBezTo>
                    <a:pt x="569" y="467"/>
                    <a:pt x="522" y="488"/>
                    <a:pt x="485" y="495"/>
                  </a:cubicBezTo>
                  <a:cubicBezTo>
                    <a:pt x="448" y="502"/>
                    <a:pt x="401" y="490"/>
                    <a:pt x="380" y="487"/>
                  </a:cubicBezTo>
                  <a:cubicBezTo>
                    <a:pt x="359" y="484"/>
                    <a:pt x="363" y="479"/>
                    <a:pt x="360" y="477"/>
                  </a:cubicBezTo>
                </a:path>
              </a:pathLst>
            </a:custGeom>
            <a:gradFill>
              <a:gsLst>
                <a:gs pos="0">
                  <a:schemeClr val="lt1"/>
                </a:gs>
                <a:gs pos="100000">
                  <a:srgbClr val="B4B4B4"/>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745" name="Shape 745"/>
          <p:cNvGrpSpPr/>
          <p:nvPr/>
        </p:nvGrpSpPr>
        <p:grpSpPr>
          <a:xfrm>
            <a:off x="5459413" y="3967163"/>
            <a:ext cx="404812" cy="295274"/>
            <a:chOff x="2622" y="3422"/>
            <a:chExt cx="695" cy="507"/>
          </a:xfrm>
        </p:grpSpPr>
        <p:sp>
          <p:nvSpPr>
            <p:cNvPr id="746" name="Shape 746"/>
            <p:cNvSpPr/>
            <p:nvPr/>
          </p:nvSpPr>
          <p:spPr>
            <a:xfrm>
              <a:off x="2954" y="3450"/>
              <a:ext cx="56" cy="450"/>
            </a:xfrm>
            <a:prstGeom prst="rect">
              <a:avLst/>
            </a:prstGeom>
            <a:solidFill>
              <a:srgbClr val="8F8F8F"/>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47" name="Shape 747"/>
            <p:cNvSpPr/>
            <p:nvPr/>
          </p:nvSpPr>
          <p:spPr>
            <a:xfrm>
              <a:off x="2622" y="3422"/>
              <a:ext cx="695" cy="507"/>
            </a:xfrm>
            <a:custGeom>
              <a:avLst/>
              <a:gdLst/>
              <a:ahLst/>
              <a:cxnLst/>
              <a:rect l="0" t="0" r="0" b="0"/>
              <a:pathLst>
                <a:path w="696" h="508" extrusionOk="0">
                  <a:moveTo>
                    <a:pt x="347" y="26"/>
                  </a:moveTo>
                  <a:cubicBezTo>
                    <a:pt x="331" y="23"/>
                    <a:pt x="284" y="7"/>
                    <a:pt x="249" y="9"/>
                  </a:cubicBezTo>
                  <a:cubicBezTo>
                    <a:pt x="214" y="11"/>
                    <a:pt x="171" y="18"/>
                    <a:pt x="138" y="36"/>
                  </a:cubicBezTo>
                  <a:cubicBezTo>
                    <a:pt x="105" y="54"/>
                    <a:pt x="70" y="82"/>
                    <a:pt x="48" y="115"/>
                  </a:cubicBezTo>
                  <a:cubicBezTo>
                    <a:pt x="26" y="148"/>
                    <a:pt x="6" y="196"/>
                    <a:pt x="3" y="237"/>
                  </a:cubicBezTo>
                  <a:cubicBezTo>
                    <a:pt x="0" y="278"/>
                    <a:pt x="12" y="328"/>
                    <a:pt x="29" y="364"/>
                  </a:cubicBezTo>
                  <a:cubicBezTo>
                    <a:pt x="46" y="400"/>
                    <a:pt x="73" y="433"/>
                    <a:pt x="104" y="456"/>
                  </a:cubicBezTo>
                  <a:cubicBezTo>
                    <a:pt x="135" y="479"/>
                    <a:pt x="174" y="496"/>
                    <a:pt x="213" y="502"/>
                  </a:cubicBezTo>
                  <a:cubicBezTo>
                    <a:pt x="252" y="508"/>
                    <a:pt x="315" y="503"/>
                    <a:pt x="341" y="492"/>
                  </a:cubicBezTo>
                  <a:cubicBezTo>
                    <a:pt x="367" y="481"/>
                    <a:pt x="364" y="470"/>
                    <a:pt x="369" y="433"/>
                  </a:cubicBezTo>
                  <a:cubicBezTo>
                    <a:pt x="374" y="396"/>
                    <a:pt x="374" y="317"/>
                    <a:pt x="372" y="268"/>
                  </a:cubicBezTo>
                  <a:cubicBezTo>
                    <a:pt x="370" y="219"/>
                    <a:pt x="364" y="179"/>
                    <a:pt x="360" y="141"/>
                  </a:cubicBezTo>
                  <a:cubicBezTo>
                    <a:pt x="356" y="103"/>
                    <a:pt x="351" y="59"/>
                    <a:pt x="350" y="39"/>
                  </a:cubicBezTo>
                  <a:cubicBezTo>
                    <a:pt x="349" y="19"/>
                    <a:pt x="339" y="24"/>
                    <a:pt x="353" y="18"/>
                  </a:cubicBezTo>
                  <a:cubicBezTo>
                    <a:pt x="367" y="12"/>
                    <a:pt x="402" y="0"/>
                    <a:pt x="432" y="0"/>
                  </a:cubicBezTo>
                  <a:cubicBezTo>
                    <a:pt x="462" y="0"/>
                    <a:pt x="504" y="6"/>
                    <a:pt x="533" y="16"/>
                  </a:cubicBezTo>
                  <a:cubicBezTo>
                    <a:pt x="562" y="26"/>
                    <a:pt x="587" y="41"/>
                    <a:pt x="609" y="61"/>
                  </a:cubicBezTo>
                  <a:cubicBezTo>
                    <a:pt x="631" y="81"/>
                    <a:pt x="651" y="108"/>
                    <a:pt x="665" y="136"/>
                  </a:cubicBezTo>
                  <a:cubicBezTo>
                    <a:pt x="679" y="164"/>
                    <a:pt x="694" y="196"/>
                    <a:pt x="695" y="232"/>
                  </a:cubicBezTo>
                  <a:cubicBezTo>
                    <a:pt x="696" y="268"/>
                    <a:pt x="687" y="319"/>
                    <a:pt x="671" y="354"/>
                  </a:cubicBezTo>
                  <a:cubicBezTo>
                    <a:pt x="655" y="389"/>
                    <a:pt x="631" y="421"/>
                    <a:pt x="600" y="444"/>
                  </a:cubicBezTo>
                  <a:cubicBezTo>
                    <a:pt x="569" y="467"/>
                    <a:pt x="522" y="488"/>
                    <a:pt x="485" y="495"/>
                  </a:cubicBezTo>
                  <a:cubicBezTo>
                    <a:pt x="448" y="502"/>
                    <a:pt x="401" y="490"/>
                    <a:pt x="380" y="487"/>
                  </a:cubicBezTo>
                  <a:cubicBezTo>
                    <a:pt x="359" y="484"/>
                    <a:pt x="363" y="479"/>
                    <a:pt x="360" y="477"/>
                  </a:cubicBezTo>
                </a:path>
              </a:pathLst>
            </a:custGeom>
            <a:gradFill>
              <a:gsLst>
                <a:gs pos="0">
                  <a:schemeClr val="lt1"/>
                </a:gs>
                <a:gs pos="100000">
                  <a:srgbClr val="B4B4B4"/>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pic>
        <p:nvPicPr>
          <p:cNvPr id="748" name="Shape 748" descr="Image:Nitrogen-3D-vdW.png">
            <a:hlinkClick r:id="rId7"/>
          </p:cNvPr>
          <p:cNvPicPr preferRelativeResize="0"/>
          <p:nvPr/>
        </p:nvPicPr>
        <p:blipFill rotWithShape="1">
          <a:blip r:embed="rId8">
            <a:alphaModFix/>
          </a:blip>
          <a:srcRect/>
          <a:stretch/>
        </p:blipFill>
        <p:spPr>
          <a:xfrm>
            <a:off x="2767013" y="5340350"/>
            <a:ext cx="817561" cy="619125"/>
          </a:xfrm>
          <a:prstGeom prst="rect">
            <a:avLst/>
          </a:prstGeom>
          <a:noFill/>
          <a:ln>
            <a:noFill/>
          </a:ln>
        </p:spPr>
      </p:pic>
      <p:pic>
        <p:nvPicPr>
          <p:cNvPr id="749" name="Shape 749" descr="Image:Ammonia-3D-vdW.png">
            <a:hlinkClick r:id="rId5"/>
          </p:cNvPr>
          <p:cNvPicPr preferRelativeResize="0"/>
          <p:nvPr/>
        </p:nvPicPr>
        <p:blipFill rotWithShape="1">
          <a:blip r:embed="rId6">
            <a:alphaModFix/>
          </a:blip>
          <a:srcRect/>
          <a:stretch/>
        </p:blipFill>
        <p:spPr>
          <a:xfrm>
            <a:off x="6437312" y="5254625"/>
            <a:ext cx="762000" cy="641350"/>
          </a:xfrm>
          <a:prstGeom prst="rect">
            <a:avLst/>
          </a:prstGeom>
          <a:noFill/>
          <a:ln>
            <a:noFill/>
          </a:ln>
        </p:spPr>
      </p:pic>
      <p:pic>
        <p:nvPicPr>
          <p:cNvPr id="750" name="Shape 750" descr="Image:Ammonia-3D-vdW.png">
            <a:hlinkClick r:id="rId5"/>
          </p:cNvPr>
          <p:cNvPicPr preferRelativeResize="0"/>
          <p:nvPr/>
        </p:nvPicPr>
        <p:blipFill rotWithShape="1">
          <a:blip r:embed="rId6">
            <a:alphaModFix/>
          </a:blip>
          <a:srcRect/>
          <a:stretch/>
        </p:blipFill>
        <p:spPr>
          <a:xfrm>
            <a:off x="7251700" y="5264150"/>
            <a:ext cx="762000" cy="641350"/>
          </a:xfrm>
          <a:prstGeom prst="rect">
            <a:avLst/>
          </a:prstGeom>
          <a:noFill/>
          <a:ln>
            <a:noFill/>
          </a:ln>
        </p:spPr>
      </p:pic>
      <p:sp>
        <p:nvSpPr>
          <p:cNvPr id="751" name="Shape 751"/>
          <p:cNvSpPr txBox="1"/>
          <p:nvPr/>
        </p:nvSpPr>
        <p:spPr>
          <a:xfrm>
            <a:off x="2646363" y="5973762"/>
            <a:ext cx="1203324" cy="27463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1 molecules N</a:t>
            </a:r>
            <a:r>
              <a:rPr lang="en-US" sz="1200" b="0" i="0" u="none" strike="noStrike" cap="none" baseline="-25000">
                <a:solidFill>
                  <a:schemeClr val="dk1"/>
                </a:solidFill>
                <a:latin typeface="Arial"/>
                <a:ea typeface="Arial"/>
                <a:cs typeface="Arial"/>
                <a:sym typeface="Arial"/>
              </a:rPr>
              <a:t>2</a:t>
            </a:r>
          </a:p>
        </p:txBody>
      </p:sp>
      <p:sp>
        <p:nvSpPr>
          <p:cNvPr id="752" name="Shape 752"/>
          <p:cNvSpPr txBox="1"/>
          <p:nvPr/>
        </p:nvSpPr>
        <p:spPr>
          <a:xfrm>
            <a:off x="4713287" y="5978525"/>
            <a:ext cx="1203324" cy="27463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0 molecules H</a:t>
            </a:r>
            <a:r>
              <a:rPr lang="en-US" sz="1200" b="0" i="0" u="none" strike="noStrike" cap="none" baseline="-25000">
                <a:solidFill>
                  <a:schemeClr val="dk1"/>
                </a:solidFill>
                <a:latin typeface="Arial"/>
                <a:ea typeface="Arial"/>
                <a:cs typeface="Arial"/>
                <a:sym typeface="Arial"/>
              </a:rPr>
              <a:t>2</a:t>
            </a:r>
          </a:p>
        </p:txBody>
      </p:sp>
      <p:sp>
        <p:nvSpPr>
          <p:cNvPr id="753" name="Shape 753"/>
          <p:cNvSpPr txBox="1"/>
          <p:nvPr/>
        </p:nvSpPr>
        <p:spPr>
          <a:xfrm>
            <a:off x="6583363" y="5978525"/>
            <a:ext cx="1312862" cy="27463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2 molecules NH</a:t>
            </a:r>
            <a:r>
              <a:rPr lang="en-US" sz="1200" b="0" i="0" u="none" strike="noStrike" cap="none" baseline="-25000">
                <a:solidFill>
                  <a:schemeClr val="dk1"/>
                </a:solidFill>
                <a:latin typeface="Arial"/>
                <a:ea typeface="Arial"/>
                <a:cs typeface="Arial"/>
                <a:sym typeface="Arial"/>
              </a:rPr>
              <a:t>3</a:t>
            </a:r>
          </a:p>
        </p:txBody>
      </p:sp>
      <p:sp>
        <p:nvSpPr>
          <p:cNvPr id="754" name="Shape 754"/>
          <p:cNvSpPr txBox="1"/>
          <p:nvPr/>
        </p:nvSpPr>
        <p:spPr>
          <a:xfrm>
            <a:off x="987425" y="4341812"/>
            <a:ext cx="1484313" cy="3047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1" i="0" u="none" strike="noStrike" cap="none">
                <a:solidFill>
                  <a:schemeClr val="dk1"/>
                </a:solidFill>
                <a:latin typeface="Arial"/>
                <a:ea typeface="Arial"/>
                <a:cs typeface="Arial"/>
                <a:sym typeface="Arial"/>
              </a:rPr>
              <a:t>Before reaction</a:t>
            </a:r>
          </a:p>
        </p:txBody>
      </p:sp>
      <p:sp>
        <p:nvSpPr>
          <p:cNvPr id="755" name="Shape 755"/>
          <p:cNvSpPr txBox="1"/>
          <p:nvPr/>
        </p:nvSpPr>
        <p:spPr>
          <a:xfrm>
            <a:off x="1062037" y="5370512"/>
            <a:ext cx="1336675" cy="3047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1" i="0" u="none" strike="noStrike" cap="none">
                <a:solidFill>
                  <a:schemeClr val="dk1"/>
                </a:solidFill>
                <a:latin typeface="Arial"/>
                <a:ea typeface="Arial"/>
                <a:cs typeface="Arial"/>
                <a:sym typeface="Arial"/>
              </a:rPr>
              <a:t>After reaction</a:t>
            </a:r>
          </a:p>
        </p:txBody>
      </p:sp>
      <p:cxnSp>
        <p:nvCxnSpPr>
          <p:cNvPr id="756" name="Shape 756"/>
          <p:cNvCxnSpPr/>
          <p:nvPr/>
        </p:nvCxnSpPr>
        <p:spPr>
          <a:xfrm>
            <a:off x="917575" y="5240337"/>
            <a:ext cx="7199312" cy="0"/>
          </a:xfrm>
          <a:prstGeom prst="straightConnector1">
            <a:avLst/>
          </a:prstGeom>
          <a:noFill/>
          <a:ln w="19050" cap="flat" cmpd="sng">
            <a:solidFill>
              <a:srgbClr val="C0C0C0"/>
            </a:solidFill>
            <a:prstDash val="solid"/>
            <a:round/>
            <a:headEnd type="none" w="med" len="med"/>
            <a:tailEnd type="none" w="med" len="med"/>
          </a:ln>
        </p:spPr>
      </p:cxnSp>
      <p:cxnSp>
        <p:nvCxnSpPr>
          <p:cNvPr id="757" name="Shape 757"/>
          <p:cNvCxnSpPr/>
          <p:nvPr/>
        </p:nvCxnSpPr>
        <p:spPr>
          <a:xfrm rot="5400000">
            <a:off x="1833561" y="4478337"/>
            <a:ext cx="1470024" cy="0"/>
          </a:xfrm>
          <a:prstGeom prst="straightConnector1">
            <a:avLst/>
          </a:prstGeom>
          <a:noFill/>
          <a:ln w="19050" cap="flat" cmpd="sng">
            <a:solidFill>
              <a:srgbClr val="C0C0C0"/>
            </a:solidFill>
            <a:prstDash val="solid"/>
            <a:round/>
            <a:headEnd type="none" w="med" len="med"/>
            <a:tailEnd type="none" w="med" len="med"/>
          </a:ln>
        </p:spPr>
      </p:cxnSp>
      <p:cxnSp>
        <p:nvCxnSpPr>
          <p:cNvPr id="758" name="Shape 758"/>
          <p:cNvCxnSpPr/>
          <p:nvPr/>
        </p:nvCxnSpPr>
        <p:spPr>
          <a:xfrm rot="5400000">
            <a:off x="5545137" y="4478337"/>
            <a:ext cx="1470024" cy="0"/>
          </a:xfrm>
          <a:prstGeom prst="straightConnector1">
            <a:avLst/>
          </a:prstGeom>
          <a:noFill/>
          <a:ln w="19050" cap="flat" cmpd="sng">
            <a:solidFill>
              <a:srgbClr val="C0C0C0"/>
            </a:solidFill>
            <a:prstDash val="solid"/>
            <a:round/>
            <a:headEnd type="none" w="med" len="med"/>
            <a:tailEnd type="none" w="med" len="med"/>
          </a:ln>
        </p:spPr>
      </p:cxnSp>
      <p:cxnSp>
        <p:nvCxnSpPr>
          <p:cNvPr id="759" name="Shape 759"/>
          <p:cNvCxnSpPr/>
          <p:nvPr/>
        </p:nvCxnSpPr>
        <p:spPr>
          <a:xfrm rot="5400000">
            <a:off x="2089944" y="5763418"/>
            <a:ext cx="957261" cy="0"/>
          </a:xfrm>
          <a:prstGeom prst="straightConnector1">
            <a:avLst/>
          </a:prstGeom>
          <a:noFill/>
          <a:ln w="19050" cap="flat" cmpd="sng">
            <a:solidFill>
              <a:srgbClr val="C0C0C0"/>
            </a:solidFill>
            <a:prstDash val="solid"/>
            <a:round/>
            <a:headEnd type="none" w="med" len="med"/>
            <a:tailEnd type="none" w="med" len="med"/>
          </a:ln>
        </p:spPr>
      </p:cxnSp>
      <p:cxnSp>
        <p:nvCxnSpPr>
          <p:cNvPr id="760" name="Shape 760"/>
          <p:cNvCxnSpPr/>
          <p:nvPr/>
        </p:nvCxnSpPr>
        <p:spPr>
          <a:xfrm rot="5400000">
            <a:off x="5801519" y="5763418"/>
            <a:ext cx="957261" cy="0"/>
          </a:xfrm>
          <a:prstGeom prst="straightConnector1">
            <a:avLst/>
          </a:prstGeom>
          <a:noFill/>
          <a:ln w="19050" cap="flat" cmpd="sng">
            <a:solidFill>
              <a:srgbClr val="C0C0C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8"/>
                                        </p:tgtEl>
                                        <p:attrNameLst>
                                          <p:attrName>style.visibility</p:attrName>
                                        </p:attrNameLst>
                                      </p:cBhvr>
                                      <p:to>
                                        <p:strVal val="visible"/>
                                      </p:to>
                                    </p:set>
                                    <p:animEffect transition="in" filter="fade">
                                      <p:cBhvr>
                                        <p:cTn id="7" dur="2000"/>
                                        <p:tgtEl>
                                          <p:spTgt spid="708"/>
                                        </p:tgtEl>
                                      </p:cBhvr>
                                    </p:animEffect>
                                  </p:childTnLst>
                                </p:cTn>
                              </p:par>
                              <p:par>
                                <p:cTn id="8" presetID="10" presetClass="entr" presetSubtype="0" fill="hold" nodeType="withEffect">
                                  <p:stCondLst>
                                    <p:cond delay="0"/>
                                  </p:stCondLst>
                                  <p:childTnLst>
                                    <p:set>
                                      <p:cBhvr>
                                        <p:cTn id="9" dur="1" fill="hold">
                                          <p:stCondLst>
                                            <p:cond delay="0"/>
                                          </p:stCondLst>
                                        </p:cTn>
                                        <p:tgtEl>
                                          <p:spTgt spid="711"/>
                                        </p:tgtEl>
                                        <p:attrNameLst>
                                          <p:attrName>style.visibility</p:attrName>
                                        </p:attrNameLst>
                                      </p:cBhvr>
                                      <p:to>
                                        <p:strVal val="visible"/>
                                      </p:to>
                                    </p:set>
                                    <p:animEffect transition="in" filter="fade">
                                      <p:cBhvr>
                                        <p:cTn id="10" dur="2000"/>
                                        <p:tgtEl>
                                          <p:spTgt spid="711"/>
                                        </p:tgtEl>
                                      </p:cBhvr>
                                    </p:animEffect>
                                  </p:childTnLst>
                                </p:cTn>
                              </p:par>
                              <p:par>
                                <p:cTn id="11" presetID="10" presetClass="entr" presetSubtype="0" fill="hold" nodeType="withEffect">
                                  <p:stCondLst>
                                    <p:cond delay="0"/>
                                  </p:stCondLst>
                                  <p:childTnLst>
                                    <p:set>
                                      <p:cBhvr>
                                        <p:cTn id="12" dur="1" fill="hold">
                                          <p:stCondLst>
                                            <p:cond delay="0"/>
                                          </p:stCondLst>
                                        </p:cTn>
                                        <p:tgtEl>
                                          <p:spTgt spid="716"/>
                                        </p:tgtEl>
                                        <p:attrNameLst>
                                          <p:attrName>style.visibility</p:attrName>
                                        </p:attrNameLst>
                                      </p:cBhvr>
                                      <p:to>
                                        <p:strVal val="visible"/>
                                      </p:to>
                                    </p:set>
                                    <p:animEffect transition="in" filter="fade">
                                      <p:cBhvr>
                                        <p:cTn id="13" dur="2000"/>
                                        <p:tgtEl>
                                          <p:spTgt spid="716"/>
                                        </p:tgtEl>
                                      </p:cBhvr>
                                    </p:animEffect>
                                  </p:childTnLst>
                                </p:cTn>
                              </p:par>
                              <p:par>
                                <p:cTn id="14" presetID="10" presetClass="entr" presetSubtype="0" fill="hold" nodeType="withEffect">
                                  <p:stCondLst>
                                    <p:cond delay="0"/>
                                  </p:stCondLst>
                                  <p:childTnLst>
                                    <p:set>
                                      <p:cBhvr>
                                        <p:cTn id="15" dur="1" fill="hold">
                                          <p:stCondLst>
                                            <p:cond delay="0"/>
                                          </p:stCondLst>
                                        </p:cTn>
                                        <p:tgtEl>
                                          <p:spTgt spid="717"/>
                                        </p:tgtEl>
                                        <p:attrNameLst>
                                          <p:attrName>style.visibility</p:attrName>
                                        </p:attrNameLst>
                                      </p:cBhvr>
                                      <p:to>
                                        <p:strVal val="visible"/>
                                      </p:to>
                                    </p:set>
                                    <p:animEffect transition="in" filter="fade">
                                      <p:cBhvr>
                                        <p:cTn id="16" dur="2000"/>
                                        <p:tgtEl>
                                          <p:spTgt spid="717"/>
                                        </p:tgtEl>
                                      </p:cBhvr>
                                    </p:animEffect>
                                  </p:childTnLst>
                                </p:cTn>
                              </p:par>
                              <p:par>
                                <p:cTn id="17" presetID="10" presetClass="entr" presetSubtype="0" fill="hold" nodeType="withEffect">
                                  <p:stCondLst>
                                    <p:cond delay="0"/>
                                  </p:stCondLst>
                                  <p:childTnLst>
                                    <p:set>
                                      <p:cBhvr>
                                        <p:cTn id="18" dur="1" fill="hold">
                                          <p:stCondLst>
                                            <p:cond delay="0"/>
                                          </p:stCondLst>
                                        </p:cTn>
                                        <p:tgtEl>
                                          <p:spTgt spid="718"/>
                                        </p:tgtEl>
                                        <p:attrNameLst>
                                          <p:attrName>style.visibility</p:attrName>
                                        </p:attrNameLst>
                                      </p:cBhvr>
                                      <p:to>
                                        <p:strVal val="visible"/>
                                      </p:to>
                                    </p:set>
                                    <p:animEffect transition="in" filter="fade">
                                      <p:cBhvr>
                                        <p:cTn id="19" dur="2000"/>
                                        <p:tgtEl>
                                          <p:spTgt spid="718"/>
                                        </p:tgtEl>
                                      </p:cBhvr>
                                    </p:animEffect>
                                  </p:childTnLst>
                                </p:cTn>
                              </p:par>
                              <p:par>
                                <p:cTn id="20" presetID="10" presetClass="entr" presetSubtype="0" fill="hold" nodeType="withEffect">
                                  <p:stCondLst>
                                    <p:cond delay="0"/>
                                  </p:stCondLst>
                                  <p:childTnLst>
                                    <p:set>
                                      <p:cBhvr>
                                        <p:cTn id="21" dur="1" fill="hold">
                                          <p:stCondLst>
                                            <p:cond delay="0"/>
                                          </p:stCondLst>
                                        </p:cTn>
                                        <p:tgtEl>
                                          <p:spTgt spid="726"/>
                                        </p:tgtEl>
                                        <p:attrNameLst>
                                          <p:attrName>style.visibility</p:attrName>
                                        </p:attrNameLst>
                                      </p:cBhvr>
                                      <p:to>
                                        <p:strVal val="visible"/>
                                      </p:to>
                                    </p:set>
                                    <p:animEffect transition="in" filter="fade">
                                      <p:cBhvr>
                                        <p:cTn id="22" dur="2000"/>
                                        <p:tgtEl>
                                          <p:spTgt spid="726"/>
                                        </p:tgtEl>
                                      </p:cBhvr>
                                    </p:animEffect>
                                  </p:childTnLst>
                                </p:cTn>
                              </p:par>
                              <p:par>
                                <p:cTn id="23" presetID="10" presetClass="entr" presetSubtype="0" fill="hold" nodeType="withEffect">
                                  <p:stCondLst>
                                    <p:cond delay="0"/>
                                  </p:stCondLst>
                                  <p:childTnLst>
                                    <p:set>
                                      <p:cBhvr>
                                        <p:cTn id="24" dur="1" fill="hold">
                                          <p:stCondLst>
                                            <p:cond delay="0"/>
                                          </p:stCondLst>
                                        </p:cTn>
                                        <p:tgtEl>
                                          <p:spTgt spid="727"/>
                                        </p:tgtEl>
                                        <p:attrNameLst>
                                          <p:attrName>style.visibility</p:attrName>
                                        </p:attrNameLst>
                                      </p:cBhvr>
                                      <p:to>
                                        <p:strVal val="visible"/>
                                      </p:to>
                                    </p:set>
                                    <p:animEffect transition="in" filter="fade">
                                      <p:cBhvr>
                                        <p:cTn id="25" dur="2000"/>
                                        <p:tgtEl>
                                          <p:spTgt spid="727"/>
                                        </p:tgtEl>
                                      </p:cBhvr>
                                    </p:animEffect>
                                  </p:childTnLst>
                                </p:cTn>
                              </p:par>
                              <p:par>
                                <p:cTn id="26" presetID="10" presetClass="entr" presetSubtype="0" fill="hold" nodeType="withEffect">
                                  <p:stCondLst>
                                    <p:cond delay="0"/>
                                  </p:stCondLst>
                                  <p:childTnLst>
                                    <p:set>
                                      <p:cBhvr>
                                        <p:cTn id="27" dur="1" fill="hold">
                                          <p:stCondLst>
                                            <p:cond delay="0"/>
                                          </p:stCondLst>
                                        </p:cTn>
                                        <p:tgtEl>
                                          <p:spTgt spid="730"/>
                                        </p:tgtEl>
                                        <p:attrNameLst>
                                          <p:attrName>style.visibility</p:attrName>
                                        </p:attrNameLst>
                                      </p:cBhvr>
                                      <p:to>
                                        <p:strVal val="visible"/>
                                      </p:to>
                                    </p:set>
                                    <p:animEffect transition="in" filter="fade">
                                      <p:cBhvr>
                                        <p:cTn id="28" dur="2000"/>
                                        <p:tgtEl>
                                          <p:spTgt spid="730"/>
                                        </p:tgtEl>
                                      </p:cBhvr>
                                    </p:animEffect>
                                  </p:childTnLst>
                                </p:cTn>
                              </p:par>
                              <p:par>
                                <p:cTn id="29" presetID="10" presetClass="entr" presetSubtype="0" fill="hold" nodeType="withEffect">
                                  <p:stCondLst>
                                    <p:cond delay="0"/>
                                  </p:stCondLst>
                                  <p:childTnLst>
                                    <p:set>
                                      <p:cBhvr>
                                        <p:cTn id="30" dur="1" fill="hold">
                                          <p:stCondLst>
                                            <p:cond delay="0"/>
                                          </p:stCondLst>
                                        </p:cTn>
                                        <p:tgtEl>
                                          <p:spTgt spid="731"/>
                                        </p:tgtEl>
                                        <p:attrNameLst>
                                          <p:attrName>style.visibility</p:attrName>
                                        </p:attrNameLst>
                                      </p:cBhvr>
                                      <p:to>
                                        <p:strVal val="visible"/>
                                      </p:to>
                                    </p:set>
                                    <p:animEffect transition="in" filter="fade">
                                      <p:cBhvr>
                                        <p:cTn id="31" dur="2000"/>
                                        <p:tgtEl>
                                          <p:spTgt spid="731"/>
                                        </p:tgtEl>
                                      </p:cBhvr>
                                    </p:animEffect>
                                  </p:childTnLst>
                                </p:cTn>
                              </p:par>
                              <p:par>
                                <p:cTn id="32" presetID="10" presetClass="entr" presetSubtype="0" fill="hold" nodeType="withEffect">
                                  <p:stCondLst>
                                    <p:cond delay="0"/>
                                  </p:stCondLst>
                                  <p:childTnLst>
                                    <p:set>
                                      <p:cBhvr>
                                        <p:cTn id="33" dur="1" fill="hold">
                                          <p:stCondLst>
                                            <p:cond delay="0"/>
                                          </p:stCondLst>
                                        </p:cTn>
                                        <p:tgtEl>
                                          <p:spTgt spid="734"/>
                                        </p:tgtEl>
                                        <p:attrNameLst>
                                          <p:attrName>style.visibility</p:attrName>
                                        </p:attrNameLst>
                                      </p:cBhvr>
                                      <p:to>
                                        <p:strVal val="visible"/>
                                      </p:to>
                                    </p:set>
                                    <p:animEffect transition="in" filter="fade">
                                      <p:cBhvr>
                                        <p:cTn id="34" dur="2000"/>
                                        <p:tgtEl>
                                          <p:spTgt spid="734"/>
                                        </p:tgtEl>
                                      </p:cBhvr>
                                    </p:animEffect>
                                  </p:childTnLst>
                                </p:cTn>
                              </p:par>
                              <p:par>
                                <p:cTn id="35" presetID="10" presetClass="entr" presetSubtype="0" fill="hold" nodeType="withEffect">
                                  <p:stCondLst>
                                    <p:cond delay="0"/>
                                  </p:stCondLst>
                                  <p:childTnLst>
                                    <p:set>
                                      <p:cBhvr>
                                        <p:cTn id="36" dur="1" fill="hold">
                                          <p:stCondLst>
                                            <p:cond delay="0"/>
                                          </p:stCondLst>
                                        </p:cTn>
                                        <p:tgtEl>
                                          <p:spTgt spid="735"/>
                                        </p:tgtEl>
                                        <p:attrNameLst>
                                          <p:attrName>style.visibility</p:attrName>
                                        </p:attrNameLst>
                                      </p:cBhvr>
                                      <p:to>
                                        <p:strVal val="visible"/>
                                      </p:to>
                                    </p:set>
                                    <p:animEffect transition="in" filter="fade">
                                      <p:cBhvr>
                                        <p:cTn id="37" dur="2000"/>
                                        <p:tgtEl>
                                          <p:spTgt spid="735"/>
                                        </p:tgtEl>
                                      </p:cBhvr>
                                    </p:animEffect>
                                  </p:childTnLst>
                                </p:cTn>
                              </p:par>
                              <p:par>
                                <p:cTn id="38" presetID="10" presetClass="entr" presetSubtype="0" fill="hold" nodeType="withEffect">
                                  <p:stCondLst>
                                    <p:cond delay="0"/>
                                  </p:stCondLst>
                                  <p:childTnLst>
                                    <p:set>
                                      <p:cBhvr>
                                        <p:cTn id="39" dur="1" fill="hold">
                                          <p:stCondLst>
                                            <p:cond delay="0"/>
                                          </p:stCondLst>
                                        </p:cTn>
                                        <p:tgtEl>
                                          <p:spTgt spid="736"/>
                                        </p:tgtEl>
                                        <p:attrNameLst>
                                          <p:attrName>style.visibility</p:attrName>
                                        </p:attrNameLst>
                                      </p:cBhvr>
                                      <p:to>
                                        <p:strVal val="visible"/>
                                      </p:to>
                                    </p:set>
                                    <p:animEffect transition="in" filter="fade">
                                      <p:cBhvr>
                                        <p:cTn id="40" dur="2000"/>
                                        <p:tgtEl>
                                          <p:spTgt spid="736"/>
                                        </p:tgtEl>
                                      </p:cBhvr>
                                    </p:animEffect>
                                  </p:childTnLst>
                                </p:cTn>
                              </p:par>
                              <p:par>
                                <p:cTn id="41" presetID="10" presetClass="entr" presetSubtype="0" fill="hold" nodeType="withEffect">
                                  <p:stCondLst>
                                    <p:cond delay="0"/>
                                  </p:stCondLst>
                                  <p:childTnLst>
                                    <p:set>
                                      <p:cBhvr>
                                        <p:cTn id="42" dur="1" fill="hold">
                                          <p:stCondLst>
                                            <p:cond delay="0"/>
                                          </p:stCondLst>
                                        </p:cTn>
                                        <p:tgtEl>
                                          <p:spTgt spid="737"/>
                                        </p:tgtEl>
                                        <p:attrNameLst>
                                          <p:attrName>style.visibility</p:attrName>
                                        </p:attrNameLst>
                                      </p:cBhvr>
                                      <p:to>
                                        <p:strVal val="visible"/>
                                      </p:to>
                                    </p:set>
                                    <p:animEffect transition="in" filter="fade">
                                      <p:cBhvr>
                                        <p:cTn id="43" dur="2000"/>
                                        <p:tgtEl>
                                          <p:spTgt spid="737"/>
                                        </p:tgtEl>
                                      </p:cBhvr>
                                    </p:animEffect>
                                  </p:childTnLst>
                                </p:cTn>
                              </p:par>
                              <p:par>
                                <p:cTn id="44" presetID="10" presetClass="entr" presetSubtype="0" fill="hold" nodeType="withEffect">
                                  <p:stCondLst>
                                    <p:cond delay="0"/>
                                  </p:stCondLst>
                                  <p:childTnLst>
                                    <p:set>
                                      <p:cBhvr>
                                        <p:cTn id="45" dur="1" fill="hold">
                                          <p:stCondLst>
                                            <p:cond delay="0"/>
                                          </p:stCondLst>
                                        </p:cTn>
                                        <p:tgtEl>
                                          <p:spTgt spid="738"/>
                                        </p:tgtEl>
                                        <p:attrNameLst>
                                          <p:attrName>style.visibility</p:attrName>
                                        </p:attrNameLst>
                                      </p:cBhvr>
                                      <p:to>
                                        <p:strVal val="visible"/>
                                      </p:to>
                                    </p:set>
                                    <p:animEffect transition="in" filter="fade">
                                      <p:cBhvr>
                                        <p:cTn id="46" dur="2000"/>
                                        <p:tgtEl>
                                          <p:spTgt spid="738"/>
                                        </p:tgtEl>
                                      </p:cBhvr>
                                    </p:animEffect>
                                  </p:childTnLst>
                                </p:cTn>
                              </p:par>
                              <p:par>
                                <p:cTn id="47" presetID="10" presetClass="entr" presetSubtype="0" fill="hold" nodeType="withEffect">
                                  <p:stCondLst>
                                    <p:cond delay="0"/>
                                  </p:stCondLst>
                                  <p:childTnLst>
                                    <p:set>
                                      <p:cBhvr>
                                        <p:cTn id="48" dur="1" fill="hold">
                                          <p:stCondLst>
                                            <p:cond delay="0"/>
                                          </p:stCondLst>
                                        </p:cTn>
                                        <p:tgtEl>
                                          <p:spTgt spid="739"/>
                                        </p:tgtEl>
                                        <p:attrNameLst>
                                          <p:attrName>style.visibility</p:attrName>
                                        </p:attrNameLst>
                                      </p:cBhvr>
                                      <p:to>
                                        <p:strVal val="visible"/>
                                      </p:to>
                                    </p:set>
                                    <p:animEffect transition="in" filter="fade">
                                      <p:cBhvr>
                                        <p:cTn id="49" dur="2000"/>
                                        <p:tgtEl>
                                          <p:spTgt spid="739"/>
                                        </p:tgtEl>
                                      </p:cBhvr>
                                    </p:animEffect>
                                  </p:childTnLst>
                                </p:cTn>
                              </p:par>
                              <p:par>
                                <p:cTn id="50" presetID="10" presetClass="entr" presetSubtype="0" fill="hold" nodeType="withEffect">
                                  <p:stCondLst>
                                    <p:cond delay="0"/>
                                  </p:stCondLst>
                                  <p:childTnLst>
                                    <p:set>
                                      <p:cBhvr>
                                        <p:cTn id="51" dur="1" fill="hold">
                                          <p:stCondLst>
                                            <p:cond delay="0"/>
                                          </p:stCondLst>
                                        </p:cTn>
                                        <p:tgtEl>
                                          <p:spTgt spid="742"/>
                                        </p:tgtEl>
                                        <p:attrNameLst>
                                          <p:attrName>style.visibility</p:attrName>
                                        </p:attrNameLst>
                                      </p:cBhvr>
                                      <p:to>
                                        <p:strVal val="visible"/>
                                      </p:to>
                                    </p:set>
                                    <p:animEffect transition="in" filter="fade">
                                      <p:cBhvr>
                                        <p:cTn id="52" dur="2000"/>
                                        <p:tgtEl>
                                          <p:spTgt spid="742"/>
                                        </p:tgtEl>
                                      </p:cBhvr>
                                    </p:animEffect>
                                  </p:childTnLst>
                                </p:cTn>
                              </p:par>
                              <p:par>
                                <p:cTn id="53" presetID="10" presetClass="entr" presetSubtype="0" fill="hold" nodeType="withEffect">
                                  <p:stCondLst>
                                    <p:cond delay="0"/>
                                  </p:stCondLst>
                                  <p:childTnLst>
                                    <p:set>
                                      <p:cBhvr>
                                        <p:cTn id="54" dur="1" fill="hold">
                                          <p:stCondLst>
                                            <p:cond delay="0"/>
                                          </p:stCondLst>
                                        </p:cTn>
                                        <p:tgtEl>
                                          <p:spTgt spid="745"/>
                                        </p:tgtEl>
                                        <p:attrNameLst>
                                          <p:attrName>style.visibility</p:attrName>
                                        </p:attrNameLst>
                                      </p:cBhvr>
                                      <p:to>
                                        <p:strVal val="visible"/>
                                      </p:to>
                                    </p:set>
                                    <p:animEffect transition="in" filter="fade">
                                      <p:cBhvr>
                                        <p:cTn id="55" dur="2000"/>
                                        <p:tgtEl>
                                          <p:spTgt spid="745"/>
                                        </p:tgtEl>
                                      </p:cBhvr>
                                    </p:animEffect>
                                  </p:childTnLst>
                                </p:cTn>
                              </p:par>
                              <p:par>
                                <p:cTn id="56" presetID="10" presetClass="entr" presetSubtype="0" fill="hold" nodeType="withEffect">
                                  <p:stCondLst>
                                    <p:cond delay="0"/>
                                  </p:stCondLst>
                                  <p:childTnLst>
                                    <p:set>
                                      <p:cBhvr>
                                        <p:cTn id="57" dur="1" fill="hold">
                                          <p:stCondLst>
                                            <p:cond delay="0"/>
                                          </p:stCondLst>
                                        </p:cTn>
                                        <p:tgtEl>
                                          <p:spTgt spid="748"/>
                                        </p:tgtEl>
                                        <p:attrNameLst>
                                          <p:attrName>style.visibility</p:attrName>
                                        </p:attrNameLst>
                                      </p:cBhvr>
                                      <p:to>
                                        <p:strVal val="visible"/>
                                      </p:to>
                                    </p:set>
                                    <p:animEffect transition="in" filter="fade">
                                      <p:cBhvr>
                                        <p:cTn id="58" dur="2000"/>
                                        <p:tgtEl>
                                          <p:spTgt spid="748"/>
                                        </p:tgtEl>
                                      </p:cBhvr>
                                    </p:animEffect>
                                  </p:childTnLst>
                                </p:cTn>
                              </p:par>
                              <p:par>
                                <p:cTn id="59" presetID="10" presetClass="entr" presetSubtype="0" fill="hold" nodeType="withEffect">
                                  <p:stCondLst>
                                    <p:cond delay="0"/>
                                  </p:stCondLst>
                                  <p:childTnLst>
                                    <p:set>
                                      <p:cBhvr>
                                        <p:cTn id="60" dur="1" fill="hold">
                                          <p:stCondLst>
                                            <p:cond delay="0"/>
                                          </p:stCondLst>
                                        </p:cTn>
                                        <p:tgtEl>
                                          <p:spTgt spid="749"/>
                                        </p:tgtEl>
                                        <p:attrNameLst>
                                          <p:attrName>style.visibility</p:attrName>
                                        </p:attrNameLst>
                                      </p:cBhvr>
                                      <p:to>
                                        <p:strVal val="visible"/>
                                      </p:to>
                                    </p:set>
                                    <p:animEffect transition="in" filter="fade">
                                      <p:cBhvr>
                                        <p:cTn id="61" dur="2000"/>
                                        <p:tgtEl>
                                          <p:spTgt spid="749"/>
                                        </p:tgtEl>
                                      </p:cBhvr>
                                    </p:animEffect>
                                  </p:childTnLst>
                                </p:cTn>
                              </p:par>
                              <p:par>
                                <p:cTn id="62" presetID="10" presetClass="entr" presetSubtype="0" fill="hold" nodeType="withEffect">
                                  <p:stCondLst>
                                    <p:cond delay="0"/>
                                  </p:stCondLst>
                                  <p:childTnLst>
                                    <p:set>
                                      <p:cBhvr>
                                        <p:cTn id="63" dur="1" fill="hold">
                                          <p:stCondLst>
                                            <p:cond delay="0"/>
                                          </p:stCondLst>
                                        </p:cTn>
                                        <p:tgtEl>
                                          <p:spTgt spid="750"/>
                                        </p:tgtEl>
                                        <p:attrNameLst>
                                          <p:attrName>style.visibility</p:attrName>
                                        </p:attrNameLst>
                                      </p:cBhvr>
                                      <p:to>
                                        <p:strVal val="visible"/>
                                      </p:to>
                                    </p:set>
                                    <p:animEffect transition="in" filter="fade">
                                      <p:cBhvr>
                                        <p:cTn id="64" dur="2000"/>
                                        <p:tgtEl>
                                          <p:spTgt spid="750"/>
                                        </p:tgtEl>
                                      </p:cBhvr>
                                    </p:animEffect>
                                  </p:childTnLst>
                                </p:cTn>
                              </p:par>
                              <p:par>
                                <p:cTn id="65" presetID="10" presetClass="entr" presetSubtype="0" fill="hold" nodeType="withEffect">
                                  <p:stCondLst>
                                    <p:cond delay="0"/>
                                  </p:stCondLst>
                                  <p:childTnLst>
                                    <p:set>
                                      <p:cBhvr>
                                        <p:cTn id="66" dur="1" fill="hold">
                                          <p:stCondLst>
                                            <p:cond delay="0"/>
                                          </p:stCondLst>
                                        </p:cTn>
                                        <p:tgtEl>
                                          <p:spTgt spid="751"/>
                                        </p:tgtEl>
                                        <p:attrNameLst>
                                          <p:attrName>style.visibility</p:attrName>
                                        </p:attrNameLst>
                                      </p:cBhvr>
                                      <p:to>
                                        <p:strVal val="visible"/>
                                      </p:to>
                                    </p:set>
                                    <p:animEffect transition="in" filter="fade">
                                      <p:cBhvr>
                                        <p:cTn id="67" dur="2000"/>
                                        <p:tgtEl>
                                          <p:spTgt spid="751"/>
                                        </p:tgtEl>
                                      </p:cBhvr>
                                    </p:animEffect>
                                  </p:childTnLst>
                                </p:cTn>
                              </p:par>
                              <p:par>
                                <p:cTn id="68" presetID="10" presetClass="entr" presetSubtype="0" fill="hold" nodeType="withEffect">
                                  <p:stCondLst>
                                    <p:cond delay="0"/>
                                  </p:stCondLst>
                                  <p:childTnLst>
                                    <p:set>
                                      <p:cBhvr>
                                        <p:cTn id="69" dur="1" fill="hold">
                                          <p:stCondLst>
                                            <p:cond delay="0"/>
                                          </p:stCondLst>
                                        </p:cTn>
                                        <p:tgtEl>
                                          <p:spTgt spid="752"/>
                                        </p:tgtEl>
                                        <p:attrNameLst>
                                          <p:attrName>style.visibility</p:attrName>
                                        </p:attrNameLst>
                                      </p:cBhvr>
                                      <p:to>
                                        <p:strVal val="visible"/>
                                      </p:to>
                                    </p:set>
                                    <p:animEffect transition="in" filter="fade">
                                      <p:cBhvr>
                                        <p:cTn id="70" dur="2000"/>
                                        <p:tgtEl>
                                          <p:spTgt spid="752"/>
                                        </p:tgtEl>
                                      </p:cBhvr>
                                    </p:animEffect>
                                  </p:childTnLst>
                                </p:cTn>
                              </p:par>
                              <p:par>
                                <p:cTn id="71" presetID="10" presetClass="entr" presetSubtype="0" fill="hold" nodeType="withEffect">
                                  <p:stCondLst>
                                    <p:cond delay="0"/>
                                  </p:stCondLst>
                                  <p:childTnLst>
                                    <p:set>
                                      <p:cBhvr>
                                        <p:cTn id="72" dur="1" fill="hold">
                                          <p:stCondLst>
                                            <p:cond delay="0"/>
                                          </p:stCondLst>
                                        </p:cTn>
                                        <p:tgtEl>
                                          <p:spTgt spid="753"/>
                                        </p:tgtEl>
                                        <p:attrNameLst>
                                          <p:attrName>style.visibility</p:attrName>
                                        </p:attrNameLst>
                                      </p:cBhvr>
                                      <p:to>
                                        <p:strVal val="visible"/>
                                      </p:to>
                                    </p:set>
                                    <p:animEffect transition="in" filter="fade">
                                      <p:cBhvr>
                                        <p:cTn id="73" dur="2000"/>
                                        <p:tgtEl>
                                          <p:spTgt spid="753"/>
                                        </p:tgtEl>
                                      </p:cBhvr>
                                    </p:animEffect>
                                  </p:childTnLst>
                                </p:cTn>
                              </p:par>
                              <p:par>
                                <p:cTn id="74" presetID="10" presetClass="entr" presetSubtype="0" fill="hold" nodeType="withEffect">
                                  <p:stCondLst>
                                    <p:cond delay="0"/>
                                  </p:stCondLst>
                                  <p:childTnLst>
                                    <p:set>
                                      <p:cBhvr>
                                        <p:cTn id="75" dur="1" fill="hold">
                                          <p:stCondLst>
                                            <p:cond delay="0"/>
                                          </p:stCondLst>
                                        </p:cTn>
                                        <p:tgtEl>
                                          <p:spTgt spid="754"/>
                                        </p:tgtEl>
                                        <p:attrNameLst>
                                          <p:attrName>style.visibility</p:attrName>
                                        </p:attrNameLst>
                                      </p:cBhvr>
                                      <p:to>
                                        <p:strVal val="visible"/>
                                      </p:to>
                                    </p:set>
                                    <p:animEffect transition="in" filter="fade">
                                      <p:cBhvr>
                                        <p:cTn id="76" dur="2000"/>
                                        <p:tgtEl>
                                          <p:spTgt spid="754"/>
                                        </p:tgtEl>
                                      </p:cBhvr>
                                    </p:animEffect>
                                  </p:childTnLst>
                                </p:cTn>
                              </p:par>
                              <p:par>
                                <p:cTn id="77" presetID="10" presetClass="entr" presetSubtype="0" fill="hold" nodeType="withEffect">
                                  <p:stCondLst>
                                    <p:cond delay="0"/>
                                  </p:stCondLst>
                                  <p:childTnLst>
                                    <p:set>
                                      <p:cBhvr>
                                        <p:cTn id="78" dur="1" fill="hold">
                                          <p:stCondLst>
                                            <p:cond delay="0"/>
                                          </p:stCondLst>
                                        </p:cTn>
                                        <p:tgtEl>
                                          <p:spTgt spid="755"/>
                                        </p:tgtEl>
                                        <p:attrNameLst>
                                          <p:attrName>style.visibility</p:attrName>
                                        </p:attrNameLst>
                                      </p:cBhvr>
                                      <p:to>
                                        <p:strVal val="visible"/>
                                      </p:to>
                                    </p:set>
                                    <p:animEffect transition="in" filter="fade">
                                      <p:cBhvr>
                                        <p:cTn id="79" dur="2000"/>
                                        <p:tgtEl>
                                          <p:spTgt spid="755"/>
                                        </p:tgtEl>
                                      </p:cBhvr>
                                    </p:animEffect>
                                  </p:childTnLst>
                                </p:cTn>
                              </p:par>
                              <p:par>
                                <p:cTn id="80" presetID="10" presetClass="entr" presetSubtype="0" fill="hold" nodeType="withEffect">
                                  <p:stCondLst>
                                    <p:cond delay="0"/>
                                  </p:stCondLst>
                                  <p:childTnLst>
                                    <p:set>
                                      <p:cBhvr>
                                        <p:cTn id="81" dur="1" fill="hold">
                                          <p:stCondLst>
                                            <p:cond delay="0"/>
                                          </p:stCondLst>
                                        </p:cTn>
                                        <p:tgtEl>
                                          <p:spTgt spid="756"/>
                                        </p:tgtEl>
                                        <p:attrNameLst>
                                          <p:attrName>style.visibility</p:attrName>
                                        </p:attrNameLst>
                                      </p:cBhvr>
                                      <p:to>
                                        <p:strVal val="visible"/>
                                      </p:to>
                                    </p:set>
                                    <p:animEffect transition="in" filter="fade">
                                      <p:cBhvr>
                                        <p:cTn id="82" dur="2000"/>
                                        <p:tgtEl>
                                          <p:spTgt spid="756"/>
                                        </p:tgtEl>
                                      </p:cBhvr>
                                    </p:animEffect>
                                  </p:childTnLst>
                                </p:cTn>
                              </p:par>
                              <p:par>
                                <p:cTn id="83" presetID="10" presetClass="entr" presetSubtype="0" fill="hold" nodeType="withEffect">
                                  <p:stCondLst>
                                    <p:cond delay="0"/>
                                  </p:stCondLst>
                                  <p:childTnLst>
                                    <p:set>
                                      <p:cBhvr>
                                        <p:cTn id="84" dur="1" fill="hold">
                                          <p:stCondLst>
                                            <p:cond delay="0"/>
                                          </p:stCondLst>
                                        </p:cTn>
                                        <p:tgtEl>
                                          <p:spTgt spid="757"/>
                                        </p:tgtEl>
                                        <p:attrNameLst>
                                          <p:attrName>style.visibility</p:attrName>
                                        </p:attrNameLst>
                                      </p:cBhvr>
                                      <p:to>
                                        <p:strVal val="visible"/>
                                      </p:to>
                                    </p:set>
                                    <p:animEffect transition="in" filter="fade">
                                      <p:cBhvr>
                                        <p:cTn id="85" dur="2000"/>
                                        <p:tgtEl>
                                          <p:spTgt spid="757"/>
                                        </p:tgtEl>
                                      </p:cBhvr>
                                    </p:animEffect>
                                  </p:childTnLst>
                                </p:cTn>
                              </p:par>
                              <p:par>
                                <p:cTn id="86" presetID="10" presetClass="entr" presetSubtype="0" fill="hold" nodeType="withEffect">
                                  <p:stCondLst>
                                    <p:cond delay="0"/>
                                  </p:stCondLst>
                                  <p:childTnLst>
                                    <p:set>
                                      <p:cBhvr>
                                        <p:cTn id="87" dur="1" fill="hold">
                                          <p:stCondLst>
                                            <p:cond delay="0"/>
                                          </p:stCondLst>
                                        </p:cTn>
                                        <p:tgtEl>
                                          <p:spTgt spid="758"/>
                                        </p:tgtEl>
                                        <p:attrNameLst>
                                          <p:attrName>style.visibility</p:attrName>
                                        </p:attrNameLst>
                                      </p:cBhvr>
                                      <p:to>
                                        <p:strVal val="visible"/>
                                      </p:to>
                                    </p:set>
                                    <p:animEffect transition="in" filter="fade">
                                      <p:cBhvr>
                                        <p:cTn id="88" dur="2000"/>
                                        <p:tgtEl>
                                          <p:spTgt spid="758"/>
                                        </p:tgtEl>
                                      </p:cBhvr>
                                    </p:animEffect>
                                  </p:childTnLst>
                                </p:cTn>
                              </p:par>
                              <p:par>
                                <p:cTn id="89" presetID="10" presetClass="entr" presetSubtype="0" fill="hold" nodeType="withEffect">
                                  <p:stCondLst>
                                    <p:cond delay="0"/>
                                  </p:stCondLst>
                                  <p:childTnLst>
                                    <p:set>
                                      <p:cBhvr>
                                        <p:cTn id="90" dur="1" fill="hold">
                                          <p:stCondLst>
                                            <p:cond delay="0"/>
                                          </p:stCondLst>
                                        </p:cTn>
                                        <p:tgtEl>
                                          <p:spTgt spid="759"/>
                                        </p:tgtEl>
                                        <p:attrNameLst>
                                          <p:attrName>style.visibility</p:attrName>
                                        </p:attrNameLst>
                                      </p:cBhvr>
                                      <p:to>
                                        <p:strVal val="visible"/>
                                      </p:to>
                                    </p:set>
                                    <p:animEffect transition="in" filter="fade">
                                      <p:cBhvr>
                                        <p:cTn id="91" dur="2000"/>
                                        <p:tgtEl>
                                          <p:spTgt spid="759"/>
                                        </p:tgtEl>
                                      </p:cBhvr>
                                    </p:animEffect>
                                  </p:childTnLst>
                                </p:cTn>
                              </p:par>
                              <p:par>
                                <p:cTn id="92" presetID="10" presetClass="entr" presetSubtype="0" fill="hold" nodeType="withEffect">
                                  <p:stCondLst>
                                    <p:cond delay="0"/>
                                  </p:stCondLst>
                                  <p:childTnLst>
                                    <p:set>
                                      <p:cBhvr>
                                        <p:cTn id="93" dur="1" fill="hold">
                                          <p:stCondLst>
                                            <p:cond delay="0"/>
                                          </p:stCondLst>
                                        </p:cTn>
                                        <p:tgtEl>
                                          <p:spTgt spid="760"/>
                                        </p:tgtEl>
                                        <p:attrNameLst>
                                          <p:attrName>style.visibility</p:attrName>
                                        </p:attrNameLst>
                                      </p:cBhvr>
                                      <p:to>
                                        <p:strVal val="visible"/>
                                      </p:to>
                                    </p:set>
                                    <p:animEffect transition="in" filter="fade">
                                      <p:cBhvr>
                                        <p:cTn id="94" dur="2000"/>
                                        <p:tgtEl>
                                          <p:spTgt spid="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65"/>
        <p:cNvGrpSpPr/>
        <p:nvPr/>
      </p:nvGrpSpPr>
      <p:grpSpPr>
        <a:xfrm>
          <a:off x="0" y="0"/>
          <a:ext cx="0" cy="0"/>
          <a:chOff x="0" y="0"/>
          <a:chExt cx="0" cy="0"/>
        </a:xfrm>
      </p:grpSpPr>
      <p:sp>
        <p:nvSpPr>
          <p:cNvPr id="766" name="Shape 76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Combustion Reactions</a:t>
            </a:r>
          </a:p>
        </p:txBody>
      </p:sp>
      <p:sp>
        <p:nvSpPr>
          <p:cNvPr id="767" name="Shape 767"/>
          <p:cNvSpPr txBox="1"/>
          <p:nvPr/>
        </p:nvSpPr>
        <p:spPr>
          <a:xfrm>
            <a:off x="788987" y="4348162"/>
            <a:ext cx="7542212"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chemeClr val="lt1"/>
                </a:solidFill>
                <a:latin typeface="Arial"/>
                <a:ea typeface="Arial"/>
                <a:cs typeface="Arial"/>
                <a:sym typeface="Arial"/>
              </a:rPr>
              <a:t>Hydrocarbon  +  O</a:t>
            </a:r>
            <a:r>
              <a:rPr lang="en-US" sz="3600" b="0" i="0" u="none" strike="noStrike" cap="none" baseline="-25000">
                <a:solidFill>
                  <a:schemeClr val="lt1"/>
                </a:solidFill>
                <a:latin typeface="Arial"/>
                <a:ea typeface="Arial"/>
                <a:cs typeface="Arial"/>
                <a:sym typeface="Arial"/>
              </a:rPr>
              <a:t>2</a:t>
            </a:r>
            <a:r>
              <a:rPr lang="en-US" sz="3600" b="0" i="0" u="none" strike="noStrike" cap="none">
                <a:solidFill>
                  <a:schemeClr val="lt1"/>
                </a:solidFill>
                <a:latin typeface="Arial"/>
                <a:ea typeface="Arial"/>
                <a:cs typeface="Arial"/>
                <a:sym typeface="Arial"/>
              </a:rPr>
              <a:t>  →  CO</a:t>
            </a:r>
            <a:r>
              <a:rPr lang="en-US" sz="3600" b="0" i="0" u="none" strike="noStrike" cap="none" baseline="-25000">
                <a:solidFill>
                  <a:schemeClr val="lt1"/>
                </a:solidFill>
                <a:latin typeface="Arial"/>
                <a:ea typeface="Arial"/>
                <a:cs typeface="Arial"/>
                <a:sym typeface="Arial"/>
              </a:rPr>
              <a:t>2</a:t>
            </a:r>
            <a:r>
              <a:rPr lang="en-US" sz="3600" b="0" i="0" u="none" strike="noStrike" cap="none">
                <a:solidFill>
                  <a:schemeClr val="lt1"/>
                </a:solidFill>
                <a:latin typeface="Arial"/>
                <a:ea typeface="Arial"/>
                <a:cs typeface="Arial"/>
                <a:sym typeface="Arial"/>
              </a:rPr>
              <a:t>  +  H</a:t>
            </a:r>
            <a:r>
              <a:rPr lang="en-US" sz="3600" b="0" i="0" u="none" strike="noStrike" cap="none" baseline="-25000">
                <a:solidFill>
                  <a:schemeClr val="lt1"/>
                </a:solidFill>
                <a:latin typeface="Arial"/>
                <a:ea typeface="Arial"/>
                <a:cs typeface="Arial"/>
                <a:sym typeface="Arial"/>
              </a:rPr>
              <a:t>2</a:t>
            </a:r>
            <a:r>
              <a:rPr lang="en-US" sz="3600" b="0" i="0" u="none" strike="noStrike" cap="none">
                <a:solidFill>
                  <a:schemeClr val="lt1"/>
                </a:solidFill>
                <a:latin typeface="Arial"/>
                <a:ea typeface="Arial"/>
                <a:cs typeface="Arial"/>
                <a:sym typeface="Arial"/>
              </a:rPr>
              <a:t>O</a:t>
            </a:r>
          </a:p>
        </p:txBody>
      </p:sp>
      <p:sp>
        <p:nvSpPr>
          <p:cNvPr id="768" name="Shape 768">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769" name="Shape 769" descr="gas stove burner"/>
          <p:cNvPicPr preferRelativeResize="0"/>
          <p:nvPr/>
        </p:nvPicPr>
        <p:blipFill rotWithShape="1">
          <a:blip r:embed="rId4">
            <a:alphaModFix/>
          </a:blip>
          <a:srcRect/>
          <a:stretch/>
        </p:blipFill>
        <p:spPr>
          <a:xfrm>
            <a:off x="3125788" y="2033588"/>
            <a:ext cx="2857499" cy="17367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Shape 77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Exploding Flour</a:t>
            </a:r>
          </a:p>
        </p:txBody>
      </p:sp>
      <p:sp>
        <p:nvSpPr>
          <p:cNvPr id="776" name="Shape 776"/>
          <p:cNvSpPr/>
          <p:nvPr/>
        </p:nvSpPr>
        <p:spPr>
          <a:xfrm>
            <a:off x="1447800" y="1524000"/>
            <a:ext cx="457200" cy="4724400"/>
          </a:xfrm>
          <a:prstGeom prst="can">
            <a:avLst>
              <a:gd name="adj" fmla="val 70850"/>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77" name="Shape 777"/>
          <p:cNvSpPr txBox="1"/>
          <p:nvPr/>
        </p:nvSpPr>
        <p:spPr>
          <a:xfrm>
            <a:off x="2041525" y="2627313"/>
            <a:ext cx="14414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6” PVC Pipe</a:t>
            </a:r>
          </a:p>
        </p:txBody>
      </p:sp>
      <p:sp>
        <p:nvSpPr>
          <p:cNvPr id="778" name="Shape 778"/>
          <p:cNvSpPr/>
          <p:nvPr/>
        </p:nvSpPr>
        <p:spPr>
          <a:xfrm>
            <a:off x="838200" y="457200"/>
            <a:ext cx="1676400" cy="1142999"/>
          </a:xfrm>
          <a:prstGeom prst="irregularSeal2">
            <a:avLst/>
          </a:prstGeom>
          <a:gradFill>
            <a:gsLst>
              <a:gs pos="0">
                <a:srgbClr val="FF9900"/>
              </a:gs>
              <a:gs pos="100000">
                <a:srgbClr val="FF0000"/>
              </a:gs>
            </a:gsLst>
            <a:path path="circle">
              <a:fillToRect r="100000" b="100000"/>
            </a:path>
            <a:tileRect l="-100000" t="-100000"/>
          </a:gra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79" name="Shape 779"/>
          <p:cNvSpPr/>
          <p:nvPr/>
        </p:nvSpPr>
        <p:spPr>
          <a:xfrm>
            <a:off x="2971800" y="4038600"/>
            <a:ext cx="1981199" cy="2057400"/>
          </a:xfrm>
          <a:prstGeom prst="ellipse">
            <a:avLst/>
          </a:prstGeom>
          <a:solidFill>
            <a:schemeClr val="dk2"/>
          </a:solidFill>
          <a:ln w="9525" cap="rnd" cmpd="sng">
            <a:solidFill>
              <a:schemeClr val="dk1"/>
            </a:solidFill>
            <a:prstDash val="dot"/>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80" name="Shape 780"/>
          <p:cNvSpPr/>
          <p:nvPr/>
        </p:nvSpPr>
        <p:spPr>
          <a:xfrm>
            <a:off x="1447800" y="5791200"/>
            <a:ext cx="457200" cy="457200"/>
          </a:xfrm>
          <a:prstGeom prst="ellipse">
            <a:avLst/>
          </a:prstGeom>
          <a:solidFill>
            <a:srgbClr val="C0C0C0">
              <a:alpha val="49803"/>
            </a:srgbClr>
          </a:solidFill>
          <a:ln w="9525" cap="rnd" cmpd="sng">
            <a:solidFill>
              <a:schemeClr val="dk1"/>
            </a:solidFill>
            <a:prstDash val="dot"/>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781" name="Shape 781"/>
          <p:cNvCxnSpPr/>
          <p:nvPr/>
        </p:nvCxnSpPr>
        <p:spPr>
          <a:xfrm rot="10800000" flipH="1">
            <a:off x="1676400" y="4267199"/>
            <a:ext cx="1676399" cy="1524000"/>
          </a:xfrm>
          <a:prstGeom prst="straightConnector1">
            <a:avLst/>
          </a:prstGeom>
          <a:noFill/>
          <a:ln w="9525" cap="flat" cmpd="sng">
            <a:solidFill>
              <a:schemeClr val="dk1"/>
            </a:solidFill>
            <a:prstDash val="solid"/>
            <a:round/>
            <a:headEnd type="none" w="med" len="med"/>
            <a:tailEnd type="none" w="med" len="med"/>
          </a:ln>
        </p:spPr>
      </p:cxnSp>
      <p:cxnSp>
        <p:nvCxnSpPr>
          <p:cNvPr id="782" name="Shape 782"/>
          <p:cNvCxnSpPr/>
          <p:nvPr/>
        </p:nvCxnSpPr>
        <p:spPr>
          <a:xfrm rot="10800000" flipH="1">
            <a:off x="1676400" y="6096000"/>
            <a:ext cx="2362200" cy="152399"/>
          </a:xfrm>
          <a:prstGeom prst="straightConnector1">
            <a:avLst/>
          </a:prstGeom>
          <a:noFill/>
          <a:ln w="9525" cap="flat" cmpd="sng">
            <a:solidFill>
              <a:schemeClr val="dk1"/>
            </a:solidFill>
            <a:prstDash val="solid"/>
            <a:round/>
            <a:headEnd type="none" w="med" len="med"/>
            <a:tailEnd type="none" w="med" len="med"/>
          </a:ln>
        </p:spPr>
      </p:cxnSp>
      <p:pic>
        <p:nvPicPr>
          <p:cNvPr id="783" name="Shape 783" descr="burning candle"/>
          <p:cNvPicPr preferRelativeResize="0"/>
          <p:nvPr/>
        </p:nvPicPr>
        <p:blipFill rotWithShape="1">
          <a:blip r:embed="rId3">
            <a:alphaModFix/>
          </a:blip>
          <a:srcRect/>
          <a:stretch/>
        </p:blipFill>
        <p:spPr>
          <a:xfrm>
            <a:off x="3352800" y="4648200"/>
            <a:ext cx="1219199" cy="1133474"/>
          </a:xfrm>
          <a:prstGeom prst="rect">
            <a:avLst/>
          </a:prstGeom>
          <a:noFill/>
          <a:ln>
            <a:noFill/>
          </a:ln>
        </p:spPr>
      </p:pic>
      <p:sp>
        <p:nvSpPr>
          <p:cNvPr id="784" name="Shape 784"/>
          <p:cNvSpPr txBox="1"/>
          <p:nvPr/>
        </p:nvSpPr>
        <p:spPr>
          <a:xfrm>
            <a:off x="4114800" y="1905000"/>
            <a:ext cx="3335337" cy="15525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EXPLOSION:</a:t>
            </a:r>
          </a:p>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Fuel (flour)</a:t>
            </a:r>
          </a:p>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Ignition (candle)</a:t>
            </a:r>
          </a:p>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Oxygen (combustion)</a:t>
            </a:r>
          </a:p>
        </p:txBody>
      </p:sp>
      <p:sp>
        <p:nvSpPr>
          <p:cNvPr id="785" name="Shape 785"/>
          <p:cNvSpPr txBox="1"/>
          <p:nvPr/>
        </p:nvSpPr>
        <p:spPr>
          <a:xfrm>
            <a:off x="5562600" y="5546725"/>
            <a:ext cx="3160712"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As confinement increases,</a:t>
            </a:r>
          </a:p>
          <a:p>
            <a:pPr marL="0" marR="0" lvl="0" indent="0" algn="l" rtl="0">
              <a:spcBef>
                <a:spcPts val="0"/>
              </a:spcBef>
              <a:spcAft>
                <a:spcPts val="0"/>
              </a:spcAft>
              <a:buSzPct val="25000"/>
              <a:buNone/>
            </a:pPr>
            <a:r>
              <a:rPr lang="en-US" sz="2000" b="0" i="0" u="none" strike="noStrike" cap="none">
                <a:solidFill>
                  <a:srgbClr val="FF6600"/>
                </a:solidFill>
                <a:latin typeface="Arial"/>
                <a:ea typeface="Arial"/>
                <a:cs typeface="Arial"/>
                <a:sym typeface="Arial"/>
              </a:rPr>
              <a:t>EXPLOSION</a:t>
            </a:r>
            <a:r>
              <a:rPr lang="en-US" sz="2000" b="0" i="0" u="none" strike="noStrike" cap="none">
                <a:solidFill>
                  <a:schemeClr val="dk1"/>
                </a:solidFill>
                <a:latin typeface="Arial"/>
                <a:ea typeface="Arial"/>
                <a:cs typeface="Arial"/>
                <a:sym typeface="Arial"/>
              </a:rPr>
              <a:t> is greater.</a:t>
            </a:r>
          </a:p>
        </p:txBody>
      </p:sp>
      <p:sp>
        <p:nvSpPr>
          <p:cNvPr id="786" name="Shape 786"/>
          <p:cNvSpPr txBox="1"/>
          <p:nvPr/>
        </p:nvSpPr>
        <p:spPr>
          <a:xfrm>
            <a:off x="533400" y="1601787"/>
            <a:ext cx="8715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FLOUR</a:t>
            </a:r>
          </a:p>
        </p:txBody>
      </p:sp>
      <p:sp>
        <p:nvSpPr>
          <p:cNvPr id="787" name="Shape 787"/>
          <p:cNvSpPr/>
          <p:nvPr/>
        </p:nvSpPr>
        <p:spPr>
          <a:xfrm>
            <a:off x="914400" y="1219200"/>
            <a:ext cx="914400" cy="381000"/>
          </a:xfrm>
          <a:prstGeom prst="curvedDownArrow">
            <a:avLst>
              <a:gd name="adj1" fmla="val 31844"/>
              <a:gd name="adj2" fmla="val 96000"/>
              <a:gd name="adj3" fmla="val 33333"/>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788" name="Shape 788" descr="grain silo"/>
          <p:cNvPicPr preferRelativeResize="0"/>
          <p:nvPr/>
        </p:nvPicPr>
        <p:blipFill rotWithShape="1">
          <a:blip r:embed="rId4">
            <a:alphaModFix/>
          </a:blip>
          <a:srcRect/>
          <a:stretch/>
        </p:blipFill>
        <p:spPr>
          <a:xfrm>
            <a:off x="7391400" y="304800"/>
            <a:ext cx="1341437" cy="1676399"/>
          </a:xfrm>
          <a:prstGeom prst="rect">
            <a:avLst/>
          </a:prstGeom>
          <a:noFill/>
          <a:ln>
            <a:noFill/>
          </a:ln>
        </p:spPr>
      </p:pic>
      <p:pic>
        <p:nvPicPr>
          <p:cNvPr id="789" name="Shape 789" descr="fart"/>
          <p:cNvPicPr preferRelativeResize="0"/>
          <p:nvPr/>
        </p:nvPicPr>
        <p:blipFill rotWithShape="1">
          <a:blip r:embed="rId5">
            <a:alphaModFix/>
          </a:blip>
          <a:srcRect/>
          <a:stretch/>
        </p:blipFill>
        <p:spPr>
          <a:xfrm>
            <a:off x="6096000" y="3886200"/>
            <a:ext cx="1904999" cy="1211262"/>
          </a:xfrm>
          <a:prstGeom prst="rect">
            <a:avLst/>
          </a:prstGeom>
          <a:noFill/>
          <a:ln>
            <a:noFill/>
          </a:ln>
        </p:spPr>
      </p:pic>
      <p:sp>
        <p:nvSpPr>
          <p:cNvPr id="790" name="Shape 790">
            <a:hlinkClick r:id="rId6"/>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9"/>
                                        </p:tgtEl>
                                        <p:attrNameLst>
                                          <p:attrName>style.visibility</p:attrName>
                                        </p:attrNameLst>
                                      </p:cBhvr>
                                      <p:to>
                                        <p:strVal val="visible"/>
                                      </p:to>
                                    </p:set>
                                    <p:animEffect transition="in" filter="fade">
                                      <p:cBhvr>
                                        <p:cTn id="7" dur="5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Combustion of a Hydrocarbon</a:t>
            </a:r>
          </a:p>
        </p:txBody>
      </p:sp>
      <p:sp>
        <p:nvSpPr>
          <p:cNvPr id="797" name="Shape 797"/>
          <p:cNvSpPr txBox="1"/>
          <p:nvPr/>
        </p:nvSpPr>
        <p:spPr>
          <a:xfrm>
            <a:off x="609600" y="2020888"/>
            <a:ext cx="7435850" cy="457200"/>
          </a:xfrm>
          <a:prstGeom prst="rect">
            <a:avLst/>
          </a:prstGeom>
          <a:solidFill>
            <a:srgbClr val="EAEAEA">
              <a:alpha val="49803"/>
            </a:srgb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rgbClr val="0000FF"/>
                </a:solidFill>
                <a:latin typeface="Arial"/>
                <a:ea typeface="Arial"/>
                <a:cs typeface="Arial"/>
                <a:sym typeface="Arial"/>
              </a:rPr>
              <a:t>GENERAL  FORMULA:	CH  +  O</a:t>
            </a:r>
            <a:r>
              <a:rPr lang="en-US" sz="2400" b="0" i="0" u="none" strike="noStrike" cap="none" baseline="-25000">
                <a:solidFill>
                  <a:srgbClr val="0000FF"/>
                </a:solidFill>
                <a:latin typeface="Arial"/>
                <a:ea typeface="Arial"/>
                <a:cs typeface="Arial"/>
                <a:sym typeface="Arial"/>
              </a:rPr>
              <a:t>2</a:t>
            </a:r>
            <a:r>
              <a:rPr lang="en-US" sz="2400" b="0" i="0" u="none" strike="noStrike" cap="none">
                <a:solidFill>
                  <a:srgbClr val="0000FF"/>
                </a:solidFill>
                <a:latin typeface="Arial"/>
                <a:ea typeface="Arial"/>
                <a:cs typeface="Arial"/>
                <a:sym typeface="Arial"/>
              </a:rPr>
              <a:t>  →  CO</a:t>
            </a:r>
            <a:r>
              <a:rPr lang="en-US" sz="2400" b="0" i="0" u="none" strike="noStrike" cap="none" baseline="-25000">
                <a:solidFill>
                  <a:srgbClr val="0000FF"/>
                </a:solidFill>
                <a:latin typeface="Arial"/>
                <a:ea typeface="Arial"/>
                <a:cs typeface="Arial"/>
                <a:sym typeface="Arial"/>
              </a:rPr>
              <a:t>2</a:t>
            </a:r>
            <a:r>
              <a:rPr lang="en-US" sz="2400" b="0" i="0" u="none" strike="noStrike" cap="none">
                <a:solidFill>
                  <a:srgbClr val="0000FF"/>
                </a:solidFill>
                <a:latin typeface="Arial"/>
                <a:ea typeface="Arial"/>
                <a:cs typeface="Arial"/>
                <a:sym typeface="Arial"/>
              </a:rPr>
              <a:t>  +  H</a:t>
            </a:r>
            <a:r>
              <a:rPr lang="en-US" sz="2400" b="0" i="0" u="none" strike="noStrike" cap="none" baseline="-25000">
                <a:solidFill>
                  <a:srgbClr val="0000FF"/>
                </a:solidFill>
                <a:latin typeface="Arial"/>
                <a:ea typeface="Arial"/>
                <a:cs typeface="Arial"/>
                <a:sym typeface="Arial"/>
              </a:rPr>
              <a:t>2</a:t>
            </a:r>
            <a:r>
              <a:rPr lang="en-US" sz="2400" b="0" i="0" u="none" strike="noStrike" cap="none">
                <a:solidFill>
                  <a:srgbClr val="0000FF"/>
                </a:solidFill>
                <a:latin typeface="Arial"/>
                <a:ea typeface="Arial"/>
                <a:cs typeface="Arial"/>
                <a:sym typeface="Arial"/>
              </a:rPr>
              <a:t>O</a:t>
            </a:r>
          </a:p>
        </p:txBody>
      </p:sp>
      <p:sp>
        <p:nvSpPr>
          <p:cNvPr id="798" name="Shape 798"/>
          <p:cNvSpPr txBox="1"/>
          <p:nvPr/>
        </p:nvSpPr>
        <p:spPr>
          <a:xfrm>
            <a:off x="593725" y="2782888"/>
            <a:ext cx="7288212" cy="15525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Many homes get heat from propane (C</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H</a:t>
            </a:r>
            <a:r>
              <a:rPr lang="en-US" sz="2400" b="0" i="0" u="none" strike="noStrike" cap="none" baseline="-25000">
                <a:solidFill>
                  <a:schemeClr val="dk1"/>
                </a:solidFill>
                <a:latin typeface="Arial"/>
                <a:ea typeface="Arial"/>
                <a:cs typeface="Arial"/>
                <a:sym typeface="Arial"/>
              </a:rPr>
              <a:t>8</a:t>
            </a:r>
            <a:r>
              <a:rPr lang="en-US" sz="2400" b="0" i="0" u="none" strike="noStrike" cap="none">
                <a:solidFill>
                  <a:schemeClr val="dk1"/>
                </a:solidFill>
                <a:latin typeface="Arial"/>
                <a:ea typeface="Arial"/>
                <a:cs typeface="Arial"/>
                <a:sym typeface="Arial"/>
              </a:rPr>
              <a:t>)  heaters.</a:t>
            </a:r>
          </a:p>
          <a:p>
            <a:pPr marL="0" marR="0" lvl="0" indent="0" algn="l" rtl="0">
              <a:spcBef>
                <a:spcPts val="0"/>
              </a:spcBef>
              <a:spcAft>
                <a:spcPts val="0"/>
              </a:spcAft>
              <a:buSzPct val="25000"/>
              <a:buNone/>
            </a:pPr>
            <a:r>
              <a:rPr lang="en-US" sz="2400" b="0" i="1" u="none" strike="noStrike" cap="none">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2400" b="0" i="1" u="none" strike="noStrike" cap="none">
                <a:solidFill>
                  <a:schemeClr val="dk1"/>
                </a:solidFill>
                <a:latin typeface="Arial"/>
                <a:ea typeface="Arial"/>
                <a:cs typeface="Arial"/>
                <a:sym typeface="Arial"/>
              </a:rPr>
              <a:t>Write a balanced chemical equation for the complete</a:t>
            </a:r>
          </a:p>
          <a:p>
            <a:pPr marL="0" marR="0" lvl="0" indent="0" algn="l" rtl="0">
              <a:spcBef>
                <a:spcPts val="0"/>
              </a:spcBef>
              <a:spcAft>
                <a:spcPts val="0"/>
              </a:spcAft>
              <a:buSzPct val="25000"/>
              <a:buNone/>
            </a:pPr>
            <a:r>
              <a:rPr lang="en-US" sz="2400" b="0" i="1" u="none" strike="noStrike" cap="none">
                <a:solidFill>
                  <a:schemeClr val="dk1"/>
                </a:solidFill>
                <a:latin typeface="Arial"/>
                <a:ea typeface="Arial"/>
                <a:cs typeface="Arial"/>
                <a:sym typeface="Arial"/>
              </a:rPr>
              <a:t>combustion of propane gas.</a:t>
            </a:r>
          </a:p>
        </p:txBody>
      </p:sp>
      <p:sp>
        <p:nvSpPr>
          <p:cNvPr id="799" name="Shape 799"/>
          <p:cNvSpPr txBox="1"/>
          <p:nvPr/>
        </p:nvSpPr>
        <p:spPr>
          <a:xfrm>
            <a:off x="1101725" y="4624387"/>
            <a:ext cx="549592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C</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H</a:t>
            </a:r>
            <a:r>
              <a:rPr lang="en-US" sz="2400" b="0" i="0" u="none" strike="noStrike" cap="none" baseline="-25000">
                <a:solidFill>
                  <a:schemeClr val="dk1"/>
                </a:solidFill>
                <a:latin typeface="Arial"/>
                <a:ea typeface="Arial"/>
                <a:cs typeface="Arial"/>
                <a:sym typeface="Arial"/>
              </a:rPr>
              <a:t>8</a:t>
            </a:r>
            <a:r>
              <a:rPr lang="en-US" sz="2400" b="0" i="0" u="none" strike="noStrike" cap="none">
                <a:solidFill>
                  <a:schemeClr val="dk1"/>
                </a:solidFill>
                <a:latin typeface="Arial"/>
                <a:ea typeface="Arial"/>
                <a:cs typeface="Arial"/>
                <a:sym typeface="Arial"/>
              </a:rPr>
              <a:t>(g)  +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CO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O(g)</a:t>
            </a:r>
          </a:p>
        </p:txBody>
      </p:sp>
      <p:sp>
        <p:nvSpPr>
          <p:cNvPr id="800" name="Shape 800"/>
          <p:cNvSpPr/>
          <p:nvPr/>
        </p:nvSpPr>
        <p:spPr>
          <a:xfrm>
            <a:off x="812800" y="5422900"/>
            <a:ext cx="608488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C</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H</a:t>
            </a:r>
            <a:r>
              <a:rPr lang="en-US" sz="2400" b="0" i="0" u="none" strike="noStrike" cap="none" baseline="-25000">
                <a:solidFill>
                  <a:schemeClr val="dk1"/>
                </a:solidFill>
                <a:latin typeface="Arial"/>
                <a:ea typeface="Arial"/>
                <a:cs typeface="Arial"/>
                <a:sym typeface="Arial"/>
              </a:rPr>
              <a:t>8</a:t>
            </a:r>
            <a:r>
              <a:rPr lang="en-US" sz="2400" b="0" i="0" u="none" strike="noStrike" cap="none">
                <a:solidFill>
                  <a:schemeClr val="dk1"/>
                </a:solidFill>
                <a:latin typeface="Arial"/>
                <a:ea typeface="Arial"/>
                <a:cs typeface="Arial"/>
                <a:sym typeface="Arial"/>
              </a:rPr>
              <a:t>(g)  +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CO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O(g)</a:t>
            </a:r>
          </a:p>
        </p:txBody>
      </p:sp>
      <p:sp>
        <p:nvSpPr>
          <p:cNvPr id="801" name="Shape 801"/>
          <p:cNvSpPr txBox="1"/>
          <p:nvPr/>
        </p:nvSpPr>
        <p:spPr>
          <a:xfrm>
            <a:off x="2287588" y="54229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5</a:t>
            </a:r>
          </a:p>
        </p:txBody>
      </p:sp>
      <p:sp>
        <p:nvSpPr>
          <p:cNvPr id="802" name="Shape 802"/>
          <p:cNvSpPr txBox="1"/>
          <p:nvPr/>
        </p:nvSpPr>
        <p:spPr>
          <a:xfrm>
            <a:off x="3784600" y="5422900"/>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3</a:t>
            </a:r>
          </a:p>
        </p:txBody>
      </p:sp>
      <p:sp>
        <p:nvSpPr>
          <p:cNvPr id="803" name="Shape 803"/>
          <p:cNvSpPr txBox="1"/>
          <p:nvPr/>
        </p:nvSpPr>
        <p:spPr>
          <a:xfrm>
            <a:off x="5487987" y="54229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4</a:t>
            </a:r>
          </a:p>
        </p:txBody>
      </p:sp>
      <p:sp>
        <p:nvSpPr>
          <p:cNvPr id="804" name="Shape 804"/>
          <p:cNvSpPr txBox="1"/>
          <p:nvPr/>
        </p:nvSpPr>
        <p:spPr>
          <a:xfrm>
            <a:off x="6832600" y="5422900"/>
            <a:ext cx="146367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energy</a:t>
            </a:r>
          </a:p>
        </p:txBody>
      </p:sp>
      <p:sp>
        <p:nvSpPr>
          <p:cNvPr id="805" name="Shape 805">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806" name="Shape 806" descr="s7_516602_imageset_01?$main-Large$"/>
          <p:cNvPicPr preferRelativeResize="0"/>
          <p:nvPr/>
        </p:nvPicPr>
        <p:blipFill rotWithShape="1">
          <a:blip r:embed="rId4">
            <a:alphaModFix/>
          </a:blip>
          <a:srcRect l="16425" r="16425"/>
          <a:stretch/>
        </p:blipFill>
        <p:spPr>
          <a:xfrm>
            <a:off x="7135813" y="3986212"/>
            <a:ext cx="1003300" cy="1492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8">
                                            <p:txEl>
                                              <p:pRg st="0" end="0"/>
                                            </p:txEl>
                                          </p:spTgt>
                                        </p:tgtEl>
                                        <p:attrNameLst>
                                          <p:attrName>style.visibility</p:attrName>
                                        </p:attrNameLst>
                                      </p:cBhvr>
                                      <p:to>
                                        <p:strVal val="visible"/>
                                      </p:to>
                                    </p:set>
                                    <p:animEffect transition="in" filter="fade">
                                      <p:cBhvr>
                                        <p:cTn id="7" dur="500"/>
                                        <p:tgtEl>
                                          <p:spTgt spid="79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8">
                                            <p:txEl>
                                              <p:pRg st="1" end="1"/>
                                            </p:txEl>
                                          </p:spTgt>
                                        </p:tgtEl>
                                        <p:attrNameLst>
                                          <p:attrName>style.visibility</p:attrName>
                                        </p:attrNameLst>
                                      </p:cBhvr>
                                      <p:to>
                                        <p:strVal val="visible"/>
                                      </p:to>
                                    </p:set>
                                    <p:animEffect transition="in" filter="fade">
                                      <p:cBhvr>
                                        <p:cTn id="11" dur="500"/>
                                        <p:tgtEl>
                                          <p:spTgt spid="79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98">
                                            <p:txEl>
                                              <p:pRg st="2" end="2"/>
                                            </p:txEl>
                                          </p:spTgt>
                                        </p:tgtEl>
                                        <p:attrNameLst>
                                          <p:attrName>style.visibility</p:attrName>
                                        </p:attrNameLst>
                                      </p:cBhvr>
                                      <p:to>
                                        <p:strVal val="visible"/>
                                      </p:to>
                                    </p:set>
                                    <p:animEffect transition="in" filter="fade">
                                      <p:cBhvr>
                                        <p:cTn id="15" dur="500"/>
                                        <p:tgtEl>
                                          <p:spTgt spid="79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98">
                                            <p:txEl>
                                              <p:pRg st="3" end="3"/>
                                            </p:txEl>
                                          </p:spTgt>
                                        </p:tgtEl>
                                        <p:attrNameLst>
                                          <p:attrName>style.visibility</p:attrName>
                                        </p:attrNameLst>
                                      </p:cBhvr>
                                      <p:to>
                                        <p:strVal val="visible"/>
                                      </p:to>
                                    </p:set>
                                    <p:animEffect transition="in" filter="fade">
                                      <p:cBhvr>
                                        <p:cTn id="19" dur="500"/>
                                        <p:tgtEl>
                                          <p:spTgt spid="798">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99"/>
                                        </p:tgtEl>
                                        <p:attrNameLst>
                                          <p:attrName>style.visibility</p:attrName>
                                        </p:attrNameLst>
                                      </p:cBhvr>
                                      <p:to>
                                        <p:strVal val="visible"/>
                                      </p:to>
                                    </p:set>
                                    <p:animEffect transition="in" filter="fade">
                                      <p:cBhvr>
                                        <p:cTn id="23" dur="500"/>
                                        <p:tgtEl>
                                          <p:spTgt spid="79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06"/>
                                        </p:tgtEl>
                                        <p:attrNameLst>
                                          <p:attrName>style.visibility</p:attrName>
                                        </p:attrNameLst>
                                      </p:cBhvr>
                                      <p:to>
                                        <p:strVal val="visible"/>
                                      </p:to>
                                    </p:set>
                                    <p:animEffect transition="in" filter="fade">
                                      <p:cBhvr>
                                        <p:cTn id="28" dur="500"/>
                                        <p:tgtEl>
                                          <p:spTgt spid="80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04"/>
                                        </p:tgtEl>
                                        <p:attrNameLst>
                                          <p:attrName>style.visibility</p:attrName>
                                        </p:attrNameLst>
                                      </p:cBhvr>
                                      <p:to>
                                        <p:strVal val="visible"/>
                                      </p:to>
                                    </p:set>
                                    <p:animEffect transition="in" filter="fade">
                                      <p:cBhvr>
                                        <p:cTn id="32" dur="500"/>
                                        <p:tgtEl>
                                          <p:spTgt spid="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Combustion of Hydrocarbon (cont.)</a:t>
            </a:r>
          </a:p>
        </p:txBody>
      </p:sp>
      <p:sp>
        <p:nvSpPr>
          <p:cNvPr id="813" name="Shape 813"/>
          <p:cNvSpPr/>
          <p:nvPr/>
        </p:nvSpPr>
        <p:spPr>
          <a:xfrm>
            <a:off x="1069975" y="2301875"/>
            <a:ext cx="616902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C</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H</a:t>
            </a:r>
            <a:r>
              <a:rPr lang="en-US" sz="2400" b="0" i="0" u="none" strike="noStrike" cap="none" baseline="-25000">
                <a:solidFill>
                  <a:schemeClr val="dk1"/>
                </a:solidFill>
                <a:latin typeface="Arial"/>
                <a:ea typeface="Arial"/>
                <a:cs typeface="Arial"/>
                <a:sym typeface="Arial"/>
              </a:rPr>
              <a:t>8</a:t>
            </a:r>
            <a:r>
              <a:rPr lang="en-US" sz="2400" b="0" i="0" u="none" strike="noStrike" cap="none">
                <a:solidFill>
                  <a:schemeClr val="dk1"/>
                </a:solidFill>
                <a:latin typeface="Arial"/>
                <a:ea typeface="Arial"/>
                <a:cs typeface="Arial"/>
                <a:sym typeface="Arial"/>
              </a:rPr>
              <a:t>(g)  +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CO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O(g)</a:t>
            </a:r>
          </a:p>
        </p:txBody>
      </p:sp>
      <p:sp>
        <p:nvSpPr>
          <p:cNvPr id="814" name="Shape 814"/>
          <p:cNvSpPr txBox="1"/>
          <p:nvPr/>
        </p:nvSpPr>
        <p:spPr>
          <a:xfrm>
            <a:off x="2617788" y="2301875"/>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5</a:t>
            </a:r>
          </a:p>
        </p:txBody>
      </p:sp>
      <p:sp>
        <p:nvSpPr>
          <p:cNvPr id="815" name="Shape 815"/>
          <p:cNvSpPr txBox="1"/>
          <p:nvPr/>
        </p:nvSpPr>
        <p:spPr>
          <a:xfrm>
            <a:off x="4141787" y="22860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3</a:t>
            </a:r>
          </a:p>
        </p:txBody>
      </p:sp>
      <p:sp>
        <p:nvSpPr>
          <p:cNvPr id="816" name="Shape 816"/>
          <p:cNvSpPr txBox="1"/>
          <p:nvPr/>
        </p:nvSpPr>
        <p:spPr>
          <a:xfrm>
            <a:off x="5867400" y="230187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4</a:t>
            </a:r>
          </a:p>
        </p:txBody>
      </p:sp>
      <p:sp>
        <p:nvSpPr>
          <p:cNvPr id="817" name="Shape 817"/>
          <p:cNvSpPr txBox="1"/>
          <p:nvPr/>
        </p:nvSpPr>
        <p:spPr>
          <a:xfrm>
            <a:off x="7223125" y="2301875"/>
            <a:ext cx="146367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energy</a:t>
            </a:r>
          </a:p>
        </p:txBody>
      </p:sp>
      <p:sp>
        <p:nvSpPr>
          <p:cNvPr id="818" name="Shape 818"/>
          <p:cNvSpPr/>
          <p:nvPr/>
        </p:nvSpPr>
        <p:spPr>
          <a:xfrm>
            <a:off x="1066800" y="3810000"/>
            <a:ext cx="602932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C</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H</a:t>
            </a:r>
            <a:r>
              <a:rPr lang="en-US" sz="2400" b="0" i="0" u="none" strike="noStrike" cap="none" baseline="-25000">
                <a:solidFill>
                  <a:schemeClr val="dk1"/>
                </a:solidFill>
                <a:latin typeface="Arial"/>
                <a:ea typeface="Arial"/>
                <a:cs typeface="Arial"/>
                <a:sym typeface="Arial"/>
              </a:rPr>
              <a:t>8</a:t>
            </a:r>
            <a:r>
              <a:rPr lang="en-US" sz="2400" b="0" i="0" u="none" strike="noStrike" cap="none">
                <a:solidFill>
                  <a:schemeClr val="dk1"/>
                </a:solidFill>
                <a:latin typeface="Arial"/>
                <a:ea typeface="Arial"/>
                <a:cs typeface="Arial"/>
                <a:sym typeface="Arial"/>
              </a:rPr>
              <a:t>(g)  +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a:t>
            </a:r>
            <a:r>
              <a:rPr lang="en-US" sz="2400" b="0" i="0" u="none" strike="noStrike" cap="none">
                <a:solidFill>
                  <a:srgbClr val="FF00FF"/>
                </a:solidFill>
                <a:latin typeface="Arial"/>
                <a:ea typeface="Arial"/>
                <a:cs typeface="Arial"/>
                <a:sym typeface="Arial"/>
              </a:rPr>
              <a:t>CO</a:t>
            </a:r>
            <a:r>
              <a:rPr lang="en-US" sz="2400" b="0" i="0" u="none" strike="noStrike" cap="none" baseline="-25000">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(g)  +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O(g)</a:t>
            </a:r>
          </a:p>
        </p:txBody>
      </p:sp>
      <p:sp>
        <p:nvSpPr>
          <p:cNvPr id="819" name="Shape 819"/>
          <p:cNvSpPr txBox="1"/>
          <p:nvPr/>
        </p:nvSpPr>
        <p:spPr>
          <a:xfrm>
            <a:off x="2617788" y="38100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rgbClr val="FF00FF"/>
                </a:solidFill>
                <a:latin typeface="Arial"/>
                <a:ea typeface="Arial"/>
                <a:cs typeface="Arial"/>
                <a:sym typeface="Arial"/>
              </a:rPr>
              <a:t>3</a:t>
            </a:r>
          </a:p>
        </p:txBody>
      </p:sp>
      <p:sp>
        <p:nvSpPr>
          <p:cNvPr id="820" name="Shape 820"/>
          <p:cNvSpPr txBox="1"/>
          <p:nvPr/>
        </p:nvSpPr>
        <p:spPr>
          <a:xfrm>
            <a:off x="7086600" y="3810000"/>
            <a:ext cx="146367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energy</a:t>
            </a:r>
          </a:p>
        </p:txBody>
      </p:sp>
      <p:sp>
        <p:nvSpPr>
          <p:cNvPr id="821" name="Shape 821"/>
          <p:cNvSpPr/>
          <p:nvPr/>
        </p:nvSpPr>
        <p:spPr>
          <a:xfrm>
            <a:off x="1066800" y="4953000"/>
            <a:ext cx="58197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C</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H</a:t>
            </a:r>
            <a:r>
              <a:rPr lang="en-US" sz="2400" b="0" i="0" u="none" strike="noStrike" cap="none" baseline="-25000">
                <a:solidFill>
                  <a:schemeClr val="dk1"/>
                </a:solidFill>
                <a:latin typeface="Arial"/>
                <a:ea typeface="Arial"/>
                <a:cs typeface="Arial"/>
                <a:sym typeface="Arial"/>
              </a:rPr>
              <a:t>8</a:t>
            </a:r>
            <a:r>
              <a:rPr lang="en-US" sz="2400" b="0" i="0" u="none" strike="noStrike" cap="none">
                <a:solidFill>
                  <a:schemeClr val="dk1"/>
                </a:solidFill>
                <a:latin typeface="Arial"/>
                <a:ea typeface="Arial"/>
                <a:cs typeface="Arial"/>
                <a:sym typeface="Arial"/>
              </a:rPr>
              <a:t>(g)  +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C (g)  +    H</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O(g)</a:t>
            </a:r>
          </a:p>
        </p:txBody>
      </p:sp>
      <p:sp>
        <p:nvSpPr>
          <p:cNvPr id="822" name="Shape 822"/>
          <p:cNvSpPr txBox="1"/>
          <p:nvPr/>
        </p:nvSpPr>
        <p:spPr>
          <a:xfrm>
            <a:off x="2617788" y="49530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rgbClr val="FF0000"/>
                </a:solidFill>
                <a:latin typeface="Arial"/>
                <a:ea typeface="Arial"/>
                <a:cs typeface="Arial"/>
                <a:sym typeface="Arial"/>
              </a:rPr>
              <a:t>2</a:t>
            </a:r>
          </a:p>
        </p:txBody>
      </p:sp>
      <p:sp>
        <p:nvSpPr>
          <p:cNvPr id="823" name="Shape 823"/>
          <p:cNvSpPr txBox="1"/>
          <p:nvPr/>
        </p:nvSpPr>
        <p:spPr>
          <a:xfrm>
            <a:off x="4141787" y="49530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3</a:t>
            </a:r>
          </a:p>
        </p:txBody>
      </p:sp>
      <p:sp>
        <p:nvSpPr>
          <p:cNvPr id="824" name="Shape 824"/>
          <p:cNvSpPr txBox="1"/>
          <p:nvPr/>
        </p:nvSpPr>
        <p:spPr>
          <a:xfrm>
            <a:off x="5513387" y="49530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4</a:t>
            </a:r>
          </a:p>
        </p:txBody>
      </p:sp>
      <p:sp>
        <p:nvSpPr>
          <p:cNvPr id="825" name="Shape 825"/>
          <p:cNvSpPr txBox="1"/>
          <p:nvPr/>
        </p:nvSpPr>
        <p:spPr>
          <a:xfrm>
            <a:off x="7086600" y="4953000"/>
            <a:ext cx="146367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energy</a:t>
            </a:r>
          </a:p>
        </p:txBody>
      </p:sp>
      <p:sp>
        <p:nvSpPr>
          <p:cNvPr id="826" name="Shape 826"/>
          <p:cNvSpPr txBox="1"/>
          <p:nvPr/>
        </p:nvSpPr>
        <p:spPr>
          <a:xfrm>
            <a:off x="593725" y="1812925"/>
            <a:ext cx="2343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Ideal Stoichiometry</a:t>
            </a:r>
          </a:p>
        </p:txBody>
      </p:sp>
      <p:sp>
        <p:nvSpPr>
          <p:cNvPr id="827" name="Shape 827"/>
          <p:cNvSpPr txBox="1"/>
          <p:nvPr/>
        </p:nvSpPr>
        <p:spPr>
          <a:xfrm>
            <a:off x="533400" y="3200400"/>
            <a:ext cx="54165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Too ‘rich’ (not enough oxygen – too much fuel)</a:t>
            </a:r>
          </a:p>
        </p:txBody>
      </p:sp>
      <p:sp>
        <p:nvSpPr>
          <p:cNvPr id="828" name="Shape 828"/>
          <p:cNvSpPr/>
          <p:nvPr/>
        </p:nvSpPr>
        <p:spPr>
          <a:xfrm>
            <a:off x="4038600" y="5410200"/>
            <a:ext cx="685799" cy="762000"/>
          </a:xfrm>
          <a:custGeom>
            <a:avLst/>
            <a:gdLst/>
            <a:ahLst/>
            <a:cxnLst/>
            <a:rect l="0" t="0" r="0" b="0"/>
            <a:pathLst>
              <a:path w="21600" h="21600" extrusionOk="0">
                <a:moveTo>
                  <a:pt x="15875" y="0"/>
                </a:moveTo>
                <a:lnTo>
                  <a:pt x="10150" y="7200"/>
                </a:lnTo>
                <a:lnTo>
                  <a:pt x="11800" y="7200"/>
                </a:lnTo>
                <a:lnTo>
                  <a:pt x="11800" y="12776"/>
                </a:lnTo>
                <a:lnTo>
                  <a:pt x="0" y="12776"/>
                </a:lnTo>
                <a:lnTo>
                  <a:pt x="0" y="21600"/>
                </a:lnTo>
                <a:lnTo>
                  <a:pt x="19950" y="21600"/>
                </a:lnTo>
                <a:lnTo>
                  <a:pt x="19950" y="7200"/>
                </a:lnTo>
                <a:lnTo>
                  <a:pt x="21600" y="7200"/>
                </a:lnTo>
                <a:close/>
              </a:path>
            </a:pathLst>
          </a:custGeom>
          <a:solidFill>
            <a:schemeClr val="dk1">
              <a:alpha val="49803"/>
            </a:scheme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29" name="Shape 829"/>
          <p:cNvSpPr txBox="1"/>
          <p:nvPr/>
        </p:nvSpPr>
        <p:spPr>
          <a:xfrm>
            <a:off x="3032125" y="5791200"/>
            <a:ext cx="104616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SOOT</a:t>
            </a:r>
          </a:p>
        </p:txBody>
      </p:sp>
      <p:sp>
        <p:nvSpPr>
          <p:cNvPr id="830" name="Shape 830"/>
          <p:cNvSpPr txBox="1"/>
          <p:nvPr/>
        </p:nvSpPr>
        <p:spPr>
          <a:xfrm>
            <a:off x="3752850" y="2528888"/>
            <a:ext cx="3238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rgbClr val="0000FF"/>
                </a:solidFill>
                <a:latin typeface="Noto Symbol"/>
                <a:ea typeface="Noto Symbol"/>
                <a:cs typeface="Noto Symbol"/>
                <a:sym typeface="Noto Symbol"/>
              </a:rPr>
              <a:t>Δ</a:t>
            </a:r>
          </a:p>
        </p:txBody>
      </p:sp>
      <p:sp>
        <p:nvSpPr>
          <p:cNvPr id="831" name="Shape 831"/>
          <p:cNvSpPr/>
          <p:nvPr/>
        </p:nvSpPr>
        <p:spPr>
          <a:xfrm>
            <a:off x="3733800" y="4038600"/>
            <a:ext cx="3238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rgbClr val="FF6600"/>
                </a:solidFill>
                <a:latin typeface="Noto Symbol"/>
                <a:ea typeface="Noto Symbol"/>
                <a:cs typeface="Noto Symbol"/>
                <a:sym typeface="Noto Symbol"/>
              </a:rPr>
              <a:t>Δ</a:t>
            </a:r>
          </a:p>
        </p:txBody>
      </p:sp>
      <p:sp>
        <p:nvSpPr>
          <p:cNvPr id="832" name="Shape 832"/>
          <p:cNvSpPr txBox="1"/>
          <p:nvPr/>
        </p:nvSpPr>
        <p:spPr>
          <a:xfrm>
            <a:off x="5715000" y="3810000"/>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4</a:t>
            </a:r>
          </a:p>
        </p:txBody>
      </p:sp>
      <p:sp>
        <p:nvSpPr>
          <p:cNvPr id="833" name="Shape 833">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0"/>
                                        </p:tgtEl>
                                        <p:attrNameLst>
                                          <p:attrName>style.visibility</p:attrName>
                                        </p:attrNameLst>
                                      </p:cBhvr>
                                      <p:to>
                                        <p:strVal val="visible"/>
                                      </p:to>
                                    </p:set>
                                    <p:animEffect transition="in" filter="fade">
                                      <p:cBhvr>
                                        <p:cTn id="7" dur="500"/>
                                        <p:tgtEl>
                                          <p:spTgt spid="8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7"/>
                                        </p:tgtEl>
                                        <p:attrNameLst>
                                          <p:attrName>style.visibility</p:attrName>
                                        </p:attrNameLst>
                                      </p:cBhvr>
                                      <p:to>
                                        <p:strVal val="visible"/>
                                      </p:to>
                                    </p:set>
                                    <p:animEffect transition="in" filter="fade">
                                      <p:cBhvr>
                                        <p:cTn id="12" dur="1000"/>
                                        <p:tgtEl>
                                          <p:spTgt spid="8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1"/>
                                        </p:tgtEl>
                                        <p:attrNameLst>
                                          <p:attrName>style.visibility</p:attrName>
                                        </p:attrNameLst>
                                      </p:cBhvr>
                                      <p:to>
                                        <p:strVal val="visible"/>
                                      </p:to>
                                    </p:set>
                                    <p:animEffect transition="in" filter="fade">
                                      <p:cBhvr>
                                        <p:cTn id="17" dur="500"/>
                                        <p:tgtEl>
                                          <p:spTgt spid="831"/>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17"/>
                                        </p:tgtEl>
                                        <p:attrNameLst>
                                          <p:attrName>style.visibility</p:attrName>
                                        </p:attrNameLst>
                                      </p:cBhvr>
                                      <p:to>
                                        <p:strVal val="visible"/>
                                      </p:to>
                                    </p:set>
                                    <p:animEffect transition="in" filter="fade">
                                      <p:cBhvr>
                                        <p:cTn id="21" dur="500"/>
                                        <p:tgtEl>
                                          <p:spTgt spid="81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820"/>
                                        </p:tgtEl>
                                        <p:attrNameLst>
                                          <p:attrName>style.visibility</p:attrName>
                                        </p:attrNameLst>
                                      </p:cBhvr>
                                      <p:to>
                                        <p:strVal val="visible"/>
                                      </p:to>
                                    </p:set>
                                    <p:animEffect transition="in" filter="fade">
                                      <p:cBhvr>
                                        <p:cTn id="25" dur="500"/>
                                        <p:tgtEl>
                                          <p:spTgt spid="820"/>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825"/>
                                        </p:tgtEl>
                                        <p:attrNameLst>
                                          <p:attrName>style.visibility</p:attrName>
                                        </p:attrNameLst>
                                      </p:cBhvr>
                                      <p:to>
                                        <p:strVal val="visible"/>
                                      </p:to>
                                    </p:set>
                                    <p:animEffect transition="in" filter="fade">
                                      <p:cBhvr>
                                        <p:cTn id="29" dur="500"/>
                                        <p:tgtEl>
                                          <p:spTgt spid="825"/>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829"/>
                                        </p:tgtEl>
                                        <p:attrNameLst>
                                          <p:attrName>style.visibility</p:attrName>
                                        </p:attrNameLst>
                                      </p:cBhvr>
                                      <p:to>
                                        <p:strVal val="visible"/>
                                      </p:to>
                                    </p:set>
                                    <p:animEffect transition="in" filter="fade">
                                      <p:cBhvr>
                                        <p:cTn id="33" dur="500"/>
                                        <p:tgtEl>
                                          <p:spTgt spid="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Shape 83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0" u="none" strike="noStrike" cap="none">
                <a:solidFill>
                  <a:schemeClr val="dk2"/>
                </a:solidFill>
                <a:latin typeface="Arial"/>
                <a:ea typeface="Arial"/>
                <a:cs typeface="Arial"/>
                <a:sym typeface="Arial"/>
              </a:rPr>
              <a:t>Air-Fuel Ratio in an Internal Combustion Engine</a:t>
            </a:r>
          </a:p>
        </p:txBody>
      </p:sp>
      <p:sp>
        <p:nvSpPr>
          <p:cNvPr id="840" name="Shape 840"/>
          <p:cNvSpPr/>
          <p:nvPr/>
        </p:nvSpPr>
        <p:spPr>
          <a:xfrm>
            <a:off x="2127250" y="1600200"/>
            <a:ext cx="4876799" cy="4419599"/>
          </a:xfrm>
          <a:prstGeom prst="rect">
            <a:avLst/>
          </a:prstGeom>
          <a:no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841" name="Shape 841"/>
          <p:cNvCxnSpPr/>
          <p:nvPr/>
        </p:nvCxnSpPr>
        <p:spPr>
          <a:xfrm rot="10800000">
            <a:off x="4565650" y="1638299"/>
            <a:ext cx="0" cy="4343400"/>
          </a:xfrm>
          <a:prstGeom prst="straightConnector1">
            <a:avLst/>
          </a:prstGeom>
          <a:noFill/>
          <a:ln w="15875" cap="flat" cmpd="sng">
            <a:solidFill>
              <a:schemeClr val="dk1"/>
            </a:solidFill>
            <a:prstDash val="dash"/>
            <a:round/>
            <a:headEnd type="none" w="med" len="med"/>
            <a:tailEnd type="none" w="med" len="med"/>
          </a:ln>
        </p:spPr>
      </p:cxnSp>
      <p:sp>
        <p:nvSpPr>
          <p:cNvPr id="842" name="Shape 842"/>
          <p:cNvSpPr txBox="1"/>
          <p:nvPr/>
        </p:nvSpPr>
        <p:spPr>
          <a:xfrm>
            <a:off x="2949575" y="1744663"/>
            <a:ext cx="873125" cy="5175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Fuel-</a:t>
            </a:r>
            <a:r>
              <a:rPr lang="en-US" sz="1400" b="0" i="1" u="none" strike="noStrike" cap="none">
                <a:solidFill>
                  <a:schemeClr val="dk1"/>
                </a:solidFill>
                <a:latin typeface="Arial"/>
                <a:ea typeface="Arial"/>
                <a:cs typeface="Arial"/>
                <a:sym typeface="Arial"/>
              </a:rPr>
              <a:t>rich</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mixtures</a:t>
            </a:r>
          </a:p>
        </p:txBody>
      </p:sp>
      <p:sp>
        <p:nvSpPr>
          <p:cNvPr id="843" name="Shape 843"/>
          <p:cNvSpPr txBox="1"/>
          <p:nvPr/>
        </p:nvSpPr>
        <p:spPr>
          <a:xfrm>
            <a:off x="5402262" y="1744663"/>
            <a:ext cx="922337" cy="5175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Fuel-</a:t>
            </a:r>
            <a:r>
              <a:rPr lang="en-US" sz="1400" b="0" i="1" u="none" strike="noStrike" cap="none">
                <a:solidFill>
                  <a:schemeClr val="dk1"/>
                </a:solidFill>
                <a:latin typeface="Arial"/>
                <a:ea typeface="Arial"/>
                <a:cs typeface="Arial"/>
                <a:sym typeface="Arial"/>
              </a:rPr>
              <a:t>lean</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mixtures</a:t>
            </a:r>
          </a:p>
        </p:txBody>
      </p:sp>
      <p:sp>
        <p:nvSpPr>
          <p:cNvPr id="844" name="Shape 844"/>
          <p:cNvSpPr/>
          <p:nvPr/>
        </p:nvSpPr>
        <p:spPr>
          <a:xfrm>
            <a:off x="2127250" y="2266950"/>
            <a:ext cx="4870450" cy="3543300"/>
          </a:xfrm>
          <a:custGeom>
            <a:avLst/>
            <a:gdLst/>
            <a:ahLst/>
            <a:cxnLst/>
            <a:rect l="0" t="0" r="0" b="0"/>
            <a:pathLst>
              <a:path w="3068" h="2232" extrusionOk="0">
                <a:moveTo>
                  <a:pt x="0" y="0"/>
                </a:moveTo>
                <a:cubicBezTo>
                  <a:pt x="143" y="182"/>
                  <a:pt x="597" y="778"/>
                  <a:pt x="856" y="1092"/>
                </a:cubicBezTo>
                <a:cubicBezTo>
                  <a:pt x="1115" y="1406"/>
                  <a:pt x="1340" y="1709"/>
                  <a:pt x="1556" y="1888"/>
                </a:cubicBezTo>
                <a:cubicBezTo>
                  <a:pt x="1772" y="2067"/>
                  <a:pt x="1900" y="2107"/>
                  <a:pt x="2152" y="2164"/>
                </a:cubicBezTo>
                <a:cubicBezTo>
                  <a:pt x="2404" y="2221"/>
                  <a:pt x="2877" y="2218"/>
                  <a:pt x="3068" y="2232"/>
                </a:cubicBezTo>
              </a:path>
            </a:pathLst>
          </a:cu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45" name="Shape 845"/>
          <p:cNvSpPr/>
          <p:nvPr/>
        </p:nvSpPr>
        <p:spPr>
          <a:xfrm>
            <a:off x="2127250" y="3244850"/>
            <a:ext cx="4241800" cy="2851150"/>
          </a:xfrm>
          <a:custGeom>
            <a:avLst/>
            <a:gdLst/>
            <a:ahLst/>
            <a:cxnLst/>
            <a:rect l="0" t="0" r="0" b="0"/>
            <a:pathLst>
              <a:path w="2672" h="1796" extrusionOk="0">
                <a:moveTo>
                  <a:pt x="0" y="0"/>
                </a:moveTo>
                <a:cubicBezTo>
                  <a:pt x="253" y="251"/>
                  <a:pt x="1075" y="1212"/>
                  <a:pt x="1520" y="1504"/>
                </a:cubicBezTo>
                <a:cubicBezTo>
                  <a:pt x="1965" y="1796"/>
                  <a:pt x="2432" y="1700"/>
                  <a:pt x="2672" y="1752"/>
                </a:cubicBezTo>
              </a:path>
            </a:pathLst>
          </a:cu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46" name="Shape 846"/>
          <p:cNvSpPr/>
          <p:nvPr/>
        </p:nvSpPr>
        <p:spPr>
          <a:xfrm>
            <a:off x="2127250" y="2260600"/>
            <a:ext cx="4875213" cy="3765550"/>
          </a:xfrm>
          <a:custGeom>
            <a:avLst/>
            <a:gdLst/>
            <a:ahLst/>
            <a:cxnLst/>
            <a:rect l="0" t="0" r="0" b="0"/>
            <a:pathLst>
              <a:path w="3071" h="2372" extrusionOk="0">
                <a:moveTo>
                  <a:pt x="0" y="0"/>
                </a:moveTo>
                <a:lnTo>
                  <a:pt x="464" y="603"/>
                </a:lnTo>
                <a:lnTo>
                  <a:pt x="1022" y="1297"/>
                </a:lnTo>
                <a:lnTo>
                  <a:pt x="1313" y="1651"/>
                </a:lnTo>
                <a:lnTo>
                  <a:pt x="1528" y="1876"/>
                </a:lnTo>
                <a:lnTo>
                  <a:pt x="1703" y="1999"/>
                </a:lnTo>
                <a:lnTo>
                  <a:pt x="1892" y="2100"/>
                </a:lnTo>
                <a:lnTo>
                  <a:pt x="2078" y="2152"/>
                </a:lnTo>
                <a:lnTo>
                  <a:pt x="2325" y="2200"/>
                </a:lnTo>
                <a:lnTo>
                  <a:pt x="3071" y="2239"/>
                </a:lnTo>
                <a:lnTo>
                  <a:pt x="3068" y="2372"/>
                </a:lnTo>
                <a:lnTo>
                  <a:pt x="2628" y="2368"/>
                </a:lnTo>
                <a:lnTo>
                  <a:pt x="2296" y="2344"/>
                </a:lnTo>
                <a:lnTo>
                  <a:pt x="2012" y="2316"/>
                </a:lnTo>
                <a:lnTo>
                  <a:pt x="1862" y="2280"/>
                </a:lnTo>
                <a:lnTo>
                  <a:pt x="1688" y="2220"/>
                </a:lnTo>
                <a:lnTo>
                  <a:pt x="1396" y="2036"/>
                </a:lnTo>
                <a:lnTo>
                  <a:pt x="1145" y="1813"/>
                </a:lnTo>
                <a:lnTo>
                  <a:pt x="884" y="1564"/>
                </a:lnTo>
                <a:lnTo>
                  <a:pt x="4" y="628"/>
                </a:lnTo>
                <a:lnTo>
                  <a:pt x="0" y="0"/>
                </a:lnTo>
                <a:close/>
              </a:path>
            </a:pathLst>
          </a:custGeom>
          <a:solidFill>
            <a:srgbClr val="3366FF">
              <a:alpha val="24705"/>
            </a:srgbClr>
          </a:soli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47" name="Shape 847"/>
          <p:cNvSpPr/>
          <p:nvPr/>
        </p:nvSpPr>
        <p:spPr>
          <a:xfrm>
            <a:off x="2133600" y="3543300"/>
            <a:ext cx="4876800" cy="1376362"/>
          </a:xfrm>
          <a:custGeom>
            <a:avLst/>
            <a:gdLst/>
            <a:ahLst/>
            <a:cxnLst/>
            <a:rect l="0" t="0" r="0" b="0"/>
            <a:pathLst>
              <a:path w="3072" h="867" extrusionOk="0">
                <a:moveTo>
                  <a:pt x="0" y="0"/>
                </a:moveTo>
                <a:cubicBezTo>
                  <a:pt x="370" y="121"/>
                  <a:pt x="1708" y="581"/>
                  <a:pt x="2220" y="724"/>
                </a:cubicBezTo>
                <a:cubicBezTo>
                  <a:pt x="2732" y="867"/>
                  <a:pt x="2895" y="832"/>
                  <a:pt x="3072" y="860"/>
                </a:cubicBezTo>
              </a:path>
            </a:pathLst>
          </a:cu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48" name="Shape 848"/>
          <p:cNvSpPr/>
          <p:nvPr/>
        </p:nvSpPr>
        <p:spPr>
          <a:xfrm>
            <a:off x="2120900" y="2895600"/>
            <a:ext cx="4876800" cy="1765300"/>
          </a:xfrm>
          <a:custGeom>
            <a:avLst/>
            <a:gdLst/>
            <a:ahLst/>
            <a:cxnLst/>
            <a:rect l="0" t="0" r="0" b="0"/>
            <a:pathLst>
              <a:path w="3072" h="1112" extrusionOk="0">
                <a:moveTo>
                  <a:pt x="0" y="0"/>
                </a:moveTo>
                <a:cubicBezTo>
                  <a:pt x="716" y="349"/>
                  <a:pt x="1432" y="699"/>
                  <a:pt x="1944" y="884"/>
                </a:cubicBezTo>
                <a:cubicBezTo>
                  <a:pt x="2456" y="1069"/>
                  <a:pt x="2764" y="1090"/>
                  <a:pt x="3072" y="1112"/>
                </a:cubicBezTo>
              </a:path>
            </a:pathLst>
          </a:cu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49" name="Shape 849"/>
          <p:cNvSpPr/>
          <p:nvPr/>
        </p:nvSpPr>
        <p:spPr>
          <a:xfrm>
            <a:off x="2125663" y="2900363"/>
            <a:ext cx="4872036" cy="2009775"/>
          </a:xfrm>
          <a:custGeom>
            <a:avLst/>
            <a:gdLst/>
            <a:ahLst/>
            <a:cxnLst/>
            <a:rect l="0" t="0" r="0" b="0"/>
            <a:pathLst>
              <a:path w="3069" h="1266" extrusionOk="0">
                <a:moveTo>
                  <a:pt x="1" y="0"/>
                </a:moveTo>
                <a:lnTo>
                  <a:pt x="1404" y="666"/>
                </a:lnTo>
                <a:lnTo>
                  <a:pt x="1917" y="878"/>
                </a:lnTo>
                <a:lnTo>
                  <a:pt x="2281" y="994"/>
                </a:lnTo>
                <a:lnTo>
                  <a:pt x="2827" y="1092"/>
                </a:lnTo>
                <a:lnTo>
                  <a:pt x="3069" y="1114"/>
                </a:lnTo>
                <a:lnTo>
                  <a:pt x="3069" y="1266"/>
                </a:lnTo>
                <a:lnTo>
                  <a:pt x="2781" y="1239"/>
                </a:lnTo>
                <a:lnTo>
                  <a:pt x="2596" y="1212"/>
                </a:lnTo>
                <a:lnTo>
                  <a:pt x="2325" y="1158"/>
                </a:lnTo>
                <a:lnTo>
                  <a:pt x="1788" y="995"/>
                </a:lnTo>
                <a:lnTo>
                  <a:pt x="0" y="407"/>
                </a:lnTo>
                <a:lnTo>
                  <a:pt x="1" y="0"/>
                </a:lnTo>
                <a:close/>
              </a:path>
            </a:pathLst>
          </a:custGeom>
          <a:solidFill>
            <a:srgbClr val="FF9900">
              <a:alpha val="24705"/>
            </a:srgbClr>
          </a:soli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50" name="Shape 850"/>
          <p:cNvSpPr/>
          <p:nvPr/>
        </p:nvSpPr>
        <p:spPr>
          <a:xfrm>
            <a:off x="2120900" y="2816225"/>
            <a:ext cx="4883150" cy="2619375"/>
          </a:xfrm>
          <a:custGeom>
            <a:avLst/>
            <a:gdLst/>
            <a:ahLst/>
            <a:cxnLst/>
            <a:rect l="0" t="0" r="0" b="0"/>
            <a:pathLst>
              <a:path w="3076" h="1650" extrusionOk="0">
                <a:moveTo>
                  <a:pt x="0" y="1650"/>
                </a:moveTo>
                <a:cubicBezTo>
                  <a:pt x="195" y="1542"/>
                  <a:pt x="812" y="1263"/>
                  <a:pt x="1172" y="1002"/>
                </a:cubicBezTo>
                <a:cubicBezTo>
                  <a:pt x="1532" y="741"/>
                  <a:pt x="1843" y="164"/>
                  <a:pt x="2160" y="82"/>
                </a:cubicBezTo>
                <a:cubicBezTo>
                  <a:pt x="2477" y="0"/>
                  <a:pt x="2885" y="421"/>
                  <a:pt x="3076" y="510"/>
                </a:cubicBezTo>
              </a:path>
            </a:pathLst>
          </a:cu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51" name="Shape 851"/>
          <p:cNvSpPr/>
          <p:nvPr/>
        </p:nvSpPr>
        <p:spPr>
          <a:xfrm>
            <a:off x="2133600" y="2508250"/>
            <a:ext cx="4876800" cy="2425700"/>
          </a:xfrm>
          <a:custGeom>
            <a:avLst/>
            <a:gdLst/>
            <a:ahLst/>
            <a:cxnLst/>
            <a:rect l="0" t="0" r="0" b="0"/>
            <a:pathLst>
              <a:path w="3072" h="1528" extrusionOk="0">
                <a:moveTo>
                  <a:pt x="0" y="1528"/>
                </a:moveTo>
                <a:cubicBezTo>
                  <a:pt x="151" y="1467"/>
                  <a:pt x="555" y="1395"/>
                  <a:pt x="904" y="1160"/>
                </a:cubicBezTo>
                <a:cubicBezTo>
                  <a:pt x="1253" y="925"/>
                  <a:pt x="1731" y="240"/>
                  <a:pt x="2092" y="120"/>
                </a:cubicBezTo>
                <a:cubicBezTo>
                  <a:pt x="2453" y="0"/>
                  <a:pt x="2868" y="373"/>
                  <a:pt x="3072" y="440"/>
                </a:cubicBezTo>
              </a:path>
            </a:pathLst>
          </a:custGeom>
          <a:noFill/>
          <a:ln w="95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52" name="Shape 852"/>
          <p:cNvSpPr/>
          <p:nvPr/>
        </p:nvSpPr>
        <p:spPr>
          <a:xfrm>
            <a:off x="2101850" y="2662238"/>
            <a:ext cx="4902200" cy="2773362"/>
          </a:xfrm>
          <a:custGeom>
            <a:avLst/>
            <a:gdLst/>
            <a:ahLst/>
            <a:cxnLst/>
            <a:rect l="0" t="0" r="0" b="0"/>
            <a:pathLst>
              <a:path w="3088" h="1747" extrusionOk="0">
                <a:moveTo>
                  <a:pt x="19" y="1431"/>
                </a:moveTo>
                <a:lnTo>
                  <a:pt x="440" y="1303"/>
                </a:lnTo>
                <a:lnTo>
                  <a:pt x="768" y="1160"/>
                </a:lnTo>
                <a:lnTo>
                  <a:pt x="1016" y="1003"/>
                </a:lnTo>
                <a:lnTo>
                  <a:pt x="1256" y="763"/>
                </a:lnTo>
                <a:lnTo>
                  <a:pt x="1788" y="231"/>
                </a:lnTo>
                <a:lnTo>
                  <a:pt x="1988" y="83"/>
                </a:lnTo>
                <a:lnTo>
                  <a:pt x="2071" y="39"/>
                </a:lnTo>
                <a:lnTo>
                  <a:pt x="2172" y="3"/>
                </a:lnTo>
                <a:lnTo>
                  <a:pt x="2299" y="0"/>
                </a:lnTo>
                <a:lnTo>
                  <a:pt x="2404" y="15"/>
                </a:lnTo>
                <a:lnTo>
                  <a:pt x="2640" y="103"/>
                </a:lnTo>
                <a:lnTo>
                  <a:pt x="2836" y="211"/>
                </a:lnTo>
                <a:lnTo>
                  <a:pt x="3084" y="343"/>
                </a:lnTo>
                <a:lnTo>
                  <a:pt x="3088" y="607"/>
                </a:lnTo>
                <a:lnTo>
                  <a:pt x="2592" y="279"/>
                </a:lnTo>
                <a:lnTo>
                  <a:pt x="2444" y="203"/>
                </a:lnTo>
                <a:lnTo>
                  <a:pt x="2304" y="171"/>
                </a:lnTo>
                <a:lnTo>
                  <a:pt x="2204" y="171"/>
                </a:lnTo>
                <a:lnTo>
                  <a:pt x="2109" y="198"/>
                </a:lnTo>
                <a:lnTo>
                  <a:pt x="2012" y="259"/>
                </a:lnTo>
                <a:lnTo>
                  <a:pt x="1885" y="360"/>
                </a:lnTo>
                <a:lnTo>
                  <a:pt x="1596" y="679"/>
                </a:lnTo>
                <a:lnTo>
                  <a:pt x="1411" y="894"/>
                </a:lnTo>
                <a:lnTo>
                  <a:pt x="1216" y="1075"/>
                </a:lnTo>
                <a:lnTo>
                  <a:pt x="1002" y="1223"/>
                </a:lnTo>
                <a:lnTo>
                  <a:pt x="672" y="1407"/>
                </a:lnTo>
                <a:lnTo>
                  <a:pt x="0" y="1747"/>
                </a:lnTo>
                <a:lnTo>
                  <a:pt x="18" y="1743"/>
                </a:lnTo>
                <a:lnTo>
                  <a:pt x="19" y="1431"/>
                </a:lnTo>
                <a:close/>
              </a:path>
            </a:pathLst>
          </a:custGeom>
          <a:solidFill>
            <a:srgbClr val="FF0000">
              <a:alpha val="24705"/>
            </a:srgbClr>
          </a:soli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53" name="Shape 853"/>
          <p:cNvSpPr txBox="1"/>
          <p:nvPr/>
        </p:nvSpPr>
        <p:spPr>
          <a:xfrm>
            <a:off x="5483225" y="2659063"/>
            <a:ext cx="45085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NO</a:t>
            </a:r>
          </a:p>
        </p:txBody>
      </p:sp>
      <p:sp>
        <p:nvSpPr>
          <p:cNvPr id="854" name="Shape 854"/>
          <p:cNvSpPr txBox="1"/>
          <p:nvPr/>
        </p:nvSpPr>
        <p:spPr>
          <a:xfrm>
            <a:off x="3481387" y="3700462"/>
            <a:ext cx="44132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RH</a:t>
            </a:r>
          </a:p>
        </p:txBody>
      </p:sp>
      <p:sp>
        <p:nvSpPr>
          <p:cNvPr id="855" name="Shape 855"/>
          <p:cNvSpPr txBox="1"/>
          <p:nvPr/>
        </p:nvSpPr>
        <p:spPr>
          <a:xfrm>
            <a:off x="5391150" y="5699125"/>
            <a:ext cx="45085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CO</a:t>
            </a:r>
          </a:p>
        </p:txBody>
      </p:sp>
      <p:cxnSp>
        <p:nvCxnSpPr>
          <p:cNvPr id="856" name="Shape 856"/>
          <p:cNvCxnSpPr/>
          <p:nvPr/>
        </p:nvCxnSpPr>
        <p:spPr>
          <a:xfrm rot="10800000" flipH="1">
            <a:off x="4570412" y="1382712"/>
            <a:ext cx="254000" cy="153987"/>
          </a:xfrm>
          <a:prstGeom prst="straightConnector1">
            <a:avLst/>
          </a:prstGeom>
          <a:noFill/>
          <a:ln w="9525" cap="flat" cmpd="sng">
            <a:solidFill>
              <a:schemeClr val="dk1"/>
            </a:solidFill>
            <a:prstDash val="solid"/>
            <a:round/>
            <a:headEnd type="none" w="med" len="med"/>
            <a:tailEnd type="none" w="med" len="med"/>
          </a:ln>
        </p:spPr>
      </p:cxnSp>
      <p:sp>
        <p:nvSpPr>
          <p:cNvPr id="857" name="Shape 857"/>
          <p:cNvSpPr txBox="1"/>
          <p:nvPr/>
        </p:nvSpPr>
        <p:spPr>
          <a:xfrm>
            <a:off x="4995862" y="1141412"/>
            <a:ext cx="21272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Stoichiometric ratio</a:t>
            </a:r>
          </a:p>
        </p:txBody>
      </p:sp>
      <p:sp>
        <p:nvSpPr>
          <p:cNvPr id="858" name="Shape 858"/>
          <p:cNvSpPr txBox="1"/>
          <p:nvPr/>
        </p:nvSpPr>
        <p:spPr>
          <a:xfrm rot="-5400000">
            <a:off x="232568" y="3807618"/>
            <a:ext cx="30273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Relative emissions of pollutants</a:t>
            </a:r>
          </a:p>
        </p:txBody>
      </p:sp>
      <p:cxnSp>
        <p:nvCxnSpPr>
          <p:cNvPr id="859" name="Shape 859"/>
          <p:cNvCxnSpPr/>
          <p:nvPr/>
        </p:nvCxnSpPr>
        <p:spPr>
          <a:xfrm rot="10800000">
            <a:off x="1755775" y="1962149"/>
            <a:ext cx="0" cy="542925"/>
          </a:xfrm>
          <a:prstGeom prst="straightConnector1">
            <a:avLst/>
          </a:prstGeom>
          <a:noFill/>
          <a:ln w="19050" cap="flat" cmpd="sng">
            <a:solidFill>
              <a:schemeClr val="dk1"/>
            </a:solidFill>
            <a:prstDash val="solid"/>
            <a:round/>
            <a:headEnd type="none" w="med" len="med"/>
            <a:tailEnd type="stealth" w="med" len="med"/>
          </a:ln>
        </p:spPr>
      </p:cxnSp>
      <p:sp>
        <p:nvSpPr>
          <p:cNvPr id="860" name="Shape 860"/>
          <p:cNvSpPr txBox="1"/>
          <p:nvPr/>
        </p:nvSpPr>
        <p:spPr>
          <a:xfrm>
            <a:off x="3090863" y="6292850"/>
            <a:ext cx="22431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Mass ratio of air to fuel</a:t>
            </a:r>
          </a:p>
        </p:txBody>
      </p:sp>
      <p:cxnSp>
        <p:nvCxnSpPr>
          <p:cNvPr id="861" name="Shape 861"/>
          <p:cNvCxnSpPr/>
          <p:nvPr/>
        </p:nvCxnSpPr>
        <p:spPr>
          <a:xfrm rot="10800000">
            <a:off x="5605462" y="6205537"/>
            <a:ext cx="0" cy="542925"/>
          </a:xfrm>
          <a:prstGeom prst="straightConnector1">
            <a:avLst/>
          </a:prstGeom>
          <a:noFill/>
          <a:ln w="19050" cap="flat" cmpd="sng">
            <a:solidFill>
              <a:schemeClr val="dk1"/>
            </a:solidFill>
            <a:prstDash val="solid"/>
            <a:round/>
            <a:headEnd type="none" w="med" len="med"/>
            <a:tailEnd type="stealth" w="med" len="med"/>
          </a:ln>
        </p:spPr>
      </p:cxnSp>
      <p:sp>
        <p:nvSpPr>
          <p:cNvPr id="862" name="Shape 862"/>
          <p:cNvSpPr txBox="1"/>
          <p:nvPr/>
        </p:nvSpPr>
        <p:spPr>
          <a:xfrm>
            <a:off x="2057400" y="6019800"/>
            <a:ext cx="3810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12</a:t>
            </a:r>
          </a:p>
        </p:txBody>
      </p:sp>
      <p:sp>
        <p:nvSpPr>
          <p:cNvPr id="863" name="Shape 863"/>
          <p:cNvSpPr txBox="1"/>
          <p:nvPr/>
        </p:nvSpPr>
        <p:spPr>
          <a:xfrm>
            <a:off x="2971800" y="6019800"/>
            <a:ext cx="3810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13</a:t>
            </a:r>
          </a:p>
        </p:txBody>
      </p:sp>
      <p:sp>
        <p:nvSpPr>
          <p:cNvPr id="864" name="Shape 864"/>
          <p:cNvSpPr txBox="1"/>
          <p:nvPr/>
        </p:nvSpPr>
        <p:spPr>
          <a:xfrm>
            <a:off x="3886200" y="6019800"/>
            <a:ext cx="3810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14</a:t>
            </a:r>
          </a:p>
        </p:txBody>
      </p:sp>
      <p:sp>
        <p:nvSpPr>
          <p:cNvPr id="865" name="Shape 865"/>
          <p:cNvSpPr txBox="1"/>
          <p:nvPr/>
        </p:nvSpPr>
        <p:spPr>
          <a:xfrm>
            <a:off x="4800600" y="6019800"/>
            <a:ext cx="3810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15</a:t>
            </a:r>
          </a:p>
        </p:txBody>
      </p:sp>
      <p:sp>
        <p:nvSpPr>
          <p:cNvPr id="866" name="Shape 866"/>
          <p:cNvSpPr txBox="1"/>
          <p:nvPr/>
        </p:nvSpPr>
        <p:spPr>
          <a:xfrm>
            <a:off x="5715000" y="6019800"/>
            <a:ext cx="3810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16</a:t>
            </a:r>
          </a:p>
        </p:txBody>
      </p:sp>
      <p:sp>
        <p:nvSpPr>
          <p:cNvPr id="867" name="Shape 867"/>
          <p:cNvSpPr txBox="1"/>
          <p:nvPr/>
        </p:nvSpPr>
        <p:spPr>
          <a:xfrm>
            <a:off x="6629400" y="6019800"/>
            <a:ext cx="3810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17</a:t>
            </a:r>
          </a:p>
        </p:txBody>
      </p:sp>
      <p:sp>
        <p:nvSpPr>
          <p:cNvPr id="868" name="Shape 868"/>
          <p:cNvSpPr/>
          <p:nvPr/>
        </p:nvSpPr>
        <p:spPr>
          <a:xfrm>
            <a:off x="76200" y="6567488"/>
            <a:ext cx="3851274"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Hill, Petrucci, </a:t>
            </a:r>
            <a:r>
              <a:rPr lang="en-US" sz="800" b="0" i="0" u="sng" strike="noStrike" cap="none">
                <a:solidFill>
                  <a:schemeClr val="dk1"/>
                </a:solidFill>
                <a:latin typeface="Arial"/>
                <a:ea typeface="Arial"/>
                <a:cs typeface="Arial"/>
                <a:sym typeface="Arial"/>
              </a:rPr>
              <a:t>General Chemistry An Integrated Approach</a:t>
            </a:r>
            <a:r>
              <a:rPr lang="en-US" sz="800" b="0" i="0" u="none" strike="noStrike" cap="none">
                <a:solidFill>
                  <a:schemeClr val="dk1"/>
                </a:solidFill>
                <a:latin typeface="Arial"/>
                <a:ea typeface="Arial"/>
                <a:cs typeface="Arial"/>
                <a:sym typeface="Arial"/>
              </a:rPr>
              <a:t> 2nd Edition, page 1087</a:t>
            </a:r>
          </a:p>
        </p:txBody>
      </p:sp>
      <p:pic>
        <p:nvPicPr>
          <p:cNvPr id="869" name="Shape 869"/>
          <p:cNvPicPr preferRelativeResize="0"/>
          <p:nvPr/>
        </p:nvPicPr>
        <p:blipFill rotWithShape="1">
          <a:blip r:embed="rId3">
            <a:alphaModFix/>
          </a:blip>
          <a:srcRect/>
          <a:stretch/>
        </p:blipFill>
        <p:spPr>
          <a:xfrm>
            <a:off x="1555750" y="1062037"/>
            <a:ext cx="5711824" cy="5524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5" name="Shape 875" descr="Catalytic converter"/>
          <p:cNvPicPr preferRelativeResize="0"/>
          <p:nvPr/>
        </p:nvPicPr>
        <p:blipFill rotWithShape="1">
          <a:blip r:embed="rId3">
            <a:alphaModFix/>
          </a:blip>
          <a:srcRect t="7268" b="17239"/>
          <a:stretch/>
        </p:blipFill>
        <p:spPr>
          <a:xfrm>
            <a:off x="720725" y="493712"/>
            <a:ext cx="7577138" cy="5294311"/>
          </a:xfrm>
          <a:prstGeom prst="rect">
            <a:avLst/>
          </a:prstGeom>
          <a:noFill/>
          <a:ln>
            <a:noFill/>
          </a:ln>
        </p:spPr>
      </p:pic>
      <p:sp>
        <p:nvSpPr>
          <p:cNvPr id="876" name="Shape 876"/>
          <p:cNvSpPr/>
          <p:nvPr/>
        </p:nvSpPr>
        <p:spPr>
          <a:xfrm>
            <a:off x="76200" y="6554788"/>
            <a:ext cx="3289299"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Copyright © 2007 Pearson Benjamin Cummings.  All rights reserved.</a:t>
            </a:r>
          </a:p>
        </p:txBody>
      </p:sp>
      <p:sp>
        <p:nvSpPr>
          <p:cNvPr id="877" name="Shape 877"/>
          <p:cNvSpPr txBox="1"/>
          <p:nvPr/>
        </p:nvSpPr>
        <p:spPr>
          <a:xfrm>
            <a:off x="2584450" y="200025"/>
            <a:ext cx="17795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Catalytic converter</a:t>
            </a:r>
          </a:p>
        </p:txBody>
      </p:sp>
      <p:sp>
        <p:nvSpPr>
          <p:cNvPr id="878" name="Shape 878"/>
          <p:cNvSpPr txBox="1"/>
          <p:nvPr/>
        </p:nvSpPr>
        <p:spPr>
          <a:xfrm>
            <a:off x="6731000" y="203200"/>
            <a:ext cx="9017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Tail pipe</a:t>
            </a:r>
          </a:p>
        </p:txBody>
      </p:sp>
      <p:sp>
        <p:nvSpPr>
          <p:cNvPr id="879" name="Shape 879"/>
          <p:cNvSpPr txBox="1"/>
          <p:nvPr/>
        </p:nvSpPr>
        <p:spPr>
          <a:xfrm>
            <a:off x="1312862" y="5788025"/>
            <a:ext cx="3600450" cy="7302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Before it reaches the catalytic converter,</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the exhaust contains such pollutants</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as NO, CO, and hydrocarbons.</a:t>
            </a:r>
          </a:p>
        </p:txBody>
      </p:sp>
      <p:sp>
        <p:nvSpPr>
          <p:cNvPr id="880" name="Shape 880"/>
          <p:cNvSpPr txBox="1"/>
          <p:nvPr/>
        </p:nvSpPr>
        <p:spPr>
          <a:xfrm>
            <a:off x="4924425" y="5788025"/>
            <a:ext cx="3486150" cy="7302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After it has passed through the</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catalytic converter, the exhaust</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contains water vapors, N</a:t>
            </a:r>
            <a:r>
              <a:rPr lang="en-US" sz="1400" b="1" i="0" u="none" strike="noStrike" cap="none" baseline="-25000">
                <a:solidFill>
                  <a:schemeClr val="dk1"/>
                </a:solidFill>
                <a:latin typeface="Arial"/>
                <a:ea typeface="Arial"/>
                <a:cs typeface="Arial"/>
                <a:sym typeface="Arial"/>
              </a:rPr>
              <a:t>2</a:t>
            </a:r>
            <a:r>
              <a:rPr lang="en-US" sz="1400" b="1" i="0" u="none" strike="noStrike" cap="none">
                <a:solidFill>
                  <a:schemeClr val="dk1"/>
                </a:solidFill>
                <a:latin typeface="Arial"/>
                <a:ea typeface="Arial"/>
                <a:cs typeface="Arial"/>
                <a:sym typeface="Arial"/>
              </a:rPr>
              <a:t>, O</a:t>
            </a:r>
            <a:r>
              <a:rPr lang="en-US" sz="1400" b="1" i="0" u="none" strike="noStrike" cap="none" baseline="-25000">
                <a:solidFill>
                  <a:schemeClr val="dk1"/>
                </a:solidFill>
                <a:latin typeface="Arial"/>
                <a:ea typeface="Arial"/>
                <a:cs typeface="Arial"/>
                <a:sym typeface="Arial"/>
              </a:rPr>
              <a:t>2</a:t>
            </a:r>
            <a:r>
              <a:rPr lang="en-US" sz="1400" b="1" i="0" u="none" strike="noStrike" cap="none">
                <a:solidFill>
                  <a:schemeClr val="dk1"/>
                </a:solidFill>
                <a:latin typeface="Arial"/>
                <a:ea typeface="Arial"/>
                <a:cs typeface="Arial"/>
                <a:sym typeface="Arial"/>
              </a:rPr>
              <a:t>, and CO</a:t>
            </a:r>
            <a:r>
              <a:rPr lang="en-US" sz="1400" b="1" i="0" u="none" strike="noStrike" cap="none" baseline="-25000">
                <a:solidFill>
                  <a:schemeClr val="dk1"/>
                </a:solidFill>
                <a:latin typeface="Arial"/>
                <a:ea typeface="Arial"/>
                <a:cs typeface="Arial"/>
                <a:sym typeface="Arial"/>
              </a:rPr>
              <a:t>2</a:t>
            </a:r>
            <a:r>
              <a:rPr lang="en-US" sz="1400" b="1" i="0" u="none" strike="noStrike" cap="none">
                <a:solidFill>
                  <a:schemeClr val="dk1"/>
                </a:solidFill>
                <a:latin typeface="Arial"/>
                <a:ea typeface="Arial"/>
                <a:cs typeface="Arial"/>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500"/>
                                        <p:tgtEl>
                                          <p:spTgt spid="8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0"/>
                                        </p:tgtEl>
                                        <p:attrNameLst>
                                          <p:attrName>style.visibility</p:attrName>
                                        </p:attrNameLst>
                                      </p:cBhvr>
                                      <p:to>
                                        <p:strVal val="visible"/>
                                      </p:to>
                                    </p:set>
                                    <p:animEffect transition="in" filter="fade">
                                      <p:cBhvr>
                                        <p:cTn id="12" dur="500"/>
                                        <p:tgtEl>
                                          <p:spTgt spid="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Shape 886"/>
          <p:cNvSpPr txBox="1">
            <a:spLocks noGrp="1"/>
          </p:cNvSpPr>
          <p:nvPr>
            <p:ph type="title"/>
          </p:nvPr>
        </p:nvSpPr>
        <p:spPr>
          <a:xfrm>
            <a:off x="1182687" y="274637"/>
            <a:ext cx="6778625"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Combustion of </a:t>
            </a:r>
            <a:br>
              <a:rPr lang="en-US" sz="4400" b="0" i="0" u="none" strike="noStrike" cap="none">
                <a:solidFill>
                  <a:schemeClr val="dk2"/>
                </a:solidFill>
                <a:latin typeface="Arial"/>
                <a:ea typeface="Arial"/>
                <a:cs typeface="Arial"/>
                <a:sym typeface="Arial"/>
              </a:rPr>
            </a:br>
            <a:r>
              <a:rPr lang="en-US" sz="4400" b="0" i="0" u="none" strike="noStrike" cap="none">
                <a:solidFill>
                  <a:schemeClr val="dk2"/>
                </a:solidFill>
                <a:latin typeface="Arial"/>
                <a:ea typeface="Arial"/>
                <a:cs typeface="Arial"/>
                <a:sym typeface="Arial"/>
              </a:rPr>
              <a:t>Methane Gas</a:t>
            </a:r>
          </a:p>
        </p:txBody>
      </p:sp>
      <p:pic>
        <p:nvPicPr>
          <p:cNvPr id="887" name="Shape 887" descr="Combustion of Methane"/>
          <p:cNvPicPr preferRelativeResize="0"/>
          <p:nvPr/>
        </p:nvPicPr>
        <p:blipFill rotWithShape="1">
          <a:blip r:embed="rId3">
            <a:alphaModFix/>
          </a:blip>
          <a:srcRect t="3664" r="46729" b="21221"/>
          <a:stretch/>
        </p:blipFill>
        <p:spPr>
          <a:xfrm>
            <a:off x="533400" y="2362200"/>
            <a:ext cx="4343400" cy="3124199"/>
          </a:xfrm>
          <a:prstGeom prst="rect">
            <a:avLst/>
          </a:prstGeom>
          <a:noFill/>
          <a:ln>
            <a:noFill/>
          </a:ln>
        </p:spPr>
      </p:pic>
      <p:pic>
        <p:nvPicPr>
          <p:cNvPr id="888" name="Shape 888" descr="Combustion of Methane"/>
          <p:cNvPicPr preferRelativeResize="0"/>
          <p:nvPr/>
        </p:nvPicPr>
        <p:blipFill rotWithShape="1">
          <a:blip r:embed="rId3">
            <a:alphaModFix/>
          </a:blip>
          <a:srcRect l="51402" t="3664" b="21221"/>
          <a:stretch/>
        </p:blipFill>
        <p:spPr>
          <a:xfrm>
            <a:off x="4724400" y="2362200"/>
            <a:ext cx="3962399" cy="3124199"/>
          </a:xfrm>
          <a:prstGeom prst="rect">
            <a:avLst/>
          </a:prstGeom>
          <a:noFill/>
          <a:ln>
            <a:noFill/>
          </a:ln>
        </p:spPr>
      </p:pic>
      <p:pic>
        <p:nvPicPr>
          <p:cNvPr id="889" name="Shape 889" descr="Combustion of Methane"/>
          <p:cNvPicPr preferRelativeResize="0"/>
          <p:nvPr/>
        </p:nvPicPr>
        <p:blipFill rotWithShape="1">
          <a:blip r:embed="rId3">
            <a:alphaModFix/>
          </a:blip>
          <a:srcRect t="78777" b="4733"/>
          <a:stretch/>
        </p:blipFill>
        <p:spPr>
          <a:xfrm>
            <a:off x="533400" y="5486400"/>
            <a:ext cx="8153399" cy="685799"/>
          </a:xfrm>
          <a:prstGeom prst="rect">
            <a:avLst/>
          </a:prstGeom>
          <a:noFill/>
          <a:ln>
            <a:noFill/>
          </a:ln>
        </p:spPr>
      </p:pic>
      <p:sp>
        <p:nvSpPr>
          <p:cNvPr id="890" name="Shape 890">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891" name="Shape 891" descr="Zumdahl14_08"/>
          <p:cNvPicPr preferRelativeResize="0"/>
          <p:nvPr/>
        </p:nvPicPr>
        <p:blipFill rotWithShape="1">
          <a:blip r:embed="rId5">
            <a:alphaModFix/>
          </a:blip>
          <a:srcRect l="31017" t="55172" r="25040" b="3448"/>
          <a:stretch/>
        </p:blipFill>
        <p:spPr>
          <a:xfrm>
            <a:off x="1295400" y="228600"/>
            <a:ext cx="971550" cy="2057400"/>
          </a:xfrm>
          <a:prstGeom prst="rect">
            <a:avLst/>
          </a:prstGeom>
          <a:noFill/>
          <a:ln>
            <a:noFill/>
          </a:ln>
        </p:spPr>
      </p:pic>
      <p:sp>
        <p:nvSpPr>
          <p:cNvPr id="892" name="Shape 892"/>
          <p:cNvSpPr/>
          <p:nvPr/>
        </p:nvSpPr>
        <p:spPr>
          <a:xfrm>
            <a:off x="76200" y="6567488"/>
            <a:ext cx="3378200"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Davis, Metcalfe, Williams, Castka, </a:t>
            </a:r>
            <a:r>
              <a:rPr lang="en-US" sz="800" b="0" i="0" u="sng" strike="noStrike" cap="none">
                <a:solidFill>
                  <a:schemeClr val="dk1"/>
                </a:solidFill>
                <a:latin typeface="Arial"/>
                <a:ea typeface="Arial"/>
                <a:cs typeface="Arial"/>
                <a:sym typeface="Arial"/>
              </a:rPr>
              <a:t>Modern Chemistry</a:t>
            </a:r>
            <a:r>
              <a:rPr lang="en-US" sz="800" b="0" i="0" u="none" strike="noStrike" cap="none">
                <a:solidFill>
                  <a:schemeClr val="dk1"/>
                </a:solidFill>
                <a:latin typeface="Arial"/>
                <a:ea typeface="Arial"/>
                <a:cs typeface="Arial"/>
                <a:sym typeface="Arial"/>
              </a:rPr>
              <a:t>, 1999,  page 245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5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Stoichiometry</a:t>
            </a:r>
          </a:p>
        </p:txBody>
      </p:sp>
      <p:sp>
        <p:nvSpPr>
          <p:cNvPr id="255" name="Shape 255"/>
          <p:cNvSpPr txBox="1"/>
          <p:nvPr/>
        </p:nvSpPr>
        <p:spPr>
          <a:xfrm>
            <a:off x="746125" y="1401762"/>
            <a:ext cx="7489824" cy="5124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You should understand</a:t>
            </a:r>
          </a:p>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Clr>
                <a:schemeClr val="dk1"/>
              </a:buClr>
              <a:buSzPct val="100000"/>
              <a:buFont typeface="Noto Symbol"/>
              <a:buChar char="➢"/>
            </a:pPr>
            <a:r>
              <a:rPr lang="en-US" sz="1800" b="0" i="0" u="none" strike="noStrike" cap="none">
                <a:solidFill>
                  <a:schemeClr val="dk1"/>
                </a:solidFill>
                <a:latin typeface="Arial"/>
                <a:ea typeface="Arial"/>
                <a:cs typeface="Arial"/>
                <a:sym typeface="Arial"/>
              </a:rPr>
              <a:t>Moles, mass, representative particles (atoms, molecules, formula </a:t>
            </a:r>
          </a:p>
          <a:p>
            <a:pPr marL="457200" marR="0" lvl="1" indent="0" algn="l" rtl="0">
              <a:spcBef>
                <a:spcPts val="0"/>
              </a:spcBef>
              <a:spcAft>
                <a:spcPts val="0"/>
              </a:spcAft>
              <a:buClr>
                <a:schemeClr val="dk1"/>
              </a:buClr>
              <a:buSzPct val="25000"/>
              <a:buFont typeface="Noto Symbol"/>
              <a:buNone/>
            </a:pPr>
            <a:r>
              <a:rPr lang="en-US" sz="1800" b="0" i="0" u="none" strike="noStrike" cap="none">
                <a:solidFill>
                  <a:schemeClr val="dk1"/>
                </a:solidFill>
                <a:latin typeface="Arial"/>
                <a:ea typeface="Arial"/>
                <a:cs typeface="Arial"/>
                <a:sym typeface="Arial"/>
              </a:rPr>
              <a:t>	units), molar mass, and Avogadro’s number.</a:t>
            </a:r>
          </a:p>
          <a:p>
            <a:pPr marL="914400" marR="0" lvl="2" indent="0" algn="l" rtl="0">
              <a:spcBef>
                <a:spcPts val="0"/>
              </a:spcBef>
              <a:spcAft>
                <a:spcPts val="0"/>
              </a:spcAft>
              <a:buClr>
                <a:schemeClr val="dk1"/>
              </a:buClr>
              <a:buFont typeface="Noto Symbol"/>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Clr>
                <a:schemeClr val="dk1"/>
              </a:buClr>
              <a:buSzPct val="100000"/>
              <a:buFont typeface="Noto Symbol"/>
              <a:buChar char="➢"/>
            </a:pPr>
            <a:r>
              <a:rPr lang="en-US" sz="1800" b="0" i="0" u="none" strike="noStrike" cap="none">
                <a:solidFill>
                  <a:schemeClr val="dk1"/>
                </a:solidFill>
                <a:latin typeface="Arial"/>
                <a:ea typeface="Arial"/>
                <a:cs typeface="Arial"/>
                <a:sym typeface="Arial"/>
              </a:rPr>
              <a:t>The percent composition of an element in a compound.</a:t>
            </a:r>
          </a:p>
          <a:p>
            <a:pPr marL="457200" marR="0" lvl="1" indent="0" algn="l" rtl="0">
              <a:spcBef>
                <a:spcPts val="0"/>
              </a:spcBef>
              <a:spcAft>
                <a:spcPts val="0"/>
              </a:spcAft>
              <a:buClr>
                <a:schemeClr val="dk1"/>
              </a:buClr>
              <a:buFont typeface="Noto Symbol"/>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Clr>
                <a:schemeClr val="dk1"/>
              </a:buClr>
              <a:buSzPct val="100000"/>
              <a:buFont typeface="Noto Symbol"/>
              <a:buChar char="➢"/>
            </a:pPr>
            <a:r>
              <a:rPr lang="en-US" sz="1800" b="0" i="0" u="none" strike="noStrike" cap="none">
                <a:solidFill>
                  <a:schemeClr val="dk1"/>
                </a:solidFill>
                <a:latin typeface="Arial"/>
                <a:ea typeface="Arial"/>
                <a:cs typeface="Arial"/>
                <a:sym typeface="Arial"/>
              </a:rPr>
              <a:t>Balanced chemical equations:  for example, for a given mass of a </a:t>
            </a:r>
          </a:p>
          <a:p>
            <a:pPr marL="457200" marR="0" lvl="1" indent="0" algn="l" rtl="0">
              <a:spcBef>
                <a:spcPts val="0"/>
              </a:spcBef>
              <a:spcAft>
                <a:spcPts val="0"/>
              </a:spcAft>
              <a:buClr>
                <a:schemeClr val="dk1"/>
              </a:buClr>
              <a:buSzPct val="25000"/>
              <a:buFont typeface="Noto Symbol"/>
              <a:buNone/>
            </a:pPr>
            <a:r>
              <a:rPr lang="en-US" sz="1800" b="0" i="0" u="none" strike="noStrike" cap="none">
                <a:solidFill>
                  <a:schemeClr val="dk1"/>
                </a:solidFill>
                <a:latin typeface="Arial"/>
                <a:ea typeface="Arial"/>
                <a:cs typeface="Arial"/>
                <a:sym typeface="Arial"/>
              </a:rPr>
              <a:t>	reactant, calculate the amount of produced.</a:t>
            </a:r>
          </a:p>
          <a:p>
            <a:pPr marL="457200" marR="0" lvl="1" indent="0" algn="l" rtl="0">
              <a:spcBef>
                <a:spcPts val="0"/>
              </a:spcBef>
              <a:spcAft>
                <a:spcPts val="0"/>
              </a:spcAft>
              <a:buClr>
                <a:schemeClr val="dk1"/>
              </a:buClr>
              <a:buFont typeface="Noto Symbol"/>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Clr>
                <a:schemeClr val="dk1"/>
              </a:buClr>
              <a:buSzPct val="100000"/>
              <a:buFont typeface="Noto Symbol"/>
              <a:buChar char="➢"/>
            </a:pPr>
            <a:r>
              <a:rPr lang="en-US" sz="1800" b="0" i="0" u="none" strike="noStrike" cap="none">
                <a:solidFill>
                  <a:schemeClr val="dk1"/>
                </a:solidFill>
                <a:latin typeface="Arial"/>
                <a:ea typeface="Arial"/>
                <a:cs typeface="Arial"/>
                <a:sym typeface="Arial"/>
              </a:rPr>
              <a:t>Limiting reactants:  calculate the amount of product formed when </a:t>
            </a:r>
          </a:p>
          <a:p>
            <a:pPr marL="457200" marR="0" lvl="1" indent="0" algn="l" rtl="0">
              <a:spcBef>
                <a:spcPts val="0"/>
              </a:spcBef>
              <a:spcAft>
                <a:spcPts val="0"/>
              </a:spcAft>
              <a:buClr>
                <a:schemeClr val="dk1"/>
              </a:buClr>
              <a:buSzPct val="25000"/>
              <a:buFont typeface="Noto Symbol"/>
              <a:buNone/>
            </a:pPr>
            <a:r>
              <a:rPr lang="en-US" sz="1800" b="0" i="0" u="none" strike="noStrike" cap="none">
                <a:solidFill>
                  <a:schemeClr val="dk1"/>
                </a:solidFill>
                <a:latin typeface="Arial"/>
                <a:ea typeface="Arial"/>
                <a:cs typeface="Arial"/>
                <a:sym typeface="Arial"/>
              </a:rPr>
              <a:t>	given the amounts of all the reactants present.</a:t>
            </a:r>
          </a:p>
          <a:p>
            <a:pPr marL="457200" marR="0" lvl="1" indent="0" algn="l" rtl="0">
              <a:spcBef>
                <a:spcPts val="0"/>
              </a:spcBef>
              <a:spcAft>
                <a:spcPts val="0"/>
              </a:spcAft>
              <a:buClr>
                <a:schemeClr val="dk1"/>
              </a:buClr>
              <a:buFont typeface="Noto Symbol"/>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Clr>
                <a:schemeClr val="dk1"/>
              </a:buClr>
              <a:buSzPct val="100000"/>
              <a:buFont typeface="Noto Symbol"/>
              <a:buChar char="➢"/>
            </a:pPr>
            <a:r>
              <a:rPr lang="en-US" sz="1800" b="0" i="0" u="none" strike="noStrike" cap="none">
                <a:solidFill>
                  <a:schemeClr val="dk1"/>
                </a:solidFill>
                <a:latin typeface="Arial"/>
                <a:ea typeface="Arial"/>
                <a:cs typeface="Arial"/>
                <a:sym typeface="Arial"/>
              </a:rPr>
              <a:t>The percent yield of a reaction.</a:t>
            </a:r>
          </a:p>
          <a:p>
            <a:pPr marL="457200" marR="0" lvl="1" indent="0" algn="l" rtl="0">
              <a:spcBef>
                <a:spcPts val="0"/>
              </a:spcBef>
              <a:spcAft>
                <a:spcPts val="0"/>
              </a:spcAft>
              <a:buClr>
                <a:schemeClr val="dk1"/>
              </a:buClr>
              <a:buFont typeface="Noto Symbol"/>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Clr>
                <a:schemeClr val="dk1"/>
              </a:buClr>
              <a:buSzPct val="100000"/>
              <a:buFont typeface="Noto Symbol"/>
              <a:buChar char="➢"/>
            </a:pPr>
            <a:r>
              <a:rPr lang="en-US" sz="1200" b="0" i="0" u="none" strike="noStrike" cap="none">
                <a:solidFill>
                  <a:schemeClr val="dk1"/>
                </a:solidFill>
                <a:latin typeface="Arial"/>
                <a:ea typeface="Arial"/>
                <a:cs typeface="Arial"/>
                <a:sym typeface="Arial"/>
              </a:rPr>
              <a:t>Reactions in solution:  given the molarity and the volume of the reactants,</a:t>
            </a:r>
          </a:p>
          <a:p>
            <a:pPr marL="914400" marR="0" lvl="2" indent="0" algn="l" rtl="0">
              <a:spcBef>
                <a:spcPts val="0"/>
              </a:spcBef>
              <a:spcAft>
                <a:spcPts val="0"/>
              </a:spcAft>
              <a:buClr>
                <a:schemeClr val="dk1"/>
              </a:buClr>
              <a:buSzPct val="25000"/>
              <a:buFont typeface="Noto Symbol"/>
              <a:buNone/>
            </a:pPr>
            <a:r>
              <a:rPr lang="en-US" sz="1200" b="0" i="0" u="none" strike="noStrike" cap="none">
                <a:solidFill>
                  <a:schemeClr val="dk1"/>
                </a:solidFill>
                <a:latin typeface="Arial"/>
                <a:ea typeface="Arial"/>
                <a:cs typeface="Arial"/>
                <a:sym typeface="Arial"/>
              </a:rPr>
              <a:t>calculate the amount of product produced or the amount of reactant</a:t>
            </a:r>
          </a:p>
          <a:p>
            <a:pPr marL="914400" marR="0" lvl="2" indent="0" algn="l" rtl="0">
              <a:spcBef>
                <a:spcPts val="0"/>
              </a:spcBef>
              <a:spcAft>
                <a:spcPts val="0"/>
              </a:spcAft>
              <a:buClr>
                <a:schemeClr val="dk1"/>
              </a:buClr>
              <a:buSzPct val="25000"/>
              <a:buFont typeface="Noto Symbol"/>
              <a:buNone/>
            </a:pPr>
            <a:r>
              <a:rPr lang="en-US" sz="1200" b="0" i="0" u="none" strike="noStrike" cap="none">
                <a:solidFill>
                  <a:schemeClr val="dk1"/>
                </a:solidFill>
                <a:latin typeface="Arial"/>
                <a:ea typeface="Arial"/>
                <a:cs typeface="Arial"/>
                <a:sym typeface="Arial"/>
              </a:rPr>
              <a:t>required to react.</a:t>
            </a:r>
          </a:p>
          <a:p>
            <a:pPr marL="914400" marR="0" lvl="2" indent="0" algn="l" rtl="0">
              <a:spcBef>
                <a:spcPts val="0"/>
              </a:spcBef>
              <a:spcAft>
                <a:spcPts val="0"/>
              </a:spcAft>
              <a:buClr>
                <a:schemeClr val="dk1"/>
              </a:buClr>
              <a:buFont typeface="Noto Symbol"/>
              <a:buNone/>
            </a:pPr>
            <a:endParaRPr sz="1200" b="0" i="0" u="none" strike="noStrike" cap="none">
              <a:solidFill>
                <a:schemeClr val="dk1"/>
              </a:solidFill>
              <a:latin typeface="Arial"/>
              <a:ea typeface="Arial"/>
              <a:cs typeface="Arial"/>
              <a:sym typeface="Arial"/>
            </a:endParaRPr>
          </a:p>
          <a:p>
            <a:pPr marL="457200" marR="0" lvl="1" indent="0" algn="l" rtl="0">
              <a:spcBef>
                <a:spcPts val="0"/>
              </a:spcBef>
              <a:spcAft>
                <a:spcPts val="0"/>
              </a:spcAft>
              <a:buClr>
                <a:schemeClr val="dk1"/>
              </a:buClr>
              <a:buSzPct val="100000"/>
              <a:buFont typeface="Noto Symbol"/>
              <a:buChar char="➢"/>
            </a:pPr>
            <a:r>
              <a:rPr lang="en-US" sz="1200" b="0" i="0" u="none" strike="noStrike" cap="none">
                <a:solidFill>
                  <a:schemeClr val="dk1"/>
                </a:solidFill>
                <a:latin typeface="Arial"/>
                <a:ea typeface="Arial"/>
                <a:cs typeface="Arial"/>
                <a:sym typeface="Arial"/>
              </a:rPr>
              <a:t>Molarity; preparation of solutions.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1182687" y="274637"/>
            <a:ext cx="6778625"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Combustion of </a:t>
            </a:r>
            <a:br>
              <a:rPr lang="en-US" sz="4400" b="0" i="0" u="none" strike="noStrike" cap="none">
                <a:solidFill>
                  <a:schemeClr val="dk2"/>
                </a:solidFill>
                <a:latin typeface="Arial"/>
                <a:ea typeface="Arial"/>
                <a:cs typeface="Arial"/>
                <a:sym typeface="Arial"/>
              </a:rPr>
            </a:br>
            <a:r>
              <a:rPr lang="en-US" sz="4400" b="0" i="0" u="none" strike="noStrike" cap="none">
                <a:solidFill>
                  <a:schemeClr val="dk2"/>
                </a:solidFill>
                <a:latin typeface="Arial"/>
                <a:ea typeface="Arial"/>
                <a:cs typeface="Arial"/>
                <a:sym typeface="Arial"/>
              </a:rPr>
              <a:t>Methane Gas</a:t>
            </a:r>
          </a:p>
        </p:txBody>
      </p:sp>
      <p:pic>
        <p:nvPicPr>
          <p:cNvPr id="899" name="Shape 899" descr="Combustion of Methane"/>
          <p:cNvPicPr preferRelativeResize="0"/>
          <p:nvPr/>
        </p:nvPicPr>
        <p:blipFill rotWithShape="1">
          <a:blip r:embed="rId3">
            <a:alphaModFix/>
          </a:blip>
          <a:srcRect t="3664" r="46729" b="47632"/>
          <a:stretch/>
        </p:blipFill>
        <p:spPr>
          <a:xfrm>
            <a:off x="533400" y="2362200"/>
            <a:ext cx="4343400" cy="2025650"/>
          </a:xfrm>
          <a:prstGeom prst="rect">
            <a:avLst/>
          </a:prstGeom>
          <a:noFill/>
          <a:ln>
            <a:noFill/>
          </a:ln>
        </p:spPr>
      </p:pic>
      <p:pic>
        <p:nvPicPr>
          <p:cNvPr id="900" name="Shape 900" descr="Combustion of Methane"/>
          <p:cNvPicPr preferRelativeResize="0"/>
          <p:nvPr/>
        </p:nvPicPr>
        <p:blipFill rotWithShape="1">
          <a:blip r:embed="rId3">
            <a:alphaModFix/>
          </a:blip>
          <a:srcRect l="51402" t="3664" b="50536"/>
          <a:stretch/>
        </p:blipFill>
        <p:spPr>
          <a:xfrm>
            <a:off x="4724400" y="2362200"/>
            <a:ext cx="3962399" cy="1904999"/>
          </a:xfrm>
          <a:prstGeom prst="rect">
            <a:avLst/>
          </a:prstGeom>
          <a:noFill/>
          <a:ln>
            <a:noFill/>
          </a:ln>
        </p:spPr>
      </p:pic>
      <p:sp>
        <p:nvSpPr>
          <p:cNvPr id="901" name="Shape 901">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902" name="Shape 902" descr="Zumdahl14_08"/>
          <p:cNvPicPr preferRelativeResize="0"/>
          <p:nvPr/>
        </p:nvPicPr>
        <p:blipFill rotWithShape="1">
          <a:blip r:embed="rId5">
            <a:alphaModFix/>
          </a:blip>
          <a:srcRect l="31017" t="55172" r="25040" b="3448"/>
          <a:stretch/>
        </p:blipFill>
        <p:spPr>
          <a:xfrm>
            <a:off x="1295400" y="228600"/>
            <a:ext cx="971550" cy="2057400"/>
          </a:xfrm>
          <a:prstGeom prst="rect">
            <a:avLst/>
          </a:prstGeom>
          <a:noFill/>
          <a:ln>
            <a:noFill/>
          </a:ln>
        </p:spPr>
      </p:pic>
      <p:sp>
        <p:nvSpPr>
          <p:cNvPr id="903" name="Shape 903"/>
          <p:cNvSpPr/>
          <p:nvPr/>
        </p:nvSpPr>
        <p:spPr>
          <a:xfrm>
            <a:off x="76200" y="6567488"/>
            <a:ext cx="3378200"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Davis, Metcalfe, Williams, Castka, </a:t>
            </a:r>
            <a:r>
              <a:rPr lang="en-US" sz="800" b="0" i="0" u="sng" strike="noStrike" cap="none">
                <a:solidFill>
                  <a:schemeClr val="dk1"/>
                </a:solidFill>
                <a:latin typeface="Arial"/>
                <a:ea typeface="Arial"/>
                <a:cs typeface="Arial"/>
                <a:sym typeface="Arial"/>
              </a:rPr>
              <a:t>Modern Chemistry</a:t>
            </a:r>
            <a:r>
              <a:rPr lang="en-US" sz="800" b="0" i="0" u="none" strike="noStrike" cap="none">
                <a:solidFill>
                  <a:schemeClr val="dk1"/>
                </a:solidFill>
                <a:latin typeface="Arial"/>
                <a:ea typeface="Arial"/>
                <a:cs typeface="Arial"/>
                <a:sym typeface="Arial"/>
              </a:rPr>
              <a:t>, 1999,  page 245</a:t>
            </a:r>
          </a:p>
        </p:txBody>
      </p:sp>
      <p:sp>
        <p:nvSpPr>
          <p:cNvPr id="904" name="Shape 904"/>
          <p:cNvSpPr txBox="1"/>
          <p:nvPr/>
        </p:nvSpPr>
        <p:spPr>
          <a:xfrm>
            <a:off x="654050" y="4387850"/>
            <a:ext cx="1631950"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One methane </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molecule</a:t>
            </a:r>
          </a:p>
        </p:txBody>
      </p:sp>
      <p:sp>
        <p:nvSpPr>
          <p:cNvPr id="905" name="Shape 905"/>
          <p:cNvSpPr txBox="1"/>
          <p:nvPr/>
        </p:nvSpPr>
        <p:spPr>
          <a:xfrm>
            <a:off x="2590800" y="4387850"/>
            <a:ext cx="1479550"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Two oxygen </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molecules</a:t>
            </a:r>
          </a:p>
        </p:txBody>
      </p:sp>
      <p:sp>
        <p:nvSpPr>
          <p:cNvPr id="906" name="Shape 906"/>
          <p:cNvSpPr txBox="1"/>
          <p:nvPr/>
        </p:nvSpPr>
        <p:spPr>
          <a:xfrm>
            <a:off x="4876800" y="4387850"/>
            <a:ext cx="1885950"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One carbon</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dioxide molecule</a:t>
            </a:r>
          </a:p>
        </p:txBody>
      </p:sp>
      <p:sp>
        <p:nvSpPr>
          <p:cNvPr id="907" name="Shape 907"/>
          <p:cNvSpPr txBox="1"/>
          <p:nvPr/>
        </p:nvSpPr>
        <p:spPr>
          <a:xfrm>
            <a:off x="7308850" y="4387850"/>
            <a:ext cx="1301749"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Two water </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molecules</a:t>
            </a:r>
          </a:p>
        </p:txBody>
      </p:sp>
      <p:sp>
        <p:nvSpPr>
          <p:cNvPr id="908" name="Shape 908"/>
          <p:cNvSpPr txBox="1"/>
          <p:nvPr/>
        </p:nvSpPr>
        <p:spPr>
          <a:xfrm>
            <a:off x="914400" y="5013325"/>
            <a:ext cx="64452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CH</a:t>
            </a:r>
            <a:r>
              <a:rPr lang="en-US" sz="2000" b="0" i="0" u="none" strike="noStrike" cap="none" baseline="-25000">
                <a:solidFill>
                  <a:schemeClr val="dk1"/>
                </a:solidFill>
                <a:latin typeface="Arial"/>
                <a:ea typeface="Arial"/>
                <a:cs typeface="Arial"/>
                <a:sym typeface="Arial"/>
              </a:rPr>
              <a:t>4</a:t>
            </a:r>
          </a:p>
        </p:txBody>
      </p:sp>
      <p:sp>
        <p:nvSpPr>
          <p:cNvPr id="909" name="Shape 909"/>
          <p:cNvSpPr txBox="1"/>
          <p:nvPr/>
        </p:nvSpPr>
        <p:spPr>
          <a:xfrm>
            <a:off x="2973388" y="5013325"/>
            <a:ext cx="684211"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O</a:t>
            </a:r>
            <a:r>
              <a:rPr lang="en-US" sz="2000" b="0" i="0" u="none" strike="noStrike" cap="none" baseline="-25000">
                <a:solidFill>
                  <a:schemeClr val="dk1"/>
                </a:solidFill>
                <a:latin typeface="Arial"/>
                <a:ea typeface="Arial"/>
                <a:cs typeface="Arial"/>
                <a:sym typeface="Arial"/>
              </a:rPr>
              <a:t>2</a:t>
            </a:r>
          </a:p>
        </p:txBody>
      </p:sp>
      <p:sp>
        <p:nvSpPr>
          <p:cNvPr id="910" name="Shape 910"/>
          <p:cNvSpPr txBox="1"/>
          <p:nvPr/>
        </p:nvSpPr>
        <p:spPr>
          <a:xfrm>
            <a:off x="5438775" y="5013325"/>
            <a:ext cx="65722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CO</a:t>
            </a:r>
            <a:r>
              <a:rPr lang="en-US" sz="2000" b="0" i="0" u="none" strike="noStrike" cap="none" baseline="-25000">
                <a:solidFill>
                  <a:schemeClr val="dk1"/>
                </a:solidFill>
                <a:latin typeface="Arial"/>
                <a:ea typeface="Arial"/>
                <a:cs typeface="Arial"/>
                <a:sym typeface="Arial"/>
              </a:rPr>
              <a:t>2</a:t>
            </a:r>
          </a:p>
        </p:txBody>
      </p:sp>
      <p:sp>
        <p:nvSpPr>
          <p:cNvPr id="911" name="Shape 911"/>
          <p:cNvSpPr txBox="1"/>
          <p:nvPr/>
        </p:nvSpPr>
        <p:spPr>
          <a:xfrm>
            <a:off x="7543800" y="5013325"/>
            <a:ext cx="79851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p>
        </p:txBody>
      </p:sp>
      <p:sp>
        <p:nvSpPr>
          <p:cNvPr id="912" name="Shape 912"/>
          <p:cNvSpPr txBox="1"/>
          <p:nvPr/>
        </p:nvSpPr>
        <p:spPr>
          <a:xfrm>
            <a:off x="760412" y="5791200"/>
            <a:ext cx="1069975" cy="7302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1 carbon</a:t>
            </a:r>
          </a:p>
          <a:p>
            <a:pPr marL="0" marR="0" lvl="0" indent="0" algn="ctr" rtl="0">
              <a:spcBef>
                <a:spcPts val="0"/>
              </a:spcBef>
              <a:spcAft>
                <a:spcPts val="0"/>
              </a:spcAft>
              <a:buSzPct val="25000"/>
              <a:buNone/>
            </a:pPr>
            <a:r>
              <a:rPr lang="en-US" sz="1400" b="0" i="0" u="none" strike="noStrike" cap="none">
                <a:solidFill>
                  <a:srgbClr val="1C1C1C"/>
                </a:solidFill>
                <a:latin typeface="Arial"/>
                <a:ea typeface="Arial"/>
                <a:cs typeface="Arial"/>
                <a:sym typeface="Arial"/>
              </a:rPr>
              <a:t>+</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4</a:t>
            </a:r>
            <a:r>
              <a:rPr lang="en-US" sz="1400" b="0" i="0" u="none" strike="noStrike" cap="none">
                <a:solidFill>
                  <a:schemeClr val="lt2"/>
                </a:solidFill>
                <a:latin typeface="Arial"/>
                <a:ea typeface="Arial"/>
                <a:cs typeface="Arial"/>
                <a:sym typeface="Arial"/>
              </a:rPr>
              <a:t> hydrogen</a:t>
            </a:r>
          </a:p>
        </p:txBody>
      </p:sp>
      <p:sp>
        <p:nvSpPr>
          <p:cNvPr id="913" name="Shape 913"/>
          <p:cNvSpPr txBox="1"/>
          <p:nvPr/>
        </p:nvSpPr>
        <p:spPr>
          <a:xfrm>
            <a:off x="2903538" y="6019800"/>
            <a:ext cx="903286" cy="3047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4</a:t>
            </a:r>
            <a:r>
              <a:rPr lang="en-US" sz="1400" b="0" i="0" u="none" strike="noStrike" cap="none">
                <a:solidFill>
                  <a:srgbClr val="1C1C1C"/>
                </a:solidFill>
                <a:latin typeface="Arial"/>
                <a:ea typeface="Arial"/>
                <a:cs typeface="Arial"/>
                <a:sym typeface="Arial"/>
              </a:rPr>
              <a:t> </a:t>
            </a:r>
            <a:r>
              <a:rPr lang="en-US" sz="1400" b="0" i="0" u="none" strike="noStrike" cap="none">
                <a:solidFill>
                  <a:srgbClr val="FF0000"/>
                </a:solidFill>
                <a:latin typeface="Arial"/>
                <a:ea typeface="Arial"/>
                <a:cs typeface="Arial"/>
                <a:sym typeface="Arial"/>
              </a:rPr>
              <a:t>oxygen</a:t>
            </a:r>
          </a:p>
        </p:txBody>
      </p:sp>
      <p:sp>
        <p:nvSpPr>
          <p:cNvPr id="914" name="Shape 914"/>
          <p:cNvSpPr txBox="1"/>
          <p:nvPr/>
        </p:nvSpPr>
        <p:spPr>
          <a:xfrm>
            <a:off x="5375275" y="5791200"/>
            <a:ext cx="903287" cy="7302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1 carbon</a:t>
            </a:r>
          </a:p>
          <a:p>
            <a:pPr marL="0" marR="0" lvl="0" indent="0" algn="ctr" rtl="0">
              <a:spcBef>
                <a:spcPts val="0"/>
              </a:spcBef>
              <a:spcAft>
                <a:spcPts val="0"/>
              </a:spcAft>
              <a:buSzPct val="25000"/>
              <a:buNone/>
            </a:pPr>
            <a:r>
              <a:rPr lang="en-US" sz="1400" b="0" i="0" u="none" strike="noStrike" cap="none">
                <a:solidFill>
                  <a:srgbClr val="1C1C1C"/>
                </a:solidFill>
                <a:latin typeface="Arial"/>
                <a:ea typeface="Arial"/>
                <a:cs typeface="Arial"/>
                <a:sym typeface="Arial"/>
              </a:rPr>
              <a:t>+</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2</a:t>
            </a:r>
            <a:r>
              <a:rPr lang="en-US" sz="1400" b="0" i="0" u="none" strike="noStrike" cap="none">
                <a:solidFill>
                  <a:srgbClr val="1C1C1C"/>
                </a:solidFill>
                <a:latin typeface="Arial"/>
                <a:ea typeface="Arial"/>
                <a:cs typeface="Arial"/>
                <a:sym typeface="Arial"/>
              </a:rPr>
              <a:t> </a:t>
            </a:r>
            <a:r>
              <a:rPr lang="en-US" sz="1400" b="0" i="0" u="none" strike="noStrike" cap="none">
                <a:solidFill>
                  <a:srgbClr val="FF0000"/>
                </a:solidFill>
                <a:latin typeface="Arial"/>
                <a:ea typeface="Arial"/>
                <a:cs typeface="Arial"/>
                <a:sym typeface="Arial"/>
              </a:rPr>
              <a:t>oxygen</a:t>
            </a:r>
          </a:p>
        </p:txBody>
      </p:sp>
      <p:sp>
        <p:nvSpPr>
          <p:cNvPr id="915" name="Shape 915"/>
          <p:cNvSpPr txBox="1"/>
          <p:nvPr/>
        </p:nvSpPr>
        <p:spPr>
          <a:xfrm>
            <a:off x="7346950" y="5791200"/>
            <a:ext cx="1069975" cy="7302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2 </a:t>
            </a:r>
            <a:r>
              <a:rPr lang="en-US" sz="1400" b="0" i="0" u="none" strike="noStrike" cap="none">
                <a:solidFill>
                  <a:srgbClr val="FF0000"/>
                </a:solidFill>
                <a:latin typeface="Arial"/>
                <a:ea typeface="Arial"/>
                <a:cs typeface="Arial"/>
                <a:sym typeface="Arial"/>
              </a:rPr>
              <a:t>oxygen</a:t>
            </a:r>
          </a:p>
          <a:p>
            <a:pPr marL="0" marR="0" lvl="0" indent="0" algn="ctr" rtl="0">
              <a:spcBef>
                <a:spcPts val="0"/>
              </a:spcBef>
              <a:spcAft>
                <a:spcPts val="0"/>
              </a:spcAft>
              <a:buSzPct val="25000"/>
              <a:buNone/>
            </a:pPr>
            <a:r>
              <a:rPr lang="en-US" sz="1400" b="0" i="0" u="none" strike="noStrike" cap="none">
                <a:solidFill>
                  <a:srgbClr val="1C1C1C"/>
                </a:solidFill>
                <a:latin typeface="Arial"/>
                <a:ea typeface="Arial"/>
                <a:cs typeface="Arial"/>
                <a:sym typeface="Arial"/>
              </a:rPr>
              <a:t>+ </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4</a:t>
            </a:r>
            <a:r>
              <a:rPr lang="en-US" sz="1400" b="0" i="0" u="none" strike="noStrike" cap="none">
                <a:solidFill>
                  <a:srgbClr val="1C1C1C"/>
                </a:solidFill>
                <a:latin typeface="Arial"/>
                <a:ea typeface="Arial"/>
                <a:cs typeface="Arial"/>
                <a:sym typeface="Arial"/>
              </a:rPr>
              <a:t> </a:t>
            </a:r>
            <a:r>
              <a:rPr lang="en-US" sz="1400" b="0" i="0" u="none" strike="noStrike" cap="none">
                <a:solidFill>
                  <a:schemeClr val="lt2"/>
                </a:solidFill>
                <a:latin typeface="Arial"/>
                <a:ea typeface="Arial"/>
                <a:cs typeface="Arial"/>
                <a:sym typeface="Arial"/>
              </a:rPr>
              <a:t>hydrogen</a:t>
            </a:r>
          </a:p>
        </p:txBody>
      </p:sp>
      <p:grpSp>
        <p:nvGrpSpPr>
          <p:cNvPr id="916" name="Shape 916"/>
          <p:cNvGrpSpPr/>
          <p:nvPr/>
        </p:nvGrpSpPr>
        <p:grpSpPr>
          <a:xfrm>
            <a:off x="2074862" y="5105399"/>
            <a:ext cx="4765674" cy="304799"/>
            <a:chOff x="1306" y="3215"/>
            <a:chExt cx="3001" cy="191"/>
          </a:xfrm>
        </p:grpSpPr>
        <p:sp>
          <p:nvSpPr>
            <p:cNvPr id="917" name="Shape 917"/>
            <p:cNvSpPr txBox="1"/>
            <p:nvPr/>
          </p:nvSpPr>
          <p:spPr>
            <a:xfrm>
              <a:off x="1306" y="3215"/>
              <a:ext cx="180"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918" name="Shape 918"/>
            <p:cNvSpPr txBox="1"/>
            <p:nvPr/>
          </p:nvSpPr>
          <p:spPr>
            <a:xfrm>
              <a:off x="4127" y="3215"/>
              <a:ext cx="180"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cxnSp>
          <p:nvCxnSpPr>
            <p:cNvPr id="919" name="Shape 919"/>
            <p:cNvCxnSpPr/>
            <p:nvPr/>
          </p:nvCxnSpPr>
          <p:spPr>
            <a:xfrm>
              <a:off x="2563" y="3311"/>
              <a:ext cx="507" cy="0"/>
            </a:xfrm>
            <a:prstGeom prst="straightConnector1">
              <a:avLst/>
            </a:prstGeom>
            <a:noFill/>
            <a:ln w="9525" cap="flat" cmpd="sng">
              <a:solidFill>
                <a:schemeClr val="dk1"/>
              </a:solidFill>
              <a:prstDash val="solid"/>
              <a:round/>
              <a:headEnd type="none" w="med" len="med"/>
              <a:tailEnd type="triangle" w="lg" len="lg"/>
            </a:ln>
          </p:spPr>
        </p:cxnSp>
      </p:grpSp>
      <p:grpSp>
        <p:nvGrpSpPr>
          <p:cNvPr id="920" name="Shape 920"/>
          <p:cNvGrpSpPr/>
          <p:nvPr/>
        </p:nvGrpSpPr>
        <p:grpSpPr>
          <a:xfrm>
            <a:off x="760412" y="5835649"/>
            <a:ext cx="7654925" cy="693738"/>
            <a:chOff x="478" y="3675"/>
            <a:chExt cx="4822" cy="437"/>
          </a:xfrm>
        </p:grpSpPr>
        <p:sp>
          <p:nvSpPr>
            <p:cNvPr id="921" name="Shape 921"/>
            <p:cNvSpPr/>
            <p:nvPr/>
          </p:nvSpPr>
          <p:spPr>
            <a:xfrm>
              <a:off x="478" y="3675"/>
              <a:ext cx="1919" cy="432"/>
            </a:xfrm>
            <a:prstGeom prst="bracketPair">
              <a:avLst/>
            </a:prstGeom>
            <a:noFill/>
            <a:ln w="9525" cap="flat" cmpd="sng">
              <a:solidFill>
                <a:srgbClr val="333333"/>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22" name="Shape 922"/>
            <p:cNvSpPr/>
            <p:nvPr/>
          </p:nvSpPr>
          <p:spPr>
            <a:xfrm>
              <a:off x="3381" y="3681"/>
              <a:ext cx="1919" cy="432"/>
            </a:xfrm>
            <a:prstGeom prst="bracketPair">
              <a:avLst/>
            </a:prstGeom>
            <a:noFill/>
            <a:ln w="9525" cap="flat" cmpd="sng">
              <a:solidFill>
                <a:srgbClr val="333333"/>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23" name="Shape 923"/>
            <p:cNvSpPr txBox="1"/>
            <p:nvPr/>
          </p:nvSpPr>
          <p:spPr>
            <a:xfrm>
              <a:off x="2728" y="3743"/>
              <a:ext cx="227" cy="2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1000"/>
                                        <p:tgtEl>
                                          <p:spTgt spid="9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9"/>
                                        </p:tgtEl>
                                        <p:attrNameLst>
                                          <p:attrName>style.visibility</p:attrName>
                                        </p:attrNameLst>
                                      </p:cBhvr>
                                      <p:to>
                                        <p:strVal val="visible"/>
                                      </p:to>
                                    </p:set>
                                    <p:animEffect transition="in" filter="fade">
                                      <p:cBhvr>
                                        <p:cTn id="12" dur="1000"/>
                                        <p:tgtEl>
                                          <p:spTgt spid="9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0"/>
                                        </p:tgtEl>
                                        <p:attrNameLst>
                                          <p:attrName>style.visibility</p:attrName>
                                        </p:attrNameLst>
                                      </p:cBhvr>
                                      <p:to>
                                        <p:strVal val="visible"/>
                                      </p:to>
                                    </p:set>
                                    <p:animEffect transition="in" filter="fade">
                                      <p:cBhvr>
                                        <p:cTn id="17" dur="500"/>
                                        <p:tgtEl>
                                          <p:spTgt spid="9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6"/>
                                        </p:tgtEl>
                                        <p:attrNameLst>
                                          <p:attrName>style.visibility</p:attrName>
                                        </p:attrNameLst>
                                      </p:cBhvr>
                                      <p:to>
                                        <p:strVal val="visible"/>
                                      </p:to>
                                    </p:set>
                                    <p:animEffect transition="in" filter="fade">
                                      <p:cBhvr>
                                        <p:cTn id="22" dur="500"/>
                                        <p:tgtEl>
                                          <p:spTgt spid="9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7"/>
                                        </p:tgtEl>
                                        <p:attrNameLst>
                                          <p:attrName>style.visibility</p:attrName>
                                        </p:attrNameLst>
                                      </p:cBhvr>
                                      <p:to>
                                        <p:strVal val="visible"/>
                                      </p:to>
                                    </p:set>
                                    <p:animEffect transition="in" filter="fade">
                                      <p:cBhvr>
                                        <p:cTn id="27" dur="500"/>
                                        <p:tgtEl>
                                          <p:spTgt spid="9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10"/>
                                        </p:tgtEl>
                                        <p:attrNameLst>
                                          <p:attrName>style.visibility</p:attrName>
                                        </p:attrNameLst>
                                      </p:cBhvr>
                                      <p:to>
                                        <p:strVal val="visible"/>
                                      </p:to>
                                    </p:set>
                                    <p:animEffect transition="in" filter="fade">
                                      <p:cBhvr>
                                        <p:cTn id="32" dur="1000"/>
                                        <p:tgtEl>
                                          <p:spTgt spid="9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11"/>
                                        </p:tgtEl>
                                        <p:attrNameLst>
                                          <p:attrName>style.visibility</p:attrName>
                                        </p:attrNameLst>
                                      </p:cBhvr>
                                      <p:to>
                                        <p:strVal val="visible"/>
                                      </p:to>
                                    </p:set>
                                    <p:animEffect transition="in" filter="fade">
                                      <p:cBhvr>
                                        <p:cTn id="37" dur="1000"/>
                                        <p:tgtEl>
                                          <p:spTgt spid="9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16"/>
                                        </p:tgtEl>
                                        <p:attrNameLst>
                                          <p:attrName>style.visibility</p:attrName>
                                        </p:attrNameLst>
                                      </p:cBhvr>
                                      <p:to>
                                        <p:strVal val="visible"/>
                                      </p:to>
                                    </p:set>
                                    <p:animEffect transition="in" filter="fade">
                                      <p:cBhvr>
                                        <p:cTn id="42" dur="2000"/>
                                        <p:tgtEl>
                                          <p:spTgt spid="9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12"/>
                                        </p:tgtEl>
                                        <p:attrNameLst>
                                          <p:attrName>style.visibility</p:attrName>
                                        </p:attrNameLst>
                                      </p:cBhvr>
                                      <p:to>
                                        <p:strVal val="visible"/>
                                      </p:to>
                                    </p:set>
                                    <p:animEffect transition="in" filter="fade">
                                      <p:cBhvr>
                                        <p:cTn id="47" dur="1000"/>
                                        <p:tgtEl>
                                          <p:spTgt spid="9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13"/>
                                        </p:tgtEl>
                                        <p:attrNameLst>
                                          <p:attrName>style.visibility</p:attrName>
                                        </p:attrNameLst>
                                      </p:cBhvr>
                                      <p:to>
                                        <p:strVal val="visible"/>
                                      </p:to>
                                    </p:set>
                                    <p:animEffect transition="in" filter="fade">
                                      <p:cBhvr>
                                        <p:cTn id="52" dur="1000"/>
                                        <p:tgtEl>
                                          <p:spTgt spid="9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14"/>
                                        </p:tgtEl>
                                        <p:attrNameLst>
                                          <p:attrName>style.visibility</p:attrName>
                                        </p:attrNameLst>
                                      </p:cBhvr>
                                      <p:to>
                                        <p:strVal val="visible"/>
                                      </p:to>
                                    </p:set>
                                    <p:animEffect transition="in" filter="fade">
                                      <p:cBhvr>
                                        <p:cTn id="57" dur="1000"/>
                                        <p:tgtEl>
                                          <p:spTgt spid="9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5"/>
                                        </p:tgtEl>
                                        <p:attrNameLst>
                                          <p:attrName>style.visibility</p:attrName>
                                        </p:attrNameLst>
                                      </p:cBhvr>
                                      <p:to>
                                        <p:strVal val="visible"/>
                                      </p:to>
                                    </p:set>
                                    <p:animEffect transition="in" filter="fade">
                                      <p:cBhvr>
                                        <p:cTn id="62" dur="1000"/>
                                        <p:tgtEl>
                                          <p:spTgt spid="9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20"/>
                                        </p:tgtEl>
                                        <p:attrNameLst>
                                          <p:attrName>style.visibility</p:attrName>
                                        </p:attrNameLst>
                                      </p:cBhvr>
                                      <p:to>
                                        <p:strVal val="visible"/>
                                      </p:to>
                                    </p:set>
                                    <p:animEffect transition="in" filter="fade">
                                      <p:cBhvr>
                                        <p:cTn id="67" dur="20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Shape 9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Combustion of Glucose</a:t>
            </a:r>
          </a:p>
        </p:txBody>
      </p:sp>
      <p:pic>
        <p:nvPicPr>
          <p:cNvPr id="930" name="Shape 930" descr="Process of Respiration"/>
          <p:cNvPicPr preferRelativeResize="0"/>
          <p:nvPr/>
        </p:nvPicPr>
        <p:blipFill rotWithShape="1">
          <a:blip r:embed="rId3">
            <a:alphaModFix/>
          </a:blip>
          <a:srcRect l="1831" t="6587" r="2994" b="37426"/>
          <a:stretch/>
        </p:blipFill>
        <p:spPr>
          <a:xfrm>
            <a:off x="609600" y="2286000"/>
            <a:ext cx="7924799" cy="2590800"/>
          </a:xfrm>
          <a:prstGeom prst="rect">
            <a:avLst/>
          </a:prstGeom>
          <a:noFill/>
          <a:ln>
            <a:noFill/>
          </a:ln>
        </p:spPr>
      </p:pic>
      <p:pic>
        <p:nvPicPr>
          <p:cNvPr id="931" name="Shape 931" descr="Process of Respiration"/>
          <p:cNvPicPr preferRelativeResize="0"/>
          <p:nvPr/>
        </p:nvPicPr>
        <p:blipFill rotWithShape="1">
          <a:blip r:embed="rId3">
            <a:alphaModFix/>
          </a:blip>
          <a:srcRect l="1831" t="62573" r="2994" b="6140"/>
          <a:stretch/>
        </p:blipFill>
        <p:spPr>
          <a:xfrm>
            <a:off x="609600" y="4876800"/>
            <a:ext cx="7924799" cy="1447800"/>
          </a:xfrm>
          <a:prstGeom prst="rect">
            <a:avLst/>
          </a:prstGeom>
          <a:noFill/>
          <a:ln>
            <a:noFill/>
          </a:ln>
        </p:spPr>
      </p:pic>
      <p:sp>
        <p:nvSpPr>
          <p:cNvPr id="932" name="Shape 932">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33" name="Shape 933"/>
          <p:cNvSpPr/>
          <p:nvPr/>
        </p:nvSpPr>
        <p:spPr>
          <a:xfrm>
            <a:off x="76200" y="6553200"/>
            <a:ext cx="3182938"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Kelter, Carr, Scott, </a:t>
            </a:r>
            <a:r>
              <a:rPr lang="en-US" sz="800" b="0" i="0" u="sng" strike="noStrike" cap="none">
                <a:solidFill>
                  <a:schemeClr val="dk1"/>
                </a:solidFill>
                <a:latin typeface="Arial"/>
                <a:ea typeface="Arial"/>
                <a:cs typeface="Arial"/>
                <a:sym typeface="Arial"/>
              </a:rPr>
              <a:t>Chemistry A World of Choices </a:t>
            </a:r>
            <a:r>
              <a:rPr lang="en-US" sz="800" b="0" i="0" u="none" strike="noStrike" cap="none">
                <a:solidFill>
                  <a:schemeClr val="dk1"/>
                </a:solidFill>
                <a:latin typeface="Arial"/>
                <a:ea typeface="Arial"/>
                <a:cs typeface="Arial"/>
                <a:sym typeface="Arial"/>
              </a:rPr>
              <a:t> 1999, page 130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Shape 93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Combustion of Iron</a:t>
            </a:r>
          </a:p>
        </p:txBody>
      </p:sp>
      <p:sp>
        <p:nvSpPr>
          <p:cNvPr id="940" name="Shape 940"/>
          <p:cNvSpPr txBox="1">
            <a:spLocks noGrp="1"/>
          </p:cNvSpPr>
          <p:nvPr>
            <p:ph type="body" idx="1"/>
          </p:nvPr>
        </p:nvSpPr>
        <p:spPr>
          <a:xfrm>
            <a:off x="457200" y="1600200"/>
            <a:ext cx="4437062"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Formation of Rust</a:t>
            </a:r>
          </a:p>
          <a:p>
            <a:pPr marL="742950" marR="0" lvl="1" indent="-285750" algn="l" rtl="0">
              <a:spcBef>
                <a:spcPts val="56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Thermite Reaction</a:t>
            </a:r>
          </a:p>
          <a:p>
            <a:pPr marL="1143000" marR="0" lvl="2" indent="-2286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underwater welding</a:t>
            </a:r>
          </a:p>
          <a:p>
            <a:pPr marL="1143000" marR="0" lvl="2" indent="-2286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Temp. = ~3500</a:t>
            </a:r>
            <a:r>
              <a:rPr lang="en-US" sz="2400" b="0" i="0" u="none" strike="noStrike" cap="none" baseline="30000">
                <a:solidFill>
                  <a:schemeClr val="dk1"/>
                </a:solidFill>
                <a:latin typeface="Arial"/>
                <a:ea typeface="Arial"/>
                <a:cs typeface="Arial"/>
                <a:sym typeface="Arial"/>
              </a:rPr>
              <a:t>o</a:t>
            </a:r>
            <a:r>
              <a:rPr lang="en-US" sz="2400" b="0" i="0" u="none" strike="noStrike" cap="none">
                <a:solidFill>
                  <a:schemeClr val="dk1"/>
                </a:solidFill>
                <a:latin typeface="Arial"/>
                <a:ea typeface="Arial"/>
                <a:cs typeface="Arial"/>
                <a:sym typeface="Arial"/>
              </a:rPr>
              <a:t>C</a:t>
            </a:r>
          </a:p>
          <a:p>
            <a:pPr marL="342900" marR="0" lvl="0" indent="-342900" algn="l" rtl="0">
              <a:spcBef>
                <a:spcPts val="64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p:txBody>
      </p:sp>
      <p:sp>
        <p:nvSpPr>
          <p:cNvPr id="941" name="Shape 941"/>
          <p:cNvSpPr txBox="1"/>
          <p:nvPr/>
        </p:nvSpPr>
        <p:spPr>
          <a:xfrm>
            <a:off x="1363662" y="6127750"/>
            <a:ext cx="613092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Fe</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  +  2 Al  →  2 Fe  +  Al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r>
              <a:rPr lang="en-US" sz="2400" b="0" i="0" u="none" strike="noStrike" cap="none" baseline="-25000">
                <a:solidFill>
                  <a:schemeClr val="dk1"/>
                </a:solidFill>
                <a:latin typeface="Arial"/>
                <a:ea typeface="Arial"/>
                <a:cs typeface="Arial"/>
                <a:sym typeface="Arial"/>
              </a:rPr>
              <a:t>3  </a:t>
            </a:r>
            <a:r>
              <a:rPr lang="en-US" sz="2400" b="0" i="0" u="none" strike="noStrike" cap="none">
                <a:solidFill>
                  <a:schemeClr val="dk1"/>
                </a:solidFill>
                <a:latin typeface="Arial"/>
                <a:ea typeface="Arial"/>
                <a:cs typeface="Arial"/>
                <a:sym typeface="Arial"/>
              </a:rPr>
              <a:t>+  199 kcal</a:t>
            </a:r>
          </a:p>
        </p:txBody>
      </p:sp>
      <p:sp>
        <p:nvSpPr>
          <p:cNvPr id="942" name="Shape 942">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43" name="Shape 943"/>
          <p:cNvSpPr/>
          <p:nvPr/>
        </p:nvSpPr>
        <p:spPr>
          <a:xfrm>
            <a:off x="1116012" y="2363788"/>
            <a:ext cx="351154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4 Fe</a:t>
            </a:r>
            <a:r>
              <a:rPr lang="en-US" sz="2400" b="0" i="0" u="none" strike="noStrike" cap="none" baseline="-25000">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t>
            </a:r>
            <a:r>
              <a:rPr lang="en-US" sz="2400" b="0" i="0" u="none" strike="noStrike" cap="none" baseline="-25000">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  2 Fe</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O</a:t>
            </a:r>
            <a:r>
              <a:rPr lang="en-US" sz="2400" b="0" i="0" u="none" strike="noStrike" cap="none" baseline="-25000">
                <a:solidFill>
                  <a:schemeClr val="dk1"/>
                </a:solidFill>
                <a:latin typeface="Arial"/>
                <a:ea typeface="Arial"/>
                <a:cs typeface="Arial"/>
                <a:sym typeface="Arial"/>
              </a:rPr>
              <a:t>3</a:t>
            </a:r>
          </a:p>
        </p:txBody>
      </p:sp>
      <p:pic>
        <p:nvPicPr>
          <p:cNvPr id="944" name="Shape 944" descr="Thermit reaction"/>
          <p:cNvPicPr preferRelativeResize="0"/>
          <p:nvPr/>
        </p:nvPicPr>
        <p:blipFill rotWithShape="1">
          <a:blip r:embed="rId4">
            <a:alphaModFix/>
          </a:blip>
          <a:srcRect t="4121" b="4121"/>
          <a:stretch/>
        </p:blipFill>
        <p:spPr>
          <a:xfrm>
            <a:off x="5281612" y="3382962"/>
            <a:ext cx="2860674" cy="2686049"/>
          </a:xfrm>
          <a:prstGeom prst="rect">
            <a:avLst/>
          </a:prstGeom>
          <a:noFill/>
          <a:ln>
            <a:noFill/>
          </a:ln>
        </p:spPr>
      </p:pic>
      <p:pic>
        <p:nvPicPr>
          <p:cNvPr id="945" name="Shape 945" descr="2"/>
          <p:cNvPicPr preferRelativeResize="0"/>
          <p:nvPr/>
        </p:nvPicPr>
        <p:blipFill rotWithShape="1">
          <a:blip r:embed="rId5">
            <a:alphaModFix/>
          </a:blip>
          <a:srcRect l="3583" t="2827" r="2231" b="2456"/>
          <a:stretch/>
        </p:blipFill>
        <p:spPr>
          <a:xfrm>
            <a:off x="4913312" y="1763713"/>
            <a:ext cx="3606800" cy="4311649"/>
          </a:xfrm>
          <a:prstGeom prst="rect">
            <a:avLst/>
          </a:prstGeom>
          <a:noFill/>
          <a:ln>
            <a:noFill/>
          </a:ln>
        </p:spPr>
      </p:pic>
      <p:pic>
        <p:nvPicPr>
          <p:cNvPr id="946" name="Shape 946" descr="Thermit"/>
          <p:cNvPicPr preferRelativeResize="0"/>
          <p:nvPr/>
        </p:nvPicPr>
        <p:blipFill rotWithShape="1">
          <a:blip r:embed="rId6">
            <a:alphaModFix/>
          </a:blip>
          <a:srcRect/>
          <a:stretch/>
        </p:blipFill>
        <p:spPr>
          <a:xfrm>
            <a:off x="7099300" y="115888"/>
            <a:ext cx="1787524" cy="15684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5"/>
                                        </p:tgtEl>
                                        <p:attrNameLst>
                                          <p:attrName>style.visibility</p:attrName>
                                        </p:attrNameLst>
                                      </p:cBhvr>
                                      <p:to>
                                        <p:strVal val="visible"/>
                                      </p:to>
                                    </p:set>
                                    <p:animEffect transition="in" filter="fade">
                                      <p:cBhvr>
                                        <p:cTn id="7" dur="500"/>
                                        <p:tgtEl>
                                          <p:spTgt spid="945"/>
                                        </p:tgtEl>
                                      </p:cBhvr>
                                    </p:animEffect>
                                  </p:childTnLst>
                                </p:cTn>
                              </p:par>
                              <p:par>
                                <p:cTn id="8" presetID="10" presetClass="entr" presetSubtype="0" fill="hold" nodeType="withEffect">
                                  <p:stCondLst>
                                    <p:cond delay="0"/>
                                  </p:stCondLst>
                                  <p:childTnLst>
                                    <p:set>
                                      <p:cBhvr>
                                        <p:cTn id="9" dur="1" fill="hold">
                                          <p:stCondLst>
                                            <p:cond delay="0"/>
                                          </p:stCondLst>
                                        </p:cTn>
                                        <p:tgtEl>
                                          <p:spTgt spid="946"/>
                                        </p:tgtEl>
                                        <p:attrNameLst>
                                          <p:attrName>style.visibility</p:attrName>
                                        </p:attrNameLst>
                                      </p:cBhvr>
                                      <p:to>
                                        <p:strVal val="visible"/>
                                      </p:to>
                                    </p:set>
                                    <p:animEffect transition="in" filter="fade">
                                      <p:cBhvr>
                                        <p:cTn id="10" dur="1000"/>
                                        <p:tgtEl>
                                          <p:spTgt spid="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228600" y="457200"/>
            <a:ext cx="60960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Combustion of Copper</a:t>
            </a:r>
          </a:p>
        </p:txBody>
      </p:sp>
      <p:sp>
        <p:nvSpPr>
          <p:cNvPr id="953" name="Shape 953"/>
          <p:cNvSpPr txBox="1">
            <a:spLocks noGrp="1"/>
          </p:cNvSpPr>
          <p:nvPr>
            <p:ph type="body" idx="1"/>
          </p:nvPr>
        </p:nvSpPr>
        <p:spPr>
          <a:xfrm>
            <a:off x="4648200" y="2514600"/>
            <a:ext cx="3886200" cy="38862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Copper burns with a green color</a:t>
            </a:r>
          </a:p>
          <a:p>
            <a:pPr marL="342900" marR="0" lvl="0" indent="-342900" algn="l" rtl="0">
              <a:lnSpc>
                <a:spcPct val="90000"/>
              </a:lnSpc>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Copper forms a patina (oxide) </a:t>
            </a:r>
          </a:p>
          <a:p>
            <a:pPr marL="742950" marR="0" lvl="1" indent="-285750" algn="l" rtl="0">
              <a:lnSpc>
                <a:spcPct val="90000"/>
              </a:lnSpc>
              <a:spcBef>
                <a:spcPts val="560"/>
              </a:spcBef>
              <a:spcAft>
                <a:spcPts val="0"/>
              </a:spcAft>
              <a:buClr>
                <a:srgbClr val="006600"/>
              </a:buClr>
              <a:buSzPct val="100000"/>
              <a:buFont typeface="Arial"/>
              <a:buChar char="–"/>
            </a:pPr>
            <a:r>
              <a:rPr lang="en-US" sz="2800" b="0" i="0" u="none" strike="noStrike" cap="none">
                <a:solidFill>
                  <a:srgbClr val="006600"/>
                </a:solidFill>
                <a:latin typeface="Arial"/>
                <a:ea typeface="Arial"/>
                <a:cs typeface="Arial"/>
                <a:sym typeface="Arial"/>
              </a:rPr>
              <a:t>green</a:t>
            </a:r>
            <a:r>
              <a:rPr lang="en-US" sz="2800" b="0" i="0" u="none" strike="noStrike" cap="none">
                <a:solidFill>
                  <a:schemeClr val="dk1"/>
                </a:solidFill>
                <a:latin typeface="Arial"/>
                <a:ea typeface="Arial"/>
                <a:cs typeface="Arial"/>
                <a:sym typeface="Arial"/>
              </a:rPr>
              <a:t> in color</a:t>
            </a:r>
          </a:p>
          <a:p>
            <a:pPr marL="1143000" marR="0" lvl="2" indent="-228600" algn="l" rtl="0">
              <a:lnSpc>
                <a:spcPct val="90000"/>
              </a:lnSpc>
              <a:spcBef>
                <a:spcPts val="480"/>
              </a:spcBef>
              <a:spcAft>
                <a:spcPts val="0"/>
              </a:spcAft>
              <a:buClr>
                <a:srgbClr val="006600"/>
              </a:buClr>
              <a:buSzPct val="100000"/>
              <a:buFont typeface="Arial"/>
              <a:buChar char="•"/>
            </a:pPr>
            <a:r>
              <a:rPr lang="en-US" sz="2400" b="0" i="0" u="none" strike="noStrike" cap="none">
                <a:solidFill>
                  <a:srgbClr val="006600"/>
                </a:solidFill>
                <a:latin typeface="Arial"/>
                <a:ea typeface="Arial"/>
                <a:cs typeface="Arial"/>
                <a:sym typeface="Arial"/>
              </a:rPr>
              <a:t>CuO</a:t>
            </a:r>
            <a:r>
              <a:rPr lang="en-US" sz="2400" b="0" i="0" u="none" strike="noStrike" cap="none" baseline="-25000">
                <a:solidFill>
                  <a:srgbClr val="006600"/>
                </a:solidFill>
                <a:latin typeface="Arial"/>
                <a:ea typeface="Arial"/>
                <a:cs typeface="Arial"/>
                <a:sym typeface="Arial"/>
              </a:rPr>
              <a:t>2</a:t>
            </a:r>
          </a:p>
          <a:p>
            <a:pPr marL="742950" marR="0" lvl="1" indent="-285750" algn="l" rtl="0">
              <a:lnSpc>
                <a:spcPct val="90000"/>
              </a:lnSpc>
              <a:spcBef>
                <a:spcPts val="56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black in color</a:t>
            </a:r>
          </a:p>
          <a:p>
            <a:pPr marL="1143000" marR="0" lvl="2" indent="-2286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CuO</a:t>
            </a:r>
          </a:p>
        </p:txBody>
      </p:sp>
      <p:pic>
        <p:nvPicPr>
          <p:cNvPr id="954" name="Shape 954" descr="statue-of-liberty"/>
          <p:cNvPicPr preferRelativeResize="0"/>
          <p:nvPr/>
        </p:nvPicPr>
        <p:blipFill rotWithShape="1">
          <a:blip r:embed="rId3">
            <a:alphaModFix/>
          </a:blip>
          <a:srcRect l="12436" t="3394" r="9844"/>
          <a:stretch/>
        </p:blipFill>
        <p:spPr>
          <a:xfrm>
            <a:off x="762000" y="1608137"/>
            <a:ext cx="2343150" cy="4335461"/>
          </a:xfrm>
          <a:prstGeom prst="rect">
            <a:avLst/>
          </a:prstGeom>
          <a:noFill/>
          <a:ln>
            <a:noFill/>
          </a:ln>
        </p:spPr>
      </p:pic>
      <p:pic>
        <p:nvPicPr>
          <p:cNvPr id="955" name="Shape 955" descr="lady liberty"/>
          <p:cNvPicPr preferRelativeResize="0"/>
          <p:nvPr/>
        </p:nvPicPr>
        <p:blipFill rotWithShape="1">
          <a:blip r:embed="rId4">
            <a:alphaModFix/>
          </a:blip>
          <a:srcRect/>
          <a:stretch/>
        </p:blipFill>
        <p:spPr>
          <a:xfrm>
            <a:off x="6553200" y="381000"/>
            <a:ext cx="2057400" cy="1543049"/>
          </a:xfrm>
          <a:prstGeom prst="rect">
            <a:avLst/>
          </a:prstGeom>
          <a:noFill/>
          <a:ln>
            <a:noFill/>
          </a:ln>
        </p:spPr>
      </p:pic>
      <p:sp>
        <p:nvSpPr>
          <p:cNvPr id="956" name="Shape 956"/>
          <p:cNvSpPr txBox="1"/>
          <p:nvPr/>
        </p:nvSpPr>
        <p:spPr>
          <a:xfrm>
            <a:off x="685800" y="5989637"/>
            <a:ext cx="2541587" cy="6397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1" i="0" u="none" strike="noStrike" cap="none">
                <a:solidFill>
                  <a:schemeClr val="dk1"/>
                </a:solidFill>
                <a:latin typeface="Arial"/>
                <a:ea typeface="Arial"/>
                <a:cs typeface="Arial"/>
                <a:sym typeface="Arial"/>
              </a:rPr>
              <a:t>Statue of Liberty is covered with</a:t>
            </a:r>
          </a:p>
          <a:p>
            <a:pPr marL="0" marR="0" lvl="0" indent="0" algn="l" rtl="0">
              <a:spcBef>
                <a:spcPts val="0"/>
              </a:spcBef>
              <a:spcAft>
                <a:spcPts val="0"/>
              </a:spcAft>
              <a:buSzPct val="25000"/>
              <a:buNone/>
            </a:pPr>
            <a:r>
              <a:rPr lang="en-US" sz="1200" b="1" i="0" u="none" strike="noStrike" cap="none">
                <a:solidFill>
                  <a:schemeClr val="dk1"/>
                </a:solidFill>
                <a:latin typeface="Arial"/>
                <a:ea typeface="Arial"/>
                <a:cs typeface="Arial"/>
                <a:sym typeface="Arial"/>
              </a:rPr>
              <a:t>copper that has oxidized to form</a:t>
            </a:r>
          </a:p>
          <a:p>
            <a:pPr marL="0" marR="0" lvl="0" indent="0" algn="l" rtl="0">
              <a:spcBef>
                <a:spcPts val="0"/>
              </a:spcBef>
              <a:spcAft>
                <a:spcPts val="0"/>
              </a:spcAft>
              <a:buSzPct val="25000"/>
              <a:buNone/>
            </a:pPr>
            <a:r>
              <a:rPr lang="en-US" sz="1200" b="1" i="0" u="none" strike="noStrike" cap="none">
                <a:solidFill>
                  <a:schemeClr val="dk1"/>
                </a:solidFill>
                <a:latin typeface="Arial"/>
                <a:ea typeface="Arial"/>
                <a:cs typeface="Arial"/>
                <a:sym typeface="Arial"/>
              </a:rPr>
              <a:t>copper (II) oxide, CuO</a:t>
            </a:r>
            <a:r>
              <a:rPr lang="en-US" sz="1200" b="1" i="0" u="none" strike="noStrike" cap="none" baseline="-25000">
                <a:solidFill>
                  <a:schemeClr val="dk1"/>
                </a:solidFill>
                <a:latin typeface="Arial"/>
                <a:ea typeface="Arial"/>
                <a:cs typeface="Arial"/>
                <a:sym typeface="Arial"/>
              </a:rPr>
              <a:t>2</a:t>
            </a:r>
            <a:r>
              <a:rPr lang="en-US" sz="1200" b="1" i="0" u="none" strike="noStrike" cap="none">
                <a:solidFill>
                  <a:schemeClr val="dk1"/>
                </a:solidFill>
                <a:latin typeface="Arial"/>
                <a:ea typeface="Arial"/>
                <a:cs typeface="Arial"/>
                <a:sym typeface="Arial"/>
              </a:rPr>
              <a:t>.</a:t>
            </a:r>
          </a:p>
        </p:txBody>
      </p:sp>
      <p:sp>
        <p:nvSpPr>
          <p:cNvPr id="957" name="Shape 957">
            <a:hlinkClick r:id="rId5"/>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62"/>
        <p:cNvGrpSpPr/>
        <p:nvPr/>
      </p:nvGrpSpPr>
      <p:grpSpPr>
        <a:xfrm>
          <a:off x="0" y="0"/>
          <a:ext cx="0" cy="0"/>
          <a:chOff x="0" y="0"/>
          <a:chExt cx="0" cy="0"/>
        </a:xfrm>
      </p:grpSpPr>
      <p:sp>
        <p:nvSpPr>
          <p:cNvPr id="963" name="Shape 9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Synthesis Reactions</a:t>
            </a:r>
          </a:p>
        </p:txBody>
      </p:sp>
      <p:sp>
        <p:nvSpPr>
          <p:cNvPr id="964" name="Shape 964"/>
          <p:cNvSpPr txBox="1"/>
          <p:nvPr/>
        </p:nvSpPr>
        <p:spPr>
          <a:xfrm>
            <a:off x="609600" y="3395662"/>
            <a:ext cx="8166099"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chemeClr val="lt1"/>
                </a:solidFill>
                <a:latin typeface="Arial"/>
                <a:ea typeface="Arial"/>
                <a:cs typeface="Arial"/>
                <a:sym typeface="Arial"/>
              </a:rPr>
              <a:t>A  +  B  →  AB     or  AB  +  C  →   ABC</a:t>
            </a:r>
          </a:p>
        </p:txBody>
      </p:sp>
      <p:sp>
        <p:nvSpPr>
          <p:cNvPr id="965" name="Shape 965">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p:nvPr/>
        </p:nvSpPr>
        <p:spPr>
          <a:xfrm>
            <a:off x="4273550" y="3351212"/>
            <a:ext cx="533399" cy="533399"/>
          </a:xfrm>
          <a:prstGeom prst="ellipse">
            <a:avLst/>
          </a:prstGeom>
          <a:solidFill>
            <a:srgbClr val="99CC00">
              <a:alpha val="49803"/>
            </a:srgbClr>
          </a:solidFill>
          <a:ln w="9525" cap="flat" cmpd="sng">
            <a:solidFill>
              <a:srgbClr val="99CC00"/>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Cl</a:t>
            </a:r>
          </a:p>
        </p:txBody>
      </p:sp>
      <p:sp>
        <p:nvSpPr>
          <p:cNvPr id="972" name="Shape 972"/>
          <p:cNvSpPr/>
          <p:nvPr/>
        </p:nvSpPr>
        <p:spPr>
          <a:xfrm>
            <a:off x="4340225" y="3846512"/>
            <a:ext cx="533399" cy="533399"/>
          </a:xfrm>
          <a:prstGeom prst="ellipse">
            <a:avLst/>
          </a:prstGeom>
          <a:solidFill>
            <a:srgbClr val="99CC00">
              <a:alpha val="49803"/>
            </a:srgbClr>
          </a:solidFill>
          <a:ln w="9525" cap="flat" cmpd="sng">
            <a:solidFill>
              <a:srgbClr val="99CC00"/>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Cl</a:t>
            </a:r>
          </a:p>
        </p:txBody>
      </p:sp>
      <p:sp>
        <p:nvSpPr>
          <p:cNvPr id="973" name="Shape 973"/>
          <p:cNvSpPr/>
          <p:nvPr/>
        </p:nvSpPr>
        <p:spPr>
          <a:xfrm>
            <a:off x="4273550" y="3349625"/>
            <a:ext cx="533399" cy="533399"/>
          </a:xfrm>
          <a:prstGeom prst="ellipse">
            <a:avLst/>
          </a:prstGeom>
          <a:gradFill>
            <a:gsLst>
              <a:gs pos="0">
                <a:srgbClr val="99CC00"/>
              </a:gs>
              <a:gs pos="100000">
                <a:srgbClr val="475E00"/>
              </a:gs>
            </a:gsLst>
            <a:path path="circle">
              <a:fillToRect l="50000" t="50000" r="50000" b="50000"/>
            </a:path>
            <a:tileRect/>
          </a:gradFill>
          <a:ln w="9525" cap="flat" cmpd="sng">
            <a:solidFill>
              <a:srgbClr val="99CC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Cl</a:t>
            </a:r>
          </a:p>
        </p:txBody>
      </p:sp>
      <p:sp>
        <p:nvSpPr>
          <p:cNvPr id="974" name="Shape 974"/>
          <p:cNvSpPr/>
          <p:nvPr/>
        </p:nvSpPr>
        <p:spPr>
          <a:xfrm>
            <a:off x="4340225" y="3848100"/>
            <a:ext cx="533399" cy="533399"/>
          </a:xfrm>
          <a:prstGeom prst="ellipse">
            <a:avLst/>
          </a:prstGeom>
          <a:gradFill>
            <a:gsLst>
              <a:gs pos="0">
                <a:srgbClr val="99CC00"/>
              </a:gs>
              <a:gs pos="100000">
                <a:srgbClr val="475E00"/>
              </a:gs>
            </a:gsLst>
            <a:path path="circle">
              <a:fillToRect l="50000" t="50000" r="50000" b="50000"/>
            </a:path>
            <a:tileRect/>
          </a:gradFill>
          <a:ln w="9525" cap="flat" cmpd="sng">
            <a:solidFill>
              <a:srgbClr val="99CC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Cl</a:t>
            </a:r>
          </a:p>
        </p:txBody>
      </p:sp>
      <p:sp>
        <p:nvSpPr>
          <p:cNvPr id="975" name="Shape 97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Synthesis Reaction</a:t>
            </a:r>
          </a:p>
        </p:txBody>
      </p:sp>
      <p:sp>
        <p:nvSpPr>
          <p:cNvPr id="976" name="Shape 976"/>
          <p:cNvSpPr txBox="1"/>
          <p:nvPr/>
        </p:nvSpPr>
        <p:spPr>
          <a:xfrm>
            <a:off x="1355725" y="1944688"/>
            <a:ext cx="594042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Direct combination reaction (Synthesis)</a:t>
            </a:r>
          </a:p>
        </p:txBody>
      </p:sp>
      <p:sp>
        <p:nvSpPr>
          <p:cNvPr id="977" name="Shape 977"/>
          <p:cNvSpPr txBox="1"/>
          <p:nvPr/>
        </p:nvSpPr>
        <p:spPr>
          <a:xfrm>
            <a:off x="762000" y="5040312"/>
            <a:ext cx="63325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General form:   A           +           B          →             AB</a:t>
            </a:r>
          </a:p>
        </p:txBody>
      </p:sp>
      <p:sp>
        <p:nvSpPr>
          <p:cNvPr id="978" name="Shape 978"/>
          <p:cNvSpPr txBox="1"/>
          <p:nvPr/>
        </p:nvSpPr>
        <p:spPr>
          <a:xfrm>
            <a:off x="2230438" y="5497512"/>
            <a:ext cx="5237161"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element or	element or	   compound</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compound	compound</a:t>
            </a:r>
          </a:p>
        </p:txBody>
      </p:sp>
      <p:sp>
        <p:nvSpPr>
          <p:cNvPr id="979" name="Shape 979"/>
          <p:cNvSpPr/>
          <p:nvPr/>
        </p:nvSpPr>
        <p:spPr>
          <a:xfrm>
            <a:off x="2663825" y="4227512"/>
            <a:ext cx="533399" cy="533399"/>
          </a:xfrm>
          <a:prstGeom prst="ellipse">
            <a:avLst/>
          </a:prstGeom>
          <a:solidFill>
            <a:srgbClr val="C0C0C0">
              <a:alpha val="49803"/>
            </a:srgbClr>
          </a:solidFill>
          <a:ln w="9525" cap="flat" cmpd="sng">
            <a:solidFill>
              <a:schemeClr val="lt2"/>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Na</a:t>
            </a:r>
          </a:p>
        </p:txBody>
      </p:sp>
      <p:sp>
        <p:nvSpPr>
          <p:cNvPr id="980" name="Shape 980"/>
          <p:cNvSpPr/>
          <p:nvPr/>
        </p:nvSpPr>
        <p:spPr>
          <a:xfrm>
            <a:off x="2587625" y="3351212"/>
            <a:ext cx="533399" cy="533399"/>
          </a:xfrm>
          <a:prstGeom prst="ellipse">
            <a:avLst/>
          </a:prstGeom>
          <a:solidFill>
            <a:srgbClr val="C0C0C0">
              <a:alpha val="49803"/>
            </a:srgbClr>
          </a:solidFill>
          <a:ln w="9525" cap="flat" cmpd="sng">
            <a:solidFill>
              <a:schemeClr val="lt2"/>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Na</a:t>
            </a:r>
          </a:p>
        </p:txBody>
      </p:sp>
      <p:sp>
        <p:nvSpPr>
          <p:cNvPr id="981" name="Shape 981"/>
          <p:cNvSpPr txBox="1"/>
          <p:nvPr/>
        </p:nvSpPr>
        <p:spPr>
          <a:xfrm>
            <a:off x="2438400" y="2667000"/>
            <a:ext cx="482758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 Na    +        Cl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        2 NaCl</a:t>
            </a:r>
          </a:p>
        </p:txBody>
      </p:sp>
      <p:sp>
        <p:nvSpPr>
          <p:cNvPr id="982" name="Shape 982">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83" name="Shape 983"/>
          <p:cNvSpPr/>
          <p:nvPr/>
        </p:nvSpPr>
        <p:spPr>
          <a:xfrm>
            <a:off x="5181600" y="3657600"/>
            <a:ext cx="4825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Times New Roman"/>
                <a:ea typeface="Times New Roman"/>
                <a:cs typeface="Times New Roman"/>
                <a:sym typeface="Times New Roman"/>
              </a:rPr>
              <a:t>→</a:t>
            </a:r>
          </a:p>
        </p:txBody>
      </p:sp>
      <p:sp>
        <p:nvSpPr>
          <p:cNvPr id="984" name="Shape 984"/>
          <p:cNvSpPr/>
          <p:nvPr/>
        </p:nvSpPr>
        <p:spPr>
          <a:xfrm>
            <a:off x="2587625" y="3351212"/>
            <a:ext cx="533399" cy="533399"/>
          </a:xfrm>
          <a:prstGeom prst="ellipse">
            <a:avLst/>
          </a:prstGeom>
          <a:gradFill>
            <a:gsLst>
              <a:gs pos="0">
                <a:srgbClr val="D1D1D1"/>
              </a:gs>
              <a:gs pos="100000">
                <a:srgbClr val="616161"/>
              </a:gs>
            </a:gsLst>
            <a:path path="circle">
              <a:fillToRect l="50000" t="50000" r="50000" b="50000"/>
            </a:path>
            <a:tileRect/>
          </a:gradFill>
          <a:ln w="9525" cap="flat" cmpd="sng">
            <a:solidFill>
              <a:schemeClr val="l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Na</a:t>
            </a:r>
          </a:p>
        </p:txBody>
      </p:sp>
      <p:sp>
        <p:nvSpPr>
          <p:cNvPr id="985" name="Shape 985"/>
          <p:cNvSpPr/>
          <p:nvPr/>
        </p:nvSpPr>
        <p:spPr>
          <a:xfrm>
            <a:off x="2665413" y="4227512"/>
            <a:ext cx="533399" cy="533399"/>
          </a:xfrm>
          <a:prstGeom prst="ellipse">
            <a:avLst/>
          </a:prstGeom>
          <a:gradFill>
            <a:gsLst>
              <a:gs pos="0">
                <a:srgbClr val="D1D1D1"/>
              </a:gs>
              <a:gs pos="100000">
                <a:srgbClr val="616161"/>
              </a:gs>
            </a:gsLst>
            <a:path path="circle">
              <a:fillToRect l="50000" t="50000" r="50000" b="50000"/>
            </a:path>
            <a:tileRect/>
          </a:gradFill>
          <a:ln w="9525" cap="flat" cmpd="sng">
            <a:solidFill>
              <a:schemeClr val="l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3"/>
                                        </p:tgtEl>
                                        <p:attrNameLst>
                                          <p:attrName>style.visibility</p:attrName>
                                        </p:attrNameLst>
                                      </p:cBhvr>
                                      <p:to>
                                        <p:strVal val="visible"/>
                                      </p:to>
                                    </p:set>
                                    <p:animEffect transition="in" filter="fade">
                                      <p:cBhvr>
                                        <p:cTn id="7" dur="2000"/>
                                        <p:tgtEl>
                                          <p:spTgt spid="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Synthesis Reaction</a:t>
            </a:r>
          </a:p>
        </p:txBody>
      </p:sp>
      <p:sp>
        <p:nvSpPr>
          <p:cNvPr id="992" name="Shape 992"/>
          <p:cNvSpPr txBox="1"/>
          <p:nvPr/>
        </p:nvSpPr>
        <p:spPr>
          <a:xfrm>
            <a:off x="1355725" y="1944688"/>
            <a:ext cx="594042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Direct combination reaction (Synthesis)</a:t>
            </a:r>
          </a:p>
        </p:txBody>
      </p:sp>
      <p:sp>
        <p:nvSpPr>
          <p:cNvPr id="993" name="Shape 993"/>
          <p:cNvSpPr txBox="1"/>
          <p:nvPr/>
        </p:nvSpPr>
        <p:spPr>
          <a:xfrm>
            <a:off x="1066800" y="5040312"/>
            <a:ext cx="63325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General form:   A           +           B          →             AB</a:t>
            </a:r>
          </a:p>
        </p:txBody>
      </p:sp>
      <p:sp>
        <p:nvSpPr>
          <p:cNvPr id="994" name="Shape 994"/>
          <p:cNvSpPr txBox="1"/>
          <p:nvPr/>
        </p:nvSpPr>
        <p:spPr>
          <a:xfrm>
            <a:off x="2574925" y="5497512"/>
            <a:ext cx="5237162"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element or	element or	   compound</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compound	compound</a:t>
            </a:r>
          </a:p>
        </p:txBody>
      </p:sp>
      <p:sp>
        <p:nvSpPr>
          <p:cNvPr id="995" name="Shape 995"/>
          <p:cNvSpPr/>
          <p:nvPr/>
        </p:nvSpPr>
        <p:spPr>
          <a:xfrm>
            <a:off x="6721475" y="3846512"/>
            <a:ext cx="533399" cy="533399"/>
          </a:xfrm>
          <a:prstGeom prst="ellipse">
            <a:avLst/>
          </a:prstGeom>
          <a:solidFill>
            <a:srgbClr val="969696">
              <a:alpha val="49803"/>
            </a:srgbClr>
          </a:solidFill>
          <a:ln w="9525" cap="flat" cmpd="sng">
            <a:solidFill>
              <a:schemeClr val="l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Na</a:t>
            </a:r>
            <a:r>
              <a:rPr lang="en-US" sz="2000" b="0" i="0" u="none" strike="noStrike" cap="none" baseline="30000">
                <a:solidFill>
                  <a:schemeClr val="dk1"/>
                </a:solidFill>
                <a:latin typeface="Arial"/>
                <a:ea typeface="Arial"/>
                <a:cs typeface="Arial"/>
                <a:sym typeface="Arial"/>
              </a:rPr>
              <a:t>+</a:t>
            </a:r>
          </a:p>
        </p:txBody>
      </p:sp>
      <p:sp>
        <p:nvSpPr>
          <p:cNvPr id="996" name="Shape 996"/>
          <p:cNvSpPr/>
          <p:nvPr/>
        </p:nvSpPr>
        <p:spPr>
          <a:xfrm>
            <a:off x="6188075" y="3846512"/>
            <a:ext cx="533399" cy="533399"/>
          </a:xfrm>
          <a:prstGeom prst="ellipse">
            <a:avLst/>
          </a:prstGeom>
          <a:solidFill>
            <a:srgbClr val="99CC00">
              <a:alpha val="49803"/>
            </a:srgbClr>
          </a:solidFill>
          <a:ln w="9525" cap="flat" cmpd="sng">
            <a:solidFill>
              <a:srgbClr val="99CC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Cl </a:t>
            </a:r>
            <a:r>
              <a:rPr lang="en-US" sz="2000" b="0" i="0" u="none" strike="noStrike" cap="none" baseline="30000">
                <a:solidFill>
                  <a:schemeClr val="dk1"/>
                </a:solidFill>
                <a:latin typeface="Arial"/>
                <a:ea typeface="Arial"/>
                <a:cs typeface="Arial"/>
                <a:sym typeface="Arial"/>
              </a:rPr>
              <a:t>-</a:t>
            </a:r>
          </a:p>
        </p:txBody>
      </p:sp>
      <p:sp>
        <p:nvSpPr>
          <p:cNvPr id="997" name="Shape 997"/>
          <p:cNvSpPr/>
          <p:nvPr/>
        </p:nvSpPr>
        <p:spPr>
          <a:xfrm>
            <a:off x="2606675" y="4227512"/>
            <a:ext cx="533399" cy="533399"/>
          </a:xfrm>
          <a:prstGeom prst="ellipse">
            <a:avLst/>
          </a:prstGeom>
          <a:solidFill>
            <a:srgbClr val="969696">
              <a:alpha val="49803"/>
            </a:srgbClr>
          </a:solidFill>
          <a:ln w="9525" cap="flat" cmpd="sng">
            <a:solidFill>
              <a:schemeClr val="l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Na</a:t>
            </a:r>
          </a:p>
        </p:txBody>
      </p:sp>
      <p:sp>
        <p:nvSpPr>
          <p:cNvPr id="998" name="Shape 998"/>
          <p:cNvSpPr/>
          <p:nvPr/>
        </p:nvSpPr>
        <p:spPr>
          <a:xfrm>
            <a:off x="4283075" y="3313112"/>
            <a:ext cx="533399" cy="533399"/>
          </a:xfrm>
          <a:prstGeom prst="ellipse">
            <a:avLst/>
          </a:prstGeom>
          <a:solidFill>
            <a:srgbClr val="99CC00">
              <a:alpha val="49803"/>
            </a:srgbClr>
          </a:solidFill>
          <a:ln w="9525" cap="flat" cmpd="sng">
            <a:solidFill>
              <a:srgbClr val="99CC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Cl</a:t>
            </a:r>
          </a:p>
        </p:txBody>
      </p:sp>
      <p:sp>
        <p:nvSpPr>
          <p:cNvPr id="999" name="Shape 999"/>
          <p:cNvSpPr/>
          <p:nvPr/>
        </p:nvSpPr>
        <p:spPr>
          <a:xfrm>
            <a:off x="2606675" y="3313112"/>
            <a:ext cx="533399" cy="533399"/>
          </a:xfrm>
          <a:prstGeom prst="ellipse">
            <a:avLst/>
          </a:prstGeom>
          <a:solidFill>
            <a:srgbClr val="969696">
              <a:alpha val="49803"/>
            </a:srgbClr>
          </a:solidFill>
          <a:ln w="9525" cap="flat" cmpd="sng">
            <a:solidFill>
              <a:schemeClr val="l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Na</a:t>
            </a:r>
          </a:p>
        </p:txBody>
      </p:sp>
      <p:sp>
        <p:nvSpPr>
          <p:cNvPr id="1000" name="Shape 1000"/>
          <p:cNvSpPr/>
          <p:nvPr/>
        </p:nvSpPr>
        <p:spPr>
          <a:xfrm>
            <a:off x="4283075" y="3846512"/>
            <a:ext cx="533399" cy="533399"/>
          </a:xfrm>
          <a:prstGeom prst="ellipse">
            <a:avLst/>
          </a:prstGeom>
          <a:solidFill>
            <a:srgbClr val="99CC00">
              <a:alpha val="49803"/>
            </a:srgbClr>
          </a:solidFill>
          <a:ln w="9525" cap="flat" cmpd="sng">
            <a:solidFill>
              <a:srgbClr val="99CC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Cl</a:t>
            </a:r>
          </a:p>
        </p:txBody>
      </p:sp>
      <p:sp>
        <p:nvSpPr>
          <p:cNvPr id="1001" name="Shape 1001"/>
          <p:cNvSpPr/>
          <p:nvPr/>
        </p:nvSpPr>
        <p:spPr>
          <a:xfrm>
            <a:off x="6188075" y="3313112"/>
            <a:ext cx="533399" cy="533399"/>
          </a:xfrm>
          <a:prstGeom prst="ellipse">
            <a:avLst/>
          </a:prstGeom>
          <a:solidFill>
            <a:srgbClr val="969696">
              <a:alpha val="49803"/>
            </a:srgbClr>
          </a:solidFill>
          <a:ln w="9525" cap="flat" cmpd="sng">
            <a:solidFill>
              <a:schemeClr val="l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Na</a:t>
            </a:r>
            <a:r>
              <a:rPr lang="en-US" sz="2000" b="0" i="0" u="none" strike="noStrike" cap="none" baseline="30000">
                <a:solidFill>
                  <a:schemeClr val="dk1"/>
                </a:solidFill>
                <a:latin typeface="Arial"/>
                <a:ea typeface="Arial"/>
                <a:cs typeface="Arial"/>
                <a:sym typeface="Arial"/>
              </a:rPr>
              <a:t>+</a:t>
            </a:r>
          </a:p>
        </p:txBody>
      </p:sp>
      <p:sp>
        <p:nvSpPr>
          <p:cNvPr id="1002" name="Shape 1002"/>
          <p:cNvSpPr/>
          <p:nvPr/>
        </p:nvSpPr>
        <p:spPr>
          <a:xfrm>
            <a:off x="6721475" y="3313112"/>
            <a:ext cx="533399" cy="533399"/>
          </a:xfrm>
          <a:prstGeom prst="ellipse">
            <a:avLst/>
          </a:prstGeom>
          <a:solidFill>
            <a:srgbClr val="99CC00">
              <a:alpha val="49803"/>
            </a:srgbClr>
          </a:solidFill>
          <a:ln w="9525" cap="flat" cmpd="sng">
            <a:solidFill>
              <a:srgbClr val="99CC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Cl </a:t>
            </a:r>
            <a:r>
              <a:rPr lang="en-US" sz="2000" b="0" i="0" u="none" strike="noStrike" cap="none" baseline="30000">
                <a:solidFill>
                  <a:schemeClr val="dk1"/>
                </a:solidFill>
                <a:latin typeface="Arial"/>
                <a:ea typeface="Arial"/>
                <a:cs typeface="Arial"/>
                <a:sym typeface="Arial"/>
              </a:rPr>
              <a:t>-</a:t>
            </a:r>
          </a:p>
        </p:txBody>
      </p:sp>
      <p:sp>
        <p:nvSpPr>
          <p:cNvPr id="1003" name="Shape 1003"/>
          <p:cNvSpPr txBox="1"/>
          <p:nvPr/>
        </p:nvSpPr>
        <p:spPr>
          <a:xfrm>
            <a:off x="2438400" y="2667000"/>
            <a:ext cx="482758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 Na    +        Cl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        2 NaCl</a:t>
            </a:r>
          </a:p>
        </p:txBody>
      </p:sp>
      <p:sp>
        <p:nvSpPr>
          <p:cNvPr id="1004" name="Shape 1004">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Shape 1010"/>
          <p:cNvSpPr/>
          <p:nvPr/>
        </p:nvSpPr>
        <p:spPr>
          <a:xfrm>
            <a:off x="2606675" y="4227512"/>
            <a:ext cx="533399" cy="533399"/>
          </a:xfrm>
          <a:prstGeom prst="ellipse">
            <a:avLst/>
          </a:prstGeom>
          <a:solidFill>
            <a:srgbClr val="C0C0C0">
              <a:alpha val="49803"/>
            </a:srgbClr>
          </a:solidFill>
          <a:ln w="9525" cap="flat" cmpd="sng">
            <a:solidFill>
              <a:schemeClr val="lt2"/>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lt2"/>
                </a:solidFill>
                <a:latin typeface="Arial"/>
                <a:ea typeface="Arial"/>
                <a:cs typeface="Arial"/>
                <a:sym typeface="Arial"/>
              </a:rPr>
              <a:t>Mg</a:t>
            </a:r>
          </a:p>
        </p:txBody>
      </p:sp>
      <p:sp>
        <p:nvSpPr>
          <p:cNvPr id="1011" name="Shape 1011"/>
          <p:cNvSpPr/>
          <p:nvPr/>
        </p:nvSpPr>
        <p:spPr>
          <a:xfrm>
            <a:off x="4283075" y="3313112"/>
            <a:ext cx="533399" cy="533399"/>
          </a:xfrm>
          <a:prstGeom prst="ellipse">
            <a:avLst/>
          </a:prstGeom>
          <a:solidFill>
            <a:srgbClr val="FF0000">
              <a:alpha val="49803"/>
            </a:srgbClr>
          </a:solid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rgbClr val="DDDDDD"/>
                </a:solidFill>
                <a:latin typeface="Arial"/>
                <a:ea typeface="Arial"/>
                <a:cs typeface="Arial"/>
                <a:sym typeface="Arial"/>
              </a:rPr>
              <a:t>O</a:t>
            </a:r>
          </a:p>
        </p:txBody>
      </p:sp>
      <p:sp>
        <p:nvSpPr>
          <p:cNvPr id="1012" name="Shape 1012"/>
          <p:cNvSpPr/>
          <p:nvPr/>
        </p:nvSpPr>
        <p:spPr>
          <a:xfrm>
            <a:off x="4283075" y="3810000"/>
            <a:ext cx="533399" cy="533399"/>
          </a:xfrm>
          <a:prstGeom prst="ellipse">
            <a:avLst/>
          </a:prstGeom>
          <a:solidFill>
            <a:srgbClr val="FF0000">
              <a:alpha val="49803"/>
            </a:srgbClr>
          </a:solidFill>
          <a:ln w="9525" cap="flat" cmpd="sng">
            <a:solidFill>
              <a:srgbClr val="FF0000"/>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rgbClr val="DDDDDD"/>
                </a:solidFill>
                <a:latin typeface="Arial"/>
                <a:ea typeface="Arial"/>
                <a:cs typeface="Arial"/>
                <a:sym typeface="Arial"/>
              </a:rPr>
              <a:t>O</a:t>
            </a:r>
          </a:p>
        </p:txBody>
      </p:sp>
      <p:sp>
        <p:nvSpPr>
          <p:cNvPr id="1013" name="Shape 1013"/>
          <p:cNvSpPr/>
          <p:nvPr/>
        </p:nvSpPr>
        <p:spPr>
          <a:xfrm>
            <a:off x="2590800" y="3276600"/>
            <a:ext cx="533399" cy="533399"/>
          </a:xfrm>
          <a:prstGeom prst="ellipse">
            <a:avLst/>
          </a:prstGeom>
          <a:solidFill>
            <a:srgbClr val="C0C0C0">
              <a:alpha val="49803"/>
            </a:srgbClr>
          </a:solidFill>
          <a:ln w="9525" cap="flat" cmpd="sng">
            <a:solidFill>
              <a:schemeClr val="lt2"/>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lt2"/>
                </a:solidFill>
                <a:latin typeface="Arial"/>
                <a:ea typeface="Arial"/>
                <a:cs typeface="Arial"/>
                <a:sym typeface="Arial"/>
              </a:rPr>
              <a:t>Mg</a:t>
            </a:r>
          </a:p>
        </p:txBody>
      </p:sp>
      <p:sp>
        <p:nvSpPr>
          <p:cNvPr id="1014" name="Shape 1014"/>
          <p:cNvSpPr/>
          <p:nvPr/>
        </p:nvSpPr>
        <p:spPr>
          <a:xfrm>
            <a:off x="4278312" y="3802062"/>
            <a:ext cx="547687" cy="547687"/>
          </a:xfrm>
          <a:prstGeom prst="ellipse">
            <a:avLst/>
          </a:prstGeom>
          <a:gradFill>
            <a:gsLst>
              <a:gs pos="0">
                <a:srgbClr val="760000"/>
              </a:gs>
              <a:gs pos="100000">
                <a:srgbClr val="FF0000"/>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b="0" i="0" u="none" strike="noStrike" cap="none">
                <a:solidFill>
                  <a:schemeClr val="lt1"/>
                </a:solidFill>
                <a:latin typeface="Arial"/>
                <a:ea typeface="Arial"/>
                <a:cs typeface="Arial"/>
                <a:sym typeface="Arial"/>
              </a:rPr>
              <a:t>O</a:t>
            </a:r>
            <a:r>
              <a:rPr lang="en-US" sz="1800" b="0" i="0" u="none" strike="noStrike" cap="none" baseline="30000">
                <a:solidFill>
                  <a:schemeClr val="lt1"/>
                </a:solidFill>
                <a:latin typeface="Arial"/>
                <a:ea typeface="Arial"/>
                <a:cs typeface="Arial"/>
                <a:sym typeface="Arial"/>
              </a:rPr>
              <a:t>2-</a:t>
            </a:r>
          </a:p>
        </p:txBody>
      </p:sp>
      <p:sp>
        <p:nvSpPr>
          <p:cNvPr id="1015" name="Shape 101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Synthesis Reaction</a:t>
            </a:r>
          </a:p>
        </p:txBody>
      </p:sp>
      <p:sp>
        <p:nvSpPr>
          <p:cNvPr id="1016" name="Shape 1016"/>
          <p:cNvSpPr txBox="1"/>
          <p:nvPr/>
        </p:nvSpPr>
        <p:spPr>
          <a:xfrm>
            <a:off x="1355725" y="1944688"/>
            <a:ext cx="594042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Direct combination reaction (Synthesis)</a:t>
            </a:r>
          </a:p>
        </p:txBody>
      </p:sp>
      <p:sp>
        <p:nvSpPr>
          <p:cNvPr id="1017" name="Shape 1017"/>
          <p:cNvSpPr txBox="1"/>
          <p:nvPr/>
        </p:nvSpPr>
        <p:spPr>
          <a:xfrm>
            <a:off x="1066800" y="5040312"/>
            <a:ext cx="63325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General form:   A           +           B          →             AB</a:t>
            </a:r>
          </a:p>
        </p:txBody>
      </p:sp>
      <p:sp>
        <p:nvSpPr>
          <p:cNvPr id="1018" name="Shape 1018"/>
          <p:cNvSpPr txBox="1"/>
          <p:nvPr/>
        </p:nvSpPr>
        <p:spPr>
          <a:xfrm>
            <a:off x="2574925" y="5497512"/>
            <a:ext cx="5237162"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element or	element or	   compound</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compound	compound</a:t>
            </a:r>
          </a:p>
        </p:txBody>
      </p:sp>
      <p:sp>
        <p:nvSpPr>
          <p:cNvPr id="1019" name="Shape 1019"/>
          <p:cNvSpPr/>
          <p:nvPr/>
        </p:nvSpPr>
        <p:spPr>
          <a:xfrm>
            <a:off x="4278312" y="3308350"/>
            <a:ext cx="547687" cy="547687"/>
          </a:xfrm>
          <a:prstGeom prst="ellipse">
            <a:avLst/>
          </a:prstGeom>
          <a:gradFill>
            <a:gsLst>
              <a:gs pos="0">
                <a:srgbClr val="760000"/>
              </a:gs>
              <a:gs pos="100000">
                <a:srgbClr val="FF0000"/>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800" b="0" i="0" u="none" strike="noStrike" cap="none">
                <a:solidFill>
                  <a:schemeClr val="lt1"/>
                </a:solidFill>
                <a:latin typeface="Arial"/>
                <a:ea typeface="Arial"/>
                <a:cs typeface="Arial"/>
                <a:sym typeface="Arial"/>
              </a:rPr>
              <a:t>O</a:t>
            </a:r>
            <a:r>
              <a:rPr lang="en-US" sz="1800" b="0" i="0" u="none" strike="noStrike" cap="none" baseline="30000">
                <a:solidFill>
                  <a:schemeClr val="lt1"/>
                </a:solidFill>
                <a:latin typeface="Arial"/>
                <a:ea typeface="Arial"/>
                <a:cs typeface="Arial"/>
                <a:sym typeface="Arial"/>
              </a:rPr>
              <a:t>2-</a:t>
            </a:r>
          </a:p>
        </p:txBody>
      </p:sp>
      <p:sp>
        <p:nvSpPr>
          <p:cNvPr id="1020" name="Shape 1020"/>
          <p:cNvSpPr/>
          <p:nvPr/>
        </p:nvSpPr>
        <p:spPr>
          <a:xfrm>
            <a:off x="2590800" y="3278187"/>
            <a:ext cx="533399" cy="533399"/>
          </a:xfrm>
          <a:prstGeom prst="ellipse">
            <a:avLst/>
          </a:prstGeom>
          <a:gradFill>
            <a:gsLst>
              <a:gs pos="0">
                <a:srgbClr val="C0C0C0"/>
              </a:gs>
              <a:gs pos="100000">
                <a:srgbClr val="595959"/>
              </a:gs>
            </a:gsLst>
            <a:path path="circle">
              <a:fillToRect l="50000" t="50000" r="50000" b="50000"/>
            </a:path>
            <a:tileRect/>
          </a:gradFill>
          <a:ln w="9525" cap="flat" cmpd="sng">
            <a:solidFill>
              <a:schemeClr val="l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0" i="0" u="none" strike="noStrike" cap="none">
                <a:solidFill>
                  <a:schemeClr val="dk1"/>
                </a:solidFill>
                <a:latin typeface="Arial"/>
                <a:ea typeface="Arial"/>
                <a:cs typeface="Arial"/>
                <a:sym typeface="Arial"/>
              </a:rPr>
              <a:t>Mg</a:t>
            </a:r>
            <a:r>
              <a:rPr lang="en-US" sz="1800" b="0" i="0" u="none" strike="noStrike" cap="none" baseline="30000">
                <a:solidFill>
                  <a:schemeClr val="dk1"/>
                </a:solidFill>
                <a:latin typeface="Arial"/>
                <a:ea typeface="Arial"/>
                <a:cs typeface="Arial"/>
                <a:sym typeface="Arial"/>
              </a:rPr>
              <a:t>2+</a:t>
            </a:r>
          </a:p>
        </p:txBody>
      </p:sp>
      <p:sp>
        <p:nvSpPr>
          <p:cNvPr id="1021" name="Shape 1021"/>
          <p:cNvSpPr txBox="1"/>
          <p:nvPr/>
        </p:nvSpPr>
        <p:spPr>
          <a:xfrm>
            <a:off x="2438400" y="2667000"/>
            <a:ext cx="478948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 Mg    +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        2 MgO</a:t>
            </a:r>
          </a:p>
        </p:txBody>
      </p:sp>
      <p:sp>
        <p:nvSpPr>
          <p:cNvPr id="1022" name="Shape 1022">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23" name="Shape 1023"/>
          <p:cNvSpPr/>
          <p:nvPr/>
        </p:nvSpPr>
        <p:spPr>
          <a:xfrm>
            <a:off x="2608263" y="4229100"/>
            <a:ext cx="533399" cy="533399"/>
          </a:xfrm>
          <a:prstGeom prst="ellipse">
            <a:avLst/>
          </a:prstGeom>
          <a:gradFill>
            <a:gsLst>
              <a:gs pos="0">
                <a:srgbClr val="C0C0C0"/>
              </a:gs>
              <a:gs pos="100000">
                <a:srgbClr val="595959"/>
              </a:gs>
            </a:gsLst>
            <a:path path="circle">
              <a:fillToRect l="50000" t="50000" r="50000" b="50000"/>
            </a:path>
            <a:tileRect/>
          </a:gradFill>
          <a:ln w="9525" cap="flat" cmpd="sng">
            <a:solidFill>
              <a:schemeClr val="l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0" i="0" u="none" strike="noStrike" cap="none">
                <a:solidFill>
                  <a:schemeClr val="dk1"/>
                </a:solidFill>
                <a:latin typeface="Arial"/>
                <a:ea typeface="Arial"/>
                <a:cs typeface="Arial"/>
                <a:sym typeface="Arial"/>
              </a:rPr>
              <a:t>Mg</a:t>
            </a:r>
            <a:r>
              <a:rPr lang="en-US" sz="1800" b="0" i="0" u="none" strike="noStrike" cap="none" baseline="30000">
                <a:solidFill>
                  <a:schemeClr val="dk1"/>
                </a:solidFill>
                <a:latin typeface="Arial"/>
                <a:ea typeface="Arial"/>
                <a:cs typeface="Arial"/>
                <a:sym typeface="Aria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0"/>
                                        </p:tgtEl>
                                        <p:attrNameLst>
                                          <p:attrName>style.visibility</p:attrName>
                                        </p:attrNameLst>
                                      </p:cBhvr>
                                      <p:to>
                                        <p:strVal val="visible"/>
                                      </p:to>
                                    </p:set>
                                    <p:animEffect transition="in" filter="fade">
                                      <p:cBhvr>
                                        <p:cTn id="7" dur="1000"/>
                                        <p:tgtEl>
                                          <p:spTgt spid="1010"/>
                                        </p:tgtEl>
                                      </p:cBhvr>
                                    </p:animEffect>
                                  </p:childTnLst>
                                </p:cTn>
                              </p:par>
                              <p:par>
                                <p:cTn id="8" presetID="10" presetClass="entr" presetSubtype="0" fill="hold" nodeType="withEffect">
                                  <p:stCondLst>
                                    <p:cond delay="0"/>
                                  </p:stCondLst>
                                  <p:childTnLst>
                                    <p:set>
                                      <p:cBhvr>
                                        <p:cTn id="9" dur="1" fill="hold">
                                          <p:stCondLst>
                                            <p:cond delay="0"/>
                                          </p:stCondLst>
                                        </p:cTn>
                                        <p:tgtEl>
                                          <p:spTgt spid="1013"/>
                                        </p:tgtEl>
                                        <p:attrNameLst>
                                          <p:attrName>style.visibility</p:attrName>
                                        </p:attrNameLst>
                                      </p:cBhvr>
                                      <p:to>
                                        <p:strVal val="visible"/>
                                      </p:to>
                                    </p:set>
                                    <p:animEffect transition="in" filter="fade">
                                      <p:cBhvr>
                                        <p:cTn id="10" dur="1000"/>
                                        <p:tgtEl>
                                          <p:spTgt spid="1013"/>
                                        </p:tgtEl>
                                      </p:cBhvr>
                                    </p:animEffect>
                                  </p:childTnLst>
                                </p:cTn>
                              </p:par>
                              <p:par>
                                <p:cTn id="11" presetID="10" presetClass="entr" presetSubtype="0" fill="hold" nodeType="withEffect">
                                  <p:stCondLst>
                                    <p:cond delay="0"/>
                                  </p:stCondLst>
                                  <p:childTnLst>
                                    <p:set>
                                      <p:cBhvr>
                                        <p:cTn id="12" dur="1" fill="hold">
                                          <p:stCondLst>
                                            <p:cond delay="0"/>
                                          </p:stCondLst>
                                        </p:cTn>
                                        <p:tgtEl>
                                          <p:spTgt spid="1020"/>
                                        </p:tgtEl>
                                        <p:attrNameLst>
                                          <p:attrName>style.visibility</p:attrName>
                                        </p:attrNameLst>
                                      </p:cBhvr>
                                      <p:to>
                                        <p:strVal val="visible"/>
                                      </p:to>
                                    </p:set>
                                    <p:animEffect transition="in" filter="fade">
                                      <p:cBhvr>
                                        <p:cTn id="13" dur="1000"/>
                                        <p:tgtEl>
                                          <p:spTgt spid="1020"/>
                                        </p:tgtEl>
                                      </p:cBhvr>
                                    </p:animEffect>
                                  </p:childTnLst>
                                </p:cTn>
                              </p:par>
                              <p:par>
                                <p:cTn id="14" presetID="10" presetClass="entr" presetSubtype="0" fill="hold" nodeType="withEffect">
                                  <p:stCondLst>
                                    <p:cond delay="0"/>
                                  </p:stCondLst>
                                  <p:childTnLst>
                                    <p:set>
                                      <p:cBhvr>
                                        <p:cTn id="15" dur="1" fill="hold">
                                          <p:stCondLst>
                                            <p:cond delay="0"/>
                                          </p:stCondLst>
                                        </p:cTn>
                                        <p:tgtEl>
                                          <p:spTgt spid="1023"/>
                                        </p:tgtEl>
                                        <p:attrNameLst>
                                          <p:attrName>style.visibility</p:attrName>
                                        </p:attrNameLst>
                                      </p:cBhvr>
                                      <p:to>
                                        <p:strVal val="visible"/>
                                      </p:to>
                                    </p:set>
                                    <p:animEffect transition="in" filter="fade">
                                      <p:cBhvr>
                                        <p:cTn id="16" dur="1000"/>
                                        <p:tgtEl>
                                          <p:spTgt spid="10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11"/>
                                        </p:tgtEl>
                                        <p:attrNameLst>
                                          <p:attrName>style.visibility</p:attrName>
                                        </p:attrNameLst>
                                      </p:cBhvr>
                                      <p:to>
                                        <p:strVal val="visible"/>
                                      </p:to>
                                    </p:set>
                                    <p:animEffect transition="in" filter="fade">
                                      <p:cBhvr>
                                        <p:cTn id="21" dur="500"/>
                                        <p:tgtEl>
                                          <p:spTgt spid="1011"/>
                                        </p:tgtEl>
                                      </p:cBhvr>
                                    </p:animEffect>
                                  </p:childTnLst>
                                </p:cTn>
                              </p:par>
                              <p:par>
                                <p:cTn id="22" presetID="10" presetClass="entr" presetSubtype="0" fill="hold" nodeType="withEffect">
                                  <p:stCondLst>
                                    <p:cond delay="0"/>
                                  </p:stCondLst>
                                  <p:childTnLst>
                                    <p:set>
                                      <p:cBhvr>
                                        <p:cTn id="23" dur="1" fill="hold">
                                          <p:stCondLst>
                                            <p:cond delay="0"/>
                                          </p:stCondLst>
                                        </p:cTn>
                                        <p:tgtEl>
                                          <p:spTgt spid="1012"/>
                                        </p:tgtEl>
                                        <p:attrNameLst>
                                          <p:attrName>style.visibility</p:attrName>
                                        </p:attrNameLst>
                                      </p:cBhvr>
                                      <p:to>
                                        <p:strVal val="visible"/>
                                      </p:to>
                                    </p:set>
                                    <p:animEffect transition="in" filter="fade">
                                      <p:cBhvr>
                                        <p:cTn id="24" dur="500"/>
                                        <p:tgtEl>
                                          <p:spTgt spid="1012"/>
                                        </p:tgtEl>
                                      </p:cBhvr>
                                    </p:animEffect>
                                  </p:childTnLst>
                                </p:cTn>
                              </p:par>
                              <p:par>
                                <p:cTn id="25" presetID="10" presetClass="entr" presetSubtype="0" fill="hold" nodeType="withEffect">
                                  <p:stCondLst>
                                    <p:cond delay="0"/>
                                  </p:stCondLst>
                                  <p:childTnLst>
                                    <p:set>
                                      <p:cBhvr>
                                        <p:cTn id="26" dur="1" fill="hold">
                                          <p:stCondLst>
                                            <p:cond delay="0"/>
                                          </p:stCondLst>
                                        </p:cTn>
                                        <p:tgtEl>
                                          <p:spTgt spid="1014"/>
                                        </p:tgtEl>
                                        <p:attrNameLst>
                                          <p:attrName>style.visibility</p:attrName>
                                        </p:attrNameLst>
                                      </p:cBhvr>
                                      <p:to>
                                        <p:strVal val="visible"/>
                                      </p:to>
                                    </p:set>
                                    <p:animEffect transition="in" filter="fade">
                                      <p:cBhvr>
                                        <p:cTn id="27" dur="500"/>
                                        <p:tgtEl>
                                          <p:spTgt spid="1014"/>
                                        </p:tgtEl>
                                      </p:cBhvr>
                                    </p:animEffect>
                                  </p:childTnLst>
                                </p:cTn>
                              </p:par>
                              <p:par>
                                <p:cTn id="28" presetID="10" presetClass="entr" presetSubtype="0" fill="hold" nodeType="withEffect">
                                  <p:stCondLst>
                                    <p:cond delay="0"/>
                                  </p:stCondLst>
                                  <p:childTnLst>
                                    <p:set>
                                      <p:cBhvr>
                                        <p:cTn id="29" dur="1" fill="hold">
                                          <p:stCondLst>
                                            <p:cond delay="0"/>
                                          </p:stCondLst>
                                        </p:cTn>
                                        <p:tgtEl>
                                          <p:spTgt spid="1019"/>
                                        </p:tgtEl>
                                        <p:attrNameLst>
                                          <p:attrName>style.visibility</p:attrName>
                                        </p:attrNameLst>
                                      </p:cBhvr>
                                      <p:to>
                                        <p:strVal val="visible"/>
                                      </p:to>
                                    </p:set>
                                    <p:animEffect transition="in" filter="fade">
                                      <p:cBhvr>
                                        <p:cTn id="30" dur="500"/>
                                        <p:tgtEl>
                                          <p:spTgt spid="10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17"/>
                                        </p:tgtEl>
                                        <p:attrNameLst>
                                          <p:attrName>style.visibility</p:attrName>
                                        </p:attrNameLst>
                                      </p:cBhvr>
                                      <p:to>
                                        <p:strVal val="visible"/>
                                      </p:to>
                                    </p:set>
                                    <p:animEffect transition="in" filter="fade">
                                      <p:cBhvr>
                                        <p:cTn id="35" dur="1000"/>
                                        <p:tgtEl>
                                          <p:spTgt spid="1017"/>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018"/>
                                        </p:tgtEl>
                                        <p:attrNameLst>
                                          <p:attrName>style.visibility</p:attrName>
                                        </p:attrNameLst>
                                      </p:cBhvr>
                                      <p:to>
                                        <p:strVal val="visible"/>
                                      </p:to>
                                    </p:set>
                                    <p:animEffect transition="in" filter="fade">
                                      <p:cBhvr>
                                        <p:cTn id="39" dur="1000"/>
                                        <p:tgtEl>
                                          <p:spTgt spid="1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28"/>
        <p:cNvGrpSpPr/>
        <p:nvPr/>
      </p:nvGrpSpPr>
      <p:grpSpPr>
        <a:xfrm>
          <a:off x="0" y="0"/>
          <a:ext cx="0" cy="0"/>
          <a:chOff x="0" y="0"/>
          <a:chExt cx="0" cy="0"/>
        </a:xfrm>
      </p:grpSpPr>
      <p:sp>
        <p:nvSpPr>
          <p:cNvPr id="1029" name="Shape 10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Decomposition Reactions</a:t>
            </a:r>
          </a:p>
        </p:txBody>
      </p:sp>
      <p:sp>
        <p:nvSpPr>
          <p:cNvPr id="1030" name="Shape 1030"/>
          <p:cNvSpPr txBox="1"/>
          <p:nvPr/>
        </p:nvSpPr>
        <p:spPr>
          <a:xfrm>
            <a:off x="2886075" y="3395662"/>
            <a:ext cx="3133724"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chemeClr val="lt1"/>
                </a:solidFill>
                <a:latin typeface="Arial"/>
                <a:ea typeface="Arial"/>
                <a:cs typeface="Arial"/>
                <a:sym typeface="Arial"/>
              </a:rPr>
              <a:t>AB  →  A  +  B</a:t>
            </a:r>
          </a:p>
        </p:txBody>
      </p:sp>
      <p:sp>
        <p:nvSpPr>
          <p:cNvPr id="1031" name="Shape 1031">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grpSp>
        <p:nvGrpSpPr>
          <p:cNvPr id="1037" name="Shape 1037"/>
          <p:cNvGrpSpPr/>
          <p:nvPr/>
        </p:nvGrpSpPr>
        <p:grpSpPr>
          <a:xfrm>
            <a:off x="3733800" y="3047999"/>
            <a:ext cx="609599" cy="2362200"/>
            <a:chOff x="2352" y="1912"/>
            <a:chExt cx="383" cy="1488"/>
          </a:xfrm>
        </p:grpSpPr>
        <p:sp>
          <p:nvSpPr>
            <p:cNvPr id="1038" name="Shape 1038"/>
            <p:cNvSpPr/>
            <p:nvPr/>
          </p:nvSpPr>
          <p:spPr>
            <a:xfrm>
              <a:off x="2352" y="3161"/>
              <a:ext cx="239" cy="239"/>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39" name="Shape 1039"/>
            <p:cNvSpPr/>
            <p:nvPr/>
          </p:nvSpPr>
          <p:spPr>
            <a:xfrm>
              <a:off x="2495" y="2680"/>
              <a:ext cx="239" cy="239"/>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40" name="Shape 1040"/>
            <p:cNvSpPr/>
            <p:nvPr/>
          </p:nvSpPr>
          <p:spPr>
            <a:xfrm>
              <a:off x="2400" y="2345"/>
              <a:ext cx="239" cy="239"/>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41" name="Shape 1041"/>
            <p:cNvSpPr/>
            <p:nvPr/>
          </p:nvSpPr>
          <p:spPr>
            <a:xfrm>
              <a:off x="2495" y="1912"/>
              <a:ext cx="239" cy="239"/>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grpSp>
      <p:sp>
        <p:nvSpPr>
          <p:cNvPr id="1042" name="Shape 104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Decomposition Reaction</a:t>
            </a:r>
          </a:p>
        </p:txBody>
      </p:sp>
      <p:sp>
        <p:nvSpPr>
          <p:cNvPr id="1043" name="Shape 1043"/>
          <p:cNvSpPr/>
          <p:nvPr/>
        </p:nvSpPr>
        <p:spPr>
          <a:xfrm>
            <a:off x="3733800" y="5018087"/>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44" name="Shape 1044"/>
          <p:cNvSpPr/>
          <p:nvPr/>
        </p:nvSpPr>
        <p:spPr>
          <a:xfrm>
            <a:off x="3962400" y="4256087"/>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45" name="Shape 1045"/>
          <p:cNvSpPr/>
          <p:nvPr/>
        </p:nvSpPr>
        <p:spPr>
          <a:xfrm>
            <a:off x="3810000" y="3722687"/>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46" name="Shape 1046"/>
          <p:cNvSpPr/>
          <p:nvPr/>
        </p:nvSpPr>
        <p:spPr>
          <a:xfrm>
            <a:off x="3962400" y="3036888"/>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47" name="Shape 1047"/>
          <p:cNvSpPr/>
          <p:nvPr/>
        </p:nvSpPr>
        <p:spPr>
          <a:xfrm>
            <a:off x="3276600" y="3113088"/>
            <a:ext cx="762000" cy="762000"/>
          </a:xfrm>
          <a:prstGeom prst="ellipse">
            <a:avLst/>
          </a:prstGeom>
          <a:gradFill>
            <a:gsLst>
              <a:gs pos="0">
                <a:srgbClr val="FF9191"/>
              </a:gs>
              <a:gs pos="100000">
                <a:srgbClr val="FF00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O</a:t>
            </a:r>
          </a:p>
        </p:txBody>
      </p:sp>
      <p:sp>
        <p:nvSpPr>
          <p:cNvPr id="1048" name="Shape 1048"/>
          <p:cNvSpPr txBox="1"/>
          <p:nvPr/>
        </p:nvSpPr>
        <p:spPr>
          <a:xfrm>
            <a:off x="1736725" y="1905000"/>
            <a:ext cx="307657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Decomposition reaction</a:t>
            </a:r>
          </a:p>
        </p:txBody>
      </p:sp>
      <p:sp>
        <p:nvSpPr>
          <p:cNvPr id="1049" name="Shape 1049"/>
          <p:cNvSpPr txBox="1"/>
          <p:nvPr/>
        </p:nvSpPr>
        <p:spPr>
          <a:xfrm>
            <a:off x="3108325" y="2351088"/>
            <a:ext cx="9524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r>
              <a:rPr lang="en-US" sz="2400" b="0" i="0" u="none" strike="noStrike" cap="none">
                <a:solidFill>
                  <a:schemeClr val="dk1"/>
                </a:solidFill>
                <a:latin typeface="Arial"/>
                <a:ea typeface="Arial"/>
                <a:cs typeface="Arial"/>
                <a:sym typeface="Arial"/>
              </a:rPr>
              <a:t> </a:t>
            </a:r>
          </a:p>
        </p:txBody>
      </p:sp>
      <p:sp>
        <p:nvSpPr>
          <p:cNvPr id="1050" name="Shape 1050"/>
          <p:cNvSpPr txBox="1"/>
          <p:nvPr/>
        </p:nvSpPr>
        <p:spPr>
          <a:xfrm>
            <a:off x="5241925" y="2427288"/>
            <a:ext cx="67151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H</a:t>
            </a:r>
            <a:r>
              <a:rPr lang="en-US" sz="2000" b="0" i="0" u="none" strike="noStrike" cap="none" baseline="-25000">
                <a:solidFill>
                  <a:schemeClr val="dk1"/>
                </a:solidFill>
                <a:latin typeface="Arial"/>
                <a:ea typeface="Arial"/>
                <a:cs typeface="Arial"/>
                <a:sym typeface="Arial"/>
              </a:rPr>
              <a:t>2</a:t>
            </a:r>
          </a:p>
        </p:txBody>
      </p:sp>
      <p:sp>
        <p:nvSpPr>
          <p:cNvPr id="1051" name="Shape 1051"/>
          <p:cNvSpPr txBox="1"/>
          <p:nvPr/>
        </p:nvSpPr>
        <p:spPr>
          <a:xfrm>
            <a:off x="7070725" y="2427288"/>
            <a:ext cx="4730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2</a:t>
            </a:r>
          </a:p>
        </p:txBody>
      </p:sp>
      <p:sp>
        <p:nvSpPr>
          <p:cNvPr id="1052" name="Shape 1052"/>
          <p:cNvSpPr txBox="1"/>
          <p:nvPr/>
        </p:nvSpPr>
        <p:spPr>
          <a:xfrm>
            <a:off x="1812925" y="5551487"/>
            <a:ext cx="235426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General form:  AB</a:t>
            </a:r>
          </a:p>
        </p:txBody>
      </p:sp>
      <p:sp>
        <p:nvSpPr>
          <p:cNvPr id="1053" name="Shape 1053"/>
          <p:cNvSpPr txBox="1"/>
          <p:nvPr/>
        </p:nvSpPr>
        <p:spPr>
          <a:xfrm>
            <a:off x="5394325" y="5551487"/>
            <a:ext cx="438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A </a:t>
            </a:r>
          </a:p>
        </p:txBody>
      </p:sp>
      <p:sp>
        <p:nvSpPr>
          <p:cNvPr id="1054" name="Shape 1054"/>
          <p:cNvSpPr txBox="1"/>
          <p:nvPr/>
        </p:nvSpPr>
        <p:spPr>
          <a:xfrm>
            <a:off x="6994525" y="5551487"/>
            <a:ext cx="36829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B</a:t>
            </a:r>
          </a:p>
        </p:txBody>
      </p:sp>
      <p:sp>
        <p:nvSpPr>
          <p:cNvPr id="1055" name="Shape 1055"/>
          <p:cNvSpPr txBox="1"/>
          <p:nvPr/>
        </p:nvSpPr>
        <p:spPr>
          <a:xfrm>
            <a:off x="6232525" y="2351088"/>
            <a:ext cx="3619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a:t>
            </a:r>
          </a:p>
        </p:txBody>
      </p:sp>
      <p:sp>
        <p:nvSpPr>
          <p:cNvPr id="1056" name="Shape 1056"/>
          <p:cNvSpPr/>
          <p:nvPr/>
        </p:nvSpPr>
        <p:spPr>
          <a:xfrm>
            <a:off x="6267450" y="3951287"/>
            <a:ext cx="3619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a:t>
            </a:r>
          </a:p>
        </p:txBody>
      </p:sp>
      <p:sp>
        <p:nvSpPr>
          <p:cNvPr id="1057" name="Shape 1057"/>
          <p:cNvSpPr/>
          <p:nvPr/>
        </p:nvSpPr>
        <p:spPr>
          <a:xfrm>
            <a:off x="6248400" y="5551487"/>
            <a:ext cx="3619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a:t>
            </a:r>
          </a:p>
        </p:txBody>
      </p:sp>
      <p:sp>
        <p:nvSpPr>
          <p:cNvPr id="1058" name="Shape 1058"/>
          <p:cNvSpPr txBox="1"/>
          <p:nvPr/>
        </p:nvSpPr>
        <p:spPr>
          <a:xfrm>
            <a:off x="2879725" y="6008687"/>
            <a:ext cx="13700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compound</a:t>
            </a:r>
          </a:p>
        </p:txBody>
      </p:sp>
      <p:sp>
        <p:nvSpPr>
          <p:cNvPr id="1059" name="Shape 1059"/>
          <p:cNvSpPr txBox="1"/>
          <p:nvPr/>
        </p:nvSpPr>
        <p:spPr>
          <a:xfrm>
            <a:off x="5089525" y="6008687"/>
            <a:ext cx="2622550"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two or more elements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or compounds</a:t>
            </a:r>
          </a:p>
        </p:txBody>
      </p:sp>
      <p:cxnSp>
        <p:nvCxnSpPr>
          <p:cNvPr id="1060" name="Shape 1060"/>
          <p:cNvCxnSpPr/>
          <p:nvPr/>
        </p:nvCxnSpPr>
        <p:spPr>
          <a:xfrm>
            <a:off x="4267200" y="2655888"/>
            <a:ext cx="609599" cy="0"/>
          </a:xfrm>
          <a:prstGeom prst="straightConnector1">
            <a:avLst/>
          </a:prstGeom>
          <a:noFill/>
          <a:ln w="9525" cap="flat" cmpd="sng">
            <a:solidFill>
              <a:schemeClr val="dk1"/>
            </a:solidFill>
            <a:prstDash val="solid"/>
            <a:round/>
            <a:headEnd type="none" w="med" len="med"/>
            <a:tailEnd type="triangle" w="lg" len="lg"/>
          </a:ln>
        </p:spPr>
      </p:cxnSp>
      <p:cxnSp>
        <p:nvCxnSpPr>
          <p:cNvPr id="1061" name="Shape 1061"/>
          <p:cNvCxnSpPr/>
          <p:nvPr/>
        </p:nvCxnSpPr>
        <p:spPr>
          <a:xfrm>
            <a:off x="4267200" y="4179887"/>
            <a:ext cx="609599" cy="0"/>
          </a:xfrm>
          <a:prstGeom prst="straightConnector1">
            <a:avLst/>
          </a:prstGeom>
          <a:noFill/>
          <a:ln w="9525" cap="flat" cmpd="sng">
            <a:solidFill>
              <a:schemeClr val="dk1"/>
            </a:solidFill>
            <a:prstDash val="solid"/>
            <a:round/>
            <a:headEnd type="none" w="med" len="med"/>
            <a:tailEnd type="triangle" w="lg" len="lg"/>
          </a:ln>
        </p:spPr>
      </p:cxnSp>
      <p:cxnSp>
        <p:nvCxnSpPr>
          <p:cNvPr id="1062" name="Shape 1062"/>
          <p:cNvCxnSpPr/>
          <p:nvPr/>
        </p:nvCxnSpPr>
        <p:spPr>
          <a:xfrm>
            <a:off x="4267200" y="5703887"/>
            <a:ext cx="609599" cy="0"/>
          </a:xfrm>
          <a:prstGeom prst="straightConnector1">
            <a:avLst/>
          </a:prstGeom>
          <a:noFill/>
          <a:ln w="9525" cap="flat" cmpd="sng">
            <a:solidFill>
              <a:schemeClr val="dk1"/>
            </a:solidFill>
            <a:prstDash val="solid"/>
            <a:round/>
            <a:headEnd type="none" w="med" len="med"/>
            <a:tailEnd type="triangle" w="lg" len="lg"/>
          </a:ln>
        </p:spPr>
      </p:cxnSp>
      <p:sp>
        <p:nvSpPr>
          <p:cNvPr id="1063" name="Shape 1063">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64" name="Shape 1064"/>
          <p:cNvSpPr/>
          <p:nvPr/>
        </p:nvSpPr>
        <p:spPr>
          <a:xfrm>
            <a:off x="3276600" y="4343400"/>
            <a:ext cx="762000" cy="762000"/>
          </a:xfrm>
          <a:prstGeom prst="ellipse">
            <a:avLst/>
          </a:prstGeom>
          <a:gradFill>
            <a:gsLst>
              <a:gs pos="0">
                <a:srgbClr val="FF9191"/>
              </a:gs>
              <a:gs pos="100000">
                <a:srgbClr val="FF00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O</a:t>
            </a:r>
          </a:p>
        </p:txBody>
      </p:sp>
      <p:sp>
        <p:nvSpPr>
          <p:cNvPr id="1065" name="Shape 1065"/>
          <p:cNvSpPr/>
          <p:nvPr/>
        </p:nvSpPr>
        <p:spPr>
          <a:xfrm>
            <a:off x="3276600" y="4343400"/>
            <a:ext cx="762000" cy="762000"/>
          </a:xfrm>
          <a:prstGeom prst="ellipse">
            <a:avLst/>
          </a:prstGeom>
          <a:gradFill>
            <a:gsLst>
              <a:gs pos="0">
                <a:srgbClr val="FF9191"/>
              </a:gs>
              <a:gs pos="100000">
                <a:srgbClr val="FF00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O</a:t>
            </a:r>
          </a:p>
        </p:txBody>
      </p:sp>
      <p:sp>
        <p:nvSpPr>
          <p:cNvPr id="1066" name="Shape 1066"/>
          <p:cNvSpPr/>
          <p:nvPr/>
        </p:nvSpPr>
        <p:spPr>
          <a:xfrm>
            <a:off x="3276600" y="3124200"/>
            <a:ext cx="762000" cy="762000"/>
          </a:xfrm>
          <a:prstGeom prst="ellipse">
            <a:avLst/>
          </a:prstGeom>
          <a:gradFill>
            <a:gsLst>
              <a:gs pos="0">
                <a:srgbClr val="FF9191"/>
              </a:gs>
              <a:gs pos="100000">
                <a:srgbClr val="FF00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6"/>
                                        </p:tgtEl>
                                        <p:attrNameLst>
                                          <p:attrName>style.visibility</p:attrName>
                                        </p:attrNameLst>
                                      </p:cBhvr>
                                      <p:to>
                                        <p:strVal val="visible"/>
                                      </p:to>
                                    </p:set>
                                    <p:animEffect transition="in" filter="fade">
                                      <p:cBhvr>
                                        <p:cTn id="7" dur="2000"/>
                                        <p:tgtEl>
                                          <p:spTgt spid="105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58"/>
                                        </p:tgtEl>
                                        <p:attrNameLst>
                                          <p:attrName>style.visibility</p:attrName>
                                        </p:attrNameLst>
                                      </p:cBhvr>
                                      <p:to>
                                        <p:strVal val="visible"/>
                                      </p:to>
                                    </p:set>
                                    <p:animEffect transition="in" filter="fade">
                                      <p:cBhvr>
                                        <p:cTn id="11" dur="500"/>
                                        <p:tgtEl>
                                          <p:spTgt spid="105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59"/>
                                        </p:tgtEl>
                                        <p:attrNameLst>
                                          <p:attrName>style.visibility</p:attrName>
                                        </p:attrNameLst>
                                      </p:cBhvr>
                                      <p:to>
                                        <p:strVal val="visible"/>
                                      </p:to>
                                    </p:set>
                                    <p:animEffect transition="in" filter="fade">
                                      <p:cBhvr>
                                        <p:cTn id="15" dur="50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Lecture Outline – Stoichiometry</a:t>
            </a:r>
          </a:p>
        </p:txBody>
      </p:sp>
      <p:sp>
        <p:nvSpPr>
          <p:cNvPr id="262" name="Shape 262"/>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3" name="Shape 263"/>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4" name="Shape 264"/>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3"/>
              </a:rPr>
              <a:t>Keys</a:t>
            </a:r>
          </a:p>
          <a:p>
            <a:pPr marL="0" marR="0" lvl="0" indent="0" algn="l" rtl="0">
              <a:spcBef>
                <a:spcPts val="0"/>
              </a:spcBef>
              <a:spcAft>
                <a:spcPts val="0"/>
              </a:spcAft>
              <a:buNone/>
            </a:pPr>
            <a:endParaRPr sz="1400" b="0" i="0" u="none" strike="noStrike" cap="none">
              <a:solidFill>
                <a:srgbClr val="FF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5" name="Shape 265"/>
          <p:cNvSpPr/>
          <p:nvPr/>
        </p:nvSpPr>
        <p:spPr>
          <a:xfrm>
            <a:off x="2144713" y="1905000"/>
            <a:ext cx="4438650"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4"/>
              </a:rPr>
              <a:t>Lecture Outline – Stoichiometry</a:t>
            </a:r>
          </a:p>
        </p:txBody>
      </p:sp>
      <p:sp>
        <p:nvSpPr>
          <p:cNvPr id="266" name="Shape 266"/>
          <p:cNvSpPr/>
          <p:nvPr/>
        </p:nvSpPr>
        <p:spPr>
          <a:xfrm>
            <a:off x="2144713" y="4000500"/>
            <a:ext cx="4438650"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5"/>
              </a:rPr>
              <a:t>Lecture Outline – </a:t>
            </a:r>
            <a:r>
              <a:rPr lang="en-US" sz="2400" b="0" i="0" u="sng" strike="noStrike" cap="none">
                <a:solidFill>
                  <a:schemeClr val="hlink"/>
                </a:solidFill>
                <a:latin typeface="Arial"/>
                <a:ea typeface="Arial"/>
                <a:cs typeface="Arial"/>
                <a:sym typeface="Arial"/>
                <a:hlinkClick r:id="rId6"/>
              </a:rPr>
              <a:t>Stoichiometry</a:t>
            </a:r>
          </a:p>
        </p:txBody>
      </p:sp>
      <p:sp>
        <p:nvSpPr>
          <p:cNvPr id="267" name="Shape 267"/>
          <p:cNvSpPr txBox="1"/>
          <p:nvPr/>
        </p:nvSpPr>
        <p:spPr>
          <a:xfrm>
            <a:off x="2484438" y="2316163"/>
            <a:ext cx="2998786"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7"/>
              </a:rPr>
              <a:t>student notes outline</a:t>
            </a:r>
          </a:p>
        </p:txBody>
      </p:sp>
      <p:sp>
        <p:nvSpPr>
          <p:cNvPr id="268" name="Shape 268"/>
          <p:cNvSpPr txBox="1"/>
          <p:nvPr/>
        </p:nvSpPr>
        <p:spPr>
          <a:xfrm>
            <a:off x="2492375" y="2770188"/>
            <a:ext cx="272732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8"/>
              </a:rPr>
              <a:t>textbook questions</a:t>
            </a:r>
          </a:p>
        </p:txBody>
      </p:sp>
      <p:sp>
        <p:nvSpPr>
          <p:cNvPr id="269" name="Shape 269"/>
          <p:cNvSpPr txBox="1"/>
          <p:nvPr/>
        </p:nvSpPr>
        <p:spPr>
          <a:xfrm>
            <a:off x="3081338" y="6505575"/>
            <a:ext cx="2954337"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rgbClr val="000000"/>
                </a:solidFill>
                <a:latin typeface="Arial"/>
                <a:ea typeface="Arial"/>
                <a:cs typeface="Arial"/>
                <a:sym typeface="Arial"/>
              </a:rPr>
              <a:t>http://www.unit5.org/chemistry/Stoichiometry.html</a:t>
            </a:r>
          </a:p>
        </p:txBody>
      </p:sp>
      <p:sp>
        <p:nvSpPr>
          <p:cNvPr id="270" name="Shape 270"/>
          <p:cNvSpPr txBox="1"/>
          <p:nvPr/>
        </p:nvSpPr>
        <p:spPr>
          <a:xfrm>
            <a:off x="2489200" y="4467225"/>
            <a:ext cx="272732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textbook questions</a:t>
            </a:r>
          </a:p>
        </p:txBody>
      </p:sp>
      <p:sp>
        <p:nvSpPr>
          <p:cNvPr id="271" name="Shape 271"/>
          <p:cNvSpPr txBox="1"/>
          <p:nvPr/>
        </p:nvSpPr>
        <p:spPr>
          <a:xfrm>
            <a:off x="7499350" y="6097587"/>
            <a:ext cx="4698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9"/>
              </a:rPr>
              <a:t>text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Shape 107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Decomposition Reaction</a:t>
            </a:r>
          </a:p>
        </p:txBody>
      </p:sp>
      <p:sp>
        <p:nvSpPr>
          <p:cNvPr id="1073" name="Shape 1073"/>
          <p:cNvSpPr/>
          <p:nvPr/>
        </p:nvSpPr>
        <p:spPr>
          <a:xfrm>
            <a:off x="3276600" y="4332287"/>
            <a:ext cx="762000" cy="762000"/>
          </a:xfrm>
          <a:prstGeom prst="ellipse">
            <a:avLst/>
          </a:prstGeom>
          <a:gradFill>
            <a:gsLst>
              <a:gs pos="0">
                <a:srgbClr val="FF9191"/>
              </a:gs>
              <a:gs pos="100000">
                <a:srgbClr val="FF00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O</a:t>
            </a:r>
          </a:p>
        </p:txBody>
      </p:sp>
      <p:sp>
        <p:nvSpPr>
          <p:cNvPr id="1074" name="Shape 1074"/>
          <p:cNvSpPr/>
          <p:nvPr/>
        </p:nvSpPr>
        <p:spPr>
          <a:xfrm>
            <a:off x="6858000" y="4191000"/>
            <a:ext cx="762000" cy="762000"/>
          </a:xfrm>
          <a:prstGeom prst="ellipse">
            <a:avLst/>
          </a:prstGeom>
          <a:gradFill>
            <a:gsLst>
              <a:gs pos="0">
                <a:srgbClr val="FF9191"/>
              </a:gs>
              <a:gs pos="100000">
                <a:srgbClr val="FF00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O</a:t>
            </a:r>
          </a:p>
        </p:txBody>
      </p:sp>
      <p:sp>
        <p:nvSpPr>
          <p:cNvPr id="1075" name="Shape 1075"/>
          <p:cNvSpPr/>
          <p:nvPr/>
        </p:nvSpPr>
        <p:spPr>
          <a:xfrm>
            <a:off x="6858000" y="3417887"/>
            <a:ext cx="762000" cy="762000"/>
          </a:xfrm>
          <a:prstGeom prst="ellipse">
            <a:avLst/>
          </a:prstGeom>
          <a:gradFill>
            <a:gsLst>
              <a:gs pos="0">
                <a:srgbClr val="FF9191"/>
              </a:gs>
              <a:gs pos="100000">
                <a:srgbClr val="FF00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O</a:t>
            </a:r>
          </a:p>
        </p:txBody>
      </p:sp>
      <p:sp>
        <p:nvSpPr>
          <p:cNvPr id="1076" name="Shape 1076"/>
          <p:cNvSpPr/>
          <p:nvPr/>
        </p:nvSpPr>
        <p:spPr>
          <a:xfrm>
            <a:off x="5638800" y="4560887"/>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77" name="Shape 1077"/>
          <p:cNvSpPr/>
          <p:nvPr/>
        </p:nvSpPr>
        <p:spPr>
          <a:xfrm>
            <a:off x="5257800" y="4560887"/>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78" name="Shape 1078"/>
          <p:cNvSpPr/>
          <p:nvPr/>
        </p:nvSpPr>
        <p:spPr>
          <a:xfrm>
            <a:off x="5638800" y="3265488"/>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79" name="Shape 1079"/>
          <p:cNvSpPr/>
          <p:nvPr/>
        </p:nvSpPr>
        <p:spPr>
          <a:xfrm>
            <a:off x="5257800" y="3265488"/>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80" name="Shape 1080"/>
          <p:cNvSpPr/>
          <p:nvPr/>
        </p:nvSpPr>
        <p:spPr>
          <a:xfrm>
            <a:off x="3733800" y="5018087"/>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81" name="Shape 1081"/>
          <p:cNvSpPr/>
          <p:nvPr/>
        </p:nvSpPr>
        <p:spPr>
          <a:xfrm>
            <a:off x="3962400" y="4256087"/>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82" name="Shape 1082"/>
          <p:cNvSpPr/>
          <p:nvPr/>
        </p:nvSpPr>
        <p:spPr>
          <a:xfrm>
            <a:off x="3810000" y="3722687"/>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83" name="Shape 1083"/>
          <p:cNvSpPr/>
          <p:nvPr/>
        </p:nvSpPr>
        <p:spPr>
          <a:xfrm>
            <a:off x="3962400" y="3036888"/>
            <a:ext cx="381000" cy="381000"/>
          </a:xfrm>
          <a:prstGeom prst="ellipse">
            <a:avLst/>
          </a:prstGeom>
          <a:gradFill>
            <a:gsLst>
              <a:gs pos="0">
                <a:srgbClr val="FFFF66"/>
              </a:gs>
              <a:gs pos="100000">
                <a:srgbClr val="FFFFCC"/>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1084" name="Shape 1084"/>
          <p:cNvSpPr/>
          <p:nvPr/>
        </p:nvSpPr>
        <p:spPr>
          <a:xfrm>
            <a:off x="3276600" y="3113088"/>
            <a:ext cx="762000" cy="762000"/>
          </a:xfrm>
          <a:prstGeom prst="ellipse">
            <a:avLst/>
          </a:prstGeom>
          <a:gradFill>
            <a:gsLst>
              <a:gs pos="0">
                <a:srgbClr val="FF9191"/>
              </a:gs>
              <a:gs pos="100000">
                <a:srgbClr val="FF00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O</a:t>
            </a:r>
          </a:p>
        </p:txBody>
      </p:sp>
      <p:sp>
        <p:nvSpPr>
          <p:cNvPr id="1085" name="Shape 1085"/>
          <p:cNvSpPr txBox="1"/>
          <p:nvPr/>
        </p:nvSpPr>
        <p:spPr>
          <a:xfrm>
            <a:off x="1736725" y="1905000"/>
            <a:ext cx="307657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Decomposition reaction</a:t>
            </a:r>
          </a:p>
        </p:txBody>
      </p:sp>
      <p:sp>
        <p:nvSpPr>
          <p:cNvPr id="1086" name="Shape 1086"/>
          <p:cNvSpPr txBox="1"/>
          <p:nvPr/>
        </p:nvSpPr>
        <p:spPr>
          <a:xfrm>
            <a:off x="3108325" y="2351088"/>
            <a:ext cx="9524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H</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O</a:t>
            </a:r>
            <a:r>
              <a:rPr lang="en-US" sz="2400" b="0" i="0" u="none" strike="noStrike" cap="none">
                <a:solidFill>
                  <a:schemeClr val="dk1"/>
                </a:solidFill>
                <a:latin typeface="Arial"/>
                <a:ea typeface="Arial"/>
                <a:cs typeface="Arial"/>
                <a:sym typeface="Arial"/>
              </a:rPr>
              <a:t> </a:t>
            </a:r>
          </a:p>
        </p:txBody>
      </p:sp>
      <p:sp>
        <p:nvSpPr>
          <p:cNvPr id="1087" name="Shape 1087"/>
          <p:cNvSpPr txBox="1"/>
          <p:nvPr/>
        </p:nvSpPr>
        <p:spPr>
          <a:xfrm>
            <a:off x="5241925" y="2427288"/>
            <a:ext cx="67151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2 H</a:t>
            </a:r>
            <a:r>
              <a:rPr lang="en-US" sz="2000" b="0" i="0" u="none" strike="noStrike" cap="none" baseline="-25000">
                <a:solidFill>
                  <a:schemeClr val="dk1"/>
                </a:solidFill>
                <a:latin typeface="Arial"/>
                <a:ea typeface="Arial"/>
                <a:cs typeface="Arial"/>
                <a:sym typeface="Arial"/>
              </a:rPr>
              <a:t>2</a:t>
            </a:r>
          </a:p>
        </p:txBody>
      </p:sp>
      <p:sp>
        <p:nvSpPr>
          <p:cNvPr id="1088" name="Shape 1088"/>
          <p:cNvSpPr txBox="1"/>
          <p:nvPr/>
        </p:nvSpPr>
        <p:spPr>
          <a:xfrm>
            <a:off x="7070725" y="2427288"/>
            <a:ext cx="4730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O</a:t>
            </a:r>
            <a:r>
              <a:rPr lang="en-US" sz="2000" b="0" i="0" u="none" strike="noStrike" cap="none" baseline="-25000">
                <a:solidFill>
                  <a:schemeClr val="dk1"/>
                </a:solidFill>
                <a:latin typeface="Arial"/>
                <a:ea typeface="Arial"/>
                <a:cs typeface="Arial"/>
                <a:sym typeface="Arial"/>
              </a:rPr>
              <a:t>2</a:t>
            </a:r>
          </a:p>
        </p:txBody>
      </p:sp>
      <p:sp>
        <p:nvSpPr>
          <p:cNvPr id="1089" name="Shape 1089"/>
          <p:cNvSpPr txBox="1"/>
          <p:nvPr/>
        </p:nvSpPr>
        <p:spPr>
          <a:xfrm>
            <a:off x="1812925" y="5551487"/>
            <a:ext cx="235426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General form:  AB</a:t>
            </a:r>
          </a:p>
        </p:txBody>
      </p:sp>
      <p:sp>
        <p:nvSpPr>
          <p:cNvPr id="1090" name="Shape 1090"/>
          <p:cNvSpPr txBox="1"/>
          <p:nvPr/>
        </p:nvSpPr>
        <p:spPr>
          <a:xfrm>
            <a:off x="5394325" y="5551487"/>
            <a:ext cx="43815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A </a:t>
            </a:r>
          </a:p>
        </p:txBody>
      </p:sp>
      <p:sp>
        <p:nvSpPr>
          <p:cNvPr id="1091" name="Shape 1091"/>
          <p:cNvSpPr txBox="1"/>
          <p:nvPr/>
        </p:nvSpPr>
        <p:spPr>
          <a:xfrm>
            <a:off x="6994525" y="5551487"/>
            <a:ext cx="36829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B</a:t>
            </a:r>
          </a:p>
        </p:txBody>
      </p:sp>
      <p:sp>
        <p:nvSpPr>
          <p:cNvPr id="1092" name="Shape 1092"/>
          <p:cNvSpPr txBox="1"/>
          <p:nvPr/>
        </p:nvSpPr>
        <p:spPr>
          <a:xfrm>
            <a:off x="6232525" y="2351088"/>
            <a:ext cx="3619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a:t>
            </a:r>
          </a:p>
        </p:txBody>
      </p:sp>
      <p:sp>
        <p:nvSpPr>
          <p:cNvPr id="1093" name="Shape 1093"/>
          <p:cNvSpPr/>
          <p:nvPr/>
        </p:nvSpPr>
        <p:spPr>
          <a:xfrm>
            <a:off x="6267450" y="3951287"/>
            <a:ext cx="3619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a:t>
            </a:r>
          </a:p>
        </p:txBody>
      </p:sp>
      <p:sp>
        <p:nvSpPr>
          <p:cNvPr id="1094" name="Shape 1094"/>
          <p:cNvSpPr/>
          <p:nvPr/>
        </p:nvSpPr>
        <p:spPr>
          <a:xfrm>
            <a:off x="6248400" y="5551487"/>
            <a:ext cx="3619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a:t>
            </a:r>
          </a:p>
        </p:txBody>
      </p:sp>
      <p:sp>
        <p:nvSpPr>
          <p:cNvPr id="1095" name="Shape 1095"/>
          <p:cNvSpPr txBox="1"/>
          <p:nvPr/>
        </p:nvSpPr>
        <p:spPr>
          <a:xfrm>
            <a:off x="2879725" y="6008687"/>
            <a:ext cx="13700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compound</a:t>
            </a:r>
          </a:p>
        </p:txBody>
      </p:sp>
      <p:sp>
        <p:nvSpPr>
          <p:cNvPr id="1096" name="Shape 1096"/>
          <p:cNvSpPr txBox="1"/>
          <p:nvPr/>
        </p:nvSpPr>
        <p:spPr>
          <a:xfrm>
            <a:off x="5089525" y="6008687"/>
            <a:ext cx="2622550"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two or more elements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or compounds</a:t>
            </a:r>
          </a:p>
        </p:txBody>
      </p:sp>
      <p:cxnSp>
        <p:nvCxnSpPr>
          <p:cNvPr id="1097" name="Shape 1097"/>
          <p:cNvCxnSpPr/>
          <p:nvPr/>
        </p:nvCxnSpPr>
        <p:spPr>
          <a:xfrm>
            <a:off x="4267200" y="2655888"/>
            <a:ext cx="609599" cy="0"/>
          </a:xfrm>
          <a:prstGeom prst="straightConnector1">
            <a:avLst/>
          </a:prstGeom>
          <a:noFill/>
          <a:ln w="9525" cap="flat" cmpd="sng">
            <a:solidFill>
              <a:schemeClr val="dk1"/>
            </a:solidFill>
            <a:prstDash val="solid"/>
            <a:round/>
            <a:headEnd type="none" w="med" len="med"/>
            <a:tailEnd type="triangle" w="lg" len="lg"/>
          </a:ln>
        </p:spPr>
      </p:cxnSp>
      <p:cxnSp>
        <p:nvCxnSpPr>
          <p:cNvPr id="1098" name="Shape 1098"/>
          <p:cNvCxnSpPr/>
          <p:nvPr/>
        </p:nvCxnSpPr>
        <p:spPr>
          <a:xfrm>
            <a:off x="4267200" y="4179887"/>
            <a:ext cx="609599" cy="0"/>
          </a:xfrm>
          <a:prstGeom prst="straightConnector1">
            <a:avLst/>
          </a:prstGeom>
          <a:noFill/>
          <a:ln w="9525" cap="flat" cmpd="sng">
            <a:solidFill>
              <a:schemeClr val="dk1"/>
            </a:solidFill>
            <a:prstDash val="solid"/>
            <a:round/>
            <a:headEnd type="none" w="med" len="med"/>
            <a:tailEnd type="triangle" w="lg" len="lg"/>
          </a:ln>
        </p:spPr>
      </p:cxnSp>
      <p:cxnSp>
        <p:nvCxnSpPr>
          <p:cNvPr id="1099" name="Shape 1099"/>
          <p:cNvCxnSpPr/>
          <p:nvPr/>
        </p:nvCxnSpPr>
        <p:spPr>
          <a:xfrm>
            <a:off x="4267200" y="5703887"/>
            <a:ext cx="609599" cy="0"/>
          </a:xfrm>
          <a:prstGeom prst="straightConnector1">
            <a:avLst/>
          </a:prstGeom>
          <a:noFill/>
          <a:ln w="9525" cap="flat" cmpd="sng">
            <a:solidFill>
              <a:schemeClr val="dk1"/>
            </a:solidFill>
            <a:prstDash val="solid"/>
            <a:round/>
            <a:headEnd type="none" w="med" len="med"/>
            <a:tailEnd type="triangle" w="lg" len="lg"/>
          </a:ln>
        </p:spPr>
      </p:cxnSp>
      <p:sp>
        <p:nvSpPr>
          <p:cNvPr id="1100" name="Shape 1100">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95"/>
                                        </p:tgtEl>
                                        <p:attrNameLst>
                                          <p:attrName>style.visibility</p:attrName>
                                        </p:attrNameLst>
                                      </p:cBhvr>
                                      <p:to>
                                        <p:strVal val="visible"/>
                                      </p:to>
                                    </p:set>
                                    <p:animEffect transition="in" filter="fade">
                                      <p:cBhvr>
                                        <p:cTn id="7" dur="500"/>
                                        <p:tgtEl>
                                          <p:spTgt spid="10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96"/>
                                        </p:tgtEl>
                                        <p:attrNameLst>
                                          <p:attrName>style.visibility</p:attrName>
                                        </p:attrNameLst>
                                      </p:cBhvr>
                                      <p:to>
                                        <p:strVal val="visible"/>
                                      </p:to>
                                    </p:set>
                                    <p:animEffect transition="in" filter="fade">
                                      <p:cBhvr>
                                        <p:cTn id="11" dur="500"/>
                                        <p:tgtEl>
                                          <p:spTgt spid="1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05"/>
        <p:cNvGrpSpPr/>
        <p:nvPr/>
      </p:nvGrpSpPr>
      <p:grpSpPr>
        <a:xfrm>
          <a:off x="0" y="0"/>
          <a:ext cx="0" cy="0"/>
          <a:chOff x="0" y="0"/>
          <a:chExt cx="0" cy="0"/>
        </a:xfrm>
      </p:grpSpPr>
      <p:sp>
        <p:nvSpPr>
          <p:cNvPr id="1106" name="Shape 110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Single Replacement Reactions</a:t>
            </a:r>
          </a:p>
        </p:txBody>
      </p:sp>
      <p:sp>
        <p:nvSpPr>
          <p:cNvPr id="1107" name="Shape 1107"/>
          <p:cNvSpPr txBox="1"/>
          <p:nvPr/>
        </p:nvSpPr>
        <p:spPr>
          <a:xfrm>
            <a:off x="2289175" y="3395662"/>
            <a:ext cx="4568825"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chemeClr val="lt1"/>
                </a:solidFill>
                <a:latin typeface="Arial"/>
                <a:ea typeface="Arial"/>
                <a:cs typeface="Arial"/>
                <a:sym typeface="Arial"/>
              </a:rPr>
              <a:t>A  +  BC  →  B  +  AC</a:t>
            </a:r>
          </a:p>
        </p:txBody>
      </p:sp>
      <p:sp>
        <p:nvSpPr>
          <p:cNvPr id="1108" name="Shape 1108"/>
          <p:cNvSpPr txBox="1"/>
          <p:nvPr/>
        </p:nvSpPr>
        <p:spPr>
          <a:xfrm>
            <a:off x="3108325" y="4462462"/>
            <a:ext cx="3054350"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rgbClr val="FFFF66"/>
                </a:solidFill>
                <a:latin typeface="Arial"/>
                <a:ea typeface="Arial"/>
                <a:cs typeface="Arial"/>
                <a:sym typeface="Arial"/>
              </a:rPr>
              <a:t>Activity Series</a:t>
            </a:r>
          </a:p>
        </p:txBody>
      </p:sp>
      <p:sp>
        <p:nvSpPr>
          <p:cNvPr id="1109" name="Shape 1109">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Shape 1115"/>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Formation of a solid AgCl</a:t>
            </a:r>
          </a:p>
        </p:txBody>
      </p:sp>
      <p:pic>
        <p:nvPicPr>
          <p:cNvPr id="1116" name="Shape 1116" descr="Zumdahl08_04"/>
          <p:cNvPicPr preferRelativeResize="0">
            <a:picLocks noGrp="1"/>
          </p:cNvPicPr>
          <p:nvPr>
            <p:ph type="body" idx="1"/>
          </p:nvPr>
        </p:nvPicPr>
        <p:blipFill rotWithShape="1">
          <a:blip r:embed="rId3">
            <a:alphaModFix/>
          </a:blip>
          <a:srcRect l="3262" t="3226" r="2107" b="4839"/>
          <a:stretch/>
        </p:blipFill>
        <p:spPr>
          <a:xfrm>
            <a:off x="2438400" y="1447800"/>
            <a:ext cx="4419599" cy="4343400"/>
          </a:xfrm>
          <a:prstGeom prst="rect">
            <a:avLst/>
          </a:prstGeom>
          <a:noFill/>
          <a:ln w="57150" cap="flat" cmpd="sng">
            <a:solidFill>
              <a:schemeClr val="dk1"/>
            </a:solidFill>
            <a:prstDash val="solid"/>
            <a:round/>
            <a:headEnd type="none" w="med" len="med"/>
            <a:tailEnd type="none" w="med" len="med"/>
          </a:ln>
        </p:spPr>
      </p:pic>
      <p:sp>
        <p:nvSpPr>
          <p:cNvPr id="1117" name="Shape 1117"/>
          <p:cNvSpPr txBox="1"/>
          <p:nvPr/>
        </p:nvSpPr>
        <p:spPr>
          <a:xfrm>
            <a:off x="1219200" y="6172200"/>
            <a:ext cx="678656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AgNO</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(aq)  +  KCl(aq)  →  KNO</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 (aq)  +  AgCl(s)</a:t>
            </a:r>
          </a:p>
        </p:txBody>
      </p:sp>
      <p:cxnSp>
        <p:nvCxnSpPr>
          <p:cNvPr id="1118" name="Shape 1118"/>
          <p:cNvCxnSpPr/>
          <p:nvPr/>
        </p:nvCxnSpPr>
        <p:spPr>
          <a:xfrm rot="10800000">
            <a:off x="4419600" y="4495800"/>
            <a:ext cx="2743199" cy="1676399"/>
          </a:xfrm>
          <a:prstGeom prst="straightConnector1">
            <a:avLst/>
          </a:prstGeom>
          <a:noFill/>
          <a:ln w="19050" cap="flat" cmpd="sng">
            <a:solidFill>
              <a:schemeClr val="dk1"/>
            </a:solidFill>
            <a:prstDash val="solid"/>
            <a:round/>
            <a:headEnd type="none" w="med" len="med"/>
            <a:tailEnd type="triangle" w="lg" len="lg"/>
          </a:ln>
        </p:spPr>
      </p:cxnSp>
      <p:sp>
        <p:nvSpPr>
          <p:cNvPr id="1119" name="Shape 1119">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16"/>
                                        </p:tgtEl>
                                        <p:attrNameLst>
                                          <p:attrName>style.visibility</p:attrName>
                                        </p:attrNameLst>
                                      </p:cBhvr>
                                      <p:to>
                                        <p:strVal val="visible"/>
                                      </p:to>
                                    </p:set>
                                    <p:anim calcmode="lin" valueType="num">
                                      <p:cBhvr additive="base">
                                        <p:cTn id="7" dur="500"/>
                                        <p:tgtEl>
                                          <p:spTgt spid="1116"/>
                                        </p:tgtEl>
                                        <p:attrNameLst>
                                          <p:attrName>ppt_w</p:attrName>
                                        </p:attrNameLst>
                                      </p:cBhvr>
                                      <p:tavLst>
                                        <p:tav tm="0">
                                          <p:val>
                                            <p:strVal val="0"/>
                                          </p:val>
                                        </p:tav>
                                        <p:tav tm="100000">
                                          <p:val>
                                            <p:strVal val="#ppt_w"/>
                                          </p:val>
                                        </p:tav>
                                      </p:tavLst>
                                    </p:anim>
                                    <p:anim calcmode="lin" valueType="num">
                                      <p:cBhvr additive="base">
                                        <p:cTn id="8" dur="500"/>
                                        <p:tgtEl>
                                          <p:spTgt spid="111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18"/>
                                        </p:tgtEl>
                                        <p:attrNameLst>
                                          <p:attrName>style.visibility</p:attrName>
                                        </p:attrNameLst>
                                      </p:cBhvr>
                                      <p:to>
                                        <p:strVal val="visible"/>
                                      </p:to>
                                    </p:set>
                                    <p:animEffect transition="in" filter="fade">
                                      <p:cBhvr>
                                        <p:cTn id="12" dur="500"/>
                                        <p:tgtEl>
                                          <p:spTgt spid="1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Shape 112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Single and Double Replacement Reactions</a:t>
            </a:r>
          </a:p>
        </p:txBody>
      </p:sp>
      <p:sp>
        <p:nvSpPr>
          <p:cNvPr id="1126" name="Shape 1126"/>
          <p:cNvSpPr/>
          <p:nvPr/>
        </p:nvSpPr>
        <p:spPr>
          <a:xfrm>
            <a:off x="2286000" y="4343400"/>
            <a:ext cx="4572000" cy="2133599"/>
          </a:xfrm>
          <a:prstGeom prst="rect">
            <a:avLst/>
          </a:prstGeom>
          <a:gradFill>
            <a:gsLst>
              <a:gs pos="0">
                <a:srgbClr val="FFCC00"/>
              </a:gs>
              <a:gs pos="100000">
                <a:srgbClr val="FFFFCC"/>
              </a:gs>
            </a:gsLst>
            <a:path path="circle">
              <a:fillToRect l="100000" b="100000"/>
            </a:path>
            <a:tileRect t="-100000" r="-10000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27" name="Shape 1127"/>
          <p:cNvSpPr txBox="1"/>
          <p:nvPr/>
        </p:nvSpPr>
        <p:spPr>
          <a:xfrm>
            <a:off x="2362200" y="4419600"/>
            <a:ext cx="29845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Double-replacement reaction</a:t>
            </a:r>
          </a:p>
        </p:txBody>
      </p:sp>
      <p:sp>
        <p:nvSpPr>
          <p:cNvPr id="1128" name="Shape 1128"/>
          <p:cNvSpPr txBox="1"/>
          <p:nvPr/>
        </p:nvSpPr>
        <p:spPr>
          <a:xfrm>
            <a:off x="2514600" y="4953000"/>
            <a:ext cx="40433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CaCO</a:t>
            </a:r>
            <a:r>
              <a:rPr lang="en-US" sz="1400" b="1" i="0" u="none" strike="noStrike" cap="none" baseline="-25000">
                <a:solidFill>
                  <a:schemeClr val="dk1"/>
                </a:solidFill>
                <a:latin typeface="Arial"/>
                <a:ea typeface="Arial"/>
                <a:cs typeface="Arial"/>
                <a:sym typeface="Arial"/>
              </a:rPr>
              <a:t>3</a:t>
            </a:r>
            <a:r>
              <a:rPr lang="en-US" sz="1400" b="1" i="0" u="none" strike="noStrike" cap="none">
                <a:solidFill>
                  <a:schemeClr val="dk1"/>
                </a:solidFill>
                <a:latin typeface="Arial"/>
                <a:ea typeface="Arial"/>
                <a:cs typeface="Arial"/>
                <a:sym typeface="Arial"/>
              </a:rPr>
              <a:t>     +     2 HCl     →     CaCl</a:t>
            </a:r>
            <a:r>
              <a:rPr lang="en-US" sz="1400" b="1" i="0" u="none" strike="noStrike" cap="none" baseline="-25000">
                <a:solidFill>
                  <a:schemeClr val="dk1"/>
                </a:solidFill>
                <a:latin typeface="Arial"/>
                <a:ea typeface="Arial"/>
                <a:cs typeface="Arial"/>
                <a:sym typeface="Arial"/>
              </a:rPr>
              <a:t>2</a:t>
            </a:r>
            <a:r>
              <a:rPr lang="en-US" sz="1400" b="1" i="0" u="none" strike="noStrike" cap="none">
                <a:solidFill>
                  <a:schemeClr val="dk1"/>
                </a:solidFill>
                <a:latin typeface="Arial"/>
                <a:ea typeface="Arial"/>
                <a:cs typeface="Arial"/>
                <a:sym typeface="Arial"/>
              </a:rPr>
              <a:t>     +     H</a:t>
            </a:r>
            <a:r>
              <a:rPr lang="en-US" sz="1400" b="1" i="0" u="none" strike="noStrike" cap="none" baseline="-25000">
                <a:solidFill>
                  <a:schemeClr val="dk1"/>
                </a:solidFill>
                <a:latin typeface="Arial"/>
                <a:ea typeface="Arial"/>
                <a:cs typeface="Arial"/>
                <a:sym typeface="Arial"/>
              </a:rPr>
              <a:t>2</a:t>
            </a:r>
            <a:r>
              <a:rPr lang="en-US" sz="1400" b="1" i="0" u="none" strike="noStrike" cap="none">
                <a:solidFill>
                  <a:schemeClr val="dk1"/>
                </a:solidFill>
                <a:latin typeface="Arial"/>
                <a:ea typeface="Arial"/>
                <a:cs typeface="Arial"/>
                <a:sym typeface="Arial"/>
              </a:rPr>
              <a:t>CO</a:t>
            </a:r>
            <a:r>
              <a:rPr lang="en-US" sz="1400" b="1" i="0" u="none" strike="noStrike" cap="none" baseline="-25000">
                <a:solidFill>
                  <a:schemeClr val="dk1"/>
                </a:solidFill>
                <a:latin typeface="Arial"/>
                <a:ea typeface="Arial"/>
                <a:cs typeface="Arial"/>
                <a:sym typeface="Arial"/>
              </a:rPr>
              <a:t>3</a:t>
            </a:r>
          </a:p>
        </p:txBody>
      </p:sp>
      <p:cxnSp>
        <p:nvCxnSpPr>
          <p:cNvPr id="1129" name="Shape 1129"/>
          <p:cNvCxnSpPr/>
          <p:nvPr/>
        </p:nvCxnSpPr>
        <p:spPr>
          <a:xfrm rot="10800000">
            <a:off x="2743200" y="4800599"/>
            <a:ext cx="0" cy="228600"/>
          </a:xfrm>
          <a:prstGeom prst="straightConnector1">
            <a:avLst/>
          </a:prstGeom>
          <a:noFill/>
          <a:ln w="28575" cap="flat" cmpd="sng">
            <a:solidFill>
              <a:schemeClr val="accent2"/>
            </a:solidFill>
            <a:prstDash val="solid"/>
            <a:round/>
            <a:headEnd type="none" w="med" len="med"/>
            <a:tailEnd type="none" w="med" len="med"/>
          </a:ln>
        </p:spPr>
      </p:cxnSp>
      <p:cxnSp>
        <p:nvCxnSpPr>
          <p:cNvPr id="1130" name="Shape 1130"/>
          <p:cNvCxnSpPr/>
          <p:nvPr/>
        </p:nvCxnSpPr>
        <p:spPr>
          <a:xfrm>
            <a:off x="2743200" y="4800600"/>
            <a:ext cx="2286000" cy="0"/>
          </a:xfrm>
          <a:prstGeom prst="straightConnector1">
            <a:avLst/>
          </a:prstGeom>
          <a:noFill/>
          <a:ln w="28575" cap="flat" cmpd="sng">
            <a:solidFill>
              <a:schemeClr val="accent2"/>
            </a:solidFill>
            <a:prstDash val="solid"/>
            <a:round/>
            <a:headEnd type="none" w="med" len="med"/>
            <a:tailEnd type="none" w="med" len="med"/>
          </a:ln>
        </p:spPr>
      </p:cxnSp>
      <p:cxnSp>
        <p:nvCxnSpPr>
          <p:cNvPr id="1131" name="Shape 1131"/>
          <p:cNvCxnSpPr/>
          <p:nvPr/>
        </p:nvCxnSpPr>
        <p:spPr>
          <a:xfrm rot="10800000">
            <a:off x="5029200" y="4800599"/>
            <a:ext cx="0" cy="228600"/>
          </a:xfrm>
          <a:prstGeom prst="straightConnector1">
            <a:avLst/>
          </a:prstGeom>
          <a:noFill/>
          <a:ln w="19050" cap="flat" cmpd="sng">
            <a:solidFill>
              <a:schemeClr val="accent2"/>
            </a:solidFill>
            <a:prstDash val="solid"/>
            <a:round/>
            <a:headEnd type="triangle" w="lg" len="lg"/>
            <a:tailEnd type="none" w="med" len="med"/>
          </a:ln>
        </p:spPr>
      </p:cxnSp>
      <p:cxnSp>
        <p:nvCxnSpPr>
          <p:cNvPr id="1132" name="Shape 1132"/>
          <p:cNvCxnSpPr/>
          <p:nvPr/>
        </p:nvCxnSpPr>
        <p:spPr>
          <a:xfrm>
            <a:off x="4114800" y="5257800"/>
            <a:ext cx="0" cy="228600"/>
          </a:xfrm>
          <a:prstGeom prst="straightConnector1">
            <a:avLst/>
          </a:prstGeom>
          <a:noFill/>
          <a:ln w="28575" cap="flat" cmpd="sng">
            <a:solidFill>
              <a:srgbClr val="FF0000"/>
            </a:solidFill>
            <a:prstDash val="solid"/>
            <a:round/>
            <a:headEnd type="none" w="med" len="med"/>
            <a:tailEnd type="none" w="med" len="med"/>
          </a:ln>
        </p:spPr>
      </p:cxnSp>
      <p:cxnSp>
        <p:nvCxnSpPr>
          <p:cNvPr id="1133" name="Shape 1133"/>
          <p:cNvCxnSpPr/>
          <p:nvPr/>
        </p:nvCxnSpPr>
        <p:spPr>
          <a:xfrm>
            <a:off x="4114800" y="5486400"/>
            <a:ext cx="1143000" cy="0"/>
          </a:xfrm>
          <a:prstGeom prst="straightConnector1">
            <a:avLst/>
          </a:prstGeom>
          <a:noFill/>
          <a:ln w="28575" cap="flat" cmpd="sng">
            <a:solidFill>
              <a:srgbClr val="FF0000"/>
            </a:solidFill>
            <a:prstDash val="solid"/>
            <a:round/>
            <a:headEnd type="none" w="med" len="med"/>
            <a:tailEnd type="none" w="med" len="med"/>
          </a:ln>
        </p:spPr>
      </p:cxnSp>
      <p:cxnSp>
        <p:nvCxnSpPr>
          <p:cNvPr id="1134" name="Shape 1134"/>
          <p:cNvCxnSpPr/>
          <p:nvPr/>
        </p:nvCxnSpPr>
        <p:spPr>
          <a:xfrm>
            <a:off x="5257800" y="5257800"/>
            <a:ext cx="0" cy="228600"/>
          </a:xfrm>
          <a:prstGeom prst="straightConnector1">
            <a:avLst/>
          </a:prstGeom>
          <a:noFill/>
          <a:ln w="28575" cap="flat" cmpd="sng">
            <a:solidFill>
              <a:srgbClr val="FF0000"/>
            </a:solidFill>
            <a:prstDash val="solid"/>
            <a:round/>
            <a:headEnd type="triangle" w="lg" len="lg"/>
            <a:tailEnd type="none" w="med" len="med"/>
          </a:ln>
        </p:spPr>
      </p:cxnSp>
      <p:cxnSp>
        <p:nvCxnSpPr>
          <p:cNvPr id="1135" name="Shape 1135"/>
          <p:cNvCxnSpPr/>
          <p:nvPr/>
        </p:nvCxnSpPr>
        <p:spPr>
          <a:xfrm>
            <a:off x="3962400" y="5257800"/>
            <a:ext cx="0" cy="381000"/>
          </a:xfrm>
          <a:prstGeom prst="straightConnector1">
            <a:avLst/>
          </a:prstGeom>
          <a:noFill/>
          <a:ln w="28575" cap="flat" cmpd="sng">
            <a:solidFill>
              <a:srgbClr val="006600"/>
            </a:solidFill>
            <a:prstDash val="solid"/>
            <a:round/>
            <a:headEnd type="none" w="med" len="med"/>
            <a:tailEnd type="none" w="med" len="med"/>
          </a:ln>
        </p:spPr>
      </p:cxnSp>
      <p:cxnSp>
        <p:nvCxnSpPr>
          <p:cNvPr id="1136" name="Shape 1136"/>
          <p:cNvCxnSpPr/>
          <p:nvPr/>
        </p:nvCxnSpPr>
        <p:spPr>
          <a:xfrm>
            <a:off x="3962400" y="5638800"/>
            <a:ext cx="2057400" cy="0"/>
          </a:xfrm>
          <a:prstGeom prst="straightConnector1">
            <a:avLst/>
          </a:prstGeom>
          <a:noFill/>
          <a:ln w="28575" cap="flat" cmpd="sng">
            <a:solidFill>
              <a:srgbClr val="006600"/>
            </a:solidFill>
            <a:prstDash val="solid"/>
            <a:round/>
            <a:headEnd type="none" w="med" len="med"/>
            <a:tailEnd type="none" w="med" len="med"/>
          </a:ln>
        </p:spPr>
      </p:cxnSp>
      <p:cxnSp>
        <p:nvCxnSpPr>
          <p:cNvPr id="1137" name="Shape 1137"/>
          <p:cNvCxnSpPr/>
          <p:nvPr/>
        </p:nvCxnSpPr>
        <p:spPr>
          <a:xfrm>
            <a:off x="6019800" y="5257800"/>
            <a:ext cx="0" cy="381000"/>
          </a:xfrm>
          <a:prstGeom prst="straightConnector1">
            <a:avLst/>
          </a:prstGeom>
          <a:noFill/>
          <a:ln w="28575" cap="flat" cmpd="sng">
            <a:solidFill>
              <a:srgbClr val="006600"/>
            </a:solidFill>
            <a:prstDash val="solid"/>
            <a:round/>
            <a:headEnd type="triangle" w="lg" len="lg"/>
            <a:tailEnd type="none" w="med" len="med"/>
          </a:ln>
        </p:spPr>
      </p:cxnSp>
      <p:cxnSp>
        <p:nvCxnSpPr>
          <p:cNvPr id="1138" name="Shape 1138"/>
          <p:cNvCxnSpPr/>
          <p:nvPr/>
        </p:nvCxnSpPr>
        <p:spPr>
          <a:xfrm>
            <a:off x="2971800" y="5257800"/>
            <a:ext cx="0" cy="533399"/>
          </a:xfrm>
          <a:prstGeom prst="straightConnector1">
            <a:avLst/>
          </a:prstGeom>
          <a:noFill/>
          <a:ln w="28575" cap="flat" cmpd="sng">
            <a:solidFill>
              <a:srgbClr val="FF6600"/>
            </a:solidFill>
            <a:prstDash val="solid"/>
            <a:round/>
            <a:headEnd type="none" w="med" len="med"/>
            <a:tailEnd type="none" w="med" len="med"/>
          </a:ln>
        </p:spPr>
      </p:cxnSp>
      <p:cxnSp>
        <p:nvCxnSpPr>
          <p:cNvPr id="1139" name="Shape 1139"/>
          <p:cNvCxnSpPr/>
          <p:nvPr/>
        </p:nvCxnSpPr>
        <p:spPr>
          <a:xfrm>
            <a:off x="2971800" y="5791200"/>
            <a:ext cx="3352799" cy="0"/>
          </a:xfrm>
          <a:prstGeom prst="straightConnector1">
            <a:avLst/>
          </a:prstGeom>
          <a:noFill/>
          <a:ln w="28575" cap="flat" cmpd="sng">
            <a:solidFill>
              <a:srgbClr val="FF6600"/>
            </a:solidFill>
            <a:prstDash val="solid"/>
            <a:round/>
            <a:headEnd type="none" w="med" len="med"/>
            <a:tailEnd type="none" w="med" len="med"/>
          </a:ln>
        </p:spPr>
      </p:cxnSp>
      <p:cxnSp>
        <p:nvCxnSpPr>
          <p:cNvPr id="1140" name="Shape 1140"/>
          <p:cNvCxnSpPr/>
          <p:nvPr/>
        </p:nvCxnSpPr>
        <p:spPr>
          <a:xfrm>
            <a:off x="6324600" y="5257800"/>
            <a:ext cx="0" cy="533399"/>
          </a:xfrm>
          <a:prstGeom prst="straightConnector1">
            <a:avLst/>
          </a:prstGeom>
          <a:noFill/>
          <a:ln w="28575" cap="flat" cmpd="sng">
            <a:solidFill>
              <a:srgbClr val="FF6600"/>
            </a:solidFill>
            <a:prstDash val="solid"/>
            <a:round/>
            <a:headEnd type="triangle" w="lg" len="lg"/>
            <a:tailEnd type="none" w="med" len="med"/>
          </a:ln>
        </p:spPr>
      </p:cxnSp>
      <p:sp>
        <p:nvSpPr>
          <p:cNvPr id="1141" name="Shape 1141"/>
          <p:cNvSpPr txBox="1"/>
          <p:nvPr/>
        </p:nvSpPr>
        <p:spPr>
          <a:xfrm>
            <a:off x="2362200" y="5883275"/>
            <a:ext cx="4054475"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General form:</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      AB          +     CD        →      AD        +       CB</a:t>
            </a:r>
          </a:p>
        </p:txBody>
      </p:sp>
      <p:sp>
        <p:nvSpPr>
          <p:cNvPr id="1142" name="Shape 1142"/>
          <p:cNvSpPr/>
          <p:nvPr/>
        </p:nvSpPr>
        <p:spPr>
          <a:xfrm>
            <a:off x="2286000" y="1981200"/>
            <a:ext cx="4572000" cy="1981199"/>
          </a:xfrm>
          <a:prstGeom prst="rect">
            <a:avLst/>
          </a:prstGeom>
          <a:gradFill>
            <a:gsLst>
              <a:gs pos="0">
                <a:srgbClr val="FFCC00"/>
              </a:gs>
              <a:gs pos="100000">
                <a:srgbClr val="FFFFCC"/>
              </a:gs>
            </a:gsLst>
            <a:path path="circle">
              <a:fillToRect l="100000" b="100000"/>
            </a:path>
            <a:tileRect t="-100000" r="-10000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43" name="Shape 1143"/>
          <p:cNvSpPr txBox="1"/>
          <p:nvPr/>
        </p:nvSpPr>
        <p:spPr>
          <a:xfrm>
            <a:off x="2362200" y="2057400"/>
            <a:ext cx="29067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Single-replacement reaction</a:t>
            </a:r>
          </a:p>
        </p:txBody>
      </p:sp>
      <p:sp>
        <p:nvSpPr>
          <p:cNvPr id="1144" name="Shape 1144"/>
          <p:cNvSpPr txBox="1"/>
          <p:nvPr/>
        </p:nvSpPr>
        <p:spPr>
          <a:xfrm>
            <a:off x="2514600" y="2667000"/>
            <a:ext cx="3716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Mg     +      CuSO</a:t>
            </a:r>
            <a:r>
              <a:rPr lang="en-US" sz="1400" b="1" i="0" u="none" strike="noStrike" cap="none" baseline="-25000">
                <a:solidFill>
                  <a:schemeClr val="dk1"/>
                </a:solidFill>
                <a:latin typeface="Arial"/>
                <a:ea typeface="Arial"/>
                <a:cs typeface="Arial"/>
                <a:sym typeface="Arial"/>
              </a:rPr>
              <a:t>4</a:t>
            </a:r>
            <a:r>
              <a:rPr lang="en-US" sz="1400" b="1" i="0" u="none" strike="noStrike" cap="none">
                <a:solidFill>
                  <a:schemeClr val="dk1"/>
                </a:solidFill>
                <a:latin typeface="Arial"/>
                <a:ea typeface="Arial"/>
                <a:cs typeface="Arial"/>
                <a:sym typeface="Arial"/>
              </a:rPr>
              <a:t>     →     MgSO</a:t>
            </a:r>
            <a:r>
              <a:rPr lang="en-US" sz="1400" b="1" i="0" u="none" strike="noStrike" cap="none" baseline="-25000">
                <a:solidFill>
                  <a:schemeClr val="dk1"/>
                </a:solidFill>
                <a:latin typeface="Arial"/>
                <a:ea typeface="Arial"/>
                <a:cs typeface="Arial"/>
                <a:sym typeface="Arial"/>
              </a:rPr>
              <a:t>4</a:t>
            </a:r>
            <a:r>
              <a:rPr lang="en-US" sz="1400" b="1" i="0" u="none" strike="noStrike" cap="none">
                <a:solidFill>
                  <a:schemeClr val="dk1"/>
                </a:solidFill>
                <a:latin typeface="Arial"/>
                <a:ea typeface="Arial"/>
                <a:cs typeface="Arial"/>
                <a:sym typeface="Arial"/>
              </a:rPr>
              <a:t>     +     Cu</a:t>
            </a:r>
          </a:p>
        </p:txBody>
      </p:sp>
      <p:cxnSp>
        <p:nvCxnSpPr>
          <p:cNvPr id="1145" name="Shape 1145"/>
          <p:cNvCxnSpPr/>
          <p:nvPr/>
        </p:nvCxnSpPr>
        <p:spPr>
          <a:xfrm rot="10800000">
            <a:off x="2743200" y="2438399"/>
            <a:ext cx="0" cy="228600"/>
          </a:xfrm>
          <a:prstGeom prst="straightConnector1">
            <a:avLst/>
          </a:prstGeom>
          <a:noFill/>
          <a:ln w="28575" cap="flat" cmpd="sng">
            <a:solidFill>
              <a:schemeClr val="accent2"/>
            </a:solidFill>
            <a:prstDash val="solid"/>
            <a:round/>
            <a:headEnd type="none" w="med" len="med"/>
            <a:tailEnd type="none" w="med" len="med"/>
          </a:ln>
        </p:spPr>
      </p:cxnSp>
      <p:cxnSp>
        <p:nvCxnSpPr>
          <p:cNvPr id="1146" name="Shape 1146"/>
          <p:cNvCxnSpPr/>
          <p:nvPr/>
        </p:nvCxnSpPr>
        <p:spPr>
          <a:xfrm>
            <a:off x="2743200" y="2438400"/>
            <a:ext cx="2133599" cy="0"/>
          </a:xfrm>
          <a:prstGeom prst="straightConnector1">
            <a:avLst/>
          </a:prstGeom>
          <a:noFill/>
          <a:ln w="28575" cap="flat" cmpd="sng">
            <a:solidFill>
              <a:schemeClr val="accent2"/>
            </a:solidFill>
            <a:prstDash val="solid"/>
            <a:round/>
            <a:headEnd type="none" w="med" len="med"/>
            <a:tailEnd type="none" w="med" len="med"/>
          </a:ln>
        </p:spPr>
      </p:cxnSp>
      <p:cxnSp>
        <p:nvCxnSpPr>
          <p:cNvPr id="1147" name="Shape 1147"/>
          <p:cNvCxnSpPr/>
          <p:nvPr/>
        </p:nvCxnSpPr>
        <p:spPr>
          <a:xfrm rot="10800000">
            <a:off x="4876800" y="2438399"/>
            <a:ext cx="0" cy="228600"/>
          </a:xfrm>
          <a:prstGeom prst="straightConnector1">
            <a:avLst/>
          </a:prstGeom>
          <a:noFill/>
          <a:ln w="28575" cap="flat" cmpd="sng">
            <a:solidFill>
              <a:schemeClr val="accent2"/>
            </a:solidFill>
            <a:prstDash val="solid"/>
            <a:round/>
            <a:headEnd type="triangle" w="lg" len="lg"/>
            <a:tailEnd type="none" w="med" len="med"/>
          </a:ln>
        </p:spPr>
      </p:cxnSp>
      <p:cxnSp>
        <p:nvCxnSpPr>
          <p:cNvPr id="1148" name="Shape 1148"/>
          <p:cNvCxnSpPr/>
          <p:nvPr/>
        </p:nvCxnSpPr>
        <p:spPr>
          <a:xfrm>
            <a:off x="3657600" y="2971800"/>
            <a:ext cx="0" cy="304799"/>
          </a:xfrm>
          <a:prstGeom prst="straightConnector1">
            <a:avLst/>
          </a:prstGeom>
          <a:noFill/>
          <a:ln w="28575" cap="flat" cmpd="sng">
            <a:solidFill>
              <a:srgbClr val="FF0000"/>
            </a:solidFill>
            <a:prstDash val="solid"/>
            <a:round/>
            <a:headEnd type="none" w="med" len="med"/>
            <a:tailEnd type="none" w="med" len="med"/>
          </a:ln>
        </p:spPr>
      </p:cxnSp>
      <p:cxnSp>
        <p:nvCxnSpPr>
          <p:cNvPr id="1149" name="Shape 1149"/>
          <p:cNvCxnSpPr/>
          <p:nvPr/>
        </p:nvCxnSpPr>
        <p:spPr>
          <a:xfrm>
            <a:off x="3657600" y="3276600"/>
            <a:ext cx="2362200" cy="0"/>
          </a:xfrm>
          <a:prstGeom prst="straightConnector1">
            <a:avLst/>
          </a:prstGeom>
          <a:noFill/>
          <a:ln w="28575" cap="flat" cmpd="sng">
            <a:solidFill>
              <a:srgbClr val="FF0000"/>
            </a:solidFill>
            <a:prstDash val="solid"/>
            <a:round/>
            <a:headEnd type="none" w="med" len="med"/>
            <a:tailEnd type="none" w="med" len="med"/>
          </a:ln>
        </p:spPr>
      </p:cxnSp>
      <p:cxnSp>
        <p:nvCxnSpPr>
          <p:cNvPr id="1150" name="Shape 1150"/>
          <p:cNvCxnSpPr/>
          <p:nvPr/>
        </p:nvCxnSpPr>
        <p:spPr>
          <a:xfrm>
            <a:off x="6019800" y="2971800"/>
            <a:ext cx="0" cy="304799"/>
          </a:xfrm>
          <a:prstGeom prst="straightConnector1">
            <a:avLst/>
          </a:prstGeom>
          <a:noFill/>
          <a:ln w="28575" cap="flat" cmpd="sng">
            <a:solidFill>
              <a:srgbClr val="FF0000"/>
            </a:solidFill>
            <a:prstDash val="solid"/>
            <a:round/>
            <a:headEnd type="triangle" w="lg" len="lg"/>
            <a:tailEnd type="none" w="med" len="med"/>
          </a:ln>
        </p:spPr>
      </p:cxnSp>
      <p:sp>
        <p:nvSpPr>
          <p:cNvPr id="1151" name="Shape 1151"/>
          <p:cNvSpPr txBox="1"/>
          <p:nvPr/>
        </p:nvSpPr>
        <p:spPr>
          <a:xfrm>
            <a:off x="2362200" y="3352800"/>
            <a:ext cx="3797299"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General form:</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      A          +     BC        →      AC        +       B</a:t>
            </a:r>
          </a:p>
        </p:txBody>
      </p:sp>
      <p:sp>
        <p:nvSpPr>
          <p:cNvPr id="1152" name="Shape 1152">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1"/>
                                        </p:tgtEl>
                                        <p:attrNameLst>
                                          <p:attrName>style.visibility</p:attrName>
                                        </p:attrNameLst>
                                      </p:cBhvr>
                                      <p:to>
                                        <p:strVal val="visible"/>
                                      </p:to>
                                    </p:set>
                                    <p:animEffect transition="in" filter="fade">
                                      <p:cBhvr>
                                        <p:cTn id="7" dur="500"/>
                                        <p:tgtEl>
                                          <p:spTgt spid="1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1"/>
                                        </p:tgtEl>
                                        <p:attrNameLst>
                                          <p:attrName>style.visibility</p:attrName>
                                        </p:attrNameLst>
                                      </p:cBhvr>
                                      <p:to>
                                        <p:strVal val="visible"/>
                                      </p:to>
                                    </p:set>
                                    <p:animEffect transition="in" filter="fade">
                                      <p:cBhvr>
                                        <p:cTn id="12" dur="500"/>
                                        <p:tgtEl>
                                          <p:spTgt spid="1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Shape 1158"/>
          <p:cNvSpPr txBox="1">
            <a:spLocks noGrp="1"/>
          </p:cNvSpPr>
          <p:nvPr>
            <p:ph type="title"/>
          </p:nvPr>
        </p:nvSpPr>
        <p:spPr>
          <a:xfrm>
            <a:off x="457200" y="274637"/>
            <a:ext cx="6211888"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Activity Series</a:t>
            </a:r>
          </a:p>
        </p:txBody>
      </p:sp>
      <p:pic>
        <p:nvPicPr>
          <p:cNvPr id="1159" name="Shape 1159" descr="Foiled by Copper"/>
          <p:cNvPicPr preferRelativeResize="0"/>
          <p:nvPr/>
        </p:nvPicPr>
        <p:blipFill rotWithShape="1">
          <a:blip r:embed="rId3">
            <a:alphaModFix/>
          </a:blip>
          <a:srcRect l="1785" r="8927" b="6738"/>
          <a:stretch/>
        </p:blipFill>
        <p:spPr>
          <a:xfrm>
            <a:off x="609600" y="1524000"/>
            <a:ext cx="3809999" cy="3581399"/>
          </a:xfrm>
          <a:prstGeom prst="rect">
            <a:avLst/>
          </a:prstGeom>
          <a:solidFill>
            <a:schemeClr val="accent1"/>
          </a:solidFill>
          <a:ln>
            <a:noFill/>
          </a:ln>
        </p:spPr>
      </p:pic>
      <p:sp>
        <p:nvSpPr>
          <p:cNvPr id="1160" name="Shape 1160"/>
          <p:cNvSpPr txBox="1"/>
          <p:nvPr/>
        </p:nvSpPr>
        <p:spPr>
          <a:xfrm>
            <a:off x="2159000" y="2716213"/>
            <a:ext cx="2565400" cy="5810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1" u="none" strike="noStrike" cap="none">
                <a:solidFill>
                  <a:schemeClr val="dk1"/>
                </a:solidFill>
                <a:latin typeface="Arial"/>
                <a:ea typeface="Arial"/>
                <a:cs typeface="Arial"/>
                <a:sym typeface="Arial"/>
              </a:rPr>
              <a:t>Foiled again –</a:t>
            </a:r>
          </a:p>
          <a:p>
            <a:pPr marL="0" marR="0" lvl="0" indent="0" algn="l" rtl="0">
              <a:spcBef>
                <a:spcPts val="0"/>
              </a:spcBef>
              <a:spcAft>
                <a:spcPts val="0"/>
              </a:spcAft>
              <a:buSzPct val="25000"/>
              <a:buNone/>
            </a:pPr>
            <a:r>
              <a:rPr lang="en-US" sz="1600" b="0" i="1" u="none" strike="noStrike" cap="none">
                <a:solidFill>
                  <a:schemeClr val="dk1"/>
                </a:solidFill>
                <a:latin typeface="Arial"/>
                <a:ea typeface="Arial"/>
                <a:cs typeface="Arial"/>
                <a:sym typeface="Arial"/>
              </a:rPr>
              <a:t>Aluminum loses to Copper</a:t>
            </a:r>
          </a:p>
        </p:txBody>
      </p:sp>
      <p:sp>
        <p:nvSpPr>
          <p:cNvPr id="1161" name="Shape 1161"/>
          <p:cNvSpPr txBox="1"/>
          <p:nvPr/>
        </p:nvSpPr>
        <p:spPr>
          <a:xfrm>
            <a:off x="5486400" y="1584325"/>
            <a:ext cx="2287587"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Element Reactivity</a:t>
            </a:r>
          </a:p>
        </p:txBody>
      </p:sp>
      <p:sp>
        <p:nvSpPr>
          <p:cNvPr id="1162" name="Shape 1162"/>
          <p:cNvSpPr txBox="1"/>
          <p:nvPr/>
        </p:nvSpPr>
        <p:spPr>
          <a:xfrm>
            <a:off x="5943600" y="2070100"/>
            <a:ext cx="430213" cy="4559300"/>
          </a:xfrm>
          <a:prstGeom prst="rect">
            <a:avLst/>
          </a:prstGeom>
          <a:solidFill>
            <a:srgbClr val="E6DDD8"/>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Li</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Rb</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K</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Ba</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Ca</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Na</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Mg</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Mn</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Zn</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Cr</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Fe</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Ni</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Sn</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Pb</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2</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Cu</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Hg</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Ag</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Pt</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Au</a:t>
            </a:r>
          </a:p>
        </p:txBody>
      </p:sp>
      <p:sp>
        <p:nvSpPr>
          <p:cNvPr id="1163" name="Shape 1163"/>
          <p:cNvSpPr txBox="1"/>
          <p:nvPr/>
        </p:nvSpPr>
        <p:spPr>
          <a:xfrm>
            <a:off x="6705600" y="2757488"/>
            <a:ext cx="20891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Halogen Reactivity</a:t>
            </a:r>
          </a:p>
        </p:txBody>
      </p:sp>
      <p:sp>
        <p:nvSpPr>
          <p:cNvPr id="1164" name="Shape 1164"/>
          <p:cNvSpPr txBox="1"/>
          <p:nvPr/>
        </p:nvSpPr>
        <p:spPr>
          <a:xfrm>
            <a:off x="7223125" y="3287712"/>
            <a:ext cx="425449" cy="942975"/>
          </a:xfrm>
          <a:prstGeom prst="rect">
            <a:avLst/>
          </a:prstGeom>
          <a:solidFill>
            <a:srgbClr val="EFE9E5"/>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F</a:t>
            </a:r>
            <a:r>
              <a:rPr lang="en-US" sz="1400" b="0" i="0" u="none" strike="noStrike" cap="none" baseline="-25000">
                <a:solidFill>
                  <a:schemeClr val="dk1"/>
                </a:solidFill>
                <a:latin typeface="Arial"/>
                <a:ea typeface="Arial"/>
                <a:cs typeface="Arial"/>
                <a:sym typeface="Arial"/>
              </a:rPr>
              <a:t>2</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Cl</a:t>
            </a:r>
            <a:r>
              <a:rPr lang="en-US" sz="1400" b="0" i="0" u="none" strike="noStrike" cap="none" baseline="-25000">
                <a:solidFill>
                  <a:schemeClr val="dk1"/>
                </a:solidFill>
                <a:latin typeface="Arial"/>
                <a:ea typeface="Arial"/>
                <a:cs typeface="Arial"/>
                <a:sym typeface="Arial"/>
              </a:rPr>
              <a:t>2</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Br</a:t>
            </a:r>
            <a:r>
              <a:rPr lang="en-US" sz="1400" b="0" i="0" u="none" strike="noStrike" cap="none" baseline="-25000">
                <a:solidFill>
                  <a:schemeClr val="dk1"/>
                </a:solidFill>
                <a:latin typeface="Arial"/>
                <a:ea typeface="Arial"/>
                <a:cs typeface="Arial"/>
                <a:sym typeface="Arial"/>
              </a:rPr>
              <a:t>2</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I</a:t>
            </a:r>
            <a:r>
              <a:rPr lang="en-US" sz="1400" b="0" i="0" u="none" strike="noStrike" cap="none" baseline="-25000">
                <a:solidFill>
                  <a:schemeClr val="dk1"/>
                </a:solidFill>
                <a:latin typeface="Arial"/>
                <a:ea typeface="Arial"/>
                <a:cs typeface="Arial"/>
                <a:sym typeface="Arial"/>
              </a:rPr>
              <a:t>2</a:t>
            </a:r>
          </a:p>
        </p:txBody>
      </p:sp>
      <p:sp>
        <p:nvSpPr>
          <p:cNvPr id="1165" name="Shape 1165">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66" name="Shape 1166"/>
          <p:cNvSpPr/>
          <p:nvPr/>
        </p:nvSpPr>
        <p:spPr>
          <a:xfrm>
            <a:off x="8858250" y="6577013"/>
            <a:ext cx="285750" cy="285750"/>
          </a:xfrm>
          <a:custGeom>
            <a:avLst/>
            <a:gdLst/>
            <a:ahLst/>
            <a:cxnLst/>
            <a:rect l="0" t="0" r="0" b="0"/>
            <a:pathLst>
              <a:path w="120000" h="120000" extrusionOk="0">
                <a:moveTo>
                  <a:pt x="0" y="0"/>
                </a:moveTo>
                <a:lnTo>
                  <a:pt x="120000" y="0"/>
                </a:lnTo>
                <a:lnTo>
                  <a:pt x="120000" y="120000"/>
                </a:lnTo>
                <a:lnTo>
                  <a:pt x="0" y="120000"/>
                </a:lnTo>
                <a:close/>
                <a:moveTo>
                  <a:pt x="105000" y="37500"/>
                </a:moveTo>
                <a:lnTo>
                  <a:pt x="82500" y="15000"/>
                </a:lnTo>
                <a:lnTo>
                  <a:pt x="60000" y="37500"/>
                </a:lnTo>
                <a:lnTo>
                  <a:pt x="71250" y="37500"/>
                </a:lnTo>
                <a:lnTo>
                  <a:pt x="71250" y="71250"/>
                </a:lnTo>
                <a:cubicBezTo>
                  <a:pt x="71250" y="77463"/>
                  <a:pt x="66213" y="82500"/>
                  <a:pt x="60000" y="82500"/>
                </a:cubicBezTo>
                <a:lnTo>
                  <a:pt x="48750" y="82500"/>
                </a:lnTo>
                <a:cubicBezTo>
                  <a:pt x="42536" y="82500"/>
                  <a:pt x="37500" y="77463"/>
                  <a:pt x="37500" y="71250"/>
                </a:cubicBezTo>
                <a:lnTo>
                  <a:pt x="37500" y="37500"/>
                </a:lnTo>
                <a:lnTo>
                  <a:pt x="15000" y="37500"/>
                </a:lnTo>
                <a:lnTo>
                  <a:pt x="15000" y="71250"/>
                </a:lnTo>
                <a:cubicBezTo>
                  <a:pt x="15000" y="89889"/>
                  <a:pt x="30110" y="105000"/>
                  <a:pt x="48750" y="105000"/>
                </a:cubicBezTo>
                <a:lnTo>
                  <a:pt x="60000" y="105000"/>
                </a:lnTo>
                <a:cubicBezTo>
                  <a:pt x="78639" y="105000"/>
                  <a:pt x="93750" y="89889"/>
                  <a:pt x="93750" y="71250"/>
                </a:cubicBezTo>
                <a:lnTo>
                  <a:pt x="93750" y="37500"/>
                </a:lnTo>
                <a:close/>
              </a:path>
              <a:path w="120000" h="120000" fill="darken" extrusionOk="0">
                <a:moveTo>
                  <a:pt x="105000" y="37500"/>
                </a:moveTo>
                <a:lnTo>
                  <a:pt x="82500" y="15000"/>
                </a:lnTo>
                <a:lnTo>
                  <a:pt x="60000" y="37500"/>
                </a:lnTo>
                <a:lnTo>
                  <a:pt x="71250" y="37500"/>
                </a:lnTo>
                <a:lnTo>
                  <a:pt x="71250" y="71250"/>
                </a:lnTo>
                <a:cubicBezTo>
                  <a:pt x="71250" y="77463"/>
                  <a:pt x="66213" y="82500"/>
                  <a:pt x="60000" y="82500"/>
                </a:cubicBezTo>
                <a:lnTo>
                  <a:pt x="48750" y="82500"/>
                </a:lnTo>
                <a:cubicBezTo>
                  <a:pt x="42536" y="82500"/>
                  <a:pt x="37500" y="77463"/>
                  <a:pt x="37500" y="71250"/>
                </a:cubicBezTo>
                <a:lnTo>
                  <a:pt x="37500" y="37500"/>
                </a:lnTo>
                <a:lnTo>
                  <a:pt x="15000" y="37500"/>
                </a:lnTo>
                <a:lnTo>
                  <a:pt x="15000" y="71250"/>
                </a:lnTo>
                <a:cubicBezTo>
                  <a:pt x="15000" y="89889"/>
                  <a:pt x="30110" y="105000"/>
                  <a:pt x="48750" y="105000"/>
                </a:cubicBezTo>
                <a:lnTo>
                  <a:pt x="60000" y="105000"/>
                </a:lnTo>
                <a:cubicBezTo>
                  <a:pt x="78639" y="105000"/>
                  <a:pt x="93750" y="89889"/>
                  <a:pt x="93750" y="71250"/>
                </a:cubicBezTo>
                <a:lnTo>
                  <a:pt x="93750" y="37500"/>
                </a:lnTo>
                <a:close/>
              </a:path>
              <a:path w="120000" h="120000" fill="none" extrusionOk="0">
                <a:moveTo>
                  <a:pt x="105000" y="37500"/>
                </a:moveTo>
                <a:lnTo>
                  <a:pt x="93750" y="37500"/>
                </a:lnTo>
                <a:lnTo>
                  <a:pt x="93750" y="71250"/>
                </a:lnTo>
                <a:cubicBezTo>
                  <a:pt x="93750" y="89889"/>
                  <a:pt x="78639" y="105000"/>
                  <a:pt x="60000" y="105000"/>
                </a:cubicBezTo>
                <a:lnTo>
                  <a:pt x="48750" y="105000"/>
                </a:lnTo>
                <a:cubicBezTo>
                  <a:pt x="30110" y="105000"/>
                  <a:pt x="15000" y="89889"/>
                  <a:pt x="15000" y="71250"/>
                </a:cubicBezTo>
                <a:lnTo>
                  <a:pt x="15000" y="37500"/>
                </a:lnTo>
                <a:lnTo>
                  <a:pt x="37500" y="37500"/>
                </a:lnTo>
                <a:lnTo>
                  <a:pt x="37500" y="71250"/>
                </a:lnTo>
                <a:cubicBezTo>
                  <a:pt x="37500" y="77463"/>
                  <a:pt x="42536" y="82500"/>
                  <a:pt x="48750" y="82500"/>
                </a:cubicBezTo>
                <a:lnTo>
                  <a:pt x="60000" y="82500"/>
                </a:lnTo>
                <a:cubicBezTo>
                  <a:pt x="66213" y="82500"/>
                  <a:pt x="71250" y="77463"/>
                  <a:pt x="71250" y="71250"/>
                </a:cubicBezTo>
                <a:lnTo>
                  <a:pt x="71250" y="37500"/>
                </a:lnTo>
                <a:lnTo>
                  <a:pt x="60000" y="37500"/>
                </a:lnTo>
                <a:lnTo>
                  <a:pt x="82500" y="15000"/>
                </a:lnTo>
                <a:close/>
              </a:path>
              <a:path w="120000" h="120000" fill="none" extrusionOk="0">
                <a:moveTo>
                  <a:pt x="0" y="0"/>
                </a:moveTo>
                <a:lnTo>
                  <a:pt x="120000" y="0"/>
                </a:lnTo>
                <a:lnTo>
                  <a:pt x="120000" y="120000"/>
                </a:lnTo>
                <a:lnTo>
                  <a:pt x="0" y="120000"/>
                </a:lnTo>
                <a:close/>
              </a:path>
            </a:pathLst>
          </a:custGeom>
          <a:solidFill>
            <a:srgbClr val="C0C0C0"/>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59"/>
                                        </p:tgtEl>
                                        <p:attrNameLst>
                                          <p:attrName>style.visibility</p:attrName>
                                        </p:attrNameLst>
                                      </p:cBhvr>
                                      <p:to>
                                        <p:strVal val="visible"/>
                                      </p:to>
                                    </p:set>
                                    <p:anim calcmode="lin" valueType="num">
                                      <p:cBhvr additive="base">
                                        <p:cTn id="7" dur="500"/>
                                        <p:tgtEl>
                                          <p:spTgt spid="1159"/>
                                        </p:tgtEl>
                                        <p:attrNameLst>
                                          <p:attrName>ppt_w</p:attrName>
                                        </p:attrNameLst>
                                      </p:cBhvr>
                                      <p:tavLst>
                                        <p:tav tm="0">
                                          <p:val>
                                            <p:strVal val="0"/>
                                          </p:val>
                                        </p:tav>
                                        <p:tav tm="100000">
                                          <p:val>
                                            <p:strVal val="#ppt_w"/>
                                          </p:val>
                                        </p:tav>
                                      </p:tavLst>
                                    </p:anim>
                                    <p:anim calcmode="lin" valueType="num">
                                      <p:cBhvr additive="base">
                                        <p:cTn id="8" dur="500"/>
                                        <p:tgtEl>
                                          <p:spTgt spid="11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Shape 117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Potassium reacts with Water</a:t>
            </a:r>
          </a:p>
        </p:txBody>
      </p:sp>
      <p:pic>
        <p:nvPicPr>
          <p:cNvPr id="1173" name="Shape 1173" descr="Chemical Reaction K + Water"/>
          <p:cNvPicPr preferRelativeResize="0"/>
          <p:nvPr/>
        </p:nvPicPr>
        <p:blipFill rotWithShape="1">
          <a:blip r:embed="rId3">
            <a:alphaModFix/>
          </a:blip>
          <a:srcRect/>
          <a:stretch/>
        </p:blipFill>
        <p:spPr>
          <a:xfrm>
            <a:off x="990600" y="1752600"/>
            <a:ext cx="7086600" cy="4827587"/>
          </a:xfrm>
          <a:prstGeom prst="rect">
            <a:avLst/>
          </a:prstGeom>
          <a:noFill/>
          <a:ln>
            <a:noFill/>
          </a:ln>
        </p:spPr>
      </p:pic>
      <p:sp>
        <p:nvSpPr>
          <p:cNvPr id="1174" name="Shape 1174"/>
          <p:cNvSpPr/>
          <p:nvPr/>
        </p:nvSpPr>
        <p:spPr>
          <a:xfrm>
            <a:off x="3810000" y="1524000"/>
            <a:ext cx="1447799" cy="990599"/>
          </a:xfrm>
          <a:prstGeom prst="irregularSeal1">
            <a:avLst/>
          </a:prstGeom>
          <a:solidFill>
            <a:srgbClr val="FF9900"/>
          </a:solidFill>
          <a:ln w="9525"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Comic Sans MS"/>
                <a:ea typeface="Comic Sans MS"/>
                <a:cs typeface="Comic Sans MS"/>
                <a:sym typeface="Comic Sans MS"/>
              </a:rPr>
              <a:t>P O W !</a:t>
            </a:r>
          </a:p>
        </p:txBody>
      </p:sp>
      <p:sp>
        <p:nvSpPr>
          <p:cNvPr id="1175" name="Shape 1175">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73"/>
                                        </p:tgtEl>
                                        <p:attrNameLst>
                                          <p:attrName>style.visibility</p:attrName>
                                        </p:attrNameLst>
                                      </p:cBhvr>
                                      <p:to>
                                        <p:strVal val="visible"/>
                                      </p:to>
                                    </p:set>
                                    <p:anim calcmode="lin" valueType="num">
                                      <p:cBhvr additive="base">
                                        <p:cTn id="7" dur="500"/>
                                        <p:tgtEl>
                                          <p:spTgt spid="11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80"/>
        <p:cNvGrpSpPr/>
        <p:nvPr/>
      </p:nvGrpSpPr>
      <p:grpSpPr>
        <a:xfrm>
          <a:off x="0" y="0"/>
          <a:ext cx="0" cy="0"/>
          <a:chOff x="0" y="0"/>
          <a:chExt cx="0" cy="0"/>
        </a:xfrm>
      </p:grpSpPr>
      <p:sp>
        <p:nvSpPr>
          <p:cNvPr id="1181" name="Shape 118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Double Replacement Reactions</a:t>
            </a:r>
          </a:p>
        </p:txBody>
      </p:sp>
      <p:sp>
        <p:nvSpPr>
          <p:cNvPr id="1182" name="Shape 1182"/>
          <p:cNvSpPr txBox="1"/>
          <p:nvPr/>
        </p:nvSpPr>
        <p:spPr>
          <a:xfrm>
            <a:off x="2289175" y="3395662"/>
            <a:ext cx="5229225"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chemeClr val="lt1"/>
                </a:solidFill>
                <a:latin typeface="Arial"/>
                <a:ea typeface="Arial"/>
                <a:cs typeface="Arial"/>
                <a:sym typeface="Arial"/>
              </a:rPr>
              <a:t>AB  +  CD  →  CB  +  AD</a:t>
            </a:r>
          </a:p>
        </p:txBody>
      </p:sp>
      <p:sp>
        <p:nvSpPr>
          <p:cNvPr id="1183" name="Shape 1183"/>
          <p:cNvSpPr txBox="1"/>
          <p:nvPr/>
        </p:nvSpPr>
        <p:spPr>
          <a:xfrm>
            <a:off x="3108325" y="4462462"/>
            <a:ext cx="3130549"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rgbClr val="FFFF66"/>
                </a:solidFill>
                <a:latin typeface="Arial"/>
                <a:ea typeface="Arial"/>
                <a:cs typeface="Arial"/>
                <a:sym typeface="Arial"/>
              </a:rPr>
              <a:t>Driving Forces</a:t>
            </a:r>
          </a:p>
        </p:txBody>
      </p:sp>
      <p:sp>
        <p:nvSpPr>
          <p:cNvPr id="1184" name="Shape 1184">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Shape 119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Single and Double Replacement Reactions</a:t>
            </a:r>
          </a:p>
        </p:txBody>
      </p:sp>
      <p:sp>
        <p:nvSpPr>
          <p:cNvPr id="1191" name="Shape 1191"/>
          <p:cNvSpPr/>
          <p:nvPr/>
        </p:nvSpPr>
        <p:spPr>
          <a:xfrm>
            <a:off x="2286000" y="4343400"/>
            <a:ext cx="4572000" cy="2133599"/>
          </a:xfrm>
          <a:prstGeom prst="rect">
            <a:avLst/>
          </a:prstGeom>
          <a:gradFill>
            <a:gsLst>
              <a:gs pos="0">
                <a:srgbClr val="FFCC00"/>
              </a:gs>
              <a:gs pos="100000">
                <a:srgbClr val="FFFFCC"/>
              </a:gs>
            </a:gsLst>
            <a:path path="circle">
              <a:fillToRect l="100000" b="100000"/>
            </a:path>
            <a:tileRect t="-100000" r="-10000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92" name="Shape 1192"/>
          <p:cNvSpPr txBox="1"/>
          <p:nvPr/>
        </p:nvSpPr>
        <p:spPr>
          <a:xfrm>
            <a:off x="2362200" y="4419600"/>
            <a:ext cx="29845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Double-replacement reaction</a:t>
            </a:r>
          </a:p>
        </p:txBody>
      </p:sp>
      <p:sp>
        <p:nvSpPr>
          <p:cNvPr id="1193" name="Shape 1193"/>
          <p:cNvSpPr txBox="1"/>
          <p:nvPr/>
        </p:nvSpPr>
        <p:spPr>
          <a:xfrm>
            <a:off x="2514600" y="4953000"/>
            <a:ext cx="40433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CaCO</a:t>
            </a:r>
            <a:r>
              <a:rPr lang="en-US" sz="1400" b="1" i="0" u="none" strike="noStrike" cap="none" baseline="-25000">
                <a:solidFill>
                  <a:schemeClr val="dk1"/>
                </a:solidFill>
                <a:latin typeface="Arial"/>
                <a:ea typeface="Arial"/>
                <a:cs typeface="Arial"/>
                <a:sym typeface="Arial"/>
              </a:rPr>
              <a:t>3</a:t>
            </a:r>
            <a:r>
              <a:rPr lang="en-US" sz="1400" b="1" i="0" u="none" strike="noStrike" cap="none">
                <a:solidFill>
                  <a:schemeClr val="dk1"/>
                </a:solidFill>
                <a:latin typeface="Arial"/>
                <a:ea typeface="Arial"/>
                <a:cs typeface="Arial"/>
                <a:sym typeface="Arial"/>
              </a:rPr>
              <a:t>     +     2 HCl     →     CaCl</a:t>
            </a:r>
            <a:r>
              <a:rPr lang="en-US" sz="1400" b="1" i="0" u="none" strike="noStrike" cap="none" baseline="-25000">
                <a:solidFill>
                  <a:schemeClr val="dk1"/>
                </a:solidFill>
                <a:latin typeface="Arial"/>
                <a:ea typeface="Arial"/>
                <a:cs typeface="Arial"/>
                <a:sym typeface="Arial"/>
              </a:rPr>
              <a:t>2</a:t>
            </a:r>
            <a:r>
              <a:rPr lang="en-US" sz="1400" b="1" i="0" u="none" strike="noStrike" cap="none">
                <a:solidFill>
                  <a:schemeClr val="dk1"/>
                </a:solidFill>
                <a:latin typeface="Arial"/>
                <a:ea typeface="Arial"/>
                <a:cs typeface="Arial"/>
                <a:sym typeface="Arial"/>
              </a:rPr>
              <a:t>     +     H</a:t>
            </a:r>
            <a:r>
              <a:rPr lang="en-US" sz="1400" b="1" i="0" u="none" strike="noStrike" cap="none" baseline="-25000">
                <a:solidFill>
                  <a:schemeClr val="dk1"/>
                </a:solidFill>
                <a:latin typeface="Arial"/>
                <a:ea typeface="Arial"/>
                <a:cs typeface="Arial"/>
                <a:sym typeface="Arial"/>
              </a:rPr>
              <a:t>2</a:t>
            </a:r>
            <a:r>
              <a:rPr lang="en-US" sz="1400" b="1" i="0" u="none" strike="noStrike" cap="none">
                <a:solidFill>
                  <a:schemeClr val="dk1"/>
                </a:solidFill>
                <a:latin typeface="Arial"/>
                <a:ea typeface="Arial"/>
                <a:cs typeface="Arial"/>
                <a:sym typeface="Arial"/>
              </a:rPr>
              <a:t>CO</a:t>
            </a:r>
            <a:r>
              <a:rPr lang="en-US" sz="1400" b="1" i="0" u="none" strike="noStrike" cap="none" baseline="-25000">
                <a:solidFill>
                  <a:schemeClr val="dk1"/>
                </a:solidFill>
                <a:latin typeface="Arial"/>
                <a:ea typeface="Arial"/>
                <a:cs typeface="Arial"/>
                <a:sym typeface="Arial"/>
              </a:rPr>
              <a:t>3</a:t>
            </a:r>
          </a:p>
        </p:txBody>
      </p:sp>
      <p:cxnSp>
        <p:nvCxnSpPr>
          <p:cNvPr id="1194" name="Shape 1194"/>
          <p:cNvCxnSpPr/>
          <p:nvPr/>
        </p:nvCxnSpPr>
        <p:spPr>
          <a:xfrm rot="10800000">
            <a:off x="2743200" y="4800599"/>
            <a:ext cx="0" cy="228600"/>
          </a:xfrm>
          <a:prstGeom prst="straightConnector1">
            <a:avLst/>
          </a:prstGeom>
          <a:noFill/>
          <a:ln w="28575" cap="flat" cmpd="sng">
            <a:solidFill>
              <a:schemeClr val="accent2"/>
            </a:solidFill>
            <a:prstDash val="solid"/>
            <a:round/>
            <a:headEnd type="none" w="med" len="med"/>
            <a:tailEnd type="none" w="med" len="med"/>
          </a:ln>
        </p:spPr>
      </p:cxnSp>
      <p:cxnSp>
        <p:nvCxnSpPr>
          <p:cNvPr id="1195" name="Shape 1195"/>
          <p:cNvCxnSpPr/>
          <p:nvPr/>
        </p:nvCxnSpPr>
        <p:spPr>
          <a:xfrm>
            <a:off x="2743200" y="4800600"/>
            <a:ext cx="2286000" cy="0"/>
          </a:xfrm>
          <a:prstGeom prst="straightConnector1">
            <a:avLst/>
          </a:prstGeom>
          <a:noFill/>
          <a:ln w="28575" cap="flat" cmpd="sng">
            <a:solidFill>
              <a:schemeClr val="accent2"/>
            </a:solidFill>
            <a:prstDash val="solid"/>
            <a:round/>
            <a:headEnd type="none" w="med" len="med"/>
            <a:tailEnd type="none" w="med" len="med"/>
          </a:ln>
        </p:spPr>
      </p:cxnSp>
      <p:cxnSp>
        <p:nvCxnSpPr>
          <p:cNvPr id="1196" name="Shape 1196"/>
          <p:cNvCxnSpPr/>
          <p:nvPr/>
        </p:nvCxnSpPr>
        <p:spPr>
          <a:xfrm rot="10800000">
            <a:off x="5029200" y="4800599"/>
            <a:ext cx="0" cy="228600"/>
          </a:xfrm>
          <a:prstGeom prst="straightConnector1">
            <a:avLst/>
          </a:prstGeom>
          <a:noFill/>
          <a:ln w="19050" cap="flat" cmpd="sng">
            <a:solidFill>
              <a:schemeClr val="accent2"/>
            </a:solidFill>
            <a:prstDash val="solid"/>
            <a:round/>
            <a:headEnd type="triangle" w="lg" len="lg"/>
            <a:tailEnd type="none" w="med" len="med"/>
          </a:ln>
        </p:spPr>
      </p:cxnSp>
      <p:cxnSp>
        <p:nvCxnSpPr>
          <p:cNvPr id="1197" name="Shape 1197"/>
          <p:cNvCxnSpPr/>
          <p:nvPr/>
        </p:nvCxnSpPr>
        <p:spPr>
          <a:xfrm>
            <a:off x="4114800" y="5257800"/>
            <a:ext cx="0" cy="228600"/>
          </a:xfrm>
          <a:prstGeom prst="straightConnector1">
            <a:avLst/>
          </a:prstGeom>
          <a:noFill/>
          <a:ln w="28575" cap="flat" cmpd="sng">
            <a:solidFill>
              <a:srgbClr val="FF0000"/>
            </a:solidFill>
            <a:prstDash val="solid"/>
            <a:round/>
            <a:headEnd type="none" w="med" len="med"/>
            <a:tailEnd type="none" w="med" len="med"/>
          </a:ln>
        </p:spPr>
      </p:cxnSp>
      <p:cxnSp>
        <p:nvCxnSpPr>
          <p:cNvPr id="1198" name="Shape 1198"/>
          <p:cNvCxnSpPr/>
          <p:nvPr/>
        </p:nvCxnSpPr>
        <p:spPr>
          <a:xfrm>
            <a:off x="4114800" y="5486400"/>
            <a:ext cx="1143000" cy="0"/>
          </a:xfrm>
          <a:prstGeom prst="straightConnector1">
            <a:avLst/>
          </a:prstGeom>
          <a:noFill/>
          <a:ln w="28575" cap="flat" cmpd="sng">
            <a:solidFill>
              <a:srgbClr val="FF0000"/>
            </a:solidFill>
            <a:prstDash val="solid"/>
            <a:round/>
            <a:headEnd type="none" w="med" len="med"/>
            <a:tailEnd type="none" w="med" len="med"/>
          </a:ln>
        </p:spPr>
      </p:cxnSp>
      <p:cxnSp>
        <p:nvCxnSpPr>
          <p:cNvPr id="1199" name="Shape 1199"/>
          <p:cNvCxnSpPr/>
          <p:nvPr/>
        </p:nvCxnSpPr>
        <p:spPr>
          <a:xfrm>
            <a:off x="5257800" y="5257800"/>
            <a:ext cx="0" cy="228600"/>
          </a:xfrm>
          <a:prstGeom prst="straightConnector1">
            <a:avLst/>
          </a:prstGeom>
          <a:noFill/>
          <a:ln w="28575" cap="flat" cmpd="sng">
            <a:solidFill>
              <a:srgbClr val="FF0000"/>
            </a:solidFill>
            <a:prstDash val="solid"/>
            <a:round/>
            <a:headEnd type="triangle" w="lg" len="lg"/>
            <a:tailEnd type="none" w="med" len="med"/>
          </a:ln>
        </p:spPr>
      </p:cxnSp>
      <p:cxnSp>
        <p:nvCxnSpPr>
          <p:cNvPr id="1200" name="Shape 1200"/>
          <p:cNvCxnSpPr/>
          <p:nvPr/>
        </p:nvCxnSpPr>
        <p:spPr>
          <a:xfrm>
            <a:off x="3962400" y="5257800"/>
            <a:ext cx="0" cy="381000"/>
          </a:xfrm>
          <a:prstGeom prst="straightConnector1">
            <a:avLst/>
          </a:prstGeom>
          <a:noFill/>
          <a:ln w="28575" cap="flat" cmpd="sng">
            <a:solidFill>
              <a:srgbClr val="006600"/>
            </a:solidFill>
            <a:prstDash val="solid"/>
            <a:round/>
            <a:headEnd type="none" w="med" len="med"/>
            <a:tailEnd type="none" w="med" len="med"/>
          </a:ln>
        </p:spPr>
      </p:cxnSp>
      <p:cxnSp>
        <p:nvCxnSpPr>
          <p:cNvPr id="1201" name="Shape 1201"/>
          <p:cNvCxnSpPr/>
          <p:nvPr/>
        </p:nvCxnSpPr>
        <p:spPr>
          <a:xfrm>
            <a:off x="3962400" y="5638800"/>
            <a:ext cx="2057400" cy="0"/>
          </a:xfrm>
          <a:prstGeom prst="straightConnector1">
            <a:avLst/>
          </a:prstGeom>
          <a:noFill/>
          <a:ln w="28575" cap="flat" cmpd="sng">
            <a:solidFill>
              <a:srgbClr val="006600"/>
            </a:solidFill>
            <a:prstDash val="solid"/>
            <a:round/>
            <a:headEnd type="none" w="med" len="med"/>
            <a:tailEnd type="none" w="med" len="med"/>
          </a:ln>
        </p:spPr>
      </p:cxnSp>
      <p:cxnSp>
        <p:nvCxnSpPr>
          <p:cNvPr id="1202" name="Shape 1202"/>
          <p:cNvCxnSpPr/>
          <p:nvPr/>
        </p:nvCxnSpPr>
        <p:spPr>
          <a:xfrm>
            <a:off x="6019800" y="5257800"/>
            <a:ext cx="0" cy="381000"/>
          </a:xfrm>
          <a:prstGeom prst="straightConnector1">
            <a:avLst/>
          </a:prstGeom>
          <a:noFill/>
          <a:ln w="28575" cap="flat" cmpd="sng">
            <a:solidFill>
              <a:srgbClr val="006600"/>
            </a:solidFill>
            <a:prstDash val="solid"/>
            <a:round/>
            <a:headEnd type="triangle" w="lg" len="lg"/>
            <a:tailEnd type="none" w="med" len="med"/>
          </a:ln>
        </p:spPr>
      </p:cxnSp>
      <p:cxnSp>
        <p:nvCxnSpPr>
          <p:cNvPr id="1203" name="Shape 1203"/>
          <p:cNvCxnSpPr/>
          <p:nvPr/>
        </p:nvCxnSpPr>
        <p:spPr>
          <a:xfrm>
            <a:off x="2971800" y="5257800"/>
            <a:ext cx="0" cy="533399"/>
          </a:xfrm>
          <a:prstGeom prst="straightConnector1">
            <a:avLst/>
          </a:prstGeom>
          <a:noFill/>
          <a:ln w="28575" cap="flat" cmpd="sng">
            <a:solidFill>
              <a:srgbClr val="FF6600"/>
            </a:solidFill>
            <a:prstDash val="solid"/>
            <a:round/>
            <a:headEnd type="none" w="med" len="med"/>
            <a:tailEnd type="none" w="med" len="med"/>
          </a:ln>
        </p:spPr>
      </p:cxnSp>
      <p:cxnSp>
        <p:nvCxnSpPr>
          <p:cNvPr id="1204" name="Shape 1204"/>
          <p:cNvCxnSpPr/>
          <p:nvPr/>
        </p:nvCxnSpPr>
        <p:spPr>
          <a:xfrm>
            <a:off x="2971800" y="5791200"/>
            <a:ext cx="3352799" cy="0"/>
          </a:xfrm>
          <a:prstGeom prst="straightConnector1">
            <a:avLst/>
          </a:prstGeom>
          <a:noFill/>
          <a:ln w="28575" cap="flat" cmpd="sng">
            <a:solidFill>
              <a:srgbClr val="FF6600"/>
            </a:solidFill>
            <a:prstDash val="solid"/>
            <a:round/>
            <a:headEnd type="none" w="med" len="med"/>
            <a:tailEnd type="none" w="med" len="med"/>
          </a:ln>
        </p:spPr>
      </p:cxnSp>
      <p:cxnSp>
        <p:nvCxnSpPr>
          <p:cNvPr id="1205" name="Shape 1205"/>
          <p:cNvCxnSpPr/>
          <p:nvPr/>
        </p:nvCxnSpPr>
        <p:spPr>
          <a:xfrm>
            <a:off x="6324600" y="5257800"/>
            <a:ext cx="0" cy="533399"/>
          </a:xfrm>
          <a:prstGeom prst="straightConnector1">
            <a:avLst/>
          </a:prstGeom>
          <a:noFill/>
          <a:ln w="28575" cap="flat" cmpd="sng">
            <a:solidFill>
              <a:srgbClr val="FF6600"/>
            </a:solidFill>
            <a:prstDash val="solid"/>
            <a:round/>
            <a:headEnd type="triangle" w="lg" len="lg"/>
            <a:tailEnd type="none" w="med" len="med"/>
          </a:ln>
        </p:spPr>
      </p:cxnSp>
      <p:sp>
        <p:nvSpPr>
          <p:cNvPr id="1206" name="Shape 1206"/>
          <p:cNvSpPr txBox="1"/>
          <p:nvPr/>
        </p:nvSpPr>
        <p:spPr>
          <a:xfrm>
            <a:off x="2362200" y="5883275"/>
            <a:ext cx="4054475"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General form:</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      AB          +     CD        →      AD        +       CB</a:t>
            </a:r>
          </a:p>
        </p:txBody>
      </p:sp>
      <p:sp>
        <p:nvSpPr>
          <p:cNvPr id="1207" name="Shape 1207"/>
          <p:cNvSpPr/>
          <p:nvPr/>
        </p:nvSpPr>
        <p:spPr>
          <a:xfrm>
            <a:off x="2286000" y="1981200"/>
            <a:ext cx="4572000" cy="1981199"/>
          </a:xfrm>
          <a:prstGeom prst="rect">
            <a:avLst/>
          </a:prstGeom>
          <a:gradFill>
            <a:gsLst>
              <a:gs pos="0">
                <a:srgbClr val="FFCC00"/>
              </a:gs>
              <a:gs pos="100000">
                <a:srgbClr val="FFFFCC"/>
              </a:gs>
            </a:gsLst>
            <a:path path="circle">
              <a:fillToRect l="100000" b="100000"/>
            </a:path>
            <a:tileRect t="-100000" r="-10000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08" name="Shape 1208"/>
          <p:cNvSpPr txBox="1"/>
          <p:nvPr/>
        </p:nvSpPr>
        <p:spPr>
          <a:xfrm>
            <a:off x="2362200" y="2057400"/>
            <a:ext cx="29067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Single-replacement reaction</a:t>
            </a:r>
          </a:p>
        </p:txBody>
      </p:sp>
      <p:sp>
        <p:nvSpPr>
          <p:cNvPr id="1209" name="Shape 1209"/>
          <p:cNvSpPr txBox="1"/>
          <p:nvPr/>
        </p:nvSpPr>
        <p:spPr>
          <a:xfrm>
            <a:off x="2514600" y="2667000"/>
            <a:ext cx="3716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Mg     +      CuSO</a:t>
            </a:r>
            <a:r>
              <a:rPr lang="en-US" sz="1400" b="1" i="0" u="none" strike="noStrike" cap="none" baseline="-25000">
                <a:solidFill>
                  <a:schemeClr val="dk1"/>
                </a:solidFill>
                <a:latin typeface="Arial"/>
                <a:ea typeface="Arial"/>
                <a:cs typeface="Arial"/>
                <a:sym typeface="Arial"/>
              </a:rPr>
              <a:t>4</a:t>
            </a:r>
            <a:r>
              <a:rPr lang="en-US" sz="1400" b="1" i="0" u="none" strike="noStrike" cap="none">
                <a:solidFill>
                  <a:schemeClr val="dk1"/>
                </a:solidFill>
                <a:latin typeface="Arial"/>
                <a:ea typeface="Arial"/>
                <a:cs typeface="Arial"/>
                <a:sym typeface="Arial"/>
              </a:rPr>
              <a:t>     →     MgSO</a:t>
            </a:r>
            <a:r>
              <a:rPr lang="en-US" sz="1400" b="1" i="0" u="none" strike="noStrike" cap="none" baseline="-25000">
                <a:solidFill>
                  <a:schemeClr val="dk1"/>
                </a:solidFill>
                <a:latin typeface="Arial"/>
                <a:ea typeface="Arial"/>
                <a:cs typeface="Arial"/>
                <a:sym typeface="Arial"/>
              </a:rPr>
              <a:t>4</a:t>
            </a:r>
            <a:r>
              <a:rPr lang="en-US" sz="1400" b="1" i="0" u="none" strike="noStrike" cap="none">
                <a:solidFill>
                  <a:schemeClr val="dk1"/>
                </a:solidFill>
                <a:latin typeface="Arial"/>
                <a:ea typeface="Arial"/>
                <a:cs typeface="Arial"/>
                <a:sym typeface="Arial"/>
              </a:rPr>
              <a:t>     +     Cu</a:t>
            </a:r>
          </a:p>
        </p:txBody>
      </p:sp>
      <p:cxnSp>
        <p:nvCxnSpPr>
          <p:cNvPr id="1210" name="Shape 1210"/>
          <p:cNvCxnSpPr/>
          <p:nvPr/>
        </p:nvCxnSpPr>
        <p:spPr>
          <a:xfrm rot="10800000">
            <a:off x="2743200" y="2438399"/>
            <a:ext cx="0" cy="228600"/>
          </a:xfrm>
          <a:prstGeom prst="straightConnector1">
            <a:avLst/>
          </a:prstGeom>
          <a:noFill/>
          <a:ln w="28575" cap="flat" cmpd="sng">
            <a:solidFill>
              <a:schemeClr val="accent2"/>
            </a:solidFill>
            <a:prstDash val="solid"/>
            <a:round/>
            <a:headEnd type="none" w="med" len="med"/>
            <a:tailEnd type="none" w="med" len="med"/>
          </a:ln>
        </p:spPr>
      </p:cxnSp>
      <p:cxnSp>
        <p:nvCxnSpPr>
          <p:cNvPr id="1211" name="Shape 1211"/>
          <p:cNvCxnSpPr/>
          <p:nvPr/>
        </p:nvCxnSpPr>
        <p:spPr>
          <a:xfrm>
            <a:off x="2743200" y="2438400"/>
            <a:ext cx="2133599" cy="0"/>
          </a:xfrm>
          <a:prstGeom prst="straightConnector1">
            <a:avLst/>
          </a:prstGeom>
          <a:noFill/>
          <a:ln w="28575" cap="flat" cmpd="sng">
            <a:solidFill>
              <a:schemeClr val="accent2"/>
            </a:solidFill>
            <a:prstDash val="solid"/>
            <a:round/>
            <a:headEnd type="none" w="med" len="med"/>
            <a:tailEnd type="none" w="med" len="med"/>
          </a:ln>
        </p:spPr>
      </p:cxnSp>
      <p:cxnSp>
        <p:nvCxnSpPr>
          <p:cNvPr id="1212" name="Shape 1212"/>
          <p:cNvCxnSpPr/>
          <p:nvPr/>
        </p:nvCxnSpPr>
        <p:spPr>
          <a:xfrm rot="10800000">
            <a:off x="4876800" y="2438399"/>
            <a:ext cx="0" cy="228600"/>
          </a:xfrm>
          <a:prstGeom prst="straightConnector1">
            <a:avLst/>
          </a:prstGeom>
          <a:noFill/>
          <a:ln w="28575" cap="flat" cmpd="sng">
            <a:solidFill>
              <a:schemeClr val="accent2"/>
            </a:solidFill>
            <a:prstDash val="solid"/>
            <a:round/>
            <a:headEnd type="triangle" w="lg" len="lg"/>
            <a:tailEnd type="none" w="med" len="med"/>
          </a:ln>
        </p:spPr>
      </p:cxnSp>
      <p:cxnSp>
        <p:nvCxnSpPr>
          <p:cNvPr id="1213" name="Shape 1213"/>
          <p:cNvCxnSpPr/>
          <p:nvPr/>
        </p:nvCxnSpPr>
        <p:spPr>
          <a:xfrm>
            <a:off x="3657600" y="2971800"/>
            <a:ext cx="0" cy="304799"/>
          </a:xfrm>
          <a:prstGeom prst="straightConnector1">
            <a:avLst/>
          </a:prstGeom>
          <a:noFill/>
          <a:ln w="28575" cap="flat" cmpd="sng">
            <a:solidFill>
              <a:srgbClr val="FF0000"/>
            </a:solidFill>
            <a:prstDash val="solid"/>
            <a:round/>
            <a:headEnd type="none" w="med" len="med"/>
            <a:tailEnd type="none" w="med" len="med"/>
          </a:ln>
        </p:spPr>
      </p:cxnSp>
      <p:cxnSp>
        <p:nvCxnSpPr>
          <p:cNvPr id="1214" name="Shape 1214"/>
          <p:cNvCxnSpPr/>
          <p:nvPr/>
        </p:nvCxnSpPr>
        <p:spPr>
          <a:xfrm>
            <a:off x="3657600" y="3276600"/>
            <a:ext cx="2362200" cy="0"/>
          </a:xfrm>
          <a:prstGeom prst="straightConnector1">
            <a:avLst/>
          </a:prstGeom>
          <a:noFill/>
          <a:ln w="28575" cap="flat" cmpd="sng">
            <a:solidFill>
              <a:srgbClr val="FF0000"/>
            </a:solidFill>
            <a:prstDash val="solid"/>
            <a:round/>
            <a:headEnd type="none" w="med" len="med"/>
            <a:tailEnd type="none" w="med" len="med"/>
          </a:ln>
        </p:spPr>
      </p:cxnSp>
      <p:cxnSp>
        <p:nvCxnSpPr>
          <p:cNvPr id="1215" name="Shape 1215"/>
          <p:cNvCxnSpPr/>
          <p:nvPr/>
        </p:nvCxnSpPr>
        <p:spPr>
          <a:xfrm>
            <a:off x="6019800" y="2971800"/>
            <a:ext cx="0" cy="304799"/>
          </a:xfrm>
          <a:prstGeom prst="straightConnector1">
            <a:avLst/>
          </a:prstGeom>
          <a:noFill/>
          <a:ln w="28575" cap="flat" cmpd="sng">
            <a:solidFill>
              <a:srgbClr val="FF0000"/>
            </a:solidFill>
            <a:prstDash val="solid"/>
            <a:round/>
            <a:headEnd type="triangle" w="lg" len="lg"/>
            <a:tailEnd type="none" w="med" len="med"/>
          </a:ln>
        </p:spPr>
      </p:cxnSp>
      <p:sp>
        <p:nvSpPr>
          <p:cNvPr id="1216" name="Shape 1216"/>
          <p:cNvSpPr txBox="1"/>
          <p:nvPr/>
        </p:nvSpPr>
        <p:spPr>
          <a:xfrm>
            <a:off x="2362200" y="3352800"/>
            <a:ext cx="3797299"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General form:</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      A          +     BC        →      AC        +       B</a:t>
            </a:r>
          </a:p>
        </p:txBody>
      </p:sp>
      <p:sp>
        <p:nvSpPr>
          <p:cNvPr id="1217" name="Shape 1217">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6"/>
                                        </p:tgtEl>
                                        <p:attrNameLst>
                                          <p:attrName>style.visibility</p:attrName>
                                        </p:attrNameLst>
                                      </p:cBhvr>
                                      <p:to>
                                        <p:strVal val="visible"/>
                                      </p:to>
                                    </p:set>
                                    <p:animEffect transition="in" filter="fade">
                                      <p:cBhvr>
                                        <p:cTn id="7" dur="500"/>
                                        <p:tgtEl>
                                          <p:spTgt spid="1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6"/>
                                        </p:tgtEl>
                                        <p:attrNameLst>
                                          <p:attrName>style.visibility</p:attrName>
                                        </p:attrNameLst>
                                      </p:cBhvr>
                                      <p:to>
                                        <p:strVal val="visible"/>
                                      </p:to>
                                    </p:set>
                                    <p:animEffect transition="in" filter="fade">
                                      <p:cBhvr>
                                        <p:cTn id="12" dur="500"/>
                                        <p:tgtEl>
                                          <p:spTgt spid="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Shape 122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Single and Double Replacement Reactions</a:t>
            </a:r>
          </a:p>
        </p:txBody>
      </p:sp>
      <p:sp>
        <p:nvSpPr>
          <p:cNvPr id="1224" name="Shape 1224"/>
          <p:cNvSpPr/>
          <p:nvPr/>
        </p:nvSpPr>
        <p:spPr>
          <a:xfrm>
            <a:off x="2286000" y="4343400"/>
            <a:ext cx="4572000" cy="2133599"/>
          </a:xfrm>
          <a:prstGeom prst="rect">
            <a:avLst/>
          </a:prstGeom>
          <a:gradFill>
            <a:gsLst>
              <a:gs pos="0">
                <a:srgbClr val="FFCC00"/>
              </a:gs>
              <a:gs pos="100000">
                <a:srgbClr val="FFFFCC"/>
              </a:gs>
            </a:gsLst>
            <a:path path="circle">
              <a:fillToRect l="100000" b="100000"/>
            </a:path>
            <a:tileRect t="-100000" r="-10000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25" name="Shape 1225"/>
          <p:cNvSpPr txBox="1"/>
          <p:nvPr/>
        </p:nvSpPr>
        <p:spPr>
          <a:xfrm>
            <a:off x="2362200" y="4419600"/>
            <a:ext cx="29845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Double-replacement reaction</a:t>
            </a:r>
          </a:p>
        </p:txBody>
      </p:sp>
      <p:sp>
        <p:nvSpPr>
          <p:cNvPr id="1226" name="Shape 1226"/>
          <p:cNvSpPr txBox="1"/>
          <p:nvPr/>
        </p:nvSpPr>
        <p:spPr>
          <a:xfrm>
            <a:off x="2514600" y="4953000"/>
            <a:ext cx="40433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CaCO</a:t>
            </a:r>
            <a:r>
              <a:rPr lang="en-US" sz="1400" b="1" i="0" u="none" strike="noStrike" cap="none" baseline="-25000">
                <a:solidFill>
                  <a:schemeClr val="dk1"/>
                </a:solidFill>
                <a:latin typeface="Arial"/>
                <a:ea typeface="Arial"/>
                <a:cs typeface="Arial"/>
                <a:sym typeface="Arial"/>
              </a:rPr>
              <a:t>3</a:t>
            </a:r>
            <a:r>
              <a:rPr lang="en-US" sz="1400" b="1" i="0" u="none" strike="noStrike" cap="none">
                <a:solidFill>
                  <a:schemeClr val="dk1"/>
                </a:solidFill>
                <a:latin typeface="Arial"/>
                <a:ea typeface="Arial"/>
                <a:cs typeface="Arial"/>
                <a:sym typeface="Arial"/>
              </a:rPr>
              <a:t>     +     2 HCl     →     CaCl</a:t>
            </a:r>
            <a:r>
              <a:rPr lang="en-US" sz="1400" b="1" i="0" u="none" strike="noStrike" cap="none" baseline="-25000">
                <a:solidFill>
                  <a:schemeClr val="dk1"/>
                </a:solidFill>
                <a:latin typeface="Arial"/>
                <a:ea typeface="Arial"/>
                <a:cs typeface="Arial"/>
                <a:sym typeface="Arial"/>
              </a:rPr>
              <a:t>2</a:t>
            </a:r>
            <a:r>
              <a:rPr lang="en-US" sz="1400" b="1" i="0" u="none" strike="noStrike" cap="none">
                <a:solidFill>
                  <a:schemeClr val="dk1"/>
                </a:solidFill>
                <a:latin typeface="Arial"/>
                <a:ea typeface="Arial"/>
                <a:cs typeface="Arial"/>
                <a:sym typeface="Arial"/>
              </a:rPr>
              <a:t>     +     H</a:t>
            </a:r>
            <a:r>
              <a:rPr lang="en-US" sz="1400" b="1" i="0" u="none" strike="noStrike" cap="none" baseline="-25000">
                <a:solidFill>
                  <a:schemeClr val="dk1"/>
                </a:solidFill>
                <a:latin typeface="Arial"/>
                <a:ea typeface="Arial"/>
                <a:cs typeface="Arial"/>
                <a:sym typeface="Arial"/>
              </a:rPr>
              <a:t>2</a:t>
            </a:r>
            <a:r>
              <a:rPr lang="en-US" sz="1400" b="1" i="0" u="none" strike="noStrike" cap="none">
                <a:solidFill>
                  <a:schemeClr val="dk1"/>
                </a:solidFill>
                <a:latin typeface="Arial"/>
                <a:ea typeface="Arial"/>
                <a:cs typeface="Arial"/>
                <a:sym typeface="Arial"/>
              </a:rPr>
              <a:t>CO</a:t>
            </a:r>
            <a:r>
              <a:rPr lang="en-US" sz="1400" b="1" i="0" u="none" strike="noStrike" cap="none" baseline="-25000">
                <a:solidFill>
                  <a:schemeClr val="dk1"/>
                </a:solidFill>
                <a:latin typeface="Arial"/>
                <a:ea typeface="Arial"/>
                <a:cs typeface="Arial"/>
                <a:sym typeface="Arial"/>
              </a:rPr>
              <a:t>3</a:t>
            </a:r>
          </a:p>
        </p:txBody>
      </p:sp>
      <p:cxnSp>
        <p:nvCxnSpPr>
          <p:cNvPr id="1227" name="Shape 1227"/>
          <p:cNvCxnSpPr/>
          <p:nvPr/>
        </p:nvCxnSpPr>
        <p:spPr>
          <a:xfrm rot="10800000">
            <a:off x="2743200" y="4800599"/>
            <a:ext cx="0" cy="228600"/>
          </a:xfrm>
          <a:prstGeom prst="straightConnector1">
            <a:avLst/>
          </a:prstGeom>
          <a:noFill/>
          <a:ln w="28575" cap="flat" cmpd="sng">
            <a:solidFill>
              <a:schemeClr val="accent2"/>
            </a:solidFill>
            <a:prstDash val="solid"/>
            <a:round/>
            <a:headEnd type="none" w="med" len="med"/>
            <a:tailEnd type="none" w="med" len="med"/>
          </a:ln>
        </p:spPr>
      </p:cxnSp>
      <p:cxnSp>
        <p:nvCxnSpPr>
          <p:cNvPr id="1228" name="Shape 1228"/>
          <p:cNvCxnSpPr/>
          <p:nvPr/>
        </p:nvCxnSpPr>
        <p:spPr>
          <a:xfrm>
            <a:off x="2743200" y="4800600"/>
            <a:ext cx="2286000" cy="0"/>
          </a:xfrm>
          <a:prstGeom prst="straightConnector1">
            <a:avLst/>
          </a:prstGeom>
          <a:noFill/>
          <a:ln w="28575" cap="flat" cmpd="sng">
            <a:solidFill>
              <a:schemeClr val="accent2"/>
            </a:solidFill>
            <a:prstDash val="solid"/>
            <a:round/>
            <a:headEnd type="none" w="med" len="med"/>
            <a:tailEnd type="none" w="med" len="med"/>
          </a:ln>
        </p:spPr>
      </p:cxnSp>
      <p:cxnSp>
        <p:nvCxnSpPr>
          <p:cNvPr id="1229" name="Shape 1229"/>
          <p:cNvCxnSpPr/>
          <p:nvPr/>
        </p:nvCxnSpPr>
        <p:spPr>
          <a:xfrm rot="10800000">
            <a:off x="5029200" y="4800599"/>
            <a:ext cx="0" cy="228600"/>
          </a:xfrm>
          <a:prstGeom prst="straightConnector1">
            <a:avLst/>
          </a:prstGeom>
          <a:noFill/>
          <a:ln w="19050" cap="flat" cmpd="sng">
            <a:solidFill>
              <a:schemeClr val="accent2"/>
            </a:solidFill>
            <a:prstDash val="solid"/>
            <a:round/>
            <a:headEnd type="triangle" w="lg" len="lg"/>
            <a:tailEnd type="none" w="med" len="med"/>
          </a:ln>
        </p:spPr>
      </p:cxnSp>
      <p:cxnSp>
        <p:nvCxnSpPr>
          <p:cNvPr id="1230" name="Shape 1230"/>
          <p:cNvCxnSpPr/>
          <p:nvPr/>
        </p:nvCxnSpPr>
        <p:spPr>
          <a:xfrm>
            <a:off x="4114800" y="5257800"/>
            <a:ext cx="0" cy="228600"/>
          </a:xfrm>
          <a:prstGeom prst="straightConnector1">
            <a:avLst/>
          </a:prstGeom>
          <a:noFill/>
          <a:ln w="28575" cap="flat" cmpd="sng">
            <a:solidFill>
              <a:srgbClr val="FF0000"/>
            </a:solidFill>
            <a:prstDash val="solid"/>
            <a:round/>
            <a:headEnd type="none" w="med" len="med"/>
            <a:tailEnd type="none" w="med" len="med"/>
          </a:ln>
        </p:spPr>
      </p:cxnSp>
      <p:cxnSp>
        <p:nvCxnSpPr>
          <p:cNvPr id="1231" name="Shape 1231"/>
          <p:cNvCxnSpPr/>
          <p:nvPr/>
        </p:nvCxnSpPr>
        <p:spPr>
          <a:xfrm>
            <a:off x="4114800" y="5486400"/>
            <a:ext cx="1143000" cy="0"/>
          </a:xfrm>
          <a:prstGeom prst="straightConnector1">
            <a:avLst/>
          </a:prstGeom>
          <a:noFill/>
          <a:ln w="28575" cap="flat" cmpd="sng">
            <a:solidFill>
              <a:srgbClr val="FF0000"/>
            </a:solidFill>
            <a:prstDash val="solid"/>
            <a:round/>
            <a:headEnd type="none" w="med" len="med"/>
            <a:tailEnd type="none" w="med" len="med"/>
          </a:ln>
        </p:spPr>
      </p:cxnSp>
      <p:cxnSp>
        <p:nvCxnSpPr>
          <p:cNvPr id="1232" name="Shape 1232"/>
          <p:cNvCxnSpPr/>
          <p:nvPr/>
        </p:nvCxnSpPr>
        <p:spPr>
          <a:xfrm>
            <a:off x="5257800" y="5257800"/>
            <a:ext cx="0" cy="228600"/>
          </a:xfrm>
          <a:prstGeom prst="straightConnector1">
            <a:avLst/>
          </a:prstGeom>
          <a:noFill/>
          <a:ln w="28575" cap="flat" cmpd="sng">
            <a:solidFill>
              <a:srgbClr val="FF0000"/>
            </a:solidFill>
            <a:prstDash val="solid"/>
            <a:round/>
            <a:headEnd type="triangle" w="lg" len="lg"/>
            <a:tailEnd type="none" w="med" len="med"/>
          </a:ln>
        </p:spPr>
      </p:cxnSp>
      <p:cxnSp>
        <p:nvCxnSpPr>
          <p:cNvPr id="1233" name="Shape 1233"/>
          <p:cNvCxnSpPr/>
          <p:nvPr/>
        </p:nvCxnSpPr>
        <p:spPr>
          <a:xfrm>
            <a:off x="3962400" y="5257800"/>
            <a:ext cx="0" cy="381000"/>
          </a:xfrm>
          <a:prstGeom prst="straightConnector1">
            <a:avLst/>
          </a:prstGeom>
          <a:noFill/>
          <a:ln w="28575" cap="flat" cmpd="sng">
            <a:solidFill>
              <a:srgbClr val="006600"/>
            </a:solidFill>
            <a:prstDash val="solid"/>
            <a:round/>
            <a:headEnd type="none" w="med" len="med"/>
            <a:tailEnd type="none" w="med" len="med"/>
          </a:ln>
        </p:spPr>
      </p:cxnSp>
      <p:cxnSp>
        <p:nvCxnSpPr>
          <p:cNvPr id="1234" name="Shape 1234"/>
          <p:cNvCxnSpPr/>
          <p:nvPr/>
        </p:nvCxnSpPr>
        <p:spPr>
          <a:xfrm>
            <a:off x="3962400" y="5638800"/>
            <a:ext cx="2057400" cy="0"/>
          </a:xfrm>
          <a:prstGeom prst="straightConnector1">
            <a:avLst/>
          </a:prstGeom>
          <a:noFill/>
          <a:ln w="28575" cap="flat" cmpd="sng">
            <a:solidFill>
              <a:srgbClr val="006600"/>
            </a:solidFill>
            <a:prstDash val="solid"/>
            <a:round/>
            <a:headEnd type="none" w="med" len="med"/>
            <a:tailEnd type="none" w="med" len="med"/>
          </a:ln>
        </p:spPr>
      </p:cxnSp>
      <p:cxnSp>
        <p:nvCxnSpPr>
          <p:cNvPr id="1235" name="Shape 1235"/>
          <p:cNvCxnSpPr/>
          <p:nvPr/>
        </p:nvCxnSpPr>
        <p:spPr>
          <a:xfrm>
            <a:off x="6019800" y="5257800"/>
            <a:ext cx="0" cy="381000"/>
          </a:xfrm>
          <a:prstGeom prst="straightConnector1">
            <a:avLst/>
          </a:prstGeom>
          <a:noFill/>
          <a:ln w="28575" cap="flat" cmpd="sng">
            <a:solidFill>
              <a:srgbClr val="006600"/>
            </a:solidFill>
            <a:prstDash val="solid"/>
            <a:round/>
            <a:headEnd type="triangle" w="lg" len="lg"/>
            <a:tailEnd type="none" w="med" len="med"/>
          </a:ln>
        </p:spPr>
      </p:cxnSp>
      <p:cxnSp>
        <p:nvCxnSpPr>
          <p:cNvPr id="1236" name="Shape 1236"/>
          <p:cNvCxnSpPr/>
          <p:nvPr/>
        </p:nvCxnSpPr>
        <p:spPr>
          <a:xfrm>
            <a:off x="2971800" y="5257800"/>
            <a:ext cx="0" cy="533399"/>
          </a:xfrm>
          <a:prstGeom prst="straightConnector1">
            <a:avLst/>
          </a:prstGeom>
          <a:noFill/>
          <a:ln w="28575" cap="flat" cmpd="sng">
            <a:solidFill>
              <a:srgbClr val="FF6600"/>
            </a:solidFill>
            <a:prstDash val="solid"/>
            <a:round/>
            <a:headEnd type="none" w="med" len="med"/>
            <a:tailEnd type="none" w="med" len="med"/>
          </a:ln>
        </p:spPr>
      </p:cxnSp>
      <p:cxnSp>
        <p:nvCxnSpPr>
          <p:cNvPr id="1237" name="Shape 1237"/>
          <p:cNvCxnSpPr/>
          <p:nvPr/>
        </p:nvCxnSpPr>
        <p:spPr>
          <a:xfrm>
            <a:off x="2971800" y="5791200"/>
            <a:ext cx="3352799" cy="0"/>
          </a:xfrm>
          <a:prstGeom prst="straightConnector1">
            <a:avLst/>
          </a:prstGeom>
          <a:noFill/>
          <a:ln w="28575" cap="flat" cmpd="sng">
            <a:solidFill>
              <a:srgbClr val="FF6600"/>
            </a:solidFill>
            <a:prstDash val="solid"/>
            <a:round/>
            <a:headEnd type="none" w="med" len="med"/>
            <a:tailEnd type="none" w="med" len="med"/>
          </a:ln>
        </p:spPr>
      </p:cxnSp>
      <p:cxnSp>
        <p:nvCxnSpPr>
          <p:cNvPr id="1238" name="Shape 1238"/>
          <p:cNvCxnSpPr/>
          <p:nvPr/>
        </p:nvCxnSpPr>
        <p:spPr>
          <a:xfrm>
            <a:off x="6324600" y="5257800"/>
            <a:ext cx="0" cy="533399"/>
          </a:xfrm>
          <a:prstGeom prst="straightConnector1">
            <a:avLst/>
          </a:prstGeom>
          <a:noFill/>
          <a:ln w="28575" cap="flat" cmpd="sng">
            <a:solidFill>
              <a:srgbClr val="FF6600"/>
            </a:solidFill>
            <a:prstDash val="solid"/>
            <a:round/>
            <a:headEnd type="triangle" w="lg" len="lg"/>
            <a:tailEnd type="none" w="med" len="med"/>
          </a:ln>
        </p:spPr>
      </p:cxnSp>
      <p:sp>
        <p:nvSpPr>
          <p:cNvPr id="1239" name="Shape 1239"/>
          <p:cNvSpPr txBox="1"/>
          <p:nvPr/>
        </p:nvSpPr>
        <p:spPr>
          <a:xfrm>
            <a:off x="2362200" y="5883275"/>
            <a:ext cx="4054475"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General form:</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      AB          +     CD        →      AD        +       CB</a:t>
            </a:r>
          </a:p>
        </p:txBody>
      </p:sp>
      <p:sp>
        <p:nvSpPr>
          <p:cNvPr id="1240" name="Shape 1240"/>
          <p:cNvSpPr/>
          <p:nvPr/>
        </p:nvSpPr>
        <p:spPr>
          <a:xfrm>
            <a:off x="2286000" y="1981200"/>
            <a:ext cx="4572000" cy="1981199"/>
          </a:xfrm>
          <a:prstGeom prst="rect">
            <a:avLst/>
          </a:prstGeom>
          <a:gradFill>
            <a:gsLst>
              <a:gs pos="0">
                <a:srgbClr val="FFCC00"/>
              </a:gs>
              <a:gs pos="100000">
                <a:srgbClr val="FFFFCC"/>
              </a:gs>
            </a:gsLst>
            <a:path path="circle">
              <a:fillToRect l="100000" b="100000"/>
            </a:path>
            <a:tileRect t="-100000" r="-10000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41" name="Shape 1241"/>
          <p:cNvSpPr txBox="1"/>
          <p:nvPr/>
        </p:nvSpPr>
        <p:spPr>
          <a:xfrm>
            <a:off x="2362200" y="2057400"/>
            <a:ext cx="29067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Single-replacement reaction</a:t>
            </a:r>
          </a:p>
        </p:txBody>
      </p:sp>
      <p:sp>
        <p:nvSpPr>
          <p:cNvPr id="1242" name="Shape 1242"/>
          <p:cNvSpPr txBox="1"/>
          <p:nvPr/>
        </p:nvSpPr>
        <p:spPr>
          <a:xfrm>
            <a:off x="2514600" y="2667000"/>
            <a:ext cx="3716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Mg     +      CuSO</a:t>
            </a:r>
            <a:r>
              <a:rPr lang="en-US" sz="1400" b="1" i="0" u="none" strike="noStrike" cap="none" baseline="-25000">
                <a:solidFill>
                  <a:schemeClr val="dk1"/>
                </a:solidFill>
                <a:latin typeface="Arial"/>
                <a:ea typeface="Arial"/>
                <a:cs typeface="Arial"/>
                <a:sym typeface="Arial"/>
              </a:rPr>
              <a:t>4</a:t>
            </a:r>
            <a:r>
              <a:rPr lang="en-US" sz="1400" b="1" i="0" u="none" strike="noStrike" cap="none">
                <a:solidFill>
                  <a:schemeClr val="dk1"/>
                </a:solidFill>
                <a:latin typeface="Arial"/>
                <a:ea typeface="Arial"/>
                <a:cs typeface="Arial"/>
                <a:sym typeface="Arial"/>
              </a:rPr>
              <a:t>     →     MgSO</a:t>
            </a:r>
            <a:r>
              <a:rPr lang="en-US" sz="1400" b="1" i="0" u="none" strike="noStrike" cap="none" baseline="-25000">
                <a:solidFill>
                  <a:schemeClr val="dk1"/>
                </a:solidFill>
                <a:latin typeface="Arial"/>
                <a:ea typeface="Arial"/>
                <a:cs typeface="Arial"/>
                <a:sym typeface="Arial"/>
              </a:rPr>
              <a:t>4</a:t>
            </a:r>
            <a:r>
              <a:rPr lang="en-US" sz="1400" b="1" i="0" u="none" strike="noStrike" cap="none">
                <a:solidFill>
                  <a:schemeClr val="dk1"/>
                </a:solidFill>
                <a:latin typeface="Arial"/>
                <a:ea typeface="Arial"/>
                <a:cs typeface="Arial"/>
                <a:sym typeface="Arial"/>
              </a:rPr>
              <a:t>     +     Cu</a:t>
            </a:r>
          </a:p>
        </p:txBody>
      </p:sp>
      <p:cxnSp>
        <p:nvCxnSpPr>
          <p:cNvPr id="1243" name="Shape 1243"/>
          <p:cNvCxnSpPr/>
          <p:nvPr/>
        </p:nvCxnSpPr>
        <p:spPr>
          <a:xfrm rot="10800000">
            <a:off x="2743200" y="2438399"/>
            <a:ext cx="0" cy="228600"/>
          </a:xfrm>
          <a:prstGeom prst="straightConnector1">
            <a:avLst/>
          </a:prstGeom>
          <a:noFill/>
          <a:ln w="28575" cap="flat" cmpd="sng">
            <a:solidFill>
              <a:schemeClr val="accent2"/>
            </a:solidFill>
            <a:prstDash val="solid"/>
            <a:round/>
            <a:headEnd type="none" w="med" len="med"/>
            <a:tailEnd type="none" w="med" len="med"/>
          </a:ln>
        </p:spPr>
      </p:cxnSp>
      <p:cxnSp>
        <p:nvCxnSpPr>
          <p:cNvPr id="1244" name="Shape 1244"/>
          <p:cNvCxnSpPr/>
          <p:nvPr/>
        </p:nvCxnSpPr>
        <p:spPr>
          <a:xfrm>
            <a:off x="2743200" y="2438400"/>
            <a:ext cx="2133599" cy="0"/>
          </a:xfrm>
          <a:prstGeom prst="straightConnector1">
            <a:avLst/>
          </a:prstGeom>
          <a:noFill/>
          <a:ln w="28575" cap="flat" cmpd="sng">
            <a:solidFill>
              <a:schemeClr val="accent2"/>
            </a:solidFill>
            <a:prstDash val="solid"/>
            <a:round/>
            <a:headEnd type="none" w="med" len="med"/>
            <a:tailEnd type="none" w="med" len="med"/>
          </a:ln>
        </p:spPr>
      </p:cxnSp>
      <p:cxnSp>
        <p:nvCxnSpPr>
          <p:cNvPr id="1245" name="Shape 1245"/>
          <p:cNvCxnSpPr/>
          <p:nvPr/>
        </p:nvCxnSpPr>
        <p:spPr>
          <a:xfrm rot="10800000">
            <a:off x="4876800" y="2438399"/>
            <a:ext cx="0" cy="228600"/>
          </a:xfrm>
          <a:prstGeom prst="straightConnector1">
            <a:avLst/>
          </a:prstGeom>
          <a:noFill/>
          <a:ln w="28575" cap="flat" cmpd="sng">
            <a:solidFill>
              <a:schemeClr val="accent2"/>
            </a:solidFill>
            <a:prstDash val="solid"/>
            <a:round/>
            <a:headEnd type="triangle" w="lg" len="lg"/>
            <a:tailEnd type="none" w="med" len="med"/>
          </a:ln>
        </p:spPr>
      </p:cxnSp>
      <p:cxnSp>
        <p:nvCxnSpPr>
          <p:cNvPr id="1246" name="Shape 1246"/>
          <p:cNvCxnSpPr/>
          <p:nvPr/>
        </p:nvCxnSpPr>
        <p:spPr>
          <a:xfrm>
            <a:off x="3657600" y="2971800"/>
            <a:ext cx="0" cy="304799"/>
          </a:xfrm>
          <a:prstGeom prst="straightConnector1">
            <a:avLst/>
          </a:prstGeom>
          <a:noFill/>
          <a:ln w="28575" cap="flat" cmpd="sng">
            <a:solidFill>
              <a:srgbClr val="FF0000"/>
            </a:solidFill>
            <a:prstDash val="solid"/>
            <a:round/>
            <a:headEnd type="none" w="med" len="med"/>
            <a:tailEnd type="none" w="med" len="med"/>
          </a:ln>
        </p:spPr>
      </p:cxnSp>
      <p:cxnSp>
        <p:nvCxnSpPr>
          <p:cNvPr id="1247" name="Shape 1247"/>
          <p:cNvCxnSpPr/>
          <p:nvPr/>
        </p:nvCxnSpPr>
        <p:spPr>
          <a:xfrm>
            <a:off x="3657600" y="3276600"/>
            <a:ext cx="2362200" cy="0"/>
          </a:xfrm>
          <a:prstGeom prst="straightConnector1">
            <a:avLst/>
          </a:prstGeom>
          <a:noFill/>
          <a:ln w="28575" cap="flat" cmpd="sng">
            <a:solidFill>
              <a:srgbClr val="FF0000"/>
            </a:solidFill>
            <a:prstDash val="solid"/>
            <a:round/>
            <a:headEnd type="none" w="med" len="med"/>
            <a:tailEnd type="none" w="med" len="med"/>
          </a:ln>
        </p:spPr>
      </p:cxnSp>
      <p:cxnSp>
        <p:nvCxnSpPr>
          <p:cNvPr id="1248" name="Shape 1248"/>
          <p:cNvCxnSpPr/>
          <p:nvPr/>
        </p:nvCxnSpPr>
        <p:spPr>
          <a:xfrm>
            <a:off x="6019800" y="2971800"/>
            <a:ext cx="0" cy="304799"/>
          </a:xfrm>
          <a:prstGeom prst="straightConnector1">
            <a:avLst/>
          </a:prstGeom>
          <a:noFill/>
          <a:ln w="28575" cap="flat" cmpd="sng">
            <a:solidFill>
              <a:srgbClr val="FF0000"/>
            </a:solidFill>
            <a:prstDash val="solid"/>
            <a:round/>
            <a:headEnd type="triangle" w="lg" len="lg"/>
            <a:tailEnd type="none" w="med" len="med"/>
          </a:ln>
        </p:spPr>
      </p:cxnSp>
      <p:sp>
        <p:nvSpPr>
          <p:cNvPr id="1249" name="Shape 1249"/>
          <p:cNvSpPr txBox="1"/>
          <p:nvPr/>
        </p:nvSpPr>
        <p:spPr>
          <a:xfrm>
            <a:off x="2362200" y="3352800"/>
            <a:ext cx="3797299" cy="5175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General form:</a:t>
            </a:r>
          </a:p>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      A          +     BC        →      AC        +       B</a:t>
            </a:r>
          </a:p>
        </p:txBody>
      </p:sp>
      <p:sp>
        <p:nvSpPr>
          <p:cNvPr id="1250" name="Shape 1250">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9"/>
                                        </p:tgtEl>
                                        <p:attrNameLst>
                                          <p:attrName>style.visibility</p:attrName>
                                        </p:attrNameLst>
                                      </p:cBhvr>
                                      <p:to>
                                        <p:strVal val="visible"/>
                                      </p:to>
                                    </p:set>
                                    <p:animEffect transition="in" filter="fade">
                                      <p:cBhvr>
                                        <p:cTn id="7" dur="500"/>
                                        <p:tgtEl>
                                          <p:spTgt spid="12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
                                        </p:tgtEl>
                                        <p:attrNameLst>
                                          <p:attrName>style.visibility</p:attrName>
                                        </p:attrNameLst>
                                      </p:cBhvr>
                                      <p:to>
                                        <p:strVal val="visible"/>
                                      </p:to>
                                    </p:set>
                                    <p:animEffect transition="in" filter="fade">
                                      <p:cBhvr>
                                        <p:cTn id="12" dur="500"/>
                                        <p:tgtEl>
                                          <p:spTgt spid="1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Shape 125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Double Replacement Reaction</a:t>
            </a:r>
          </a:p>
        </p:txBody>
      </p:sp>
      <p:pic>
        <p:nvPicPr>
          <p:cNvPr id="1257" name="Shape 1257" descr="Double replacement reaction"/>
          <p:cNvPicPr preferRelativeResize="0"/>
          <p:nvPr/>
        </p:nvPicPr>
        <p:blipFill rotWithShape="1">
          <a:blip r:embed="rId3">
            <a:alphaModFix/>
          </a:blip>
          <a:srcRect/>
          <a:stretch/>
        </p:blipFill>
        <p:spPr>
          <a:xfrm>
            <a:off x="1295400" y="1828800"/>
            <a:ext cx="6811963" cy="4846637"/>
          </a:xfrm>
          <a:prstGeom prst="rect">
            <a:avLst/>
          </a:prstGeom>
          <a:noFill/>
          <a:ln>
            <a:noFill/>
          </a:ln>
        </p:spPr>
      </p:pic>
      <p:sp>
        <p:nvSpPr>
          <p:cNvPr id="1258" name="Shape 1258">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76"/>
        <p:cNvGrpSpPr/>
        <p:nvPr/>
      </p:nvGrpSpPr>
      <p:grpSpPr>
        <a:xfrm>
          <a:off x="0" y="0"/>
          <a:ext cx="0" cy="0"/>
          <a:chOff x="0" y="0"/>
          <a:chExt cx="0" cy="0"/>
        </a:xfrm>
      </p:grpSpPr>
      <p:pic>
        <p:nvPicPr>
          <p:cNvPr id="277" name="Shape 277" descr="tightrope_walker_pole_a_hc"/>
          <p:cNvPicPr preferRelativeResize="0"/>
          <p:nvPr/>
        </p:nvPicPr>
        <p:blipFill rotWithShape="1">
          <a:blip r:embed="rId3">
            <a:alphaModFix/>
          </a:blip>
          <a:srcRect/>
          <a:stretch/>
        </p:blipFill>
        <p:spPr>
          <a:xfrm>
            <a:off x="2551113" y="1628775"/>
            <a:ext cx="4000500" cy="3189288"/>
          </a:xfrm>
          <a:prstGeom prst="rect">
            <a:avLst/>
          </a:prstGeom>
          <a:noFill/>
          <a:ln>
            <a:noFill/>
          </a:ln>
        </p:spPr>
      </p:pic>
      <p:sp>
        <p:nvSpPr>
          <p:cNvPr id="278" name="Shape 27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Balancing Chemical Equations</a:t>
            </a:r>
          </a:p>
        </p:txBody>
      </p:sp>
      <p:sp>
        <p:nvSpPr>
          <p:cNvPr id="279" name="Shape 279"/>
          <p:cNvSpPr txBox="1"/>
          <p:nvPr/>
        </p:nvSpPr>
        <p:spPr>
          <a:xfrm>
            <a:off x="3289300" y="5132387"/>
            <a:ext cx="2571749"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chemeClr val="lt1"/>
                </a:solidFill>
                <a:latin typeface="Arial"/>
                <a:ea typeface="Arial"/>
                <a:cs typeface="Arial"/>
                <a:sym typeface="Arial"/>
              </a:rPr>
              <a:t>Coefficients</a:t>
            </a:r>
          </a:p>
        </p:txBody>
      </p:sp>
      <p:sp>
        <p:nvSpPr>
          <p:cNvPr id="280" name="Shape 280">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63"/>
        <p:cNvGrpSpPr/>
        <p:nvPr/>
      </p:nvGrpSpPr>
      <p:grpSpPr>
        <a:xfrm>
          <a:off x="0" y="0"/>
          <a:ext cx="0" cy="0"/>
          <a:chOff x="0" y="0"/>
          <a:chExt cx="0" cy="0"/>
        </a:xfrm>
      </p:grpSpPr>
      <p:sp>
        <p:nvSpPr>
          <p:cNvPr id="1264" name="Shape 126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Mole Island Diagram</a:t>
            </a:r>
          </a:p>
        </p:txBody>
      </p:sp>
      <p:sp>
        <p:nvSpPr>
          <p:cNvPr id="1265" name="Shape 1265">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b="-87045"/>
          </a:stretch>
        </a:blipFill>
        <a:effectLst/>
      </p:bgPr>
    </p:bg>
    <p:spTree>
      <p:nvGrpSpPr>
        <p:cNvPr id="1" name="Shape 1270"/>
        <p:cNvGrpSpPr/>
        <p:nvPr/>
      </p:nvGrpSpPr>
      <p:grpSpPr>
        <a:xfrm>
          <a:off x="0" y="0"/>
          <a:ext cx="0" cy="0"/>
          <a:chOff x="0" y="0"/>
          <a:chExt cx="0" cy="0"/>
        </a:xfrm>
      </p:grpSpPr>
      <p:sp>
        <p:nvSpPr>
          <p:cNvPr id="1271" name="Shape 1271"/>
          <p:cNvSpPr txBox="1">
            <a:spLocks noGrp="1"/>
          </p:cNvSpPr>
          <p:nvPr>
            <p:ph type="body" idx="1"/>
          </p:nvPr>
        </p:nvSpPr>
        <p:spPr>
          <a:xfrm>
            <a:off x="1676400" y="228600"/>
            <a:ext cx="7772400" cy="4114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3200" b="0" i="0" u="none" strike="noStrike" cap="none">
                <a:solidFill>
                  <a:schemeClr val="dk1"/>
                </a:solidFill>
                <a:latin typeface="Arial"/>
                <a:ea typeface="Arial"/>
                <a:cs typeface="Arial"/>
                <a:sym typeface="Arial"/>
              </a:rPr>
              <a:t>Welcome to Mole Island</a:t>
            </a:r>
          </a:p>
        </p:txBody>
      </p:sp>
      <p:grpSp>
        <p:nvGrpSpPr>
          <p:cNvPr id="1272" name="Shape 1272"/>
          <p:cNvGrpSpPr/>
          <p:nvPr/>
        </p:nvGrpSpPr>
        <p:grpSpPr>
          <a:xfrm>
            <a:off x="762000" y="990599"/>
            <a:ext cx="2285999" cy="1523999"/>
            <a:chOff x="480" y="623"/>
            <a:chExt cx="1439" cy="959"/>
          </a:xfrm>
        </p:grpSpPr>
        <p:sp>
          <p:nvSpPr>
            <p:cNvPr id="1273" name="Shape 1273"/>
            <p:cNvSpPr/>
            <p:nvPr/>
          </p:nvSpPr>
          <p:spPr>
            <a:xfrm>
              <a:off x="480" y="623"/>
              <a:ext cx="1439" cy="959"/>
            </a:xfrm>
            <a:prstGeom prst="cloudCallout">
              <a:avLst>
                <a:gd name="adj1" fmla="val 10347"/>
                <a:gd name="adj2" fmla="val 79167"/>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1274" name="Shape 1274"/>
            <p:cNvSpPr txBox="1"/>
            <p:nvPr/>
          </p:nvSpPr>
          <p:spPr>
            <a:xfrm>
              <a:off x="671" y="886"/>
              <a:ext cx="1112" cy="40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mole = 22.4 L</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 STP</a:t>
              </a:r>
            </a:p>
          </p:txBody>
        </p:sp>
      </p:grpSp>
      <p:grpSp>
        <p:nvGrpSpPr>
          <p:cNvPr id="1275" name="Shape 1275"/>
          <p:cNvGrpSpPr/>
          <p:nvPr/>
        </p:nvGrpSpPr>
        <p:grpSpPr>
          <a:xfrm>
            <a:off x="4571999" y="609599"/>
            <a:ext cx="2743200" cy="1142999"/>
            <a:chOff x="2879" y="383"/>
            <a:chExt cx="1728" cy="719"/>
          </a:xfrm>
        </p:grpSpPr>
        <p:sp>
          <p:nvSpPr>
            <p:cNvPr id="1276" name="Shape 1276"/>
            <p:cNvSpPr/>
            <p:nvPr/>
          </p:nvSpPr>
          <p:spPr>
            <a:xfrm>
              <a:off x="2879" y="383"/>
              <a:ext cx="1728" cy="719"/>
            </a:xfrm>
            <a:prstGeom prst="cloudCallout">
              <a:avLst>
                <a:gd name="adj1" fmla="val -43056"/>
                <a:gd name="adj2" fmla="val 70000"/>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1277" name="Shape 1277"/>
            <p:cNvSpPr txBox="1"/>
            <p:nvPr/>
          </p:nvSpPr>
          <p:spPr>
            <a:xfrm>
              <a:off x="3071" y="573"/>
              <a:ext cx="1376" cy="23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 mol = molar mass</a:t>
              </a:r>
            </a:p>
          </p:txBody>
        </p:sp>
      </p:grpSp>
      <p:grpSp>
        <p:nvGrpSpPr>
          <p:cNvPr id="1278" name="Shape 1278"/>
          <p:cNvGrpSpPr/>
          <p:nvPr/>
        </p:nvGrpSpPr>
        <p:grpSpPr>
          <a:xfrm>
            <a:off x="6553199" y="1524000"/>
            <a:ext cx="2590800" cy="1142999"/>
            <a:chOff x="4127" y="960"/>
            <a:chExt cx="1632" cy="719"/>
          </a:xfrm>
        </p:grpSpPr>
        <p:sp>
          <p:nvSpPr>
            <p:cNvPr id="1279" name="Shape 1279"/>
            <p:cNvSpPr/>
            <p:nvPr/>
          </p:nvSpPr>
          <p:spPr>
            <a:xfrm>
              <a:off x="4127" y="960"/>
              <a:ext cx="1632" cy="719"/>
            </a:xfrm>
            <a:prstGeom prst="cloudCallout">
              <a:avLst>
                <a:gd name="adj1" fmla="val -13421"/>
                <a:gd name="adj2" fmla="val 71389"/>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1280" name="Shape 1280"/>
            <p:cNvSpPr txBox="1"/>
            <p:nvPr/>
          </p:nvSpPr>
          <p:spPr>
            <a:xfrm>
              <a:off x="4272" y="1031"/>
              <a:ext cx="1389" cy="40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1 mol = </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6.02 x 10</a:t>
              </a:r>
              <a:r>
                <a:rPr lang="en-US" sz="1800" b="0" i="0" u="none" strike="noStrike" cap="none" baseline="30000">
                  <a:solidFill>
                    <a:schemeClr val="dk1"/>
                  </a:solidFill>
                  <a:latin typeface="Arial"/>
                  <a:ea typeface="Arial"/>
                  <a:cs typeface="Arial"/>
                  <a:sym typeface="Arial"/>
                </a:rPr>
                <a:t>23</a:t>
              </a:r>
              <a:r>
                <a:rPr lang="en-US" sz="1800" b="0" i="0" u="none" strike="noStrike" cap="none">
                  <a:solidFill>
                    <a:schemeClr val="dk1"/>
                  </a:solidFill>
                  <a:latin typeface="Arial"/>
                  <a:ea typeface="Arial"/>
                  <a:cs typeface="Arial"/>
                  <a:sym typeface="Arial"/>
                </a:rPr>
                <a:t> particles</a:t>
              </a:r>
            </a:p>
          </p:txBody>
        </p:sp>
      </p:grpSp>
      <p:pic>
        <p:nvPicPr>
          <p:cNvPr id="1281" name="Shape 1281"/>
          <p:cNvPicPr preferRelativeResize="0"/>
          <p:nvPr/>
        </p:nvPicPr>
        <p:blipFill rotWithShape="1">
          <a:blip r:embed="rId4">
            <a:alphaModFix/>
          </a:blip>
          <a:srcRect/>
          <a:stretch/>
        </p:blipFill>
        <p:spPr>
          <a:xfrm>
            <a:off x="152400" y="6553200"/>
            <a:ext cx="304799" cy="3047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5"/>
                                        </p:tgtEl>
                                        <p:attrNameLst>
                                          <p:attrName>style.visibility</p:attrName>
                                        </p:attrNameLst>
                                      </p:cBhvr>
                                      <p:to>
                                        <p:strVal val="visible"/>
                                      </p:to>
                                    </p:set>
                                    <p:animEffect transition="in" filter="fade">
                                      <p:cBhvr>
                                        <p:cTn id="7" dur="2000"/>
                                        <p:tgtEl>
                                          <p:spTgt spid="1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8"/>
                                        </p:tgtEl>
                                        <p:attrNameLst>
                                          <p:attrName>style.visibility</p:attrName>
                                        </p:attrNameLst>
                                      </p:cBhvr>
                                      <p:to>
                                        <p:strVal val="visible"/>
                                      </p:to>
                                    </p:set>
                                    <p:animEffect transition="in" filter="fade">
                                      <p:cBhvr>
                                        <p:cTn id="12" dur="2000"/>
                                        <p:tgtEl>
                                          <p:spTgt spid="12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2"/>
                                        </p:tgtEl>
                                        <p:attrNameLst>
                                          <p:attrName>style.visibility</p:attrName>
                                        </p:attrNameLst>
                                      </p:cBhvr>
                                      <p:to>
                                        <p:strVal val="visible"/>
                                      </p:to>
                                    </p:set>
                                    <p:animEffect transition="in" filter="fade">
                                      <p:cBhvr>
                                        <p:cTn id="17" dur="2000"/>
                                        <p:tgtEl>
                                          <p:spTgt spid="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Shape 1287"/>
          <p:cNvSpPr/>
          <p:nvPr/>
        </p:nvSpPr>
        <p:spPr>
          <a:xfrm>
            <a:off x="2133600" y="609600"/>
            <a:ext cx="7010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Stoichiometry Island Diagram</a:t>
            </a:r>
          </a:p>
        </p:txBody>
      </p:sp>
      <p:sp>
        <p:nvSpPr>
          <p:cNvPr id="1288" name="Shape 1288"/>
          <p:cNvSpPr/>
          <p:nvPr/>
        </p:nvSpPr>
        <p:spPr>
          <a:xfrm>
            <a:off x="2971800" y="2590800"/>
            <a:ext cx="558799" cy="558799"/>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Mass</a:t>
            </a:r>
          </a:p>
        </p:txBody>
      </p:sp>
      <p:sp>
        <p:nvSpPr>
          <p:cNvPr id="1289" name="Shape 1289"/>
          <p:cNvSpPr/>
          <p:nvPr/>
        </p:nvSpPr>
        <p:spPr>
          <a:xfrm>
            <a:off x="2971800" y="5029200"/>
            <a:ext cx="558799" cy="558799"/>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Particles</a:t>
            </a:r>
          </a:p>
        </p:txBody>
      </p:sp>
      <p:sp>
        <p:nvSpPr>
          <p:cNvPr id="1290" name="Shape 1290"/>
          <p:cNvSpPr/>
          <p:nvPr/>
        </p:nvSpPr>
        <p:spPr>
          <a:xfrm>
            <a:off x="2514600" y="3810000"/>
            <a:ext cx="558799" cy="558799"/>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Volume</a:t>
            </a:r>
          </a:p>
        </p:txBody>
      </p:sp>
      <p:sp>
        <p:nvSpPr>
          <p:cNvPr id="1291" name="Shape 1291"/>
          <p:cNvSpPr/>
          <p:nvPr/>
        </p:nvSpPr>
        <p:spPr>
          <a:xfrm>
            <a:off x="4343400" y="3810000"/>
            <a:ext cx="558799" cy="558799"/>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Mole</a:t>
            </a:r>
          </a:p>
        </p:txBody>
      </p:sp>
      <p:sp>
        <p:nvSpPr>
          <p:cNvPr id="1292" name="Shape 1292"/>
          <p:cNvSpPr/>
          <p:nvPr/>
        </p:nvSpPr>
        <p:spPr>
          <a:xfrm>
            <a:off x="5867400" y="3810000"/>
            <a:ext cx="558799" cy="558799"/>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Mole</a:t>
            </a:r>
          </a:p>
        </p:txBody>
      </p:sp>
      <p:sp>
        <p:nvSpPr>
          <p:cNvPr id="1293" name="Shape 1293"/>
          <p:cNvSpPr/>
          <p:nvPr/>
        </p:nvSpPr>
        <p:spPr>
          <a:xfrm>
            <a:off x="7467600" y="2819400"/>
            <a:ext cx="558799" cy="558799"/>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Mass</a:t>
            </a:r>
          </a:p>
        </p:txBody>
      </p:sp>
      <p:sp>
        <p:nvSpPr>
          <p:cNvPr id="1294" name="Shape 1294"/>
          <p:cNvSpPr txBox="1"/>
          <p:nvPr/>
        </p:nvSpPr>
        <p:spPr>
          <a:xfrm>
            <a:off x="3286125" y="1789113"/>
            <a:ext cx="4021138" cy="6111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Known		               Unknown</a:t>
            </a:r>
          </a:p>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Substance A	               Substance B</a:t>
            </a:r>
          </a:p>
        </p:txBody>
      </p:sp>
      <p:sp>
        <p:nvSpPr>
          <p:cNvPr id="1295" name="Shape 1295"/>
          <p:cNvSpPr txBox="1"/>
          <p:nvPr/>
        </p:nvSpPr>
        <p:spPr>
          <a:xfrm>
            <a:off x="3835400" y="6172200"/>
            <a:ext cx="31686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Stoichiometry Island Diagram</a:t>
            </a:r>
          </a:p>
        </p:txBody>
      </p:sp>
      <p:cxnSp>
        <p:nvCxnSpPr>
          <p:cNvPr id="1296" name="Shape 1296"/>
          <p:cNvCxnSpPr/>
          <p:nvPr/>
        </p:nvCxnSpPr>
        <p:spPr>
          <a:xfrm>
            <a:off x="3540125" y="2951163"/>
            <a:ext cx="895349" cy="727074"/>
          </a:xfrm>
          <a:prstGeom prst="straightConnector1">
            <a:avLst/>
          </a:prstGeom>
          <a:noFill/>
          <a:ln w="9525" cap="flat" cmpd="sng">
            <a:solidFill>
              <a:schemeClr val="dk1"/>
            </a:solidFill>
            <a:prstDash val="solid"/>
            <a:round/>
            <a:headEnd type="triangle" w="lg" len="lg"/>
            <a:tailEnd type="triangle" w="lg" len="lg"/>
          </a:ln>
        </p:spPr>
      </p:cxnSp>
      <p:cxnSp>
        <p:nvCxnSpPr>
          <p:cNvPr id="1297" name="Shape 1297"/>
          <p:cNvCxnSpPr/>
          <p:nvPr/>
        </p:nvCxnSpPr>
        <p:spPr>
          <a:xfrm rot="10800000" flipH="1">
            <a:off x="3176588" y="4113212"/>
            <a:ext cx="1012825" cy="3174"/>
          </a:xfrm>
          <a:prstGeom prst="straightConnector1">
            <a:avLst/>
          </a:prstGeom>
          <a:noFill/>
          <a:ln w="9525" cap="flat" cmpd="sng">
            <a:solidFill>
              <a:schemeClr val="dk1"/>
            </a:solidFill>
            <a:prstDash val="solid"/>
            <a:round/>
            <a:headEnd type="triangle" w="lg" len="lg"/>
            <a:tailEnd type="triangle" w="lg" len="lg"/>
          </a:ln>
        </p:spPr>
      </p:cxnSp>
      <p:cxnSp>
        <p:nvCxnSpPr>
          <p:cNvPr id="1298" name="Shape 1298"/>
          <p:cNvCxnSpPr/>
          <p:nvPr/>
        </p:nvCxnSpPr>
        <p:spPr>
          <a:xfrm flipH="1">
            <a:off x="6477000" y="3200400"/>
            <a:ext cx="895349" cy="727074"/>
          </a:xfrm>
          <a:prstGeom prst="straightConnector1">
            <a:avLst/>
          </a:prstGeom>
          <a:noFill/>
          <a:ln w="9525" cap="flat" cmpd="sng">
            <a:solidFill>
              <a:schemeClr val="dk1"/>
            </a:solidFill>
            <a:prstDash val="solid"/>
            <a:round/>
            <a:headEnd type="triangle" w="lg" len="lg"/>
            <a:tailEnd type="triangle" w="lg" len="lg"/>
          </a:ln>
        </p:spPr>
      </p:cxnSp>
      <p:cxnSp>
        <p:nvCxnSpPr>
          <p:cNvPr id="1299" name="Shape 1299"/>
          <p:cNvCxnSpPr/>
          <p:nvPr/>
        </p:nvCxnSpPr>
        <p:spPr>
          <a:xfrm flipH="1">
            <a:off x="3540125" y="4475162"/>
            <a:ext cx="895349" cy="727074"/>
          </a:xfrm>
          <a:prstGeom prst="straightConnector1">
            <a:avLst/>
          </a:prstGeom>
          <a:noFill/>
          <a:ln w="9525" cap="flat" cmpd="sng">
            <a:solidFill>
              <a:schemeClr val="dk1"/>
            </a:solidFill>
            <a:prstDash val="solid"/>
            <a:round/>
            <a:headEnd type="triangle" w="lg" len="lg"/>
            <a:tailEnd type="triangle" w="lg" len="lg"/>
          </a:ln>
        </p:spPr>
      </p:cxnSp>
      <p:cxnSp>
        <p:nvCxnSpPr>
          <p:cNvPr id="1300" name="Shape 1300"/>
          <p:cNvCxnSpPr/>
          <p:nvPr/>
        </p:nvCxnSpPr>
        <p:spPr>
          <a:xfrm>
            <a:off x="6629400" y="4343400"/>
            <a:ext cx="895349" cy="727074"/>
          </a:xfrm>
          <a:prstGeom prst="straightConnector1">
            <a:avLst/>
          </a:prstGeom>
          <a:noFill/>
          <a:ln w="9525" cap="flat" cmpd="sng">
            <a:solidFill>
              <a:schemeClr val="dk1"/>
            </a:solidFill>
            <a:prstDash val="solid"/>
            <a:round/>
            <a:headEnd type="triangle" w="lg" len="lg"/>
            <a:tailEnd type="triangle" w="lg" len="lg"/>
          </a:ln>
        </p:spPr>
      </p:cxnSp>
      <p:cxnSp>
        <p:nvCxnSpPr>
          <p:cNvPr id="1301" name="Shape 1301"/>
          <p:cNvCxnSpPr/>
          <p:nvPr/>
        </p:nvCxnSpPr>
        <p:spPr>
          <a:xfrm rot="10800000" flipH="1">
            <a:off x="5029200" y="4114800"/>
            <a:ext cx="692149" cy="3174"/>
          </a:xfrm>
          <a:prstGeom prst="straightConnector1">
            <a:avLst/>
          </a:prstGeom>
          <a:noFill/>
          <a:ln w="9525" cap="flat" cmpd="sng">
            <a:solidFill>
              <a:schemeClr val="dk1"/>
            </a:solidFill>
            <a:prstDash val="solid"/>
            <a:round/>
            <a:headEnd type="triangle" w="lg" len="lg"/>
            <a:tailEnd type="triangle" w="lg" len="lg"/>
          </a:ln>
        </p:spPr>
      </p:cxnSp>
      <p:cxnSp>
        <p:nvCxnSpPr>
          <p:cNvPr id="1302" name="Shape 1302"/>
          <p:cNvCxnSpPr/>
          <p:nvPr/>
        </p:nvCxnSpPr>
        <p:spPr>
          <a:xfrm rot="10800000" flipH="1">
            <a:off x="6553200" y="4114800"/>
            <a:ext cx="1012825" cy="3174"/>
          </a:xfrm>
          <a:prstGeom prst="straightConnector1">
            <a:avLst/>
          </a:prstGeom>
          <a:noFill/>
          <a:ln w="9525" cap="flat" cmpd="sng">
            <a:solidFill>
              <a:schemeClr val="dk1"/>
            </a:solidFill>
            <a:prstDash val="solid"/>
            <a:round/>
            <a:headEnd type="triangle" w="lg" len="lg"/>
            <a:tailEnd type="triangle" w="lg" len="lg"/>
          </a:ln>
        </p:spPr>
      </p:cxnSp>
      <p:sp>
        <p:nvSpPr>
          <p:cNvPr id="1303" name="Shape 1303"/>
          <p:cNvSpPr/>
          <p:nvPr/>
        </p:nvSpPr>
        <p:spPr>
          <a:xfrm>
            <a:off x="7848600" y="3810000"/>
            <a:ext cx="558799" cy="558799"/>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Volume</a:t>
            </a:r>
          </a:p>
        </p:txBody>
      </p:sp>
      <p:sp>
        <p:nvSpPr>
          <p:cNvPr id="1304" name="Shape 1304"/>
          <p:cNvSpPr/>
          <p:nvPr/>
        </p:nvSpPr>
        <p:spPr>
          <a:xfrm>
            <a:off x="7620000" y="4800600"/>
            <a:ext cx="558799" cy="558799"/>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Particles</a:t>
            </a:r>
          </a:p>
        </p:txBody>
      </p:sp>
      <p:sp>
        <p:nvSpPr>
          <p:cNvPr id="1305" name="Shape 1305"/>
          <p:cNvSpPr/>
          <p:nvPr/>
        </p:nvSpPr>
        <p:spPr>
          <a:xfrm>
            <a:off x="381000" y="457200"/>
            <a:ext cx="1828800" cy="6172199"/>
          </a:xfrm>
          <a:prstGeom prst="rect">
            <a:avLst/>
          </a:prstGeom>
          <a:solidFill>
            <a:srgbClr val="E6DDD8">
              <a:alpha val="49803"/>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306" name="Shape 1306"/>
          <p:cNvSpPr txBox="1"/>
          <p:nvPr/>
        </p:nvSpPr>
        <p:spPr>
          <a:xfrm>
            <a:off x="1695450" y="2362200"/>
            <a:ext cx="4381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M</a:t>
            </a:r>
          </a:p>
        </p:txBody>
      </p:sp>
      <p:sp>
        <p:nvSpPr>
          <p:cNvPr id="1307" name="Shape 1307"/>
          <p:cNvSpPr txBox="1"/>
          <p:nvPr/>
        </p:nvSpPr>
        <p:spPr>
          <a:xfrm>
            <a:off x="1600200" y="3886200"/>
            <a:ext cx="3873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V</a:t>
            </a:r>
          </a:p>
        </p:txBody>
      </p:sp>
      <p:sp>
        <p:nvSpPr>
          <p:cNvPr id="1308" name="Shape 1308"/>
          <p:cNvSpPr txBox="1"/>
          <p:nvPr/>
        </p:nvSpPr>
        <p:spPr>
          <a:xfrm>
            <a:off x="1746250" y="5367337"/>
            <a:ext cx="3873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P</a:t>
            </a:r>
          </a:p>
        </p:txBody>
      </p:sp>
      <p:pic>
        <p:nvPicPr>
          <p:cNvPr id="1309" name="Shape 1309"/>
          <p:cNvPicPr preferRelativeResize="0"/>
          <p:nvPr/>
        </p:nvPicPr>
        <p:blipFill rotWithShape="1">
          <a:blip r:embed="rId3">
            <a:alphaModFix/>
          </a:blip>
          <a:srcRect/>
          <a:stretch/>
        </p:blipFill>
        <p:spPr>
          <a:xfrm>
            <a:off x="609600" y="1814513"/>
            <a:ext cx="1066799" cy="998536"/>
          </a:xfrm>
          <a:prstGeom prst="rect">
            <a:avLst/>
          </a:prstGeom>
          <a:noFill/>
          <a:ln>
            <a:noFill/>
          </a:ln>
        </p:spPr>
      </p:pic>
      <p:pic>
        <p:nvPicPr>
          <p:cNvPr id="1310" name="Shape 1310"/>
          <p:cNvPicPr preferRelativeResize="0"/>
          <p:nvPr/>
        </p:nvPicPr>
        <p:blipFill rotWithShape="1">
          <a:blip r:embed="rId4">
            <a:alphaModFix/>
          </a:blip>
          <a:srcRect/>
          <a:stretch/>
        </p:blipFill>
        <p:spPr>
          <a:xfrm>
            <a:off x="609600" y="3429000"/>
            <a:ext cx="1066799" cy="688975"/>
          </a:xfrm>
          <a:prstGeom prst="rect">
            <a:avLst/>
          </a:prstGeom>
          <a:noFill/>
          <a:ln>
            <a:noFill/>
          </a:ln>
        </p:spPr>
      </p:pic>
      <p:pic>
        <p:nvPicPr>
          <p:cNvPr id="1311" name="Shape 1311"/>
          <p:cNvPicPr preferRelativeResize="0"/>
          <p:nvPr/>
        </p:nvPicPr>
        <p:blipFill rotWithShape="1">
          <a:blip r:embed="rId5">
            <a:alphaModFix/>
          </a:blip>
          <a:srcRect/>
          <a:stretch/>
        </p:blipFill>
        <p:spPr>
          <a:xfrm>
            <a:off x="533400" y="5181600"/>
            <a:ext cx="1219199" cy="682625"/>
          </a:xfrm>
          <a:prstGeom prst="rect">
            <a:avLst/>
          </a:prstGeom>
          <a:noFill/>
          <a:ln>
            <a:noFill/>
          </a:ln>
        </p:spPr>
      </p:pic>
      <p:sp>
        <p:nvSpPr>
          <p:cNvPr id="1312" name="Shape 1312"/>
          <p:cNvSpPr txBox="1"/>
          <p:nvPr/>
        </p:nvSpPr>
        <p:spPr>
          <a:xfrm>
            <a:off x="538162" y="2765425"/>
            <a:ext cx="1214437"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Mass Mountain</a:t>
            </a:r>
          </a:p>
        </p:txBody>
      </p:sp>
      <p:sp>
        <p:nvSpPr>
          <p:cNvPr id="1313" name="Shape 1313"/>
          <p:cNvSpPr txBox="1"/>
          <p:nvPr/>
        </p:nvSpPr>
        <p:spPr>
          <a:xfrm>
            <a:off x="573087" y="4148137"/>
            <a:ext cx="1027111"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Liter Lagoon</a:t>
            </a:r>
          </a:p>
        </p:txBody>
      </p:sp>
      <p:sp>
        <p:nvSpPr>
          <p:cNvPr id="1314" name="Shape 1314"/>
          <p:cNvSpPr txBox="1"/>
          <p:nvPr/>
        </p:nvSpPr>
        <p:spPr>
          <a:xfrm>
            <a:off x="639762" y="5867400"/>
            <a:ext cx="1112836"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Particle Place</a:t>
            </a:r>
          </a:p>
        </p:txBody>
      </p:sp>
      <p:cxnSp>
        <p:nvCxnSpPr>
          <p:cNvPr id="1315" name="Shape 1315"/>
          <p:cNvCxnSpPr/>
          <p:nvPr/>
        </p:nvCxnSpPr>
        <p:spPr>
          <a:xfrm>
            <a:off x="533400" y="1066800"/>
            <a:ext cx="1524000" cy="0"/>
          </a:xfrm>
          <a:prstGeom prst="straightConnector1">
            <a:avLst/>
          </a:prstGeom>
          <a:noFill/>
          <a:ln w="38100" cap="flat" cmpd="sng">
            <a:solidFill>
              <a:schemeClr val="dk1"/>
            </a:solidFill>
            <a:prstDash val="solid"/>
            <a:round/>
            <a:headEnd type="oval" w="med" len="med"/>
            <a:tailEnd type="oval" w="med" len="med"/>
          </a:ln>
        </p:spPr>
      </p:cxnSp>
      <p:cxnSp>
        <p:nvCxnSpPr>
          <p:cNvPr id="1316" name="Shape 1316"/>
          <p:cNvCxnSpPr/>
          <p:nvPr/>
        </p:nvCxnSpPr>
        <p:spPr>
          <a:xfrm rot="10800000" flipH="1">
            <a:off x="1447800" y="838199"/>
            <a:ext cx="381000" cy="228600"/>
          </a:xfrm>
          <a:prstGeom prst="straightConnector1">
            <a:avLst/>
          </a:prstGeom>
          <a:noFill/>
          <a:ln w="38100" cap="flat" cmpd="sng">
            <a:solidFill>
              <a:schemeClr val="dk1"/>
            </a:solidFill>
            <a:prstDash val="solid"/>
            <a:round/>
            <a:headEnd type="none" w="med" len="med"/>
            <a:tailEnd type="oval" w="med" len="med"/>
          </a:ln>
        </p:spPr>
      </p:cxnSp>
      <p:cxnSp>
        <p:nvCxnSpPr>
          <p:cNvPr id="1317" name="Shape 1317"/>
          <p:cNvCxnSpPr/>
          <p:nvPr/>
        </p:nvCxnSpPr>
        <p:spPr>
          <a:xfrm>
            <a:off x="1447800" y="1066800"/>
            <a:ext cx="381000" cy="228600"/>
          </a:xfrm>
          <a:prstGeom prst="straightConnector1">
            <a:avLst/>
          </a:prstGeom>
          <a:noFill/>
          <a:ln w="38100" cap="flat" cmpd="sng">
            <a:solidFill>
              <a:schemeClr val="dk1"/>
            </a:solidFill>
            <a:prstDash val="solid"/>
            <a:round/>
            <a:headEnd type="none" w="med" len="med"/>
            <a:tailEnd type="oval" w="med" len="med"/>
          </a:ln>
        </p:spPr>
      </p:cxnSp>
      <p:cxnSp>
        <p:nvCxnSpPr>
          <p:cNvPr id="1318" name="Shape 1318"/>
          <p:cNvCxnSpPr/>
          <p:nvPr/>
        </p:nvCxnSpPr>
        <p:spPr>
          <a:xfrm>
            <a:off x="762000" y="838200"/>
            <a:ext cx="381000" cy="228600"/>
          </a:xfrm>
          <a:prstGeom prst="straightConnector1">
            <a:avLst/>
          </a:prstGeom>
          <a:noFill/>
          <a:ln w="38100" cap="flat" cmpd="sng">
            <a:solidFill>
              <a:schemeClr val="dk1"/>
            </a:solidFill>
            <a:prstDash val="solid"/>
            <a:round/>
            <a:headEnd type="oval" w="med" len="med"/>
            <a:tailEnd type="none" w="med" len="med"/>
          </a:ln>
        </p:spPr>
      </p:cxnSp>
      <p:cxnSp>
        <p:nvCxnSpPr>
          <p:cNvPr id="1319" name="Shape 1319"/>
          <p:cNvCxnSpPr/>
          <p:nvPr/>
        </p:nvCxnSpPr>
        <p:spPr>
          <a:xfrm rot="10800000" flipH="1">
            <a:off x="762000" y="1066799"/>
            <a:ext cx="381000" cy="228600"/>
          </a:xfrm>
          <a:prstGeom prst="straightConnector1">
            <a:avLst/>
          </a:prstGeom>
          <a:noFill/>
          <a:ln w="38100" cap="flat" cmpd="sng">
            <a:solidFill>
              <a:schemeClr val="dk1"/>
            </a:solidFill>
            <a:prstDash val="solid"/>
            <a:round/>
            <a:headEnd type="oval" w="med" len="med"/>
            <a:tailEnd type="none" w="med" len="med"/>
          </a:ln>
        </p:spPr>
      </p:cxnSp>
      <p:sp>
        <p:nvSpPr>
          <p:cNvPr id="1320" name="Shape 1320">
            <a:hlinkClick r:id="rId6"/>
          </p:cNvPr>
          <p:cNvSpPr/>
          <p:nvPr/>
        </p:nvSpPr>
        <p:spPr>
          <a:xfrm>
            <a:off x="0" y="6500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321" name="Shape 1321" descr="mole"/>
          <p:cNvPicPr preferRelativeResize="0"/>
          <p:nvPr/>
        </p:nvPicPr>
        <p:blipFill rotWithShape="1">
          <a:blip r:embed="rId7">
            <a:alphaModFix/>
          </a:blip>
          <a:srcRect t="5463"/>
          <a:stretch/>
        </p:blipFill>
        <p:spPr>
          <a:xfrm>
            <a:off x="4800600" y="2362200"/>
            <a:ext cx="1106488" cy="1468437"/>
          </a:xfrm>
          <a:prstGeom prst="rect">
            <a:avLst/>
          </a:prstGeom>
          <a:noFill/>
          <a:ln>
            <a:noFill/>
          </a:ln>
        </p:spPr>
      </p:pic>
      <p:sp>
        <p:nvSpPr>
          <p:cNvPr id="1322" name="Shape 1322"/>
          <p:cNvSpPr txBox="1"/>
          <p:nvPr/>
        </p:nvSpPr>
        <p:spPr>
          <a:xfrm>
            <a:off x="4800600" y="3552825"/>
            <a:ext cx="109061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Mole Island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21"/>
                                        </p:tgtEl>
                                        <p:attrNameLst>
                                          <p:attrName>style.visibility</p:attrName>
                                        </p:attrNameLst>
                                      </p:cBhvr>
                                      <p:to>
                                        <p:strVal val="visible"/>
                                      </p:to>
                                    </p:set>
                                    <p:anim calcmode="lin" valueType="num">
                                      <p:cBhvr additive="base">
                                        <p:cTn id="7" dur="500"/>
                                        <p:tgtEl>
                                          <p:spTgt spid="1321"/>
                                        </p:tgtEl>
                                        <p:attrNameLst>
                                          <p:attrName>ppt_w</p:attrName>
                                        </p:attrNameLst>
                                      </p:cBhvr>
                                      <p:tavLst>
                                        <p:tav tm="0">
                                          <p:val>
                                            <p:strVal val="0"/>
                                          </p:val>
                                        </p:tav>
                                        <p:tav tm="100000">
                                          <p:val>
                                            <p:strVal val="#ppt_w"/>
                                          </p:val>
                                        </p:tav>
                                      </p:tavLst>
                                    </p:anim>
                                    <p:anim calcmode="lin" valueType="num">
                                      <p:cBhvr additive="base">
                                        <p:cTn id="8" dur="500"/>
                                        <p:tgtEl>
                                          <p:spTgt spid="13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Shape 1328"/>
          <p:cNvSpPr/>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Stoichiometry Island Diagram</a:t>
            </a:r>
          </a:p>
        </p:txBody>
      </p:sp>
      <p:sp>
        <p:nvSpPr>
          <p:cNvPr id="1329" name="Shape 1329"/>
          <p:cNvSpPr/>
          <p:nvPr/>
        </p:nvSpPr>
        <p:spPr>
          <a:xfrm>
            <a:off x="1219200" y="2209800"/>
            <a:ext cx="762000" cy="762000"/>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400" b="1" i="0" u="none" strike="noStrike" cap="none">
                <a:solidFill>
                  <a:schemeClr val="dk1"/>
                </a:solidFill>
                <a:latin typeface="Arial"/>
                <a:ea typeface="Arial"/>
                <a:cs typeface="Arial"/>
                <a:sym typeface="Arial"/>
              </a:rPr>
              <a:t>Mass</a:t>
            </a:r>
          </a:p>
        </p:txBody>
      </p:sp>
      <p:sp>
        <p:nvSpPr>
          <p:cNvPr id="1330" name="Shape 1330"/>
          <p:cNvSpPr/>
          <p:nvPr/>
        </p:nvSpPr>
        <p:spPr>
          <a:xfrm>
            <a:off x="1143000" y="5181600"/>
            <a:ext cx="762000" cy="762000"/>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200" b="1" i="0" u="none" strike="noStrike" cap="none">
                <a:solidFill>
                  <a:schemeClr val="dk1"/>
                </a:solidFill>
                <a:latin typeface="Arial"/>
                <a:ea typeface="Arial"/>
                <a:cs typeface="Arial"/>
                <a:sym typeface="Arial"/>
              </a:rPr>
              <a:t>Particles</a:t>
            </a:r>
          </a:p>
        </p:txBody>
      </p:sp>
      <p:sp>
        <p:nvSpPr>
          <p:cNvPr id="1331" name="Shape 1331"/>
          <p:cNvSpPr/>
          <p:nvPr/>
        </p:nvSpPr>
        <p:spPr>
          <a:xfrm>
            <a:off x="609600" y="3733800"/>
            <a:ext cx="762000" cy="762000"/>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400" b="1" i="0" u="none" strike="noStrike" cap="none">
                <a:solidFill>
                  <a:schemeClr val="dk1"/>
                </a:solidFill>
                <a:latin typeface="Arial"/>
                <a:ea typeface="Arial"/>
                <a:cs typeface="Arial"/>
                <a:sym typeface="Arial"/>
              </a:rPr>
              <a:t>Volume</a:t>
            </a:r>
          </a:p>
        </p:txBody>
      </p:sp>
      <p:sp>
        <p:nvSpPr>
          <p:cNvPr id="1332" name="Shape 1332"/>
          <p:cNvSpPr/>
          <p:nvPr/>
        </p:nvSpPr>
        <p:spPr>
          <a:xfrm>
            <a:off x="3200400" y="3733800"/>
            <a:ext cx="762000" cy="762000"/>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Mole</a:t>
            </a:r>
          </a:p>
        </p:txBody>
      </p:sp>
      <p:sp>
        <p:nvSpPr>
          <p:cNvPr id="1333" name="Shape 1333"/>
          <p:cNvSpPr/>
          <p:nvPr/>
        </p:nvSpPr>
        <p:spPr>
          <a:xfrm>
            <a:off x="5257800" y="3733800"/>
            <a:ext cx="762000" cy="762000"/>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Mole</a:t>
            </a:r>
          </a:p>
        </p:txBody>
      </p:sp>
      <p:sp>
        <p:nvSpPr>
          <p:cNvPr id="1334" name="Shape 1334"/>
          <p:cNvSpPr/>
          <p:nvPr/>
        </p:nvSpPr>
        <p:spPr>
          <a:xfrm>
            <a:off x="7315200" y="2362200"/>
            <a:ext cx="762000" cy="762000"/>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400" b="1" i="0" u="none" strike="noStrike" cap="none">
                <a:solidFill>
                  <a:schemeClr val="dk1"/>
                </a:solidFill>
                <a:latin typeface="Arial"/>
                <a:ea typeface="Arial"/>
                <a:cs typeface="Arial"/>
                <a:sym typeface="Arial"/>
              </a:rPr>
              <a:t>Mass</a:t>
            </a:r>
          </a:p>
        </p:txBody>
      </p:sp>
      <p:sp>
        <p:nvSpPr>
          <p:cNvPr id="1335" name="Shape 1335"/>
          <p:cNvSpPr/>
          <p:nvPr/>
        </p:nvSpPr>
        <p:spPr>
          <a:xfrm>
            <a:off x="7848600" y="3733800"/>
            <a:ext cx="762000" cy="762000"/>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400" b="1" i="0" u="none" strike="noStrike" cap="none">
                <a:solidFill>
                  <a:schemeClr val="dk1"/>
                </a:solidFill>
                <a:latin typeface="Arial"/>
                <a:ea typeface="Arial"/>
                <a:cs typeface="Arial"/>
                <a:sym typeface="Arial"/>
              </a:rPr>
              <a:t>Volume</a:t>
            </a:r>
          </a:p>
        </p:txBody>
      </p:sp>
      <p:sp>
        <p:nvSpPr>
          <p:cNvPr id="1336" name="Shape 1336"/>
          <p:cNvSpPr/>
          <p:nvPr/>
        </p:nvSpPr>
        <p:spPr>
          <a:xfrm>
            <a:off x="7315200" y="5410200"/>
            <a:ext cx="762000" cy="762000"/>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200" b="1" i="0" u="none" strike="noStrike" cap="none">
                <a:solidFill>
                  <a:schemeClr val="dk1"/>
                </a:solidFill>
                <a:latin typeface="Arial"/>
                <a:ea typeface="Arial"/>
                <a:cs typeface="Arial"/>
                <a:sym typeface="Arial"/>
              </a:rPr>
              <a:t>Particles</a:t>
            </a:r>
          </a:p>
        </p:txBody>
      </p:sp>
      <p:sp>
        <p:nvSpPr>
          <p:cNvPr id="1337" name="Shape 1337"/>
          <p:cNvSpPr txBox="1"/>
          <p:nvPr/>
        </p:nvSpPr>
        <p:spPr>
          <a:xfrm>
            <a:off x="2836863" y="1789113"/>
            <a:ext cx="3440111" cy="7937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Known		        Unknown </a:t>
            </a:r>
          </a:p>
          <a:p>
            <a:pPr marL="0" marR="0" lvl="0" indent="0" algn="l"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 Substance A	                                 Substance B</a:t>
            </a:r>
          </a:p>
        </p:txBody>
      </p:sp>
      <p:sp>
        <p:nvSpPr>
          <p:cNvPr id="1338" name="Shape 1338"/>
          <p:cNvSpPr txBox="1"/>
          <p:nvPr/>
        </p:nvSpPr>
        <p:spPr>
          <a:xfrm>
            <a:off x="2819400" y="6172200"/>
            <a:ext cx="31686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Stoichiometry Island Diagram</a:t>
            </a:r>
          </a:p>
        </p:txBody>
      </p:sp>
      <p:sp>
        <p:nvSpPr>
          <p:cNvPr id="1339" name="Shape 1339"/>
          <p:cNvSpPr txBox="1"/>
          <p:nvPr/>
        </p:nvSpPr>
        <p:spPr>
          <a:xfrm rot="2353693">
            <a:off x="1844675" y="3076575"/>
            <a:ext cx="1624013" cy="2444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1 mole  =  molar mass (g)</a:t>
            </a:r>
          </a:p>
        </p:txBody>
      </p:sp>
      <p:sp>
        <p:nvSpPr>
          <p:cNvPr id="1340" name="Shape 1340"/>
          <p:cNvSpPr txBox="1"/>
          <p:nvPr/>
        </p:nvSpPr>
        <p:spPr>
          <a:xfrm>
            <a:off x="4056062" y="3505200"/>
            <a:ext cx="1201737" cy="5492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Use coefficients</a:t>
            </a:r>
          </a:p>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from balanced</a:t>
            </a:r>
          </a:p>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chemical equation</a:t>
            </a:r>
          </a:p>
        </p:txBody>
      </p:sp>
      <p:sp>
        <p:nvSpPr>
          <p:cNvPr id="1341" name="Shape 1341"/>
          <p:cNvSpPr txBox="1"/>
          <p:nvPr/>
        </p:nvSpPr>
        <p:spPr>
          <a:xfrm>
            <a:off x="1552575" y="3870325"/>
            <a:ext cx="1571624"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1 mole  =  22.4 L @ STP</a:t>
            </a:r>
          </a:p>
        </p:txBody>
      </p:sp>
      <p:sp>
        <p:nvSpPr>
          <p:cNvPr id="1342" name="Shape 1342"/>
          <p:cNvSpPr txBox="1"/>
          <p:nvPr/>
        </p:nvSpPr>
        <p:spPr>
          <a:xfrm rot="-2336773">
            <a:off x="1828799" y="4892674"/>
            <a:ext cx="1797050" cy="3651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900" b="0" i="0" u="none" strike="noStrike" cap="none">
                <a:solidFill>
                  <a:schemeClr val="dk1"/>
                </a:solidFill>
                <a:latin typeface="Arial"/>
                <a:ea typeface="Arial"/>
                <a:cs typeface="Arial"/>
                <a:sym typeface="Arial"/>
              </a:rPr>
              <a:t>1 mole  =  6.022 x 10</a:t>
            </a:r>
            <a:r>
              <a:rPr lang="en-US" sz="900" b="0" i="0" u="none" strike="noStrike" cap="none" baseline="30000">
                <a:solidFill>
                  <a:schemeClr val="dk1"/>
                </a:solidFill>
                <a:latin typeface="Arial"/>
                <a:ea typeface="Arial"/>
                <a:cs typeface="Arial"/>
                <a:sym typeface="Arial"/>
              </a:rPr>
              <a:t>23</a:t>
            </a:r>
            <a:r>
              <a:rPr lang="en-US" sz="900" b="0" i="0" u="none" strike="noStrike" cap="none">
                <a:solidFill>
                  <a:schemeClr val="dk1"/>
                </a:solidFill>
                <a:latin typeface="Arial"/>
                <a:ea typeface="Arial"/>
                <a:cs typeface="Arial"/>
                <a:sym typeface="Arial"/>
              </a:rPr>
              <a:t> particles</a:t>
            </a:r>
          </a:p>
          <a:p>
            <a:pPr marL="0" marR="0" lvl="0" indent="0" algn="ctr" rtl="0">
              <a:spcBef>
                <a:spcPts val="0"/>
              </a:spcBef>
              <a:spcAft>
                <a:spcPts val="0"/>
              </a:spcAft>
              <a:buSzPct val="25000"/>
              <a:buNone/>
            </a:pPr>
            <a:r>
              <a:rPr lang="en-US" sz="900" b="0" i="0" u="none" strike="noStrike" cap="none">
                <a:solidFill>
                  <a:schemeClr val="dk1"/>
                </a:solidFill>
                <a:latin typeface="Arial"/>
                <a:ea typeface="Arial"/>
                <a:cs typeface="Arial"/>
                <a:sym typeface="Arial"/>
              </a:rPr>
              <a:t>(atoms or molecules)</a:t>
            </a:r>
          </a:p>
        </p:txBody>
      </p:sp>
      <p:cxnSp>
        <p:nvCxnSpPr>
          <p:cNvPr id="1343" name="Shape 1343"/>
          <p:cNvCxnSpPr/>
          <p:nvPr/>
        </p:nvCxnSpPr>
        <p:spPr>
          <a:xfrm>
            <a:off x="1981200" y="2819400"/>
            <a:ext cx="1219199" cy="990599"/>
          </a:xfrm>
          <a:prstGeom prst="straightConnector1">
            <a:avLst/>
          </a:prstGeom>
          <a:noFill/>
          <a:ln w="9525" cap="flat" cmpd="sng">
            <a:solidFill>
              <a:schemeClr val="dk1"/>
            </a:solidFill>
            <a:prstDash val="solid"/>
            <a:round/>
            <a:headEnd type="triangle" w="lg" len="lg"/>
            <a:tailEnd type="triangle" w="lg" len="lg"/>
          </a:ln>
        </p:spPr>
      </p:cxnSp>
      <p:cxnSp>
        <p:nvCxnSpPr>
          <p:cNvPr id="1344" name="Shape 1344"/>
          <p:cNvCxnSpPr/>
          <p:nvPr/>
        </p:nvCxnSpPr>
        <p:spPr>
          <a:xfrm>
            <a:off x="1447800" y="4114800"/>
            <a:ext cx="1676399" cy="1587"/>
          </a:xfrm>
          <a:prstGeom prst="straightConnector1">
            <a:avLst/>
          </a:prstGeom>
          <a:noFill/>
          <a:ln w="9525" cap="flat" cmpd="sng">
            <a:solidFill>
              <a:schemeClr val="dk1"/>
            </a:solidFill>
            <a:prstDash val="solid"/>
            <a:round/>
            <a:headEnd type="triangle" w="lg" len="lg"/>
            <a:tailEnd type="triangle" w="lg" len="lg"/>
          </a:ln>
        </p:spPr>
      </p:cxnSp>
      <p:cxnSp>
        <p:nvCxnSpPr>
          <p:cNvPr id="1345" name="Shape 1345"/>
          <p:cNvCxnSpPr/>
          <p:nvPr/>
        </p:nvCxnSpPr>
        <p:spPr>
          <a:xfrm flipH="1">
            <a:off x="6019800" y="2895600"/>
            <a:ext cx="1219199" cy="990599"/>
          </a:xfrm>
          <a:prstGeom prst="straightConnector1">
            <a:avLst/>
          </a:prstGeom>
          <a:noFill/>
          <a:ln w="9525" cap="flat" cmpd="sng">
            <a:solidFill>
              <a:schemeClr val="dk1"/>
            </a:solidFill>
            <a:prstDash val="solid"/>
            <a:round/>
            <a:headEnd type="triangle" w="lg" len="lg"/>
            <a:tailEnd type="triangle" w="lg" len="lg"/>
          </a:ln>
        </p:spPr>
      </p:cxnSp>
      <p:cxnSp>
        <p:nvCxnSpPr>
          <p:cNvPr id="1346" name="Shape 1346"/>
          <p:cNvCxnSpPr/>
          <p:nvPr/>
        </p:nvCxnSpPr>
        <p:spPr>
          <a:xfrm flipH="1">
            <a:off x="1981200" y="4343400"/>
            <a:ext cx="1219199" cy="990599"/>
          </a:xfrm>
          <a:prstGeom prst="straightConnector1">
            <a:avLst/>
          </a:prstGeom>
          <a:noFill/>
          <a:ln w="9525" cap="flat" cmpd="sng">
            <a:solidFill>
              <a:schemeClr val="dk1"/>
            </a:solidFill>
            <a:prstDash val="solid"/>
            <a:round/>
            <a:headEnd type="triangle" w="lg" len="lg"/>
            <a:tailEnd type="triangle" w="lg" len="lg"/>
          </a:ln>
        </p:spPr>
      </p:cxnSp>
      <p:cxnSp>
        <p:nvCxnSpPr>
          <p:cNvPr id="1347" name="Shape 1347"/>
          <p:cNvCxnSpPr/>
          <p:nvPr/>
        </p:nvCxnSpPr>
        <p:spPr>
          <a:xfrm>
            <a:off x="6019800" y="4495800"/>
            <a:ext cx="1219199" cy="990599"/>
          </a:xfrm>
          <a:prstGeom prst="straightConnector1">
            <a:avLst/>
          </a:prstGeom>
          <a:noFill/>
          <a:ln w="9525" cap="flat" cmpd="sng">
            <a:solidFill>
              <a:schemeClr val="dk1"/>
            </a:solidFill>
            <a:prstDash val="solid"/>
            <a:round/>
            <a:headEnd type="triangle" w="lg" len="lg"/>
            <a:tailEnd type="triangle" w="lg" len="lg"/>
          </a:ln>
        </p:spPr>
      </p:cxnSp>
      <p:cxnSp>
        <p:nvCxnSpPr>
          <p:cNvPr id="1348" name="Shape 1348"/>
          <p:cNvCxnSpPr/>
          <p:nvPr/>
        </p:nvCxnSpPr>
        <p:spPr>
          <a:xfrm>
            <a:off x="4038600" y="4114800"/>
            <a:ext cx="1143000" cy="1587"/>
          </a:xfrm>
          <a:prstGeom prst="straightConnector1">
            <a:avLst/>
          </a:prstGeom>
          <a:noFill/>
          <a:ln w="9525" cap="flat" cmpd="sng">
            <a:solidFill>
              <a:schemeClr val="dk1"/>
            </a:solidFill>
            <a:prstDash val="solid"/>
            <a:round/>
            <a:headEnd type="triangle" w="lg" len="lg"/>
            <a:tailEnd type="triangle" w="lg" len="lg"/>
          </a:ln>
        </p:spPr>
      </p:cxnSp>
      <p:cxnSp>
        <p:nvCxnSpPr>
          <p:cNvPr id="1349" name="Shape 1349"/>
          <p:cNvCxnSpPr/>
          <p:nvPr/>
        </p:nvCxnSpPr>
        <p:spPr>
          <a:xfrm>
            <a:off x="6096000" y="4114800"/>
            <a:ext cx="1676399" cy="1587"/>
          </a:xfrm>
          <a:prstGeom prst="straightConnector1">
            <a:avLst/>
          </a:prstGeom>
          <a:noFill/>
          <a:ln w="9525" cap="flat" cmpd="sng">
            <a:solidFill>
              <a:schemeClr val="dk1"/>
            </a:solidFill>
            <a:prstDash val="solid"/>
            <a:round/>
            <a:headEnd type="triangle" w="lg" len="lg"/>
            <a:tailEnd type="triangle" w="lg" len="lg"/>
          </a:ln>
        </p:spPr>
      </p:cxnSp>
      <p:sp>
        <p:nvSpPr>
          <p:cNvPr id="1350" name="Shape 1350"/>
          <p:cNvSpPr txBox="1"/>
          <p:nvPr/>
        </p:nvSpPr>
        <p:spPr>
          <a:xfrm>
            <a:off x="6124575" y="3886200"/>
            <a:ext cx="1571624"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1 mole  =  22.4 L @ STP</a:t>
            </a:r>
          </a:p>
        </p:txBody>
      </p:sp>
      <p:sp>
        <p:nvSpPr>
          <p:cNvPr id="1351" name="Shape 1351"/>
          <p:cNvSpPr/>
          <p:nvPr/>
        </p:nvSpPr>
        <p:spPr>
          <a:xfrm rot="2363930">
            <a:off x="5562600" y="5053012"/>
            <a:ext cx="1904999" cy="43338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900" b="0" i="0" u="none" strike="noStrike" cap="none">
                <a:solidFill>
                  <a:schemeClr val="dk1"/>
                </a:solidFill>
                <a:latin typeface="Arial"/>
                <a:ea typeface="Arial"/>
                <a:cs typeface="Arial"/>
                <a:sym typeface="Arial"/>
              </a:rPr>
              <a:t>1 mole  =  6.022 x 10</a:t>
            </a:r>
            <a:r>
              <a:rPr lang="en-US" sz="900" b="0" i="0" u="none" strike="noStrike" cap="none" baseline="30000">
                <a:solidFill>
                  <a:schemeClr val="dk1"/>
                </a:solidFill>
                <a:latin typeface="Arial"/>
                <a:ea typeface="Arial"/>
                <a:cs typeface="Arial"/>
                <a:sym typeface="Arial"/>
              </a:rPr>
              <a:t>23</a:t>
            </a:r>
            <a:r>
              <a:rPr lang="en-US" sz="900" b="0" i="0" u="none" strike="noStrike" cap="none">
                <a:solidFill>
                  <a:schemeClr val="dk1"/>
                </a:solidFill>
                <a:latin typeface="Arial"/>
                <a:ea typeface="Arial"/>
                <a:cs typeface="Arial"/>
                <a:sym typeface="Arial"/>
              </a:rPr>
              <a:t> particles</a:t>
            </a:r>
          </a:p>
          <a:p>
            <a:pPr marL="0" marR="0" lvl="0" indent="0" algn="ctr" rtl="0">
              <a:spcBef>
                <a:spcPts val="450"/>
              </a:spcBef>
              <a:spcAft>
                <a:spcPts val="0"/>
              </a:spcAft>
              <a:buSzPct val="25000"/>
              <a:buNone/>
            </a:pPr>
            <a:r>
              <a:rPr lang="en-US" sz="900" b="0" i="0" u="none" strike="noStrike" cap="none">
                <a:solidFill>
                  <a:schemeClr val="dk1"/>
                </a:solidFill>
                <a:latin typeface="Arial"/>
                <a:ea typeface="Arial"/>
                <a:cs typeface="Arial"/>
                <a:sym typeface="Arial"/>
              </a:rPr>
              <a:t>(atoms or molecules)</a:t>
            </a:r>
          </a:p>
        </p:txBody>
      </p:sp>
      <p:sp>
        <p:nvSpPr>
          <p:cNvPr id="1352" name="Shape 1352"/>
          <p:cNvSpPr/>
          <p:nvPr/>
        </p:nvSpPr>
        <p:spPr>
          <a:xfrm rot="-2362659">
            <a:off x="5715000" y="3124199"/>
            <a:ext cx="1624012" cy="2444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1 mole  =  molar mass (g)</a:t>
            </a:r>
          </a:p>
        </p:txBody>
      </p:sp>
      <p:sp>
        <p:nvSpPr>
          <p:cNvPr id="1353" name="Shape 1353">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354" name="Shape 1354"/>
          <p:cNvSpPr txBox="1"/>
          <p:nvPr/>
        </p:nvSpPr>
        <p:spPr>
          <a:xfrm>
            <a:off x="688975" y="4191000"/>
            <a:ext cx="606425"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(gases)</a:t>
            </a:r>
          </a:p>
        </p:txBody>
      </p:sp>
      <p:sp>
        <p:nvSpPr>
          <p:cNvPr id="1355" name="Shape 1355"/>
          <p:cNvSpPr txBox="1"/>
          <p:nvPr/>
        </p:nvSpPr>
        <p:spPr>
          <a:xfrm>
            <a:off x="7924800" y="4191000"/>
            <a:ext cx="606425"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Arial"/>
                <a:ea typeface="Arial"/>
                <a:cs typeface="Arial"/>
                <a:sym typeface="Arial"/>
              </a:rPr>
              <a:t>(gases)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Shape 1361"/>
          <p:cNvSpPr/>
          <p:nvPr/>
        </p:nvSpPr>
        <p:spPr>
          <a:xfrm>
            <a:off x="2133600" y="609600"/>
            <a:ext cx="7010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Stoichiometry Island Diagram</a:t>
            </a:r>
          </a:p>
        </p:txBody>
      </p:sp>
      <p:sp>
        <p:nvSpPr>
          <p:cNvPr id="1362" name="Shape 1362"/>
          <p:cNvSpPr/>
          <p:nvPr/>
        </p:nvSpPr>
        <p:spPr>
          <a:xfrm>
            <a:off x="2971800" y="2590800"/>
            <a:ext cx="558799" cy="558799"/>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Mass</a:t>
            </a:r>
          </a:p>
        </p:txBody>
      </p:sp>
      <p:sp>
        <p:nvSpPr>
          <p:cNvPr id="1363" name="Shape 1363"/>
          <p:cNvSpPr/>
          <p:nvPr/>
        </p:nvSpPr>
        <p:spPr>
          <a:xfrm>
            <a:off x="2971800" y="5029200"/>
            <a:ext cx="558799" cy="558799"/>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Particles</a:t>
            </a:r>
          </a:p>
        </p:txBody>
      </p:sp>
      <p:sp>
        <p:nvSpPr>
          <p:cNvPr id="1364" name="Shape 1364"/>
          <p:cNvSpPr/>
          <p:nvPr/>
        </p:nvSpPr>
        <p:spPr>
          <a:xfrm>
            <a:off x="2514600" y="3810000"/>
            <a:ext cx="558799" cy="558799"/>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Volume</a:t>
            </a:r>
          </a:p>
        </p:txBody>
      </p:sp>
      <p:sp>
        <p:nvSpPr>
          <p:cNvPr id="1365" name="Shape 1365"/>
          <p:cNvSpPr/>
          <p:nvPr/>
        </p:nvSpPr>
        <p:spPr>
          <a:xfrm>
            <a:off x="4343400" y="3810000"/>
            <a:ext cx="558799" cy="558799"/>
          </a:xfrm>
          <a:prstGeom prst="ellipse">
            <a:avLst/>
          </a:prstGeom>
          <a:solidFill>
            <a:srgbClr val="CCFFCC">
              <a:alpha val="49803"/>
            </a:srgbClr>
          </a:solidFill>
          <a:ln w="28575" cap="flat" cmpd="sng">
            <a:solidFill>
              <a:srgbClr val="CCFFCC"/>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Mole</a:t>
            </a:r>
          </a:p>
        </p:txBody>
      </p:sp>
      <p:sp>
        <p:nvSpPr>
          <p:cNvPr id="1366" name="Shape 1366"/>
          <p:cNvSpPr/>
          <p:nvPr/>
        </p:nvSpPr>
        <p:spPr>
          <a:xfrm>
            <a:off x="5867400" y="3810000"/>
            <a:ext cx="558799" cy="558799"/>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Mole</a:t>
            </a:r>
          </a:p>
        </p:txBody>
      </p:sp>
      <p:sp>
        <p:nvSpPr>
          <p:cNvPr id="1367" name="Shape 1367"/>
          <p:cNvSpPr/>
          <p:nvPr/>
        </p:nvSpPr>
        <p:spPr>
          <a:xfrm>
            <a:off x="7467600" y="2819400"/>
            <a:ext cx="558799" cy="558799"/>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Mass</a:t>
            </a:r>
          </a:p>
        </p:txBody>
      </p:sp>
      <p:sp>
        <p:nvSpPr>
          <p:cNvPr id="1368" name="Shape 1368"/>
          <p:cNvSpPr txBox="1"/>
          <p:nvPr/>
        </p:nvSpPr>
        <p:spPr>
          <a:xfrm>
            <a:off x="3286125" y="1789113"/>
            <a:ext cx="4021138" cy="6111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Known		               Unknown</a:t>
            </a:r>
          </a:p>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Substance A	               Substance B</a:t>
            </a:r>
          </a:p>
        </p:txBody>
      </p:sp>
      <p:sp>
        <p:nvSpPr>
          <p:cNvPr id="1369" name="Shape 1369"/>
          <p:cNvSpPr txBox="1"/>
          <p:nvPr/>
        </p:nvSpPr>
        <p:spPr>
          <a:xfrm>
            <a:off x="3835400" y="6172200"/>
            <a:ext cx="31686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Stoichiometry Island Diagram</a:t>
            </a:r>
          </a:p>
        </p:txBody>
      </p:sp>
      <p:cxnSp>
        <p:nvCxnSpPr>
          <p:cNvPr id="1370" name="Shape 1370"/>
          <p:cNvCxnSpPr/>
          <p:nvPr/>
        </p:nvCxnSpPr>
        <p:spPr>
          <a:xfrm>
            <a:off x="3540125" y="2951163"/>
            <a:ext cx="895349" cy="727074"/>
          </a:xfrm>
          <a:prstGeom prst="straightConnector1">
            <a:avLst/>
          </a:prstGeom>
          <a:noFill/>
          <a:ln w="9525" cap="flat" cmpd="sng">
            <a:solidFill>
              <a:schemeClr val="dk1"/>
            </a:solidFill>
            <a:prstDash val="solid"/>
            <a:round/>
            <a:headEnd type="triangle" w="lg" len="lg"/>
            <a:tailEnd type="triangle" w="lg" len="lg"/>
          </a:ln>
        </p:spPr>
      </p:cxnSp>
      <p:cxnSp>
        <p:nvCxnSpPr>
          <p:cNvPr id="1371" name="Shape 1371"/>
          <p:cNvCxnSpPr/>
          <p:nvPr/>
        </p:nvCxnSpPr>
        <p:spPr>
          <a:xfrm rot="10800000" flipH="1">
            <a:off x="3176588" y="4113212"/>
            <a:ext cx="1012825" cy="3174"/>
          </a:xfrm>
          <a:prstGeom prst="straightConnector1">
            <a:avLst/>
          </a:prstGeom>
          <a:noFill/>
          <a:ln w="9525" cap="flat" cmpd="sng">
            <a:solidFill>
              <a:schemeClr val="dk1"/>
            </a:solidFill>
            <a:prstDash val="solid"/>
            <a:round/>
            <a:headEnd type="triangle" w="lg" len="lg"/>
            <a:tailEnd type="triangle" w="lg" len="lg"/>
          </a:ln>
        </p:spPr>
      </p:cxnSp>
      <p:cxnSp>
        <p:nvCxnSpPr>
          <p:cNvPr id="1372" name="Shape 1372"/>
          <p:cNvCxnSpPr/>
          <p:nvPr/>
        </p:nvCxnSpPr>
        <p:spPr>
          <a:xfrm flipH="1">
            <a:off x="6477000" y="3200400"/>
            <a:ext cx="895349" cy="727074"/>
          </a:xfrm>
          <a:prstGeom prst="straightConnector1">
            <a:avLst/>
          </a:prstGeom>
          <a:noFill/>
          <a:ln w="9525" cap="flat" cmpd="sng">
            <a:solidFill>
              <a:schemeClr val="dk1"/>
            </a:solidFill>
            <a:prstDash val="solid"/>
            <a:round/>
            <a:headEnd type="triangle" w="lg" len="lg"/>
            <a:tailEnd type="triangle" w="lg" len="lg"/>
          </a:ln>
        </p:spPr>
      </p:cxnSp>
      <p:cxnSp>
        <p:nvCxnSpPr>
          <p:cNvPr id="1373" name="Shape 1373"/>
          <p:cNvCxnSpPr/>
          <p:nvPr/>
        </p:nvCxnSpPr>
        <p:spPr>
          <a:xfrm flipH="1">
            <a:off x="3540125" y="4475162"/>
            <a:ext cx="895349" cy="727074"/>
          </a:xfrm>
          <a:prstGeom prst="straightConnector1">
            <a:avLst/>
          </a:prstGeom>
          <a:noFill/>
          <a:ln w="9525" cap="flat" cmpd="sng">
            <a:solidFill>
              <a:schemeClr val="dk1"/>
            </a:solidFill>
            <a:prstDash val="solid"/>
            <a:round/>
            <a:headEnd type="triangle" w="lg" len="lg"/>
            <a:tailEnd type="triangle" w="lg" len="lg"/>
          </a:ln>
        </p:spPr>
      </p:cxnSp>
      <p:cxnSp>
        <p:nvCxnSpPr>
          <p:cNvPr id="1374" name="Shape 1374"/>
          <p:cNvCxnSpPr/>
          <p:nvPr/>
        </p:nvCxnSpPr>
        <p:spPr>
          <a:xfrm>
            <a:off x="6629400" y="4343400"/>
            <a:ext cx="895349" cy="727074"/>
          </a:xfrm>
          <a:prstGeom prst="straightConnector1">
            <a:avLst/>
          </a:prstGeom>
          <a:noFill/>
          <a:ln w="9525" cap="flat" cmpd="sng">
            <a:solidFill>
              <a:schemeClr val="dk1"/>
            </a:solidFill>
            <a:prstDash val="solid"/>
            <a:round/>
            <a:headEnd type="triangle" w="lg" len="lg"/>
            <a:tailEnd type="triangle" w="lg" len="lg"/>
          </a:ln>
        </p:spPr>
      </p:cxnSp>
      <p:cxnSp>
        <p:nvCxnSpPr>
          <p:cNvPr id="1375" name="Shape 1375"/>
          <p:cNvCxnSpPr/>
          <p:nvPr/>
        </p:nvCxnSpPr>
        <p:spPr>
          <a:xfrm rot="10800000" flipH="1">
            <a:off x="5029200" y="4114800"/>
            <a:ext cx="692149" cy="3174"/>
          </a:xfrm>
          <a:prstGeom prst="straightConnector1">
            <a:avLst/>
          </a:prstGeom>
          <a:noFill/>
          <a:ln w="9525" cap="flat" cmpd="sng">
            <a:solidFill>
              <a:schemeClr val="dk1"/>
            </a:solidFill>
            <a:prstDash val="solid"/>
            <a:round/>
            <a:headEnd type="triangle" w="lg" len="lg"/>
            <a:tailEnd type="triangle" w="lg" len="lg"/>
          </a:ln>
        </p:spPr>
      </p:cxnSp>
      <p:cxnSp>
        <p:nvCxnSpPr>
          <p:cNvPr id="1376" name="Shape 1376"/>
          <p:cNvCxnSpPr/>
          <p:nvPr/>
        </p:nvCxnSpPr>
        <p:spPr>
          <a:xfrm rot="10800000" flipH="1">
            <a:off x="6553200" y="4114800"/>
            <a:ext cx="1012825" cy="3174"/>
          </a:xfrm>
          <a:prstGeom prst="straightConnector1">
            <a:avLst/>
          </a:prstGeom>
          <a:noFill/>
          <a:ln w="9525" cap="flat" cmpd="sng">
            <a:solidFill>
              <a:schemeClr val="dk1"/>
            </a:solidFill>
            <a:prstDash val="solid"/>
            <a:round/>
            <a:headEnd type="triangle" w="lg" len="lg"/>
            <a:tailEnd type="triangle" w="lg" len="lg"/>
          </a:ln>
        </p:spPr>
      </p:cxnSp>
      <p:sp>
        <p:nvSpPr>
          <p:cNvPr id="1377" name="Shape 1377"/>
          <p:cNvSpPr/>
          <p:nvPr/>
        </p:nvSpPr>
        <p:spPr>
          <a:xfrm>
            <a:off x="7848600" y="3810000"/>
            <a:ext cx="558799" cy="558799"/>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Volume</a:t>
            </a:r>
          </a:p>
        </p:txBody>
      </p:sp>
      <p:sp>
        <p:nvSpPr>
          <p:cNvPr id="1378" name="Shape 1378"/>
          <p:cNvSpPr/>
          <p:nvPr/>
        </p:nvSpPr>
        <p:spPr>
          <a:xfrm>
            <a:off x="7620000" y="4800600"/>
            <a:ext cx="558799" cy="558799"/>
          </a:xfrm>
          <a:prstGeom prst="ellipse">
            <a:avLst/>
          </a:prstGeom>
          <a:solidFill>
            <a:srgbClr val="3366FF">
              <a:alpha val="49803"/>
            </a:srgbClr>
          </a:solidFill>
          <a:ln w="28575" cap="flat" cmpd="sng">
            <a:solidFill>
              <a:srgbClr val="3366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000" b="1" i="0" u="none" strike="noStrike" cap="none">
                <a:solidFill>
                  <a:schemeClr val="dk1"/>
                </a:solidFill>
                <a:latin typeface="Arial"/>
                <a:ea typeface="Arial"/>
                <a:cs typeface="Arial"/>
                <a:sym typeface="Arial"/>
              </a:rPr>
              <a:t>Particles</a:t>
            </a:r>
          </a:p>
        </p:txBody>
      </p:sp>
      <p:sp>
        <p:nvSpPr>
          <p:cNvPr id="1379" name="Shape 1379"/>
          <p:cNvSpPr/>
          <p:nvPr/>
        </p:nvSpPr>
        <p:spPr>
          <a:xfrm>
            <a:off x="381000" y="457200"/>
            <a:ext cx="1828800" cy="6172199"/>
          </a:xfrm>
          <a:prstGeom prst="rect">
            <a:avLst/>
          </a:prstGeom>
          <a:solidFill>
            <a:srgbClr val="E6DDD8">
              <a:alpha val="49803"/>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380" name="Shape 1380"/>
          <p:cNvSpPr txBox="1"/>
          <p:nvPr/>
        </p:nvSpPr>
        <p:spPr>
          <a:xfrm>
            <a:off x="1695450" y="2362200"/>
            <a:ext cx="4381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M</a:t>
            </a:r>
          </a:p>
        </p:txBody>
      </p:sp>
      <p:sp>
        <p:nvSpPr>
          <p:cNvPr id="1381" name="Shape 1381"/>
          <p:cNvSpPr txBox="1"/>
          <p:nvPr/>
        </p:nvSpPr>
        <p:spPr>
          <a:xfrm>
            <a:off x="1600200" y="3886200"/>
            <a:ext cx="3873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V</a:t>
            </a:r>
          </a:p>
        </p:txBody>
      </p:sp>
      <p:sp>
        <p:nvSpPr>
          <p:cNvPr id="1382" name="Shape 1382"/>
          <p:cNvSpPr txBox="1"/>
          <p:nvPr/>
        </p:nvSpPr>
        <p:spPr>
          <a:xfrm>
            <a:off x="1746250" y="5367337"/>
            <a:ext cx="3873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P</a:t>
            </a:r>
          </a:p>
        </p:txBody>
      </p:sp>
      <p:pic>
        <p:nvPicPr>
          <p:cNvPr id="1383" name="Shape 1383"/>
          <p:cNvPicPr preferRelativeResize="0"/>
          <p:nvPr/>
        </p:nvPicPr>
        <p:blipFill rotWithShape="1">
          <a:blip r:embed="rId3">
            <a:alphaModFix/>
          </a:blip>
          <a:srcRect/>
          <a:stretch/>
        </p:blipFill>
        <p:spPr>
          <a:xfrm>
            <a:off x="609600" y="1814513"/>
            <a:ext cx="1066799" cy="998536"/>
          </a:xfrm>
          <a:prstGeom prst="rect">
            <a:avLst/>
          </a:prstGeom>
          <a:noFill/>
          <a:ln>
            <a:noFill/>
          </a:ln>
        </p:spPr>
      </p:pic>
      <p:pic>
        <p:nvPicPr>
          <p:cNvPr id="1384" name="Shape 1384"/>
          <p:cNvPicPr preferRelativeResize="0"/>
          <p:nvPr/>
        </p:nvPicPr>
        <p:blipFill rotWithShape="1">
          <a:blip r:embed="rId4">
            <a:alphaModFix/>
          </a:blip>
          <a:srcRect/>
          <a:stretch/>
        </p:blipFill>
        <p:spPr>
          <a:xfrm>
            <a:off x="609600" y="3429000"/>
            <a:ext cx="1066799" cy="688975"/>
          </a:xfrm>
          <a:prstGeom prst="rect">
            <a:avLst/>
          </a:prstGeom>
          <a:noFill/>
          <a:ln>
            <a:noFill/>
          </a:ln>
        </p:spPr>
      </p:pic>
      <p:pic>
        <p:nvPicPr>
          <p:cNvPr id="1385" name="Shape 1385"/>
          <p:cNvPicPr preferRelativeResize="0"/>
          <p:nvPr/>
        </p:nvPicPr>
        <p:blipFill rotWithShape="1">
          <a:blip r:embed="rId5">
            <a:alphaModFix/>
          </a:blip>
          <a:srcRect/>
          <a:stretch/>
        </p:blipFill>
        <p:spPr>
          <a:xfrm>
            <a:off x="533400" y="5181600"/>
            <a:ext cx="1219199" cy="682625"/>
          </a:xfrm>
          <a:prstGeom prst="rect">
            <a:avLst/>
          </a:prstGeom>
          <a:noFill/>
          <a:ln>
            <a:noFill/>
          </a:ln>
        </p:spPr>
      </p:pic>
      <p:sp>
        <p:nvSpPr>
          <p:cNvPr id="1386" name="Shape 1386"/>
          <p:cNvSpPr txBox="1"/>
          <p:nvPr/>
        </p:nvSpPr>
        <p:spPr>
          <a:xfrm>
            <a:off x="538162" y="2765425"/>
            <a:ext cx="1214437"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Mass Mountain</a:t>
            </a:r>
          </a:p>
        </p:txBody>
      </p:sp>
      <p:sp>
        <p:nvSpPr>
          <p:cNvPr id="1387" name="Shape 1387"/>
          <p:cNvSpPr txBox="1"/>
          <p:nvPr/>
        </p:nvSpPr>
        <p:spPr>
          <a:xfrm>
            <a:off x="573087" y="4148137"/>
            <a:ext cx="1027111"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Liter Lagoon</a:t>
            </a:r>
          </a:p>
        </p:txBody>
      </p:sp>
      <p:sp>
        <p:nvSpPr>
          <p:cNvPr id="1388" name="Shape 1388"/>
          <p:cNvSpPr txBox="1"/>
          <p:nvPr/>
        </p:nvSpPr>
        <p:spPr>
          <a:xfrm>
            <a:off x="639762" y="5867400"/>
            <a:ext cx="1112836"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Particle Place</a:t>
            </a:r>
          </a:p>
        </p:txBody>
      </p:sp>
      <p:cxnSp>
        <p:nvCxnSpPr>
          <p:cNvPr id="1389" name="Shape 1389"/>
          <p:cNvCxnSpPr/>
          <p:nvPr/>
        </p:nvCxnSpPr>
        <p:spPr>
          <a:xfrm>
            <a:off x="533400" y="1066800"/>
            <a:ext cx="1524000" cy="0"/>
          </a:xfrm>
          <a:prstGeom prst="straightConnector1">
            <a:avLst/>
          </a:prstGeom>
          <a:noFill/>
          <a:ln w="38100" cap="flat" cmpd="sng">
            <a:solidFill>
              <a:schemeClr val="dk1"/>
            </a:solidFill>
            <a:prstDash val="solid"/>
            <a:round/>
            <a:headEnd type="oval" w="med" len="med"/>
            <a:tailEnd type="oval" w="med" len="med"/>
          </a:ln>
        </p:spPr>
      </p:cxnSp>
      <p:cxnSp>
        <p:nvCxnSpPr>
          <p:cNvPr id="1390" name="Shape 1390"/>
          <p:cNvCxnSpPr/>
          <p:nvPr/>
        </p:nvCxnSpPr>
        <p:spPr>
          <a:xfrm rot="10800000" flipH="1">
            <a:off x="1447800" y="838199"/>
            <a:ext cx="381000" cy="228600"/>
          </a:xfrm>
          <a:prstGeom prst="straightConnector1">
            <a:avLst/>
          </a:prstGeom>
          <a:noFill/>
          <a:ln w="38100" cap="flat" cmpd="sng">
            <a:solidFill>
              <a:schemeClr val="dk1"/>
            </a:solidFill>
            <a:prstDash val="solid"/>
            <a:round/>
            <a:headEnd type="none" w="med" len="med"/>
            <a:tailEnd type="oval" w="med" len="med"/>
          </a:ln>
        </p:spPr>
      </p:cxnSp>
      <p:cxnSp>
        <p:nvCxnSpPr>
          <p:cNvPr id="1391" name="Shape 1391"/>
          <p:cNvCxnSpPr/>
          <p:nvPr/>
        </p:nvCxnSpPr>
        <p:spPr>
          <a:xfrm>
            <a:off x="1447800" y="1066800"/>
            <a:ext cx="381000" cy="228600"/>
          </a:xfrm>
          <a:prstGeom prst="straightConnector1">
            <a:avLst/>
          </a:prstGeom>
          <a:noFill/>
          <a:ln w="38100" cap="flat" cmpd="sng">
            <a:solidFill>
              <a:schemeClr val="dk1"/>
            </a:solidFill>
            <a:prstDash val="solid"/>
            <a:round/>
            <a:headEnd type="none" w="med" len="med"/>
            <a:tailEnd type="oval" w="med" len="med"/>
          </a:ln>
        </p:spPr>
      </p:cxnSp>
      <p:cxnSp>
        <p:nvCxnSpPr>
          <p:cNvPr id="1392" name="Shape 1392"/>
          <p:cNvCxnSpPr/>
          <p:nvPr/>
        </p:nvCxnSpPr>
        <p:spPr>
          <a:xfrm>
            <a:off x="762000" y="838200"/>
            <a:ext cx="381000" cy="228600"/>
          </a:xfrm>
          <a:prstGeom prst="straightConnector1">
            <a:avLst/>
          </a:prstGeom>
          <a:noFill/>
          <a:ln w="38100" cap="flat" cmpd="sng">
            <a:solidFill>
              <a:schemeClr val="dk1"/>
            </a:solidFill>
            <a:prstDash val="solid"/>
            <a:round/>
            <a:headEnd type="oval" w="med" len="med"/>
            <a:tailEnd type="none" w="med" len="med"/>
          </a:ln>
        </p:spPr>
      </p:cxnSp>
      <p:cxnSp>
        <p:nvCxnSpPr>
          <p:cNvPr id="1393" name="Shape 1393"/>
          <p:cNvCxnSpPr/>
          <p:nvPr/>
        </p:nvCxnSpPr>
        <p:spPr>
          <a:xfrm rot="10800000" flipH="1">
            <a:off x="762000" y="1066799"/>
            <a:ext cx="381000" cy="228600"/>
          </a:xfrm>
          <a:prstGeom prst="straightConnector1">
            <a:avLst/>
          </a:prstGeom>
          <a:noFill/>
          <a:ln w="38100" cap="flat" cmpd="sng">
            <a:solidFill>
              <a:schemeClr val="dk1"/>
            </a:solidFill>
            <a:prstDash val="solid"/>
            <a:round/>
            <a:headEnd type="oval" w="med" len="med"/>
            <a:tailEnd type="none" w="med" len="med"/>
          </a:ln>
        </p:spPr>
      </p:cxnSp>
      <p:sp>
        <p:nvSpPr>
          <p:cNvPr id="1394" name="Shape 1394">
            <a:hlinkClick r:id="rId6"/>
          </p:cNvPr>
          <p:cNvSpPr/>
          <p:nvPr/>
        </p:nvSpPr>
        <p:spPr>
          <a:xfrm>
            <a:off x="0" y="6500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Shape 1400"/>
          <p:cNvSpPr txBox="1">
            <a:spLocks noGrp="1"/>
          </p:cNvSpPr>
          <p:nvPr>
            <p:ph type="title"/>
          </p:nvPr>
        </p:nvSpPr>
        <p:spPr>
          <a:xfrm>
            <a:off x="685800" y="304800"/>
            <a:ext cx="7772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Mass, Volume, Mole Relationship</a:t>
            </a:r>
          </a:p>
        </p:txBody>
      </p:sp>
      <p:pic>
        <p:nvPicPr>
          <p:cNvPr id="1401" name="Shape 1401" descr="Mole, Volume, Particle, Mass Relationship"/>
          <p:cNvPicPr preferRelativeResize="0"/>
          <p:nvPr/>
        </p:nvPicPr>
        <p:blipFill rotWithShape="1">
          <a:blip r:embed="rId3">
            <a:alphaModFix/>
          </a:blip>
          <a:srcRect t="3398" r="4059" b="7918"/>
          <a:stretch/>
        </p:blipFill>
        <p:spPr>
          <a:xfrm>
            <a:off x="1295400" y="1403350"/>
            <a:ext cx="6248399" cy="5302250"/>
          </a:xfrm>
          <a:prstGeom prst="rect">
            <a:avLst/>
          </a:prstGeom>
          <a:noFill/>
          <a:ln>
            <a:noFill/>
          </a:ln>
        </p:spPr>
      </p:pic>
      <p:sp>
        <p:nvSpPr>
          <p:cNvPr id="1402" name="Shape 1402">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07"/>
        <p:cNvGrpSpPr/>
        <p:nvPr/>
      </p:nvGrpSpPr>
      <p:grpSpPr>
        <a:xfrm>
          <a:off x="0" y="0"/>
          <a:ext cx="0" cy="0"/>
          <a:chOff x="0" y="0"/>
          <a:chExt cx="0" cy="0"/>
        </a:xfrm>
      </p:grpSpPr>
      <p:sp>
        <p:nvSpPr>
          <p:cNvPr id="1408" name="Shape 140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Mole Calculations</a:t>
            </a:r>
          </a:p>
        </p:txBody>
      </p:sp>
      <p:sp>
        <p:nvSpPr>
          <p:cNvPr id="1409" name="Shape 1409">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Shape 1415"/>
          <p:cNvSpPr txBox="1"/>
          <p:nvPr/>
        </p:nvSpPr>
        <p:spPr>
          <a:xfrm>
            <a:off x="6789738" y="501808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t>
            </a:r>
          </a:p>
        </p:txBody>
      </p:sp>
      <p:sp>
        <p:nvSpPr>
          <p:cNvPr id="1416" name="Shape 1416"/>
          <p:cNvSpPr/>
          <p:nvPr/>
        </p:nvSpPr>
        <p:spPr>
          <a:xfrm>
            <a:off x="228600" y="21336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17" name="Shape 1417"/>
          <p:cNvSpPr/>
          <p:nvPr/>
        </p:nvSpPr>
        <p:spPr>
          <a:xfrm>
            <a:off x="1277937" y="4205287"/>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18" name="Shape 1418"/>
          <p:cNvSpPr/>
          <p:nvPr/>
        </p:nvSpPr>
        <p:spPr>
          <a:xfrm>
            <a:off x="1573212" y="227647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19" name="Shape 1419"/>
          <p:cNvSpPr/>
          <p:nvPr/>
        </p:nvSpPr>
        <p:spPr>
          <a:xfrm>
            <a:off x="693737" y="257175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0" name="Shape 1420"/>
          <p:cNvSpPr/>
          <p:nvPr/>
        </p:nvSpPr>
        <p:spPr>
          <a:xfrm>
            <a:off x="471487" y="3325812"/>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1" name="Shape 1421"/>
          <p:cNvSpPr/>
          <p:nvPr/>
        </p:nvSpPr>
        <p:spPr>
          <a:xfrm>
            <a:off x="2022475" y="285115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2" name="Shape 1422"/>
          <p:cNvSpPr/>
          <p:nvPr/>
        </p:nvSpPr>
        <p:spPr>
          <a:xfrm>
            <a:off x="758825" y="3792537"/>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3" name="Shape 1423"/>
          <p:cNvSpPr/>
          <p:nvPr/>
        </p:nvSpPr>
        <p:spPr>
          <a:xfrm>
            <a:off x="2203450" y="351472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4" name="Shape 1424"/>
          <p:cNvSpPr/>
          <p:nvPr/>
        </p:nvSpPr>
        <p:spPr>
          <a:xfrm>
            <a:off x="1189037" y="289560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5" name="Shape 1425"/>
          <p:cNvSpPr/>
          <p:nvPr/>
        </p:nvSpPr>
        <p:spPr>
          <a:xfrm>
            <a:off x="1890713" y="399097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6" name="Shape 1426"/>
          <p:cNvSpPr/>
          <p:nvPr/>
        </p:nvSpPr>
        <p:spPr>
          <a:xfrm>
            <a:off x="1449387" y="347027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7" name="Shape 1427"/>
          <p:cNvSpPr/>
          <p:nvPr/>
        </p:nvSpPr>
        <p:spPr>
          <a:xfrm>
            <a:off x="1277937" y="4203700"/>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8" name="Shape 1428"/>
          <p:cNvSpPr/>
          <p:nvPr/>
        </p:nvSpPr>
        <p:spPr>
          <a:xfrm>
            <a:off x="693737" y="2570163"/>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29" name="Shape 1429"/>
          <p:cNvSpPr/>
          <p:nvPr/>
        </p:nvSpPr>
        <p:spPr>
          <a:xfrm>
            <a:off x="2022475" y="2849563"/>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0" name="Shape 1430"/>
          <p:cNvSpPr/>
          <p:nvPr/>
        </p:nvSpPr>
        <p:spPr>
          <a:xfrm>
            <a:off x="1189037" y="2894013"/>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1" name="Shape 1431"/>
          <p:cNvSpPr/>
          <p:nvPr/>
        </p:nvSpPr>
        <p:spPr>
          <a:xfrm>
            <a:off x="1890713" y="3989387"/>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2" name="Shape 1432"/>
          <p:cNvSpPr/>
          <p:nvPr/>
        </p:nvSpPr>
        <p:spPr>
          <a:xfrm>
            <a:off x="3200400" y="20574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3" name="Shape 1433"/>
          <p:cNvSpPr/>
          <p:nvPr/>
        </p:nvSpPr>
        <p:spPr>
          <a:xfrm>
            <a:off x="4502150" y="3836987"/>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4" name="Shape 1434"/>
          <p:cNvSpPr/>
          <p:nvPr/>
        </p:nvSpPr>
        <p:spPr>
          <a:xfrm>
            <a:off x="3313112" y="3290887"/>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5" name="Shape 1435"/>
          <p:cNvSpPr/>
          <p:nvPr/>
        </p:nvSpPr>
        <p:spPr>
          <a:xfrm>
            <a:off x="3276600" y="2922588"/>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6" name="Shape 1436"/>
          <p:cNvSpPr/>
          <p:nvPr/>
        </p:nvSpPr>
        <p:spPr>
          <a:xfrm>
            <a:off x="4244975" y="2376488"/>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7" name="Shape 1437"/>
          <p:cNvSpPr/>
          <p:nvPr/>
        </p:nvSpPr>
        <p:spPr>
          <a:xfrm>
            <a:off x="3859212" y="217805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8" name="Shape 1438"/>
          <p:cNvSpPr/>
          <p:nvPr/>
        </p:nvSpPr>
        <p:spPr>
          <a:xfrm>
            <a:off x="4011612" y="3354387"/>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39" name="Shape 1439"/>
          <p:cNvSpPr/>
          <p:nvPr/>
        </p:nvSpPr>
        <p:spPr>
          <a:xfrm>
            <a:off x="4846637" y="361315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0" name="Shape 1440"/>
          <p:cNvSpPr/>
          <p:nvPr/>
        </p:nvSpPr>
        <p:spPr>
          <a:xfrm>
            <a:off x="3832225" y="3694112"/>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1" name="Shape 1441"/>
          <p:cNvSpPr/>
          <p:nvPr/>
        </p:nvSpPr>
        <p:spPr>
          <a:xfrm>
            <a:off x="4621212" y="2930525"/>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2" name="Shape 1442"/>
          <p:cNvSpPr/>
          <p:nvPr/>
        </p:nvSpPr>
        <p:spPr>
          <a:xfrm>
            <a:off x="4989512" y="269875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3" name="Shape 1443"/>
          <p:cNvSpPr/>
          <p:nvPr/>
        </p:nvSpPr>
        <p:spPr>
          <a:xfrm>
            <a:off x="4502150" y="3835400"/>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4" name="Shape 1444"/>
          <p:cNvSpPr/>
          <p:nvPr/>
        </p:nvSpPr>
        <p:spPr>
          <a:xfrm>
            <a:off x="3313112" y="3289300"/>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5" name="Shape 1445"/>
          <p:cNvSpPr/>
          <p:nvPr/>
        </p:nvSpPr>
        <p:spPr>
          <a:xfrm>
            <a:off x="3276600" y="2921000"/>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6" name="Shape 1446"/>
          <p:cNvSpPr/>
          <p:nvPr/>
        </p:nvSpPr>
        <p:spPr>
          <a:xfrm>
            <a:off x="4244975" y="2374900"/>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7" name="Shape 1447"/>
          <p:cNvSpPr/>
          <p:nvPr/>
        </p:nvSpPr>
        <p:spPr>
          <a:xfrm>
            <a:off x="3859212" y="2176463"/>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8" name="Shape 1448"/>
          <p:cNvSpPr/>
          <p:nvPr/>
        </p:nvSpPr>
        <p:spPr>
          <a:xfrm>
            <a:off x="4011612" y="3352800"/>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49" name="Shape 1449"/>
          <p:cNvSpPr/>
          <p:nvPr/>
        </p:nvSpPr>
        <p:spPr>
          <a:xfrm>
            <a:off x="4846637" y="3611562"/>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50" name="Shape 1450"/>
          <p:cNvSpPr/>
          <p:nvPr/>
        </p:nvSpPr>
        <p:spPr>
          <a:xfrm>
            <a:off x="3832225" y="3692525"/>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51" name="Shape 1451"/>
          <p:cNvSpPr/>
          <p:nvPr/>
        </p:nvSpPr>
        <p:spPr>
          <a:xfrm>
            <a:off x="4621212" y="2928938"/>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52" name="Shape 1452"/>
          <p:cNvSpPr/>
          <p:nvPr/>
        </p:nvSpPr>
        <p:spPr>
          <a:xfrm>
            <a:off x="4989512" y="2697163"/>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53" name="Shape 14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1" u="none" strike="noStrike" cap="none">
                <a:solidFill>
                  <a:schemeClr val="dk2"/>
                </a:solidFill>
                <a:latin typeface="Arial"/>
                <a:ea typeface="Arial"/>
                <a:cs typeface="Arial"/>
                <a:sym typeface="Arial"/>
              </a:rPr>
              <a:t>Visualizing a Chemical Reaction</a:t>
            </a:r>
          </a:p>
        </p:txBody>
      </p:sp>
      <p:sp>
        <p:nvSpPr>
          <p:cNvPr id="1454" name="Shape 1454"/>
          <p:cNvSpPr/>
          <p:nvPr/>
        </p:nvSpPr>
        <p:spPr>
          <a:xfrm>
            <a:off x="6324600" y="21336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455" name="Shape 1455"/>
          <p:cNvCxnSpPr/>
          <p:nvPr/>
        </p:nvCxnSpPr>
        <p:spPr>
          <a:xfrm>
            <a:off x="5791200" y="3276600"/>
            <a:ext cx="285750" cy="1587"/>
          </a:xfrm>
          <a:prstGeom prst="straightConnector1">
            <a:avLst/>
          </a:prstGeom>
          <a:noFill/>
          <a:ln w="9525" cap="flat" cmpd="sng">
            <a:solidFill>
              <a:schemeClr val="dk1"/>
            </a:solidFill>
            <a:prstDash val="solid"/>
            <a:round/>
            <a:headEnd type="none" w="med" len="med"/>
            <a:tailEnd type="triangle" w="lg" len="lg"/>
          </a:ln>
        </p:spPr>
      </p:cxnSp>
      <p:sp>
        <p:nvSpPr>
          <p:cNvPr id="1456" name="Shape 1456"/>
          <p:cNvSpPr txBox="1"/>
          <p:nvPr/>
        </p:nvSpPr>
        <p:spPr>
          <a:xfrm>
            <a:off x="1295400" y="1487487"/>
            <a:ext cx="78390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Na             +              Cl</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                                NaCl            </a:t>
            </a:r>
          </a:p>
        </p:txBody>
      </p:sp>
      <p:cxnSp>
        <p:nvCxnSpPr>
          <p:cNvPr id="1457" name="Shape 1457"/>
          <p:cNvCxnSpPr/>
          <p:nvPr/>
        </p:nvCxnSpPr>
        <p:spPr>
          <a:xfrm>
            <a:off x="5486400" y="1752600"/>
            <a:ext cx="762000" cy="0"/>
          </a:xfrm>
          <a:prstGeom prst="straightConnector1">
            <a:avLst/>
          </a:prstGeom>
          <a:noFill/>
          <a:ln w="19050" cap="flat" cmpd="sng">
            <a:solidFill>
              <a:schemeClr val="dk1"/>
            </a:solidFill>
            <a:prstDash val="solid"/>
            <a:round/>
            <a:headEnd type="none" w="med" len="med"/>
            <a:tailEnd type="triangle" w="lg" len="lg"/>
          </a:ln>
        </p:spPr>
      </p:cxnSp>
      <p:sp>
        <p:nvSpPr>
          <p:cNvPr id="1458" name="Shape 1458"/>
          <p:cNvSpPr txBox="1"/>
          <p:nvPr/>
        </p:nvSpPr>
        <p:spPr>
          <a:xfrm>
            <a:off x="3267075" y="5029200"/>
            <a:ext cx="19256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Cl</a:t>
            </a:r>
            <a:r>
              <a:rPr lang="en-US" sz="2400" b="0" i="0" u="none" strike="noStrike" cap="none" baseline="-25000">
                <a:solidFill>
                  <a:schemeClr val="dk1"/>
                </a:solidFill>
                <a:latin typeface="Arial"/>
                <a:ea typeface="Arial"/>
                <a:cs typeface="Arial"/>
                <a:sym typeface="Arial"/>
              </a:rPr>
              <a:t>2</a:t>
            </a:r>
          </a:p>
        </p:txBody>
      </p:sp>
      <p:sp>
        <p:nvSpPr>
          <p:cNvPr id="1459" name="Shape 1459"/>
          <p:cNvSpPr txBox="1"/>
          <p:nvPr/>
        </p:nvSpPr>
        <p:spPr>
          <a:xfrm>
            <a:off x="6619875" y="5029200"/>
            <a:ext cx="22034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NaCl</a:t>
            </a:r>
          </a:p>
        </p:txBody>
      </p:sp>
      <p:sp>
        <p:nvSpPr>
          <p:cNvPr id="1460" name="Shape 1460"/>
          <p:cNvSpPr txBox="1"/>
          <p:nvPr/>
        </p:nvSpPr>
        <p:spPr>
          <a:xfrm>
            <a:off x="533400" y="5029200"/>
            <a:ext cx="191452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Na</a:t>
            </a:r>
          </a:p>
        </p:txBody>
      </p:sp>
      <p:sp>
        <p:nvSpPr>
          <p:cNvPr id="1461" name="Shape 1461"/>
          <p:cNvSpPr txBox="1"/>
          <p:nvPr/>
        </p:nvSpPr>
        <p:spPr>
          <a:xfrm>
            <a:off x="1039812" y="14859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1462" name="Shape 1462"/>
          <p:cNvSpPr/>
          <p:nvPr/>
        </p:nvSpPr>
        <p:spPr>
          <a:xfrm>
            <a:off x="1573212" y="2274888"/>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63" name="Shape 1463"/>
          <p:cNvSpPr/>
          <p:nvPr/>
        </p:nvSpPr>
        <p:spPr>
          <a:xfrm>
            <a:off x="758825" y="3790950"/>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64" name="Shape 1464"/>
          <p:cNvSpPr/>
          <p:nvPr/>
        </p:nvSpPr>
        <p:spPr>
          <a:xfrm>
            <a:off x="2203450" y="3513137"/>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65" name="Shape 1465"/>
          <p:cNvSpPr/>
          <p:nvPr/>
        </p:nvSpPr>
        <p:spPr>
          <a:xfrm>
            <a:off x="1449387" y="3468687"/>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66" name="Shape 1466"/>
          <p:cNvSpPr/>
          <p:nvPr/>
        </p:nvSpPr>
        <p:spPr>
          <a:xfrm>
            <a:off x="471487" y="3324225"/>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67" name="Shape 1467"/>
          <p:cNvSpPr txBox="1"/>
          <p:nvPr/>
        </p:nvSpPr>
        <p:spPr>
          <a:xfrm>
            <a:off x="606425" y="5018087"/>
            <a:ext cx="5238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10</a:t>
            </a:r>
          </a:p>
        </p:txBody>
      </p:sp>
      <p:sp>
        <p:nvSpPr>
          <p:cNvPr id="1468" name="Shape 1468"/>
          <p:cNvSpPr txBox="1"/>
          <p:nvPr/>
        </p:nvSpPr>
        <p:spPr>
          <a:xfrm>
            <a:off x="3435350" y="501808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a:t>
            </a:r>
          </a:p>
        </p:txBody>
      </p:sp>
      <p:sp>
        <p:nvSpPr>
          <p:cNvPr id="1469" name="Shape 1469"/>
          <p:cNvSpPr txBox="1"/>
          <p:nvPr/>
        </p:nvSpPr>
        <p:spPr>
          <a:xfrm>
            <a:off x="6702425" y="5018087"/>
            <a:ext cx="5238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10</a:t>
            </a:r>
          </a:p>
        </p:txBody>
      </p:sp>
      <p:sp>
        <p:nvSpPr>
          <p:cNvPr id="1470" name="Shape 1470"/>
          <p:cNvSpPr txBox="1"/>
          <p:nvPr/>
        </p:nvSpPr>
        <p:spPr>
          <a:xfrm>
            <a:off x="6985000" y="148272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1471" name="Shape 1471"/>
          <p:cNvSpPr txBox="1"/>
          <p:nvPr/>
        </p:nvSpPr>
        <p:spPr>
          <a:xfrm>
            <a:off x="601662" y="5024437"/>
            <a:ext cx="5238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10</a:t>
            </a:r>
          </a:p>
        </p:txBody>
      </p:sp>
      <p:sp>
        <p:nvSpPr>
          <p:cNvPr id="1472" name="Shape 1472"/>
          <p:cNvSpPr txBox="1"/>
          <p:nvPr/>
        </p:nvSpPr>
        <p:spPr>
          <a:xfrm>
            <a:off x="3441700" y="5027612"/>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a:t>
            </a:r>
          </a:p>
        </p:txBody>
      </p:sp>
      <p:sp>
        <p:nvSpPr>
          <p:cNvPr id="1473" name="Shape 1473"/>
          <p:cNvSpPr txBox="1"/>
          <p:nvPr/>
        </p:nvSpPr>
        <p:spPr>
          <a:xfrm>
            <a:off x="6694488" y="5018087"/>
            <a:ext cx="5238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7"/>
                                        </p:tgtEl>
                                        <p:attrNameLst>
                                          <p:attrName>style.visibility</p:attrName>
                                        </p:attrNameLst>
                                      </p:cBhvr>
                                      <p:to>
                                        <p:strVal val="visible"/>
                                      </p:to>
                                    </p:set>
                                    <p:animEffect transition="in" filter="fade">
                                      <p:cBhvr>
                                        <p:cTn id="7" dur="1000"/>
                                        <p:tgtEl>
                                          <p:spTgt spid="14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8"/>
                                        </p:tgtEl>
                                        <p:attrNameLst>
                                          <p:attrName>style.visibility</p:attrName>
                                        </p:attrNameLst>
                                      </p:cBhvr>
                                      <p:to>
                                        <p:strVal val="visible"/>
                                      </p:to>
                                    </p:set>
                                    <p:animEffect transition="in" filter="fade">
                                      <p:cBhvr>
                                        <p:cTn id="12" dur="1000"/>
                                        <p:tgtEl>
                                          <p:spTgt spid="14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5"/>
                                        </p:tgtEl>
                                        <p:attrNameLst>
                                          <p:attrName>style.visibility</p:attrName>
                                        </p:attrNameLst>
                                      </p:cBhvr>
                                      <p:to>
                                        <p:strVal val="visible"/>
                                      </p:to>
                                    </p:set>
                                    <p:animEffect transition="in" filter="fade">
                                      <p:cBhvr>
                                        <p:cTn id="17" dur="1000"/>
                                        <p:tgtEl>
                                          <p:spTgt spid="14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415"/>
                                        </p:tgtEl>
                                      </p:cBhvr>
                                    </p:animEffect>
                                    <p:set>
                                      <p:cBhvr>
                                        <p:cTn id="22" dur="1" fill="hold">
                                          <p:stCondLst>
                                            <p:cond delay="1000"/>
                                          </p:stCondLst>
                                        </p:cTn>
                                        <p:tgtEl>
                                          <p:spTgt spid="1415"/>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469"/>
                                        </p:tgtEl>
                                        <p:attrNameLst>
                                          <p:attrName>style.visibility</p:attrName>
                                        </p:attrNameLst>
                                      </p:cBhvr>
                                      <p:to>
                                        <p:strVal val="visible"/>
                                      </p:to>
                                    </p:set>
                                    <p:animEffect transition="in" filter="fade">
                                      <p:cBhvr>
                                        <p:cTn id="25" dur="500"/>
                                        <p:tgtEl>
                                          <p:spTgt spid="14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71"/>
                                        </p:tgtEl>
                                        <p:attrNameLst>
                                          <p:attrName>style.visibility</p:attrName>
                                        </p:attrNameLst>
                                      </p:cBhvr>
                                      <p:to>
                                        <p:strVal val="visible"/>
                                      </p:to>
                                    </p:set>
                                    <p:animEffect transition="in" filter="fade">
                                      <p:cBhvr>
                                        <p:cTn id="30" dur="2000"/>
                                        <p:tgtEl>
                                          <p:spTgt spid="1471"/>
                                        </p:tgtEl>
                                      </p:cBhvr>
                                    </p:animEffect>
                                  </p:childTnLst>
                                </p:cTn>
                              </p:par>
                              <p:par>
                                <p:cTn id="31" presetID="10" presetClass="entr" presetSubtype="0" fill="hold" nodeType="withEffect">
                                  <p:stCondLst>
                                    <p:cond delay="0"/>
                                  </p:stCondLst>
                                  <p:childTnLst>
                                    <p:set>
                                      <p:cBhvr>
                                        <p:cTn id="32" dur="1" fill="hold">
                                          <p:stCondLst>
                                            <p:cond delay="0"/>
                                          </p:stCondLst>
                                        </p:cTn>
                                        <p:tgtEl>
                                          <p:spTgt spid="1472"/>
                                        </p:tgtEl>
                                        <p:attrNameLst>
                                          <p:attrName>style.visibility</p:attrName>
                                        </p:attrNameLst>
                                      </p:cBhvr>
                                      <p:to>
                                        <p:strVal val="visible"/>
                                      </p:to>
                                    </p:set>
                                    <p:animEffect transition="in" filter="fade">
                                      <p:cBhvr>
                                        <p:cTn id="33" dur="2000"/>
                                        <p:tgtEl>
                                          <p:spTgt spid="1472"/>
                                        </p:tgtEl>
                                      </p:cBhvr>
                                    </p:animEffect>
                                  </p:childTnLst>
                                </p:cTn>
                              </p:par>
                              <p:par>
                                <p:cTn id="34" presetID="10" presetClass="entr" presetSubtype="0" fill="hold" nodeType="withEffect">
                                  <p:stCondLst>
                                    <p:cond delay="0"/>
                                  </p:stCondLst>
                                  <p:childTnLst>
                                    <p:set>
                                      <p:cBhvr>
                                        <p:cTn id="35" dur="1" fill="hold">
                                          <p:stCondLst>
                                            <p:cond delay="0"/>
                                          </p:stCondLst>
                                        </p:cTn>
                                        <p:tgtEl>
                                          <p:spTgt spid="1473"/>
                                        </p:tgtEl>
                                        <p:attrNameLst>
                                          <p:attrName>style.visibility</p:attrName>
                                        </p:attrNameLst>
                                      </p:cBhvr>
                                      <p:to>
                                        <p:strVal val="visible"/>
                                      </p:to>
                                    </p:set>
                                    <p:animEffect transition="in" filter="fade">
                                      <p:cBhvr>
                                        <p:cTn id="36" dur="2000"/>
                                        <p:tgtEl>
                                          <p:spTgt spid="1473"/>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xit" presetSubtype="32" fill="hold" nodeType="clickEffect">
                                  <p:stCondLst>
                                    <p:cond delay="0"/>
                                  </p:stCondLst>
                                  <p:childTnLst>
                                    <p:anim calcmode="lin" valueType="num">
                                      <p:cBhvr additive="base">
                                        <p:cTn id="40" dur="500"/>
                                        <p:tgtEl>
                                          <p:spTgt spid="1471"/>
                                        </p:tgtEl>
                                        <p:attrNameLst>
                                          <p:attrName>ppt_w</p:attrName>
                                        </p:attrNameLst>
                                      </p:cBhvr>
                                      <p:tavLst>
                                        <p:tav tm="0">
                                          <p:val>
                                            <p:strVal val="#ppt_w"/>
                                          </p:val>
                                        </p:tav>
                                        <p:tav tm="100000">
                                          <p:val>
                                            <p:strVal val="0"/>
                                          </p:val>
                                        </p:tav>
                                      </p:tavLst>
                                    </p:anim>
                                    <p:anim calcmode="lin" valueType="num">
                                      <p:cBhvr additive="base">
                                        <p:cTn id="41" dur="500"/>
                                        <p:tgtEl>
                                          <p:spTgt spid="1471"/>
                                        </p:tgtEl>
                                        <p:attrNameLst>
                                          <p:attrName>ppt_h</p:attrName>
                                        </p:attrNameLst>
                                      </p:cBhvr>
                                      <p:tavLst>
                                        <p:tav tm="0">
                                          <p:val>
                                            <p:strVal val="#ppt_h"/>
                                          </p:val>
                                        </p:tav>
                                        <p:tav tm="100000">
                                          <p:val>
                                            <p:strVal val="0"/>
                                          </p:val>
                                        </p:tav>
                                      </p:tavLst>
                                    </p:anim>
                                    <p:set>
                                      <p:cBhvr>
                                        <p:cTn id="42" dur="1" fill="hold">
                                          <p:stCondLst>
                                            <p:cond delay="500"/>
                                          </p:stCondLst>
                                        </p:cTn>
                                        <p:tgtEl>
                                          <p:spTgt spid="1471"/>
                                        </p:tgtEl>
                                        <p:attrNameLst>
                                          <p:attrName>style.visibility</p:attrName>
                                        </p:attrNameLst>
                                      </p:cBhvr>
                                      <p:to>
                                        <p:strVal val="hidden"/>
                                      </p:to>
                                    </p:set>
                                  </p:childTnLst>
                                </p:cTn>
                              </p:par>
                              <p:par>
                                <p:cTn id="43" presetID="23" presetClass="entr" presetSubtype="16" fill="hold" nodeType="withEffect">
                                  <p:stCondLst>
                                    <p:cond delay="0"/>
                                  </p:stCondLst>
                                  <p:childTnLst>
                                    <p:set>
                                      <p:cBhvr>
                                        <p:cTn id="44" dur="1" fill="hold">
                                          <p:stCondLst>
                                            <p:cond delay="0"/>
                                          </p:stCondLst>
                                        </p:cTn>
                                        <p:tgtEl>
                                          <p:spTgt spid="1461"/>
                                        </p:tgtEl>
                                        <p:attrNameLst>
                                          <p:attrName>style.visibility</p:attrName>
                                        </p:attrNameLst>
                                      </p:cBhvr>
                                      <p:to>
                                        <p:strVal val="visible"/>
                                      </p:to>
                                    </p:set>
                                    <p:anim calcmode="lin" valueType="num">
                                      <p:cBhvr additive="base">
                                        <p:cTn id="45" dur="500"/>
                                        <p:tgtEl>
                                          <p:spTgt spid="1461"/>
                                        </p:tgtEl>
                                        <p:attrNameLst>
                                          <p:attrName>ppt_w</p:attrName>
                                        </p:attrNameLst>
                                      </p:cBhvr>
                                      <p:tavLst>
                                        <p:tav tm="0">
                                          <p:val>
                                            <p:strVal val="0"/>
                                          </p:val>
                                        </p:tav>
                                        <p:tav tm="100000">
                                          <p:val>
                                            <p:strVal val="#ppt_w"/>
                                          </p:val>
                                        </p:tav>
                                      </p:tavLst>
                                    </p:anim>
                                    <p:anim calcmode="lin" valueType="num">
                                      <p:cBhvr additive="base">
                                        <p:cTn id="46" dur="500"/>
                                        <p:tgtEl>
                                          <p:spTgt spid="1461"/>
                                        </p:tgtEl>
                                        <p:attrNameLst>
                                          <p:attrName>ppt_h</p:attrName>
                                        </p:attrNameLst>
                                      </p:cBhvr>
                                      <p:tavLst>
                                        <p:tav tm="0">
                                          <p:val>
                                            <p:str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1472"/>
                                        </p:tgtEl>
                                        <p:attrNameLst>
                                          <p:attrName>style.visibility</p:attrName>
                                        </p:attrNameLst>
                                      </p:cBhvr>
                                      <p:to>
                                        <p:strVal val="visible"/>
                                      </p:to>
                                    </p:set>
                                    <p:anim calcmode="lin" valueType="num">
                                      <p:cBhvr additive="base">
                                        <p:cTn id="49" dur="500"/>
                                        <p:tgtEl>
                                          <p:spTgt spid="1472"/>
                                        </p:tgtEl>
                                        <p:attrNameLst>
                                          <p:attrName>ppt_w</p:attrName>
                                        </p:attrNameLst>
                                      </p:cBhvr>
                                      <p:tavLst>
                                        <p:tav tm="0">
                                          <p:val>
                                            <p:strVal val="0"/>
                                          </p:val>
                                        </p:tav>
                                        <p:tav tm="100000">
                                          <p:val>
                                            <p:strVal val="#ppt_w"/>
                                          </p:val>
                                        </p:tav>
                                      </p:tavLst>
                                    </p:anim>
                                    <p:anim calcmode="lin" valueType="num">
                                      <p:cBhvr additive="base">
                                        <p:cTn id="50" dur="500"/>
                                        <p:tgtEl>
                                          <p:spTgt spid="1472"/>
                                        </p:tgtEl>
                                        <p:attrNameLst>
                                          <p:attrName>ppt_h</p:attrName>
                                        </p:attrNameLst>
                                      </p:cBhvr>
                                      <p:tavLst>
                                        <p:tav tm="0">
                                          <p:val>
                                            <p:strVal val="0"/>
                                          </p:val>
                                        </p:tav>
                                        <p:tav tm="100000">
                                          <p:val>
                                            <p:strVal val="#ppt_h"/>
                                          </p:val>
                                        </p:tav>
                                      </p:tavLst>
                                    </p:anim>
                                  </p:childTnLst>
                                </p:cTn>
                              </p:par>
                              <p:par>
                                <p:cTn id="51" presetID="23" presetClass="exit" presetSubtype="32" fill="hold" nodeType="withEffect">
                                  <p:stCondLst>
                                    <p:cond delay="0"/>
                                  </p:stCondLst>
                                  <p:childTnLst>
                                    <p:anim calcmode="lin" valueType="num">
                                      <p:cBhvr additive="base">
                                        <p:cTn id="52" dur="500"/>
                                        <p:tgtEl>
                                          <p:spTgt spid="1473"/>
                                        </p:tgtEl>
                                        <p:attrNameLst>
                                          <p:attrName>ppt_w</p:attrName>
                                        </p:attrNameLst>
                                      </p:cBhvr>
                                      <p:tavLst>
                                        <p:tav tm="0">
                                          <p:val>
                                            <p:strVal val="#ppt_w"/>
                                          </p:val>
                                        </p:tav>
                                        <p:tav tm="100000">
                                          <p:val>
                                            <p:strVal val="0"/>
                                          </p:val>
                                        </p:tav>
                                      </p:tavLst>
                                    </p:anim>
                                    <p:anim calcmode="lin" valueType="num">
                                      <p:cBhvr additive="base">
                                        <p:cTn id="53" dur="500"/>
                                        <p:tgtEl>
                                          <p:spTgt spid="1473"/>
                                        </p:tgtEl>
                                        <p:attrNameLst>
                                          <p:attrName>ppt_h</p:attrName>
                                        </p:attrNameLst>
                                      </p:cBhvr>
                                      <p:tavLst>
                                        <p:tav tm="0">
                                          <p:val>
                                            <p:strVal val="#ppt_h"/>
                                          </p:val>
                                        </p:tav>
                                        <p:tav tm="100000">
                                          <p:val>
                                            <p:strVal val="0"/>
                                          </p:val>
                                        </p:tav>
                                      </p:tavLst>
                                    </p:anim>
                                    <p:set>
                                      <p:cBhvr>
                                        <p:cTn id="54" dur="1" fill="hold">
                                          <p:stCondLst>
                                            <p:cond delay="500"/>
                                          </p:stCondLst>
                                        </p:cTn>
                                        <p:tgtEl>
                                          <p:spTgt spid="1473"/>
                                        </p:tgtEl>
                                        <p:attrNameLst>
                                          <p:attrName>style.visibility</p:attrName>
                                        </p:attrNameLst>
                                      </p:cBhvr>
                                      <p:to>
                                        <p:strVal val="hidden"/>
                                      </p:to>
                                    </p:set>
                                  </p:childTnLst>
                                </p:cTn>
                              </p:par>
                              <p:par>
                                <p:cTn id="55" presetID="23" presetClass="entr" presetSubtype="16" fill="hold" nodeType="withEffect">
                                  <p:stCondLst>
                                    <p:cond delay="0"/>
                                  </p:stCondLst>
                                  <p:childTnLst>
                                    <p:set>
                                      <p:cBhvr>
                                        <p:cTn id="56" dur="1" fill="hold">
                                          <p:stCondLst>
                                            <p:cond delay="0"/>
                                          </p:stCondLst>
                                        </p:cTn>
                                        <p:tgtEl>
                                          <p:spTgt spid="1470"/>
                                        </p:tgtEl>
                                        <p:attrNameLst>
                                          <p:attrName>style.visibility</p:attrName>
                                        </p:attrNameLst>
                                      </p:cBhvr>
                                      <p:to>
                                        <p:strVal val="visible"/>
                                      </p:to>
                                    </p:set>
                                    <p:anim calcmode="lin" valueType="num">
                                      <p:cBhvr additive="base">
                                        <p:cTn id="57" dur="500"/>
                                        <p:tgtEl>
                                          <p:spTgt spid="1470"/>
                                        </p:tgtEl>
                                        <p:attrNameLst>
                                          <p:attrName>ppt_w</p:attrName>
                                        </p:attrNameLst>
                                      </p:cBhvr>
                                      <p:tavLst>
                                        <p:tav tm="0">
                                          <p:val>
                                            <p:strVal val="0"/>
                                          </p:val>
                                        </p:tav>
                                        <p:tav tm="100000">
                                          <p:val>
                                            <p:strVal val="#ppt_w"/>
                                          </p:val>
                                        </p:tav>
                                      </p:tavLst>
                                    </p:anim>
                                    <p:anim calcmode="lin" valueType="num">
                                      <p:cBhvr additive="base">
                                        <p:cTn id="58" dur="500"/>
                                        <p:tgtEl>
                                          <p:spTgt spid="1470"/>
                                        </p:tgtEl>
                                        <p:attrNameLst>
                                          <p:attrName>ppt_h</p:attrName>
                                        </p:attrNameLst>
                                      </p:cBhvr>
                                      <p:tavLst>
                                        <p:tav tm="0">
                                          <p:val>
                                            <p:strVal val="0"/>
                                          </p:val>
                                        </p:tav>
                                        <p:tav tm="100000">
                                          <p:val>
                                            <p:strVal val="#ppt_h"/>
                                          </p:val>
                                        </p:tav>
                                      </p:tavLst>
                                    </p:anim>
                                  </p:childTnLst>
                                </p:cTn>
                              </p:par>
                              <p:par>
                                <p:cTn id="59" presetID="10" presetClass="exit" presetSubtype="0" fill="hold" nodeType="withEffect">
                                  <p:stCondLst>
                                    <p:cond delay="0"/>
                                  </p:stCondLst>
                                  <p:childTnLst>
                                    <p:animEffect transition="out" filter="fade">
                                      <p:cBhvr>
                                        <p:cTn id="60" dur="500"/>
                                        <p:tgtEl>
                                          <p:spTgt spid="1472"/>
                                        </p:tgtEl>
                                      </p:cBhvr>
                                    </p:animEffect>
                                    <p:set>
                                      <p:cBhvr>
                                        <p:cTn id="61" dur="1" fill="hold">
                                          <p:stCondLst>
                                            <p:cond delay="500"/>
                                          </p:stCondLst>
                                        </p:cTn>
                                        <p:tgtEl>
                                          <p:spTgt spid="14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Shape 1479"/>
          <p:cNvSpPr txBox="1"/>
          <p:nvPr/>
        </p:nvSpPr>
        <p:spPr>
          <a:xfrm>
            <a:off x="6619875" y="5029200"/>
            <a:ext cx="22034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NaCl</a:t>
            </a:r>
          </a:p>
        </p:txBody>
      </p:sp>
      <p:sp>
        <p:nvSpPr>
          <p:cNvPr id="1480" name="Shape 1480"/>
          <p:cNvSpPr txBox="1"/>
          <p:nvPr/>
        </p:nvSpPr>
        <p:spPr>
          <a:xfrm>
            <a:off x="6702425" y="5018087"/>
            <a:ext cx="5238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10</a:t>
            </a:r>
          </a:p>
        </p:txBody>
      </p:sp>
      <p:sp>
        <p:nvSpPr>
          <p:cNvPr id="1481" name="Shape 1481"/>
          <p:cNvSpPr/>
          <p:nvPr/>
        </p:nvSpPr>
        <p:spPr>
          <a:xfrm>
            <a:off x="228600" y="21336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82" name="Shape 1482"/>
          <p:cNvSpPr/>
          <p:nvPr/>
        </p:nvSpPr>
        <p:spPr>
          <a:xfrm>
            <a:off x="1277937" y="4205287"/>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83" name="Shape 1483"/>
          <p:cNvSpPr/>
          <p:nvPr/>
        </p:nvSpPr>
        <p:spPr>
          <a:xfrm>
            <a:off x="1573212" y="227647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84" name="Shape 1484"/>
          <p:cNvSpPr/>
          <p:nvPr/>
        </p:nvSpPr>
        <p:spPr>
          <a:xfrm>
            <a:off x="693737" y="257175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85" name="Shape 1485"/>
          <p:cNvSpPr/>
          <p:nvPr/>
        </p:nvSpPr>
        <p:spPr>
          <a:xfrm>
            <a:off x="471487" y="3325812"/>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86" name="Shape 1486"/>
          <p:cNvSpPr/>
          <p:nvPr/>
        </p:nvSpPr>
        <p:spPr>
          <a:xfrm>
            <a:off x="2022475" y="285115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87" name="Shape 1487"/>
          <p:cNvSpPr/>
          <p:nvPr/>
        </p:nvSpPr>
        <p:spPr>
          <a:xfrm>
            <a:off x="758825" y="3792537"/>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88" name="Shape 1488"/>
          <p:cNvSpPr/>
          <p:nvPr/>
        </p:nvSpPr>
        <p:spPr>
          <a:xfrm>
            <a:off x="2203450" y="351472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89" name="Shape 1489"/>
          <p:cNvSpPr/>
          <p:nvPr/>
        </p:nvSpPr>
        <p:spPr>
          <a:xfrm>
            <a:off x="1189037" y="289560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0" name="Shape 1490"/>
          <p:cNvSpPr/>
          <p:nvPr/>
        </p:nvSpPr>
        <p:spPr>
          <a:xfrm>
            <a:off x="1890713" y="399097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1" name="Shape 1491"/>
          <p:cNvSpPr/>
          <p:nvPr/>
        </p:nvSpPr>
        <p:spPr>
          <a:xfrm>
            <a:off x="1449387" y="347027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2" name="Shape 1492"/>
          <p:cNvSpPr/>
          <p:nvPr/>
        </p:nvSpPr>
        <p:spPr>
          <a:xfrm>
            <a:off x="693737" y="2570163"/>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3" name="Shape 1493"/>
          <p:cNvSpPr/>
          <p:nvPr/>
        </p:nvSpPr>
        <p:spPr>
          <a:xfrm>
            <a:off x="6878638" y="2644775"/>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4" name="Shape 1494"/>
          <p:cNvSpPr/>
          <p:nvPr/>
        </p:nvSpPr>
        <p:spPr>
          <a:xfrm>
            <a:off x="1189037" y="2894013"/>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5" name="Shape 1495"/>
          <p:cNvSpPr/>
          <p:nvPr/>
        </p:nvSpPr>
        <p:spPr>
          <a:xfrm>
            <a:off x="3200400" y="20574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6" name="Shape 1496"/>
          <p:cNvSpPr/>
          <p:nvPr/>
        </p:nvSpPr>
        <p:spPr>
          <a:xfrm>
            <a:off x="4502150" y="3836987"/>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7" name="Shape 1497"/>
          <p:cNvSpPr/>
          <p:nvPr/>
        </p:nvSpPr>
        <p:spPr>
          <a:xfrm>
            <a:off x="3313112" y="3290887"/>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8" name="Shape 1498"/>
          <p:cNvSpPr/>
          <p:nvPr/>
        </p:nvSpPr>
        <p:spPr>
          <a:xfrm>
            <a:off x="3276600" y="2922588"/>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99" name="Shape 1499"/>
          <p:cNvSpPr/>
          <p:nvPr/>
        </p:nvSpPr>
        <p:spPr>
          <a:xfrm>
            <a:off x="4244975" y="2376488"/>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0" name="Shape 1500"/>
          <p:cNvSpPr/>
          <p:nvPr/>
        </p:nvSpPr>
        <p:spPr>
          <a:xfrm>
            <a:off x="3859212" y="217805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1" name="Shape 1501"/>
          <p:cNvSpPr/>
          <p:nvPr/>
        </p:nvSpPr>
        <p:spPr>
          <a:xfrm>
            <a:off x="4011612" y="3354387"/>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2" name="Shape 1502"/>
          <p:cNvSpPr/>
          <p:nvPr/>
        </p:nvSpPr>
        <p:spPr>
          <a:xfrm>
            <a:off x="4846637" y="361315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3" name="Shape 1503"/>
          <p:cNvSpPr/>
          <p:nvPr/>
        </p:nvSpPr>
        <p:spPr>
          <a:xfrm>
            <a:off x="3832225" y="3694112"/>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4" name="Shape 1504"/>
          <p:cNvSpPr/>
          <p:nvPr/>
        </p:nvSpPr>
        <p:spPr>
          <a:xfrm>
            <a:off x="4621212" y="2930525"/>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5" name="Shape 1505"/>
          <p:cNvSpPr/>
          <p:nvPr/>
        </p:nvSpPr>
        <p:spPr>
          <a:xfrm>
            <a:off x="4989512" y="269875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6" name="Shape 1506"/>
          <p:cNvSpPr/>
          <p:nvPr/>
        </p:nvSpPr>
        <p:spPr>
          <a:xfrm>
            <a:off x="6902450" y="2389188"/>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7" name="Shape 1507"/>
          <p:cNvSpPr/>
          <p:nvPr/>
        </p:nvSpPr>
        <p:spPr>
          <a:xfrm>
            <a:off x="4011612" y="3352800"/>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8" name="Shape 1508"/>
          <p:cNvSpPr/>
          <p:nvPr/>
        </p:nvSpPr>
        <p:spPr>
          <a:xfrm>
            <a:off x="3832225" y="3692525"/>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09" name="Shape 1509"/>
          <p:cNvSpPr/>
          <p:nvPr/>
        </p:nvSpPr>
        <p:spPr>
          <a:xfrm>
            <a:off x="6477000" y="2970213"/>
            <a:ext cx="457200" cy="457200"/>
          </a:xfrm>
          <a:prstGeom prst="ellipse">
            <a:avLst/>
          </a:prstGeom>
          <a:gradFill>
            <a:gsLst>
              <a:gs pos="0">
                <a:srgbClr val="008000"/>
              </a:gs>
              <a:gs pos="100000">
                <a:srgbClr val="003B00"/>
              </a:gs>
            </a:gsLst>
            <a:lin ang="2700000" scaled="0"/>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10" name="Shape 151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1" u="none" strike="noStrike" cap="none">
                <a:solidFill>
                  <a:schemeClr val="dk2"/>
                </a:solidFill>
                <a:latin typeface="Arial"/>
                <a:ea typeface="Arial"/>
                <a:cs typeface="Arial"/>
                <a:sym typeface="Arial"/>
              </a:rPr>
              <a:t>Visualizing a Chemical Reaction</a:t>
            </a:r>
          </a:p>
        </p:txBody>
      </p:sp>
      <p:sp>
        <p:nvSpPr>
          <p:cNvPr id="1511" name="Shape 1511"/>
          <p:cNvSpPr/>
          <p:nvPr/>
        </p:nvSpPr>
        <p:spPr>
          <a:xfrm>
            <a:off x="6324600" y="2133600"/>
            <a:ext cx="2514599" cy="2514599"/>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512" name="Shape 1512"/>
          <p:cNvCxnSpPr/>
          <p:nvPr/>
        </p:nvCxnSpPr>
        <p:spPr>
          <a:xfrm>
            <a:off x="5791200" y="3276600"/>
            <a:ext cx="285750" cy="1587"/>
          </a:xfrm>
          <a:prstGeom prst="straightConnector1">
            <a:avLst/>
          </a:prstGeom>
          <a:noFill/>
          <a:ln w="9525" cap="flat" cmpd="sng">
            <a:solidFill>
              <a:schemeClr val="dk1"/>
            </a:solidFill>
            <a:prstDash val="solid"/>
            <a:round/>
            <a:headEnd type="none" w="med" len="med"/>
            <a:tailEnd type="triangle" w="lg" len="lg"/>
          </a:ln>
        </p:spPr>
      </p:cxnSp>
      <p:sp>
        <p:nvSpPr>
          <p:cNvPr id="1513" name="Shape 1513"/>
          <p:cNvSpPr txBox="1"/>
          <p:nvPr/>
        </p:nvSpPr>
        <p:spPr>
          <a:xfrm>
            <a:off x="1295400" y="1487487"/>
            <a:ext cx="78390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dk1"/>
                </a:solidFill>
                <a:latin typeface="Arial"/>
                <a:ea typeface="Arial"/>
                <a:cs typeface="Arial"/>
                <a:sym typeface="Arial"/>
              </a:rPr>
              <a:t>Na             +              Cl</a:t>
            </a:r>
            <a:r>
              <a:rPr lang="en-US" sz="2400" b="1" i="0" u="none" strike="noStrike" cap="none" baseline="-25000">
                <a:solidFill>
                  <a:schemeClr val="dk1"/>
                </a:solidFill>
                <a:latin typeface="Arial"/>
                <a:ea typeface="Arial"/>
                <a:cs typeface="Arial"/>
                <a:sym typeface="Arial"/>
              </a:rPr>
              <a:t>2</a:t>
            </a:r>
            <a:r>
              <a:rPr lang="en-US" sz="2400" b="1" i="0" u="none" strike="noStrike" cap="none">
                <a:solidFill>
                  <a:schemeClr val="dk1"/>
                </a:solidFill>
                <a:latin typeface="Arial"/>
                <a:ea typeface="Arial"/>
                <a:cs typeface="Arial"/>
                <a:sym typeface="Arial"/>
              </a:rPr>
              <a:t>                                NaCl            </a:t>
            </a:r>
          </a:p>
        </p:txBody>
      </p:sp>
      <p:cxnSp>
        <p:nvCxnSpPr>
          <p:cNvPr id="1514" name="Shape 1514"/>
          <p:cNvCxnSpPr/>
          <p:nvPr/>
        </p:nvCxnSpPr>
        <p:spPr>
          <a:xfrm>
            <a:off x="5486400" y="1752600"/>
            <a:ext cx="762000" cy="0"/>
          </a:xfrm>
          <a:prstGeom prst="straightConnector1">
            <a:avLst/>
          </a:prstGeom>
          <a:noFill/>
          <a:ln w="19050" cap="flat" cmpd="sng">
            <a:solidFill>
              <a:schemeClr val="dk1"/>
            </a:solidFill>
            <a:prstDash val="solid"/>
            <a:round/>
            <a:headEnd type="none" w="med" len="med"/>
            <a:tailEnd type="triangle" w="lg" len="lg"/>
          </a:ln>
        </p:spPr>
      </p:cxnSp>
      <p:sp>
        <p:nvSpPr>
          <p:cNvPr id="1515" name="Shape 1515"/>
          <p:cNvSpPr txBox="1"/>
          <p:nvPr/>
        </p:nvSpPr>
        <p:spPr>
          <a:xfrm>
            <a:off x="3267075" y="5029200"/>
            <a:ext cx="19256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Cl</a:t>
            </a:r>
            <a:r>
              <a:rPr lang="en-US" sz="2400" b="0" i="0" u="none" strike="noStrike" cap="none" baseline="-25000">
                <a:solidFill>
                  <a:schemeClr val="dk1"/>
                </a:solidFill>
                <a:latin typeface="Arial"/>
                <a:ea typeface="Arial"/>
                <a:cs typeface="Arial"/>
                <a:sym typeface="Arial"/>
              </a:rPr>
              <a:t>2</a:t>
            </a:r>
          </a:p>
        </p:txBody>
      </p:sp>
      <p:sp>
        <p:nvSpPr>
          <p:cNvPr id="1516" name="Shape 1516"/>
          <p:cNvSpPr txBox="1"/>
          <p:nvPr/>
        </p:nvSpPr>
        <p:spPr>
          <a:xfrm>
            <a:off x="533400" y="5029200"/>
            <a:ext cx="191452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___ mole Na</a:t>
            </a:r>
          </a:p>
        </p:txBody>
      </p:sp>
      <p:sp>
        <p:nvSpPr>
          <p:cNvPr id="1517" name="Shape 1517"/>
          <p:cNvSpPr txBox="1"/>
          <p:nvPr/>
        </p:nvSpPr>
        <p:spPr>
          <a:xfrm>
            <a:off x="1039812" y="14859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1518" name="Shape 1518"/>
          <p:cNvSpPr/>
          <p:nvPr/>
        </p:nvSpPr>
        <p:spPr>
          <a:xfrm>
            <a:off x="6626225" y="3324225"/>
            <a:ext cx="311149" cy="311149"/>
          </a:xfrm>
          <a:prstGeom prst="ellipse">
            <a:avLst/>
          </a:prstGeom>
          <a:gradFill>
            <a:gsLst>
              <a:gs pos="0">
                <a:srgbClr val="C0C0C0"/>
              </a:gs>
              <a:gs pos="100000">
                <a:srgbClr val="595959"/>
              </a:gs>
            </a:gsLst>
            <a:path path="circle">
              <a:fillToRect l="50000" t="50000" r="50000" b="50000"/>
            </a:path>
            <a:tileRect/>
          </a:gra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19" name="Shape 1519"/>
          <p:cNvSpPr txBox="1"/>
          <p:nvPr/>
        </p:nvSpPr>
        <p:spPr>
          <a:xfrm>
            <a:off x="606425" y="5018087"/>
            <a:ext cx="5238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10</a:t>
            </a:r>
          </a:p>
        </p:txBody>
      </p:sp>
      <p:sp>
        <p:nvSpPr>
          <p:cNvPr id="1520" name="Shape 1520"/>
          <p:cNvSpPr txBox="1"/>
          <p:nvPr/>
        </p:nvSpPr>
        <p:spPr>
          <a:xfrm>
            <a:off x="3435350" y="501808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a:t>
            </a:r>
          </a:p>
        </p:txBody>
      </p:sp>
      <p:sp>
        <p:nvSpPr>
          <p:cNvPr id="1521" name="Shape 1521"/>
          <p:cNvSpPr txBox="1"/>
          <p:nvPr/>
        </p:nvSpPr>
        <p:spPr>
          <a:xfrm>
            <a:off x="6985000" y="1482725"/>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1522" name="Shape 1522"/>
          <p:cNvSpPr/>
          <p:nvPr/>
        </p:nvSpPr>
        <p:spPr>
          <a:xfrm>
            <a:off x="7394575" y="3646487"/>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23" name="Shape 1523"/>
          <p:cNvSpPr/>
          <p:nvPr/>
        </p:nvSpPr>
        <p:spPr>
          <a:xfrm>
            <a:off x="6692900" y="377825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24" name="Shape 1524"/>
          <p:cNvSpPr/>
          <p:nvPr/>
        </p:nvSpPr>
        <p:spPr>
          <a:xfrm>
            <a:off x="7843838" y="282257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25" name="Shape 1525"/>
          <p:cNvSpPr/>
          <p:nvPr/>
        </p:nvSpPr>
        <p:spPr>
          <a:xfrm>
            <a:off x="7646988" y="4243387"/>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26" name="Shape 1526"/>
          <p:cNvSpPr/>
          <p:nvPr/>
        </p:nvSpPr>
        <p:spPr>
          <a:xfrm>
            <a:off x="7748588" y="220980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27" name="Shape 1527"/>
          <p:cNvSpPr/>
          <p:nvPr/>
        </p:nvSpPr>
        <p:spPr>
          <a:xfrm>
            <a:off x="8061325" y="3514725"/>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28" name="Shape 1528"/>
          <p:cNvSpPr/>
          <p:nvPr/>
        </p:nvSpPr>
        <p:spPr>
          <a:xfrm>
            <a:off x="8443913" y="320040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29" name="Shape 1529"/>
          <p:cNvSpPr/>
          <p:nvPr/>
        </p:nvSpPr>
        <p:spPr>
          <a:xfrm>
            <a:off x="7224713" y="3143250"/>
            <a:ext cx="304799" cy="304799"/>
          </a:xfrm>
          <a:prstGeom prst="ellipse">
            <a:avLst/>
          </a:prstGeom>
          <a:gradFill>
            <a:gsLst>
              <a:gs pos="0">
                <a:srgbClr val="EAEAEA">
                  <a:alpha val="32941"/>
                </a:srgbClr>
              </a:gs>
              <a:gs pos="100000">
                <a:srgbClr val="EBEBEB"/>
              </a:gs>
            </a:gsLst>
            <a:path path="circle">
              <a:fillToRect l="50000" t="50000" r="50000" b="50000"/>
            </a:path>
            <a:tileRect/>
          </a:gradFill>
          <a:ln w="9525" cap="flat" cmpd="sng">
            <a:solidFill>
              <a:srgbClr val="333333"/>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30" name="Shape 1530"/>
          <p:cNvSpPr/>
          <p:nvPr/>
        </p:nvSpPr>
        <p:spPr>
          <a:xfrm>
            <a:off x="7412038" y="2187575"/>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31" name="Shape 1531"/>
          <p:cNvSpPr/>
          <p:nvPr/>
        </p:nvSpPr>
        <p:spPr>
          <a:xfrm>
            <a:off x="7288213" y="2854325"/>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32" name="Shape 1532"/>
          <p:cNvSpPr/>
          <p:nvPr/>
        </p:nvSpPr>
        <p:spPr>
          <a:xfrm>
            <a:off x="7566025" y="346710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33" name="Shape 1533"/>
          <p:cNvSpPr/>
          <p:nvPr/>
        </p:nvSpPr>
        <p:spPr>
          <a:xfrm>
            <a:off x="8177213" y="297815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34" name="Shape 1534"/>
          <p:cNvSpPr/>
          <p:nvPr/>
        </p:nvSpPr>
        <p:spPr>
          <a:xfrm>
            <a:off x="7862888" y="252095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35" name="Shape 1535"/>
          <p:cNvSpPr/>
          <p:nvPr/>
        </p:nvSpPr>
        <p:spPr>
          <a:xfrm>
            <a:off x="8110538" y="3695700"/>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36" name="Shape 1536"/>
          <p:cNvSpPr/>
          <p:nvPr/>
        </p:nvSpPr>
        <p:spPr>
          <a:xfrm>
            <a:off x="6862763" y="3722687"/>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37" name="Shape 1537"/>
          <p:cNvSpPr/>
          <p:nvPr/>
        </p:nvSpPr>
        <p:spPr>
          <a:xfrm>
            <a:off x="7351713" y="4078287"/>
            <a:ext cx="457200" cy="457200"/>
          </a:xfrm>
          <a:prstGeom prst="ellipse">
            <a:avLst/>
          </a:prstGeom>
          <a:gradFill>
            <a:gsLst>
              <a:gs pos="0">
                <a:srgbClr val="008000">
                  <a:alpha val="7843"/>
                </a:srgbClr>
              </a:gs>
              <a:gs pos="100000">
                <a:srgbClr val="6DB66D"/>
              </a:gs>
            </a:gsLst>
            <a:lin ang="2700000" scaled="0"/>
          </a:gradFill>
          <a:ln w="9525" cap="flat" cmpd="sng">
            <a:solidFill>
              <a:srgbClr val="009900"/>
            </a:solidFill>
            <a:prstDash val="dash"/>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Shape 1543"/>
          <p:cNvSpPr/>
          <p:nvPr/>
        </p:nvSpPr>
        <p:spPr>
          <a:xfrm>
            <a:off x="1555750" y="1797050"/>
            <a:ext cx="5886449" cy="298450"/>
          </a:xfrm>
          <a:prstGeom prst="rect">
            <a:avLst/>
          </a:prstGeom>
          <a:solidFill>
            <a:srgbClr val="FFFF99"/>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44" name="Shape 1544"/>
          <p:cNvSpPr/>
          <p:nvPr/>
        </p:nvSpPr>
        <p:spPr>
          <a:xfrm>
            <a:off x="1581150" y="2152650"/>
            <a:ext cx="5857875" cy="4381500"/>
          </a:xfrm>
          <a:prstGeom prst="rect">
            <a:avLst/>
          </a:prstGeom>
          <a:solidFill>
            <a:srgbClr val="FFFFCC"/>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45" name="Shape 154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Formation of Ammonia</a:t>
            </a:r>
          </a:p>
        </p:txBody>
      </p:sp>
      <p:sp>
        <p:nvSpPr>
          <p:cNvPr id="1546" name="Shape 1546">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547" name="Shape 1547" descr="Image:Ammonia-3D-vdW.png">
            <a:hlinkClick r:id="rId5"/>
          </p:cNvPr>
          <p:cNvPicPr preferRelativeResize="0"/>
          <p:nvPr/>
        </p:nvPicPr>
        <p:blipFill rotWithShape="1">
          <a:blip r:embed="rId6">
            <a:alphaModFix/>
          </a:blip>
          <a:srcRect/>
          <a:stretch/>
        </p:blipFill>
        <p:spPr>
          <a:xfrm>
            <a:off x="5821362" y="2219325"/>
            <a:ext cx="762000" cy="641350"/>
          </a:xfrm>
          <a:prstGeom prst="rect">
            <a:avLst/>
          </a:prstGeom>
          <a:noFill/>
          <a:ln>
            <a:noFill/>
          </a:ln>
        </p:spPr>
      </p:pic>
      <p:pic>
        <p:nvPicPr>
          <p:cNvPr id="1548" name="Shape 1548" descr="Image:Ammonia-3D-vdW.png">
            <a:hlinkClick r:id="rId5"/>
          </p:cNvPr>
          <p:cNvPicPr preferRelativeResize="0"/>
          <p:nvPr/>
        </p:nvPicPr>
        <p:blipFill rotWithShape="1">
          <a:blip r:embed="rId6">
            <a:alphaModFix/>
          </a:blip>
          <a:srcRect/>
          <a:stretch/>
        </p:blipFill>
        <p:spPr>
          <a:xfrm>
            <a:off x="6661150" y="2224088"/>
            <a:ext cx="762000" cy="641350"/>
          </a:xfrm>
          <a:prstGeom prst="rect">
            <a:avLst/>
          </a:prstGeom>
          <a:noFill/>
          <a:ln>
            <a:noFill/>
          </a:ln>
        </p:spPr>
      </p:pic>
      <p:pic>
        <p:nvPicPr>
          <p:cNvPr id="1549" name="Shape 1549" descr="Image:Nitrogen-3D-vdW.png">
            <a:hlinkClick r:id="rId7"/>
          </p:cNvPr>
          <p:cNvPicPr preferRelativeResize="0"/>
          <p:nvPr/>
        </p:nvPicPr>
        <p:blipFill rotWithShape="1">
          <a:blip r:embed="rId8">
            <a:alphaModFix/>
          </a:blip>
          <a:srcRect/>
          <a:stretch/>
        </p:blipFill>
        <p:spPr>
          <a:xfrm>
            <a:off x="1960563" y="2274888"/>
            <a:ext cx="817561" cy="619125"/>
          </a:xfrm>
          <a:prstGeom prst="rect">
            <a:avLst/>
          </a:prstGeom>
          <a:noFill/>
          <a:ln>
            <a:noFill/>
          </a:ln>
        </p:spPr>
      </p:pic>
      <p:grpSp>
        <p:nvGrpSpPr>
          <p:cNvPr id="1550" name="Shape 1550"/>
          <p:cNvGrpSpPr/>
          <p:nvPr/>
        </p:nvGrpSpPr>
        <p:grpSpPr>
          <a:xfrm>
            <a:off x="4213224" y="2419349"/>
            <a:ext cx="404812" cy="295274"/>
            <a:chOff x="2622" y="3422"/>
            <a:chExt cx="695" cy="507"/>
          </a:xfrm>
        </p:grpSpPr>
        <p:sp>
          <p:nvSpPr>
            <p:cNvPr id="1551" name="Shape 1551"/>
            <p:cNvSpPr/>
            <p:nvPr/>
          </p:nvSpPr>
          <p:spPr>
            <a:xfrm>
              <a:off x="2954" y="3450"/>
              <a:ext cx="56" cy="450"/>
            </a:xfrm>
            <a:prstGeom prst="rect">
              <a:avLst/>
            </a:prstGeom>
            <a:solidFill>
              <a:srgbClr val="8F8F8F"/>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52" name="Shape 1552"/>
            <p:cNvSpPr/>
            <p:nvPr/>
          </p:nvSpPr>
          <p:spPr>
            <a:xfrm>
              <a:off x="2622" y="3422"/>
              <a:ext cx="695" cy="507"/>
            </a:xfrm>
            <a:custGeom>
              <a:avLst/>
              <a:gdLst/>
              <a:ahLst/>
              <a:cxnLst/>
              <a:rect l="0" t="0" r="0" b="0"/>
              <a:pathLst>
                <a:path w="696" h="508" extrusionOk="0">
                  <a:moveTo>
                    <a:pt x="347" y="26"/>
                  </a:moveTo>
                  <a:cubicBezTo>
                    <a:pt x="331" y="23"/>
                    <a:pt x="284" y="7"/>
                    <a:pt x="249" y="9"/>
                  </a:cubicBezTo>
                  <a:cubicBezTo>
                    <a:pt x="214" y="11"/>
                    <a:pt x="171" y="18"/>
                    <a:pt x="138" y="36"/>
                  </a:cubicBezTo>
                  <a:cubicBezTo>
                    <a:pt x="105" y="54"/>
                    <a:pt x="70" y="82"/>
                    <a:pt x="48" y="115"/>
                  </a:cubicBezTo>
                  <a:cubicBezTo>
                    <a:pt x="26" y="148"/>
                    <a:pt x="6" y="196"/>
                    <a:pt x="3" y="237"/>
                  </a:cubicBezTo>
                  <a:cubicBezTo>
                    <a:pt x="0" y="278"/>
                    <a:pt x="12" y="328"/>
                    <a:pt x="29" y="364"/>
                  </a:cubicBezTo>
                  <a:cubicBezTo>
                    <a:pt x="46" y="400"/>
                    <a:pt x="73" y="433"/>
                    <a:pt x="104" y="456"/>
                  </a:cubicBezTo>
                  <a:cubicBezTo>
                    <a:pt x="135" y="479"/>
                    <a:pt x="174" y="496"/>
                    <a:pt x="213" y="502"/>
                  </a:cubicBezTo>
                  <a:cubicBezTo>
                    <a:pt x="252" y="508"/>
                    <a:pt x="315" y="503"/>
                    <a:pt x="341" y="492"/>
                  </a:cubicBezTo>
                  <a:cubicBezTo>
                    <a:pt x="367" y="481"/>
                    <a:pt x="364" y="470"/>
                    <a:pt x="369" y="433"/>
                  </a:cubicBezTo>
                  <a:cubicBezTo>
                    <a:pt x="374" y="396"/>
                    <a:pt x="374" y="317"/>
                    <a:pt x="372" y="268"/>
                  </a:cubicBezTo>
                  <a:cubicBezTo>
                    <a:pt x="370" y="219"/>
                    <a:pt x="364" y="179"/>
                    <a:pt x="360" y="141"/>
                  </a:cubicBezTo>
                  <a:cubicBezTo>
                    <a:pt x="356" y="103"/>
                    <a:pt x="351" y="59"/>
                    <a:pt x="350" y="39"/>
                  </a:cubicBezTo>
                  <a:cubicBezTo>
                    <a:pt x="349" y="19"/>
                    <a:pt x="339" y="24"/>
                    <a:pt x="353" y="18"/>
                  </a:cubicBezTo>
                  <a:cubicBezTo>
                    <a:pt x="367" y="12"/>
                    <a:pt x="402" y="0"/>
                    <a:pt x="432" y="0"/>
                  </a:cubicBezTo>
                  <a:cubicBezTo>
                    <a:pt x="462" y="0"/>
                    <a:pt x="504" y="6"/>
                    <a:pt x="533" y="16"/>
                  </a:cubicBezTo>
                  <a:cubicBezTo>
                    <a:pt x="562" y="26"/>
                    <a:pt x="587" y="41"/>
                    <a:pt x="609" y="61"/>
                  </a:cubicBezTo>
                  <a:cubicBezTo>
                    <a:pt x="631" y="81"/>
                    <a:pt x="651" y="108"/>
                    <a:pt x="665" y="136"/>
                  </a:cubicBezTo>
                  <a:cubicBezTo>
                    <a:pt x="679" y="164"/>
                    <a:pt x="694" y="196"/>
                    <a:pt x="695" y="232"/>
                  </a:cubicBezTo>
                  <a:cubicBezTo>
                    <a:pt x="696" y="268"/>
                    <a:pt x="687" y="319"/>
                    <a:pt x="671" y="354"/>
                  </a:cubicBezTo>
                  <a:cubicBezTo>
                    <a:pt x="655" y="389"/>
                    <a:pt x="631" y="421"/>
                    <a:pt x="600" y="444"/>
                  </a:cubicBezTo>
                  <a:cubicBezTo>
                    <a:pt x="569" y="467"/>
                    <a:pt x="522" y="488"/>
                    <a:pt x="485" y="495"/>
                  </a:cubicBezTo>
                  <a:cubicBezTo>
                    <a:pt x="448" y="502"/>
                    <a:pt x="401" y="490"/>
                    <a:pt x="380" y="487"/>
                  </a:cubicBezTo>
                  <a:cubicBezTo>
                    <a:pt x="359" y="484"/>
                    <a:pt x="363" y="479"/>
                    <a:pt x="360" y="477"/>
                  </a:cubicBezTo>
                </a:path>
              </a:pathLst>
            </a:custGeom>
            <a:gradFill>
              <a:gsLst>
                <a:gs pos="0">
                  <a:schemeClr val="lt1"/>
                </a:gs>
                <a:gs pos="100000">
                  <a:srgbClr val="B4B4B4"/>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1553" name="Shape 1553"/>
          <p:cNvGrpSpPr/>
          <p:nvPr/>
        </p:nvGrpSpPr>
        <p:grpSpPr>
          <a:xfrm>
            <a:off x="3578224" y="2416174"/>
            <a:ext cx="404812" cy="295274"/>
            <a:chOff x="2622" y="3422"/>
            <a:chExt cx="695" cy="507"/>
          </a:xfrm>
        </p:grpSpPr>
        <p:sp>
          <p:nvSpPr>
            <p:cNvPr id="1554" name="Shape 1554"/>
            <p:cNvSpPr/>
            <p:nvPr/>
          </p:nvSpPr>
          <p:spPr>
            <a:xfrm>
              <a:off x="2954" y="3450"/>
              <a:ext cx="56" cy="450"/>
            </a:xfrm>
            <a:prstGeom prst="rect">
              <a:avLst/>
            </a:prstGeom>
            <a:solidFill>
              <a:srgbClr val="8F8F8F"/>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55" name="Shape 1555"/>
            <p:cNvSpPr/>
            <p:nvPr/>
          </p:nvSpPr>
          <p:spPr>
            <a:xfrm>
              <a:off x="2622" y="3422"/>
              <a:ext cx="695" cy="507"/>
            </a:xfrm>
            <a:custGeom>
              <a:avLst/>
              <a:gdLst/>
              <a:ahLst/>
              <a:cxnLst/>
              <a:rect l="0" t="0" r="0" b="0"/>
              <a:pathLst>
                <a:path w="696" h="508" extrusionOk="0">
                  <a:moveTo>
                    <a:pt x="347" y="26"/>
                  </a:moveTo>
                  <a:cubicBezTo>
                    <a:pt x="331" y="23"/>
                    <a:pt x="284" y="7"/>
                    <a:pt x="249" y="9"/>
                  </a:cubicBezTo>
                  <a:cubicBezTo>
                    <a:pt x="214" y="11"/>
                    <a:pt x="171" y="18"/>
                    <a:pt x="138" y="36"/>
                  </a:cubicBezTo>
                  <a:cubicBezTo>
                    <a:pt x="105" y="54"/>
                    <a:pt x="70" y="82"/>
                    <a:pt x="48" y="115"/>
                  </a:cubicBezTo>
                  <a:cubicBezTo>
                    <a:pt x="26" y="148"/>
                    <a:pt x="6" y="196"/>
                    <a:pt x="3" y="237"/>
                  </a:cubicBezTo>
                  <a:cubicBezTo>
                    <a:pt x="0" y="278"/>
                    <a:pt x="12" y="328"/>
                    <a:pt x="29" y="364"/>
                  </a:cubicBezTo>
                  <a:cubicBezTo>
                    <a:pt x="46" y="400"/>
                    <a:pt x="73" y="433"/>
                    <a:pt x="104" y="456"/>
                  </a:cubicBezTo>
                  <a:cubicBezTo>
                    <a:pt x="135" y="479"/>
                    <a:pt x="174" y="496"/>
                    <a:pt x="213" y="502"/>
                  </a:cubicBezTo>
                  <a:cubicBezTo>
                    <a:pt x="252" y="508"/>
                    <a:pt x="315" y="503"/>
                    <a:pt x="341" y="492"/>
                  </a:cubicBezTo>
                  <a:cubicBezTo>
                    <a:pt x="367" y="481"/>
                    <a:pt x="364" y="470"/>
                    <a:pt x="369" y="433"/>
                  </a:cubicBezTo>
                  <a:cubicBezTo>
                    <a:pt x="374" y="396"/>
                    <a:pt x="374" y="317"/>
                    <a:pt x="372" y="268"/>
                  </a:cubicBezTo>
                  <a:cubicBezTo>
                    <a:pt x="370" y="219"/>
                    <a:pt x="364" y="179"/>
                    <a:pt x="360" y="141"/>
                  </a:cubicBezTo>
                  <a:cubicBezTo>
                    <a:pt x="356" y="103"/>
                    <a:pt x="351" y="59"/>
                    <a:pt x="350" y="39"/>
                  </a:cubicBezTo>
                  <a:cubicBezTo>
                    <a:pt x="349" y="19"/>
                    <a:pt x="339" y="24"/>
                    <a:pt x="353" y="18"/>
                  </a:cubicBezTo>
                  <a:cubicBezTo>
                    <a:pt x="367" y="12"/>
                    <a:pt x="402" y="0"/>
                    <a:pt x="432" y="0"/>
                  </a:cubicBezTo>
                  <a:cubicBezTo>
                    <a:pt x="462" y="0"/>
                    <a:pt x="504" y="6"/>
                    <a:pt x="533" y="16"/>
                  </a:cubicBezTo>
                  <a:cubicBezTo>
                    <a:pt x="562" y="26"/>
                    <a:pt x="587" y="41"/>
                    <a:pt x="609" y="61"/>
                  </a:cubicBezTo>
                  <a:cubicBezTo>
                    <a:pt x="631" y="81"/>
                    <a:pt x="651" y="108"/>
                    <a:pt x="665" y="136"/>
                  </a:cubicBezTo>
                  <a:cubicBezTo>
                    <a:pt x="679" y="164"/>
                    <a:pt x="694" y="196"/>
                    <a:pt x="695" y="232"/>
                  </a:cubicBezTo>
                  <a:cubicBezTo>
                    <a:pt x="696" y="268"/>
                    <a:pt x="687" y="319"/>
                    <a:pt x="671" y="354"/>
                  </a:cubicBezTo>
                  <a:cubicBezTo>
                    <a:pt x="655" y="389"/>
                    <a:pt x="631" y="421"/>
                    <a:pt x="600" y="444"/>
                  </a:cubicBezTo>
                  <a:cubicBezTo>
                    <a:pt x="569" y="467"/>
                    <a:pt x="522" y="488"/>
                    <a:pt x="485" y="495"/>
                  </a:cubicBezTo>
                  <a:cubicBezTo>
                    <a:pt x="448" y="502"/>
                    <a:pt x="401" y="490"/>
                    <a:pt x="380" y="487"/>
                  </a:cubicBezTo>
                  <a:cubicBezTo>
                    <a:pt x="359" y="484"/>
                    <a:pt x="363" y="479"/>
                    <a:pt x="360" y="477"/>
                  </a:cubicBezTo>
                </a:path>
              </a:pathLst>
            </a:custGeom>
            <a:gradFill>
              <a:gsLst>
                <a:gs pos="0">
                  <a:schemeClr val="lt1"/>
                </a:gs>
                <a:gs pos="100000">
                  <a:srgbClr val="B4B4B4"/>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1556" name="Shape 1556"/>
          <p:cNvGrpSpPr/>
          <p:nvPr/>
        </p:nvGrpSpPr>
        <p:grpSpPr>
          <a:xfrm>
            <a:off x="4862513" y="2409824"/>
            <a:ext cx="404812" cy="295274"/>
            <a:chOff x="2622" y="3422"/>
            <a:chExt cx="695" cy="507"/>
          </a:xfrm>
        </p:grpSpPr>
        <p:sp>
          <p:nvSpPr>
            <p:cNvPr id="1557" name="Shape 1557"/>
            <p:cNvSpPr/>
            <p:nvPr/>
          </p:nvSpPr>
          <p:spPr>
            <a:xfrm>
              <a:off x="2954" y="3450"/>
              <a:ext cx="56" cy="450"/>
            </a:xfrm>
            <a:prstGeom prst="rect">
              <a:avLst/>
            </a:prstGeom>
            <a:solidFill>
              <a:srgbClr val="8F8F8F"/>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558" name="Shape 1558"/>
            <p:cNvSpPr/>
            <p:nvPr/>
          </p:nvSpPr>
          <p:spPr>
            <a:xfrm>
              <a:off x="2622" y="3422"/>
              <a:ext cx="695" cy="507"/>
            </a:xfrm>
            <a:custGeom>
              <a:avLst/>
              <a:gdLst/>
              <a:ahLst/>
              <a:cxnLst/>
              <a:rect l="0" t="0" r="0" b="0"/>
              <a:pathLst>
                <a:path w="696" h="508" extrusionOk="0">
                  <a:moveTo>
                    <a:pt x="347" y="26"/>
                  </a:moveTo>
                  <a:cubicBezTo>
                    <a:pt x="331" y="23"/>
                    <a:pt x="284" y="7"/>
                    <a:pt x="249" y="9"/>
                  </a:cubicBezTo>
                  <a:cubicBezTo>
                    <a:pt x="214" y="11"/>
                    <a:pt x="171" y="18"/>
                    <a:pt x="138" y="36"/>
                  </a:cubicBezTo>
                  <a:cubicBezTo>
                    <a:pt x="105" y="54"/>
                    <a:pt x="70" y="82"/>
                    <a:pt x="48" y="115"/>
                  </a:cubicBezTo>
                  <a:cubicBezTo>
                    <a:pt x="26" y="148"/>
                    <a:pt x="6" y="196"/>
                    <a:pt x="3" y="237"/>
                  </a:cubicBezTo>
                  <a:cubicBezTo>
                    <a:pt x="0" y="278"/>
                    <a:pt x="12" y="328"/>
                    <a:pt x="29" y="364"/>
                  </a:cubicBezTo>
                  <a:cubicBezTo>
                    <a:pt x="46" y="400"/>
                    <a:pt x="73" y="433"/>
                    <a:pt x="104" y="456"/>
                  </a:cubicBezTo>
                  <a:cubicBezTo>
                    <a:pt x="135" y="479"/>
                    <a:pt x="174" y="496"/>
                    <a:pt x="213" y="502"/>
                  </a:cubicBezTo>
                  <a:cubicBezTo>
                    <a:pt x="252" y="508"/>
                    <a:pt x="315" y="503"/>
                    <a:pt x="341" y="492"/>
                  </a:cubicBezTo>
                  <a:cubicBezTo>
                    <a:pt x="367" y="481"/>
                    <a:pt x="364" y="470"/>
                    <a:pt x="369" y="433"/>
                  </a:cubicBezTo>
                  <a:cubicBezTo>
                    <a:pt x="374" y="396"/>
                    <a:pt x="374" y="317"/>
                    <a:pt x="372" y="268"/>
                  </a:cubicBezTo>
                  <a:cubicBezTo>
                    <a:pt x="370" y="219"/>
                    <a:pt x="364" y="179"/>
                    <a:pt x="360" y="141"/>
                  </a:cubicBezTo>
                  <a:cubicBezTo>
                    <a:pt x="356" y="103"/>
                    <a:pt x="351" y="59"/>
                    <a:pt x="350" y="39"/>
                  </a:cubicBezTo>
                  <a:cubicBezTo>
                    <a:pt x="349" y="19"/>
                    <a:pt x="339" y="24"/>
                    <a:pt x="353" y="18"/>
                  </a:cubicBezTo>
                  <a:cubicBezTo>
                    <a:pt x="367" y="12"/>
                    <a:pt x="402" y="0"/>
                    <a:pt x="432" y="0"/>
                  </a:cubicBezTo>
                  <a:cubicBezTo>
                    <a:pt x="462" y="0"/>
                    <a:pt x="504" y="6"/>
                    <a:pt x="533" y="16"/>
                  </a:cubicBezTo>
                  <a:cubicBezTo>
                    <a:pt x="562" y="26"/>
                    <a:pt x="587" y="41"/>
                    <a:pt x="609" y="61"/>
                  </a:cubicBezTo>
                  <a:cubicBezTo>
                    <a:pt x="631" y="81"/>
                    <a:pt x="651" y="108"/>
                    <a:pt x="665" y="136"/>
                  </a:cubicBezTo>
                  <a:cubicBezTo>
                    <a:pt x="679" y="164"/>
                    <a:pt x="694" y="196"/>
                    <a:pt x="695" y="232"/>
                  </a:cubicBezTo>
                  <a:cubicBezTo>
                    <a:pt x="696" y="268"/>
                    <a:pt x="687" y="319"/>
                    <a:pt x="671" y="354"/>
                  </a:cubicBezTo>
                  <a:cubicBezTo>
                    <a:pt x="655" y="389"/>
                    <a:pt x="631" y="421"/>
                    <a:pt x="600" y="444"/>
                  </a:cubicBezTo>
                  <a:cubicBezTo>
                    <a:pt x="569" y="467"/>
                    <a:pt x="522" y="488"/>
                    <a:pt x="485" y="495"/>
                  </a:cubicBezTo>
                  <a:cubicBezTo>
                    <a:pt x="448" y="502"/>
                    <a:pt x="401" y="490"/>
                    <a:pt x="380" y="487"/>
                  </a:cubicBezTo>
                  <a:cubicBezTo>
                    <a:pt x="359" y="484"/>
                    <a:pt x="363" y="479"/>
                    <a:pt x="360" y="477"/>
                  </a:cubicBezTo>
                </a:path>
              </a:pathLst>
            </a:custGeom>
            <a:gradFill>
              <a:gsLst>
                <a:gs pos="0">
                  <a:schemeClr val="lt1"/>
                </a:gs>
                <a:gs pos="100000">
                  <a:srgbClr val="B4B4B4"/>
                </a:gs>
              </a:gsLst>
              <a:lin ang="2700000" scaled="0"/>
            </a:gradFill>
            <a:ln>
              <a:noFill/>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1559" name="Shape 1559"/>
          <p:cNvSpPr txBox="1"/>
          <p:nvPr/>
        </p:nvSpPr>
        <p:spPr>
          <a:xfrm>
            <a:off x="1931988" y="3068638"/>
            <a:ext cx="877887"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 atoms N</a:t>
            </a:r>
          </a:p>
        </p:txBody>
      </p:sp>
      <p:sp>
        <p:nvSpPr>
          <p:cNvPr id="1560" name="Shape 1560"/>
          <p:cNvSpPr txBox="1"/>
          <p:nvPr/>
        </p:nvSpPr>
        <p:spPr>
          <a:xfrm>
            <a:off x="4010025" y="3068638"/>
            <a:ext cx="877887"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6 atoms H</a:t>
            </a:r>
          </a:p>
        </p:txBody>
      </p:sp>
      <p:sp>
        <p:nvSpPr>
          <p:cNvPr id="1561" name="Shape 1561"/>
          <p:cNvSpPr txBox="1"/>
          <p:nvPr/>
        </p:nvSpPr>
        <p:spPr>
          <a:xfrm>
            <a:off x="6176962" y="3154363"/>
            <a:ext cx="877887"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6 atoms H</a:t>
            </a:r>
          </a:p>
        </p:txBody>
      </p:sp>
      <p:sp>
        <p:nvSpPr>
          <p:cNvPr id="1562" name="Shape 1562"/>
          <p:cNvSpPr txBox="1"/>
          <p:nvPr/>
        </p:nvSpPr>
        <p:spPr>
          <a:xfrm>
            <a:off x="6046787" y="2963863"/>
            <a:ext cx="1173162"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 atoms N and</a:t>
            </a:r>
          </a:p>
        </p:txBody>
      </p:sp>
      <p:sp>
        <p:nvSpPr>
          <p:cNvPr id="1563" name="Shape 1563"/>
          <p:cNvSpPr txBox="1"/>
          <p:nvPr/>
        </p:nvSpPr>
        <p:spPr>
          <a:xfrm>
            <a:off x="3151188" y="3059113"/>
            <a:ext cx="287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1564" name="Shape 1564"/>
          <p:cNvSpPr txBox="1"/>
          <p:nvPr/>
        </p:nvSpPr>
        <p:spPr>
          <a:xfrm>
            <a:off x="3151188" y="2397125"/>
            <a:ext cx="287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1565" name="Shape 1565"/>
          <p:cNvSpPr txBox="1"/>
          <p:nvPr/>
        </p:nvSpPr>
        <p:spPr>
          <a:xfrm>
            <a:off x="3146425" y="1782763"/>
            <a:ext cx="2873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1566" name="Shape 1566"/>
          <p:cNvSpPr txBox="1"/>
          <p:nvPr/>
        </p:nvSpPr>
        <p:spPr>
          <a:xfrm>
            <a:off x="3151188" y="3473450"/>
            <a:ext cx="287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1567" name="Shape 1567"/>
          <p:cNvSpPr txBox="1"/>
          <p:nvPr/>
        </p:nvSpPr>
        <p:spPr>
          <a:xfrm>
            <a:off x="3155950" y="3792537"/>
            <a:ext cx="2873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1568" name="Shape 1568"/>
          <p:cNvSpPr txBox="1"/>
          <p:nvPr/>
        </p:nvSpPr>
        <p:spPr>
          <a:xfrm>
            <a:off x="3155950" y="4206875"/>
            <a:ext cx="2873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1569" name="Shape 1569"/>
          <p:cNvSpPr txBox="1"/>
          <p:nvPr/>
        </p:nvSpPr>
        <p:spPr>
          <a:xfrm>
            <a:off x="3155950" y="4625975"/>
            <a:ext cx="2873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1570" name="Shape 1570"/>
          <p:cNvSpPr txBox="1"/>
          <p:nvPr/>
        </p:nvSpPr>
        <p:spPr>
          <a:xfrm>
            <a:off x="3155950" y="4945062"/>
            <a:ext cx="28733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sp>
        <p:nvSpPr>
          <p:cNvPr id="1571" name="Shape 1571"/>
          <p:cNvSpPr txBox="1"/>
          <p:nvPr/>
        </p:nvSpPr>
        <p:spPr>
          <a:xfrm>
            <a:off x="3160713" y="5773737"/>
            <a:ext cx="2873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cxnSp>
        <p:nvCxnSpPr>
          <p:cNvPr id="1572" name="Shape 1572"/>
          <p:cNvCxnSpPr/>
          <p:nvPr/>
        </p:nvCxnSpPr>
        <p:spPr>
          <a:xfrm>
            <a:off x="5457825" y="3205163"/>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1573" name="Shape 1573"/>
          <p:cNvCxnSpPr/>
          <p:nvPr/>
        </p:nvCxnSpPr>
        <p:spPr>
          <a:xfrm>
            <a:off x="5457825" y="3619500"/>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1574" name="Shape 1574"/>
          <p:cNvCxnSpPr/>
          <p:nvPr/>
        </p:nvCxnSpPr>
        <p:spPr>
          <a:xfrm>
            <a:off x="5457825" y="3948112"/>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1575" name="Shape 1575"/>
          <p:cNvCxnSpPr/>
          <p:nvPr/>
        </p:nvCxnSpPr>
        <p:spPr>
          <a:xfrm>
            <a:off x="5457825" y="4352925"/>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1576" name="Shape 1576"/>
          <p:cNvCxnSpPr/>
          <p:nvPr/>
        </p:nvCxnSpPr>
        <p:spPr>
          <a:xfrm>
            <a:off x="5457825" y="4767262"/>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1577" name="Shape 1577"/>
          <p:cNvCxnSpPr/>
          <p:nvPr/>
        </p:nvCxnSpPr>
        <p:spPr>
          <a:xfrm>
            <a:off x="5457825" y="5095875"/>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1578" name="Shape 1578"/>
          <p:cNvCxnSpPr/>
          <p:nvPr/>
        </p:nvCxnSpPr>
        <p:spPr>
          <a:xfrm>
            <a:off x="5457825" y="5419725"/>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1579" name="Shape 1579"/>
          <p:cNvCxnSpPr/>
          <p:nvPr/>
        </p:nvCxnSpPr>
        <p:spPr>
          <a:xfrm>
            <a:off x="5457825" y="5919787"/>
            <a:ext cx="204787" cy="0"/>
          </a:xfrm>
          <a:prstGeom prst="straightConnector1">
            <a:avLst/>
          </a:prstGeom>
          <a:noFill/>
          <a:ln w="9525" cap="flat" cmpd="sng">
            <a:solidFill>
              <a:schemeClr val="dk1"/>
            </a:solidFill>
            <a:prstDash val="solid"/>
            <a:round/>
            <a:headEnd type="none" w="med" len="med"/>
            <a:tailEnd type="stealth" w="lg" len="lg"/>
          </a:ln>
        </p:spPr>
      </p:cxnSp>
      <p:cxnSp>
        <p:nvCxnSpPr>
          <p:cNvPr id="1580" name="Shape 1580"/>
          <p:cNvCxnSpPr/>
          <p:nvPr/>
        </p:nvCxnSpPr>
        <p:spPr>
          <a:xfrm>
            <a:off x="5457825" y="2543175"/>
            <a:ext cx="204787" cy="0"/>
          </a:xfrm>
          <a:prstGeom prst="straightConnector1">
            <a:avLst/>
          </a:prstGeom>
          <a:noFill/>
          <a:ln w="9525" cap="flat" cmpd="sng">
            <a:solidFill>
              <a:schemeClr val="dk1"/>
            </a:solidFill>
            <a:prstDash val="solid"/>
            <a:round/>
            <a:headEnd type="none" w="med" len="med"/>
            <a:tailEnd type="stealth" w="lg" len="lg"/>
          </a:ln>
        </p:spPr>
      </p:cxnSp>
      <p:sp>
        <p:nvSpPr>
          <p:cNvPr id="1581" name="Shape 1581"/>
          <p:cNvSpPr txBox="1"/>
          <p:nvPr/>
        </p:nvSpPr>
        <p:spPr>
          <a:xfrm>
            <a:off x="1812925" y="3492500"/>
            <a:ext cx="1127125"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1 molecule N</a:t>
            </a:r>
            <a:r>
              <a:rPr lang="en-US" sz="1200" b="0" i="0" u="none" strike="noStrike" cap="none" baseline="-25000">
                <a:solidFill>
                  <a:schemeClr val="dk1"/>
                </a:solidFill>
                <a:latin typeface="Arial"/>
                <a:ea typeface="Arial"/>
                <a:cs typeface="Arial"/>
                <a:sym typeface="Arial"/>
              </a:rPr>
              <a:t>2</a:t>
            </a:r>
          </a:p>
        </p:txBody>
      </p:sp>
      <p:sp>
        <p:nvSpPr>
          <p:cNvPr id="1582" name="Shape 1582"/>
          <p:cNvSpPr txBox="1"/>
          <p:nvPr/>
        </p:nvSpPr>
        <p:spPr>
          <a:xfrm>
            <a:off x="3890962" y="3492500"/>
            <a:ext cx="1203324"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 molecules H</a:t>
            </a:r>
            <a:r>
              <a:rPr lang="en-US" sz="1200" b="0" i="0" u="none" strike="noStrike" cap="none" baseline="-25000">
                <a:solidFill>
                  <a:schemeClr val="dk1"/>
                </a:solidFill>
                <a:latin typeface="Arial"/>
                <a:ea typeface="Arial"/>
                <a:cs typeface="Arial"/>
                <a:sym typeface="Arial"/>
              </a:rPr>
              <a:t>2</a:t>
            </a:r>
          </a:p>
        </p:txBody>
      </p:sp>
      <p:sp>
        <p:nvSpPr>
          <p:cNvPr id="1583" name="Shape 1583"/>
          <p:cNvSpPr txBox="1"/>
          <p:nvPr/>
        </p:nvSpPr>
        <p:spPr>
          <a:xfrm>
            <a:off x="5981700" y="3492500"/>
            <a:ext cx="1312862"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 molecules NH</a:t>
            </a:r>
            <a:r>
              <a:rPr lang="en-US" sz="1200" b="0" i="0" u="none" strike="noStrike" cap="none" baseline="-25000">
                <a:solidFill>
                  <a:schemeClr val="dk1"/>
                </a:solidFill>
                <a:latin typeface="Arial"/>
                <a:ea typeface="Arial"/>
                <a:cs typeface="Arial"/>
                <a:sym typeface="Arial"/>
              </a:rPr>
              <a:t>3</a:t>
            </a:r>
          </a:p>
        </p:txBody>
      </p:sp>
      <p:sp>
        <p:nvSpPr>
          <p:cNvPr id="1584" name="Shape 1584"/>
          <p:cNvSpPr txBox="1"/>
          <p:nvPr/>
        </p:nvSpPr>
        <p:spPr>
          <a:xfrm>
            <a:off x="1779588" y="3806825"/>
            <a:ext cx="1211261"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10 molecule N</a:t>
            </a:r>
            <a:r>
              <a:rPr lang="en-US" sz="1200" b="0" i="0" u="none" strike="noStrike" cap="none" baseline="-25000">
                <a:solidFill>
                  <a:schemeClr val="dk1"/>
                </a:solidFill>
                <a:latin typeface="Arial"/>
                <a:ea typeface="Arial"/>
                <a:cs typeface="Arial"/>
                <a:sym typeface="Arial"/>
              </a:rPr>
              <a:t>2</a:t>
            </a:r>
          </a:p>
        </p:txBody>
      </p:sp>
      <p:sp>
        <p:nvSpPr>
          <p:cNvPr id="1585" name="Shape 1585"/>
          <p:cNvSpPr txBox="1"/>
          <p:nvPr/>
        </p:nvSpPr>
        <p:spPr>
          <a:xfrm>
            <a:off x="3838575" y="3806825"/>
            <a:ext cx="1287463"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30 molecules H</a:t>
            </a:r>
            <a:r>
              <a:rPr lang="en-US" sz="1200" b="0" i="0" u="none" strike="noStrike" cap="none" baseline="-25000">
                <a:solidFill>
                  <a:schemeClr val="dk1"/>
                </a:solidFill>
                <a:latin typeface="Arial"/>
                <a:ea typeface="Arial"/>
                <a:cs typeface="Arial"/>
                <a:sym typeface="Arial"/>
              </a:rPr>
              <a:t>2</a:t>
            </a:r>
          </a:p>
        </p:txBody>
      </p:sp>
      <p:sp>
        <p:nvSpPr>
          <p:cNvPr id="1586" name="Shape 1586"/>
          <p:cNvSpPr txBox="1"/>
          <p:nvPr/>
        </p:nvSpPr>
        <p:spPr>
          <a:xfrm>
            <a:off x="5915025" y="3806825"/>
            <a:ext cx="1397000"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20 molecules NH</a:t>
            </a:r>
            <a:r>
              <a:rPr lang="en-US" sz="1200" b="0" i="0" u="none" strike="noStrike" cap="none" baseline="-25000">
                <a:solidFill>
                  <a:schemeClr val="dk1"/>
                </a:solidFill>
                <a:latin typeface="Arial"/>
                <a:ea typeface="Arial"/>
                <a:cs typeface="Arial"/>
                <a:sym typeface="Arial"/>
              </a:rPr>
              <a:t>3</a:t>
            </a:r>
          </a:p>
        </p:txBody>
      </p:sp>
      <p:sp>
        <p:nvSpPr>
          <p:cNvPr id="1587" name="Shape 1587"/>
          <p:cNvSpPr txBox="1"/>
          <p:nvPr/>
        </p:nvSpPr>
        <p:spPr>
          <a:xfrm>
            <a:off x="2008188" y="4645025"/>
            <a:ext cx="765175"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1 mol N</a:t>
            </a:r>
            <a:r>
              <a:rPr lang="en-US" sz="1200" b="0" i="0" u="none" strike="noStrike" cap="none" baseline="-25000">
                <a:solidFill>
                  <a:schemeClr val="dk1"/>
                </a:solidFill>
                <a:latin typeface="Arial"/>
                <a:ea typeface="Arial"/>
                <a:cs typeface="Arial"/>
                <a:sym typeface="Arial"/>
              </a:rPr>
              <a:t>2</a:t>
            </a:r>
          </a:p>
        </p:txBody>
      </p:sp>
      <p:sp>
        <p:nvSpPr>
          <p:cNvPr id="1588" name="Shape 1588"/>
          <p:cNvSpPr txBox="1"/>
          <p:nvPr/>
        </p:nvSpPr>
        <p:spPr>
          <a:xfrm>
            <a:off x="4086225" y="4645025"/>
            <a:ext cx="765175"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 mol H</a:t>
            </a:r>
            <a:r>
              <a:rPr lang="en-US" sz="1200" b="0" i="0" u="none" strike="noStrike" cap="none" baseline="-25000">
                <a:solidFill>
                  <a:schemeClr val="dk1"/>
                </a:solidFill>
                <a:latin typeface="Arial"/>
                <a:ea typeface="Arial"/>
                <a:cs typeface="Arial"/>
                <a:sym typeface="Arial"/>
              </a:rPr>
              <a:t>2</a:t>
            </a:r>
          </a:p>
        </p:txBody>
      </p:sp>
      <p:sp>
        <p:nvSpPr>
          <p:cNvPr id="1589" name="Shape 1589"/>
          <p:cNvSpPr txBox="1"/>
          <p:nvPr/>
        </p:nvSpPr>
        <p:spPr>
          <a:xfrm>
            <a:off x="6176962" y="4645025"/>
            <a:ext cx="874711"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 mol NH</a:t>
            </a:r>
            <a:r>
              <a:rPr lang="en-US" sz="1200" b="0" i="0" u="none" strike="noStrike" cap="none" baseline="-25000">
                <a:solidFill>
                  <a:schemeClr val="dk1"/>
                </a:solidFill>
                <a:latin typeface="Arial"/>
                <a:ea typeface="Arial"/>
                <a:cs typeface="Arial"/>
                <a:sym typeface="Arial"/>
              </a:rPr>
              <a:t>3</a:t>
            </a:r>
          </a:p>
        </p:txBody>
      </p:sp>
      <p:sp>
        <p:nvSpPr>
          <p:cNvPr id="1590" name="Shape 1590"/>
          <p:cNvSpPr txBox="1"/>
          <p:nvPr/>
        </p:nvSpPr>
        <p:spPr>
          <a:xfrm>
            <a:off x="1998663" y="4964112"/>
            <a:ext cx="688975"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28 g N</a:t>
            </a:r>
            <a:r>
              <a:rPr lang="en-US" sz="1200" b="0" i="0" u="none" strike="noStrike" cap="none" baseline="-25000">
                <a:solidFill>
                  <a:schemeClr val="dk1"/>
                </a:solidFill>
                <a:latin typeface="Arial"/>
                <a:ea typeface="Arial"/>
                <a:cs typeface="Arial"/>
                <a:sym typeface="Arial"/>
              </a:rPr>
              <a:t>2</a:t>
            </a:r>
          </a:p>
        </p:txBody>
      </p:sp>
      <p:sp>
        <p:nvSpPr>
          <p:cNvPr id="1591" name="Shape 1591"/>
          <p:cNvSpPr txBox="1"/>
          <p:nvPr/>
        </p:nvSpPr>
        <p:spPr>
          <a:xfrm>
            <a:off x="4076700" y="4964112"/>
            <a:ext cx="850899"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 x 2 g H</a:t>
            </a:r>
            <a:r>
              <a:rPr lang="en-US" sz="1200" b="0" i="0" u="none" strike="noStrike" cap="none" baseline="-25000">
                <a:solidFill>
                  <a:schemeClr val="dk1"/>
                </a:solidFill>
                <a:latin typeface="Arial"/>
                <a:ea typeface="Arial"/>
                <a:cs typeface="Arial"/>
                <a:sym typeface="Arial"/>
              </a:rPr>
              <a:t>2</a:t>
            </a:r>
          </a:p>
        </p:txBody>
      </p:sp>
      <p:sp>
        <p:nvSpPr>
          <p:cNvPr id="1592" name="Shape 1592"/>
          <p:cNvSpPr txBox="1"/>
          <p:nvPr/>
        </p:nvSpPr>
        <p:spPr>
          <a:xfrm>
            <a:off x="6167437" y="4964112"/>
            <a:ext cx="1044575"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 x 17 g NH</a:t>
            </a:r>
            <a:r>
              <a:rPr lang="en-US" sz="1200" b="0" i="0" u="none" strike="noStrike" cap="none" baseline="-25000">
                <a:solidFill>
                  <a:schemeClr val="dk1"/>
                </a:solidFill>
                <a:latin typeface="Arial"/>
                <a:ea typeface="Arial"/>
                <a:cs typeface="Arial"/>
                <a:sym typeface="Arial"/>
              </a:rPr>
              <a:t>3</a:t>
            </a:r>
          </a:p>
        </p:txBody>
      </p:sp>
      <p:sp>
        <p:nvSpPr>
          <p:cNvPr id="1593" name="Shape 1593"/>
          <p:cNvSpPr txBox="1"/>
          <p:nvPr/>
        </p:nvSpPr>
        <p:spPr>
          <a:xfrm>
            <a:off x="3890962" y="5278437"/>
            <a:ext cx="1147762"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34 g reactants</a:t>
            </a:r>
          </a:p>
        </p:txBody>
      </p:sp>
      <p:sp>
        <p:nvSpPr>
          <p:cNvPr id="1594" name="Shape 1594"/>
          <p:cNvSpPr txBox="1"/>
          <p:nvPr/>
        </p:nvSpPr>
        <p:spPr>
          <a:xfrm>
            <a:off x="6057900" y="5278437"/>
            <a:ext cx="1104899"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34 g products</a:t>
            </a:r>
          </a:p>
        </p:txBody>
      </p:sp>
      <p:sp>
        <p:nvSpPr>
          <p:cNvPr id="1595" name="Shape 1595"/>
          <p:cNvSpPr txBox="1"/>
          <p:nvPr/>
        </p:nvSpPr>
        <p:spPr>
          <a:xfrm>
            <a:off x="2055813" y="1774825"/>
            <a:ext cx="59055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N</a:t>
            </a:r>
            <a:r>
              <a:rPr lang="en-US" sz="1400" b="1" i="0" u="none" strike="noStrike" cap="none" baseline="-25000">
                <a:solidFill>
                  <a:schemeClr val="dk1"/>
                </a:solidFill>
                <a:latin typeface="Arial"/>
                <a:ea typeface="Arial"/>
                <a:cs typeface="Arial"/>
                <a:sym typeface="Arial"/>
              </a:rPr>
              <a:t>2</a:t>
            </a:r>
            <a:r>
              <a:rPr lang="en-US" sz="1200" b="0" i="0" u="none" strike="noStrike" cap="none" baseline="-25000">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a:t>
            </a:r>
            <a:r>
              <a:rPr lang="en-US" sz="1200" b="0" i="1" u="none" strike="noStrike" cap="none">
                <a:solidFill>
                  <a:schemeClr val="dk1"/>
                </a:solidFill>
                <a:latin typeface="Arial"/>
                <a:ea typeface="Arial"/>
                <a:cs typeface="Arial"/>
                <a:sym typeface="Arial"/>
              </a:rPr>
              <a:t>g</a:t>
            </a:r>
            <a:r>
              <a:rPr lang="en-US" sz="1200" b="0" i="0" u="none" strike="noStrike" cap="none">
                <a:solidFill>
                  <a:schemeClr val="dk1"/>
                </a:solidFill>
                <a:latin typeface="Arial"/>
                <a:ea typeface="Arial"/>
                <a:cs typeface="Arial"/>
                <a:sym typeface="Arial"/>
              </a:rPr>
              <a:t>)</a:t>
            </a:r>
          </a:p>
        </p:txBody>
      </p:sp>
      <p:sp>
        <p:nvSpPr>
          <p:cNvPr id="1596" name="Shape 1596"/>
          <p:cNvSpPr txBox="1"/>
          <p:nvPr/>
        </p:nvSpPr>
        <p:spPr>
          <a:xfrm>
            <a:off x="4133850" y="1774825"/>
            <a:ext cx="7381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3 H</a:t>
            </a:r>
            <a:r>
              <a:rPr lang="en-US" sz="1400" b="1" i="0" u="none" strike="noStrike" cap="none" baseline="-25000">
                <a:solidFill>
                  <a:schemeClr val="dk1"/>
                </a:solidFill>
                <a:latin typeface="Arial"/>
                <a:ea typeface="Arial"/>
                <a:cs typeface="Arial"/>
                <a:sym typeface="Arial"/>
              </a:rPr>
              <a:t>2</a:t>
            </a:r>
            <a:r>
              <a:rPr lang="en-US" sz="1200" b="0" i="0" u="none" strike="noStrike" cap="none" baseline="-25000">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a:t>
            </a:r>
            <a:r>
              <a:rPr lang="en-US" sz="1200" b="0" i="1" u="none" strike="noStrike" cap="none">
                <a:solidFill>
                  <a:schemeClr val="dk1"/>
                </a:solidFill>
                <a:latin typeface="Arial"/>
                <a:ea typeface="Arial"/>
                <a:cs typeface="Arial"/>
                <a:sym typeface="Arial"/>
              </a:rPr>
              <a:t>g</a:t>
            </a:r>
            <a:r>
              <a:rPr lang="en-US" sz="1200" b="0" i="0" u="none" strike="noStrike" cap="none">
                <a:solidFill>
                  <a:schemeClr val="dk1"/>
                </a:solidFill>
                <a:latin typeface="Arial"/>
                <a:ea typeface="Arial"/>
                <a:cs typeface="Arial"/>
                <a:sym typeface="Arial"/>
              </a:rPr>
              <a:t>)</a:t>
            </a:r>
          </a:p>
        </p:txBody>
      </p:sp>
      <p:sp>
        <p:nvSpPr>
          <p:cNvPr id="1597" name="Shape 1597"/>
          <p:cNvSpPr txBox="1"/>
          <p:nvPr/>
        </p:nvSpPr>
        <p:spPr>
          <a:xfrm>
            <a:off x="6224587" y="1774825"/>
            <a:ext cx="8667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dk1"/>
                </a:solidFill>
                <a:latin typeface="Arial"/>
                <a:ea typeface="Arial"/>
                <a:cs typeface="Arial"/>
                <a:sym typeface="Arial"/>
              </a:rPr>
              <a:t>2 NH</a:t>
            </a:r>
            <a:r>
              <a:rPr lang="en-US" sz="1400" b="1" i="0" u="none" strike="noStrike" cap="none" baseline="-25000">
                <a:solidFill>
                  <a:schemeClr val="dk1"/>
                </a:solidFill>
                <a:latin typeface="Arial"/>
                <a:ea typeface="Arial"/>
                <a:cs typeface="Arial"/>
                <a:sym typeface="Arial"/>
              </a:rPr>
              <a:t>3</a:t>
            </a:r>
            <a:r>
              <a:rPr lang="en-US" sz="1200" b="0" i="0" u="none" strike="noStrike" cap="none" baseline="-25000">
                <a:solidFill>
                  <a:schemeClr val="dk1"/>
                </a:solidFill>
                <a:latin typeface="Arial"/>
                <a:ea typeface="Arial"/>
                <a:cs typeface="Arial"/>
                <a:sym typeface="Arial"/>
              </a:rPr>
              <a:t> </a:t>
            </a:r>
            <a:r>
              <a:rPr lang="en-US" sz="1200" b="0" i="0" u="none" strike="noStrike" cap="none">
                <a:solidFill>
                  <a:schemeClr val="dk1"/>
                </a:solidFill>
                <a:latin typeface="Arial"/>
                <a:ea typeface="Arial"/>
                <a:cs typeface="Arial"/>
                <a:sym typeface="Arial"/>
              </a:rPr>
              <a:t>(</a:t>
            </a:r>
            <a:r>
              <a:rPr lang="en-US" sz="1200" b="0" i="1" u="none" strike="noStrike" cap="none">
                <a:solidFill>
                  <a:schemeClr val="dk1"/>
                </a:solidFill>
                <a:latin typeface="Arial"/>
                <a:ea typeface="Arial"/>
                <a:cs typeface="Arial"/>
                <a:sym typeface="Arial"/>
              </a:rPr>
              <a:t>g</a:t>
            </a:r>
            <a:r>
              <a:rPr lang="en-US" sz="1200" b="0" i="0" u="none" strike="noStrike" cap="none">
                <a:solidFill>
                  <a:schemeClr val="dk1"/>
                </a:solidFill>
                <a:latin typeface="Arial"/>
                <a:ea typeface="Arial"/>
                <a:cs typeface="Arial"/>
                <a:sym typeface="Arial"/>
              </a:rPr>
              <a:t>)</a:t>
            </a:r>
          </a:p>
        </p:txBody>
      </p:sp>
      <p:cxnSp>
        <p:nvCxnSpPr>
          <p:cNvPr id="1598" name="Shape 1598"/>
          <p:cNvCxnSpPr/>
          <p:nvPr/>
        </p:nvCxnSpPr>
        <p:spPr>
          <a:xfrm>
            <a:off x="5462587" y="1938338"/>
            <a:ext cx="204786" cy="0"/>
          </a:xfrm>
          <a:prstGeom prst="straightConnector1">
            <a:avLst/>
          </a:prstGeom>
          <a:noFill/>
          <a:ln w="9525" cap="flat" cmpd="sng">
            <a:solidFill>
              <a:schemeClr val="dk1"/>
            </a:solidFill>
            <a:prstDash val="solid"/>
            <a:round/>
            <a:headEnd type="none" w="med" len="med"/>
            <a:tailEnd type="stealth" w="lg" len="lg"/>
          </a:ln>
        </p:spPr>
      </p:cxnSp>
      <p:sp>
        <p:nvSpPr>
          <p:cNvPr id="1599" name="Shape 1599"/>
          <p:cNvSpPr txBox="1"/>
          <p:nvPr/>
        </p:nvSpPr>
        <p:spPr>
          <a:xfrm>
            <a:off x="2270125" y="6230937"/>
            <a:ext cx="815975"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22.4 L N</a:t>
            </a:r>
            <a:r>
              <a:rPr lang="en-US" sz="1200" b="0" i="0" u="none" strike="noStrike" cap="none" baseline="-25000">
                <a:solidFill>
                  <a:schemeClr val="dk1"/>
                </a:solidFill>
                <a:latin typeface="Arial"/>
                <a:ea typeface="Arial"/>
                <a:cs typeface="Arial"/>
                <a:sym typeface="Arial"/>
              </a:rPr>
              <a:t>2</a:t>
            </a:r>
          </a:p>
        </p:txBody>
      </p:sp>
      <p:sp>
        <p:nvSpPr>
          <p:cNvPr id="1600" name="Shape 1600"/>
          <p:cNvSpPr txBox="1"/>
          <p:nvPr/>
        </p:nvSpPr>
        <p:spPr>
          <a:xfrm>
            <a:off x="4033837" y="6230937"/>
            <a:ext cx="815975"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67.2 L H</a:t>
            </a:r>
            <a:r>
              <a:rPr lang="en-US" sz="1200" b="0" i="0" u="none" strike="noStrike" cap="none" baseline="-25000">
                <a:solidFill>
                  <a:schemeClr val="dk1"/>
                </a:solidFill>
                <a:latin typeface="Arial"/>
                <a:ea typeface="Arial"/>
                <a:cs typeface="Arial"/>
                <a:sym typeface="Arial"/>
              </a:rPr>
              <a:t>2</a:t>
            </a:r>
          </a:p>
        </p:txBody>
      </p:sp>
      <p:sp>
        <p:nvSpPr>
          <p:cNvPr id="1601" name="Shape 1601"/>
          <p:cNvSpPr txBox="1"/>
          <p:nvPr/>
        </p:nvSpPr>
        <p:spPr>
          <a:xfrm>
            <a:off x="6124575" y="6230937"/>
            <a:ext cx="925513" cy="2746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44.8 L NH</a:t>
            </a:r>
            <a:r>
              <a:rPr lang="en-US" sz="1200" b="0" i="0" u="none" strike="noStrike" cap="none" baseline="-25000">
                <a:solidFill>
                  <a:schemeClr val="dk1"/>
                </a:solidFill>
                <a:latin typeface="Arial"/>
                <a:ea typeface="Arial"/>
                <a:cs typeface="Arial"/>
                <a:sym typeface="Arial"/>
              </a:rPr>
              <a:t>3</a:t>
            </a:r>
          </a:p>
        </p:txBody>
      </p:sp>
      <p:sp>
        <p:nvSpPr>
          <p:cNvPr id="1602" name="Shape 1602"/>
          <p:cNvSpPr/>
          <p:nvPr/>
        </p:nvSpPr>
        <p:spPr>
          <a:xfrm>
            <a:off x="2481263" y="5724525"/>
            <a:ext cx="400049" cy="400049"/>
          </a:xfrm>
          <a:prstGeom prst="rect">
            <a:avLst/>
          </a:prstGeom>
          <a:solidFill>
            <a:srgbClr val="333399"/>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000" b="0" i="0" u="none" strike="noStrike" cap="none">
                <a:solidFill>
                  <a:schemeClr val="lt1"/>
                </a:solidFill>
                <a:latin typeface="Arial"/>
                <a:ea typeface="Arial"/>
                <a:cs typeface="Arial"/>
                <a:sym typeface="Arial"/>
              </a:rPr>
              <a:t>22.4</a:t>
            </a:r>
          </a:p>
          <a:p>
            <a:pPr marL="0" marR="0" lvl="0" indent="0" algn="ctr" rtl="0">
              <a:spcBef>
                <a:spcPts val="0"/>
              </a:spcBef>
              <a:spcAft>
                <a:spcPts val="0"/>
              </a:spcAft>
              <a:buSzPct val="25000"/>
              <a:buNone/>
            </a:pPr>
            <a:r>
              <a:rPr lang="en-US" sz="1000" b="0" i="0" u="none" strike="noStrike" cap="none">
                <a:solidFill>
                  <a:schemeClr val="lt1"/>
                </a:solidFill>
                <a:latin typeface="Arial"/>
                <a:ea typeface="Arial"/>
                <a:cs typeface="Arial"/>
                <a:sym typeface="Arial"/>
              </a:rPr>
              <a:t>L</a:t>
            </a:r>
          </a:p>
        </p:txBody>
      </p:sp>
      <p:sp>
        <p:nvSpPr>
          <p:cNvPr id="1603" name="Shape 1603"/>
          <p:cNvSpPr/>
          <p:nvPr/>
        </p:nvSpPr>
        <p:spPr>
          <a:xfrm>
            <a:off x="3695700" y="5710237"/>
            <a:ext cx="400049" cy="400049"/>
          </a:xfrm>
          <a:prstGeom prst="rect">
            <a:avLst/>
          </a:prstGeom>
          <a:solidFill>
            <a:srgbClr val="F8F8F8"/>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22.4</a:t>
            </a:r>
          </a:p>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L</a:t>
            </a:r>
          </a:p>
        </p:txBody>
      </p:sp>
      <p:sp>
        <p:nvSpPr>
          <p:cNvPr id="1604" name="Shape 1604"/>
          <p:cNvSpPr/>
          <p:nvPr/>
        </p:nvSpPr>
        <p:spPr>
          <a:xfrm>
            <a:off x="4224337" y="5715000"/>
            <a:ext cx="400049" cy="400049"/>
          </a:xfrm>
          <a:prstGeom prst="rect">
            <a:avLst/>
          </a:prstGeom>
          <a:solidFill>
            <a:srgbClr val="F8F8F8"/>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22.4</a:t>
            </a:r>
          </a:p>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L</a:t>
            </a:r>
          </a:p>
        </p:txBody>
      </p:sp>
      <p:sp>
        <p:nvSpPr>
          <p:cNvPr id="1605" name="Shape 1605"/>
          <p:cNvSpPr/>
          <p:nvPr/>
        </p:nvSpPr>
        <p:spPr>
          <a:xfrm>
            <a:off x="4757737" y="5705475"/>
            <a:ext cx="400049" cy="400049"/>
          </a:xfrm>
          <a:prstGeom prst="rect">
            <a:avLst/>
          </a:prstGeom>
          <a:solidFill>
            <a:srgbClr val="F8F8F8"/>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22.4</a:t>
            </a:r>
          </a:p>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L</a:t>
            </a:r>
          </a:p>
        </p:txBody>
      </p:sp>
      <p:sp>
        <p:nvSpPr>
          <p:cNvPr id="1606" name="Shape 1606"/>
          <p:cNvSpPr/>
          <p:nvPr/>
        </p:nvSpPr>
        <p:spPr>
          <a:xfrm>
            <a:off x="6148387" y="5700712"/>
            <a:ext cx="400049" cy="400049"/>
          </a:xfrm>
          <a:prstGeom prst="rect">
            <a:avLst/>
          </a:prstGeom>
          <a:solidFill>
            <a:srgbClr val="CCECFF"/>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22.4</a:t>
            </a:r>
          </a:p>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L</a:t>
            </a:r>
          </a:p>
        </p:txBody>
      </p:sp>
      <p:sp>
        <p:nvSpPr>
          <p:cNvPr id="1607" name="Shape 1607"/>
          <p:cNvSpPr/>
          <p:nvPr/>
        </p:nvSpPr>
        <p:spPr>
          <a:xfrm>
            <a:off x="6677025" y="5700712"/>
            <a:ext cx="400049" cy="400049"/>
          </a:xfrm>
          <a:prstGeom prst="rect">
            <a:avLst/>
          </a:prstGeom>
          <a:solidFill>
            <a:srgbClr val="CCECFF"/>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22.4</a:t>
            </a:r>
          </a:p>
          <a:p>
            <a:pPr marL="0" marR="0" lvl="0" indent="0" algn="ctr" rtl="0">
              <a:spcBef>
                <a:spcPts val="0"/>
              </a:spcBef>
              <a:spcAft>
                <a:spcPts val="0"/>
              </a:spcAft>
              <a:buSzPct val="25000"/>
              <a:buNone/>
            </a:pPr>
            <a:r>
              <a:rPr lang="en-US" sz="1000" b="0" i="0" u="none" strike="noStrike" cap="none">
                <a:solidFill>
                  <a:schemeClr val="dk1"/>
                </a:solidFill>
                <a:latin typeface="Arial"/>
                <a:ea typeface="Arial"/>
                <a:cs typeface="Arial"/>
                <a:sym typeface="Arial"/>
              </a:rPr>
              <a:t>L</a:t>
            </a:r>
          </a:p>
        </p:txBody>
      </p:sp>
      <p:sp>
        <p:nvSpPr>
          <p:cNvPr id="1608" name="Shape 1608"/>
          <p:cNvSpPr txBox="1"/>
          <p:nvPr/>
        </p:nvSpPr>
        <p:spPr>
          <a:xfrm>
            <a:off x="1762125" y="5692775"/>
            <a:ext cx="671513" cy="45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1" i="0" u="none" strike="noStrike" cap="none">
                <a:solidFill>
                  <a:schemeClr val="dk1"/>
                </a:solidFill>
                <a:latin typeface="Arial Narrow"/>
                <a:ea typeface="Arial Narrow"/>
                <a:cs typeface="Arial Narrow"/>
                <a:sym typeface="Arial Narrow"/>
              </a:rPr>
              <a:t>Assume</a:t>
            </a:r>
          </a:p>
          <a:p>
            <a:pPr marL="0" marR="0" lvl="0" indent="0" algn="ctr" rtl="0">
              <a:spcBef>
                <a:spcPts val="0"/>
              </a:spcBef>
              <a:spcAft>
                <a:spcPts val="0"/>
              </a:spcAft>
              <a:buSzPct val="25000"/>
              <a:buNone/>
            </a:pPr>
            <a:r>
              <a:rPr lang="en-US" sz="1200" b="1" i="0" u="none" strike="noStrike" cap="none">
                <a:solidFill>
                  <a:schemeClr val="dk1"/>
                </a:solidFill>
                <a:latin typeface="Arial Narrow"/>
                <a:ea typeface="Arial Narrow"/>
                <a:cs typeface="Arial Narrow"/>
                <a:sym typeface="Arial Narrow"/>
              </a:rPr>
              <a:t>STP</a:t>
            </a:r>
          </a:p>
        </p:txBody>
      </p:sp>
      <p:sp>
        <p:nvSpPr>
          <p:cNvPr id="1609" name="Shape 1609"/>
          <p:cNvSpPr txBox="1"/>
          <p:nvPr/>
        </p:nvSpPr>
        <p:spPr>
          <a:xfrm>
            <a:off x="1636712" y="4216400"/>
            <a:ext cx="387350"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1 x</a:t>
            </a:r>
          </a:p>
        </p:txBody>
      </p:sp>
      <p:sp>
        <p:nvSpPr>
          <p:cNvPr id="1610" name="Shape 1610"/>
          <p:cNvSpPr txBox="1"/>
          <p:nvPr/>
        </p:nvSpPr>
        <p:spPr>
          <a:xfrm>
            <a:off x="3714750" y="4216400"/>
            <a:ext cx="387350"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3 x</a:t>
            </a:r>
          </a:p>
        </p:txBody>
      </p:sp>
      <p:sp>
        <p:nvSpPr>
          <p:cNvPr id="1611" name="Shape 1611"/>
          <p:cNvSpPr txBox="1"/>
          <p:nvPr/>
        </p:nvSpPr>
        <p:spPr>
          <a:xfrm>
            <a:off x="5829300" y="4216400"/>
            <a:ext cx="387350"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 x</a:t>
            </a:r>
          </a:p>
        </p:txBody>
      </p:sp>
      <p:sp>
        <p:nvSpPr>
          <p:cNvPr id="1612" name="Shape 1612"/>
          <p:cNvSpPr/>
          <p:nvPr/>
        </p:nvSpPr>
        <p:spPr>
          <a:xfrm>
            <a:off x="2052638" y="4171950"/>
            <a:ext cx="1000125" cy="366713"/>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13" name="Shape 1613"/>
          <p:cNvSpPr txBox="1"/>
          <p:nvPr/>
        </p:nvSpPr>
        <p:spPr>
          <a:xfrm>
            <a:off x="1993900" y="4116387"/>
            <a:ext cx="1076324" cy="45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6.02 x 10</a:t>
            </a:r>
            <a:r>
              <a:rPr lang="en-US" sz="1200" b="0" i="0" u="none" strike="noStrike" cap="none" baseline="30000">
                <a:solidFill>
                  <a:schemeClr val="dk1"/>
                </a:solidFill>
                <a:latin typeface="Arial"/>
                <a:ea typeface="Arial"/>
                <a:cs typeface="Arial"/>
                <a:sym typeface="Arial"/>
              </a:rPr>
              <a:t>23</a:t>
            </a:r>
          </a:p>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molecules N</a:t>
            </a:r>
            <a:r>
              <a:rPr lang="en-US" sz="1200" b="0" i="0" u="none" strike="noStrike" cap="none" baseline="-25000">
                <a:solidFill>
                  <a:schemeClr val="dk1"/>
                </a:solidFill>
                <a:latin typeface="Arial"/>
                <a:ea typeface="Arial"/>
                <a:cs typeface="Arial"/>
                <a:sym typeface="Arial"/>
              </a:rPr>
              <a:t>2</a:t>
            </a:r>
          </a:p>
        </p:txBody>
      </p:sp>
      <p:sp>
        <p:nvSpPr>
          <p:cNvPr id="1614" name="Shape 1614"/>
          <p:cNvSpPr/>
          <p:nvPr/>
        </p:nvSpPr>
        <p:spPr>
          <a:xfrm>
            <a:off x="4119562" y="4176712"/>
            <a:ext cx="1000125" cy="366711"/>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15" name="Shape 1615"/>
          <p:cNvSpPr txBox="1"/>
          <p:nvPr/>
        </p:nvSpPr>
        <p:spPr>
          <a:xfrm>
            <a:off x="4060825" y="4121150"/>
            <a:ext cx="1076324" cy="45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6.02 x 10</a:t>
            </a:r>
            <a:r>
              <a:rPr lang="en-US" sz="1200" b="0" i="0" u="none" strike="noStrike" cap="none" baseline="30000">
                <a:solidFill>
                  <a:schemeClr val="dk1"/>
                </a:solidFill>
                <a:latin typeface="Arial"/>
                <a:ea typeface="Arial"/>
                <a:cs typeface="Arial"/>
                <a:sym typeface="Arial"/>
              </a:rPr>
              <a:t>23</a:t>
            </a:r>
          </a:p>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molecules H</a:t>
            </a:r>
            <a:r>
              <a:rPr lang="en-US" sz="1200" b="0" i="0" u="none" strike="noStrike" cap="none" baseline="-25000">
                <a:solidFill>
                  <a:schemeClr val="dk1"/>
                </a:solidFill>
                <a:latin typeface="Arial"/>
                <a:ea typeface="Arial"/>
                <a:cs typeface="Arial"/>
                <a:sym typeface="Arial"/>
              </a:rPr>
              <a:t>2</a:t>
            </a:r>
          </a:p>
        </p:txBody>
      </p:sp>
      <p:sp>
        <p:nvSpPr>
          <p:cNvPr id="1616" name="Shape 1616"/>
          <p:cNvSpPr/>
          <p:nvPr/>
        </p:nvSpPr>
        <p:spPr>
          <a:xfrm>
            <a:off x="6248400" y="4176712"/>
            <a:ext cx="1109663" cy="366711"/>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17" name="Shape 1617"/>
          <p:cNvSpPr txBox="1"/>
          <p:nvPr/>
        </p:nvSpPr>
        <p:spPr>
          <a:xfrm>
            <a:off x="6188075" y="4121150"/>
            <a:ext cx="1185862" cy="45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6.02 x 10</a:t>
            </a:r>
            <a:r>
              <a:rPr lang="en-US" sz="1200" b="0" i="0" u="none" strike="noStrike" cap="none" baseline="30000">
                <a:solidFill>
                  <a:schemeClr val="dk1"/>
                </a:solidFill>
                <a:latin typeface="Arial"/>
                <a:ea typeface="Arial"/>
                <a:cs typeface="Arial"/>
                <a:sym typeface="Arial"/>
              </a:rPr>
              <a:t>23</a:t>
            </a:r>
          </a:p>
          <a:p>
            <a:pPr marL="0" marR="0" lvl="0" indent="0" algn="ctr" rtl="0">
              <a:spcBef>
                <a:spcPts val="0"/>
              </a:spcBef>
              <a:spcAft>
                <a:spcPts val="0"/>
              </a:spcAft>
              <a:buSzPct val="25000"/>
              <a:buNone/>
            </a:pPr>
            <a:r>
              <a:rPr lang="en-US" sz="1200" b="0" i="0" u="none" strike="noStrike" cap="none">
                <a:solidFill>
                  <a:schemeClr val="dk1"/>
                </a:solidFill>
                <a:latin typeface="Arial"/>
                <a:ea typeface="Arial"/>
                <a:cs typeface="Arial"/>
                <a:sym typeface="Arial"/>
              </a:rPr>
              <a:t>molecules NH</a:t>
            </a:r>
            <a:r>
              <a:rPr lang="en-US" sz="1200" b="0" i="0" u="none" strike="noStrike" cap="none" baseline="-25000">
                <a:solidFill>
                  <a:schemeClr val="dk1"/>
                </a:solidFill>
                <a:latin typeface="Arial"/>
                <a:ea typeface="Arial"/>
                <a:cs typeface="Arial"/>
                <a:sym typeface="Arial"/>
              </a:rPr>
              <a:t>3</a:t>
            </a:r>
          </a:p>
        </p:txBody>
      </p:sp>
      <p:cxnSp>
        <p:nvCxnSpPr>
          <p:cNvPr id="1618" name="Shape 1618"/>
          <p:cNvCxnSpPr/>
          <p:nvPr/>
        </p:nvCxnSpPr>
        <p:spPr>
          <a:xfrm>
            <a:off x="1568450" y="2959100"/>
            <a:ext cx="5861050" cy="0"/>
          </a:xfrm>
          <a:prstGeom prst="straightConnector1">
            <a:avLst/>
          </a:prstGeom>
          <a:noFill/>
          <a:ln w="19050" cap="flat" cmpd="sng">
            <a:solidFill>
              <a:srgbClr val="C0C0C0"/>
            </a:solidFill>
            <a:prstDash val="solid"/>
            <a:round/>
            <a:headEnd type="none" w="med" len="med"/>
            <a:tailEnd type="none" w="med" len="med"/>
          </a:ln>
        </p:spPr>
      </p:cxnSp>
      <p:cxnSp>
        <p:nvCxnSpPr>
          <p:cNvPr id="1619" name="Shape 1619"/>
          <p:cNvCxnSpPr/>
          <p:nvPr/>
        </p:nvCxnSpPr>
        <p:spPr>
          <a:xfrm>
            <a:off x="1555750" y="3460750"/>
            <a:ext cx="5861050" cy="0"/>
          </a:xfrm>
          <a:prstGeom prst="straightConnector1">
            <a:avLst/>
          </a:prstGeom>
          <a:noFill/>
          <a:ln w="19050" cap="flat" cmpd="sng">
            <a:solidFill>
              <a:srgbClr val="C0C0C0"/>
            </a:solidFill>
            <a:prstDash val="solid"/>
            <a:round/>
            <a:headEnd type="none" w="med" len="med"/>
            <a:tailEnd type="none" w="med" len="med"/>
          </a:ln>
        </p:spPr>
      </p:cxnSp>
      <p:cxnSp>
        <p:nvCxnSpPr>
          <p:cNvPr id="1620" name="Shape 1620"/>
          <p:cNvCxnSpPr/>
          <p:nvPr/>
        </p:nvCxnSpPr>
        <p:spPr>
          <a:xfrm>
            <a:off x="1574800" y="3790950"/>
            <a:ext cx="5861050" cy="0"/>
          </a:xfrm>
          <a:prstGeom prst="straightConnector1">
            <a:avLst/>
          </a:prstGeom>
          <a:noFill/>
          <a:ln w="19050" cap="flat" cmpd="sng">
            <a:solidFill>
              <a:srgbClr val="C0C0C0"/>
            </a:solidFill>
            <a:prstDash val="solid"/>
            <a:round/>
            <a:headEnd type="none" w="med" len="med"/>
            <a:tailEnd type="none" w="med" len="med"/>
          </a:ln>
        </p:spPr>
      </p:cxnSp>
      <p:cxnSp>
        <p:nvCxnSpPr>
          <p:cNvPr id="1621" name="Shape 1621"/>
          <p:cNvCxnSpPr/>
          <p:nvPr/>
        </p:nvCxnSpPr>
        <p:spPr>
          <a:xfrm>
            <a:off x="1568450" y="4114800"/>
            <a:ext cx="5861050" cy="0"/>
          </a:xfrm>
          <a:prstGeom prst="straightConnector1">
            <a:avLst/>
          </a:prstGeom>
          <a:noFill/>
          <a:ln w="19050" cap="flat" cmpd="sng">
            <a:solidFill>
              <a:srgbClr val="C0C0C0"/>
            </a:solidFill>
            <a:prstDash val="solid"/>
            <a:round/>
            <a:headEnd type="none" w="med" len="med"/>
            <a:tailEnd type="none" w="med" len="med"/>
          </a:ln>
        </p:spPr>
      </p:cxnSp>
      <p:cxnSp>
        <p:nvCxnSpPr>
          <p:cNvPr id="1622" name="Shape 1622"/>
          <p:cNvCxnSpPr/>
          <p:nvPr/>
        </p:nvCxnSpPr>
        <p:spPr>
          <a:xfrm>
            <a:off x="1581150" y="4616450"/>
            <a:ext cx="5861050" cy="0"/>
          </a:xfrm>
          <a:prstGeom prst="straightConnector1">
            <a:avLst/>
          </a:prstGeom>
          <a:noFill/>
          <a:ln w="19050" cap="flat" cmpd="sng">
            <a:solidFill>
              <a:srgbClr val="C0C0C0"/>
            </a:solidFill>
            <a:prstDash val="solid"/>
            <a:round/>
            <a:headEnd type="none" w="med" len="med"/>
            <a:tailEnd type="none" w="med" len="med"/>
          </a:ln>
        </p:spPr>
      </p:cxnSp>
      <p:cxnSp>
        <p:nvCxnSpPr>
          <p:cNvPr id="1623" name="Shape 1623"/>
          <p:cNvCxnSpPr/>
          <p:nvPr/>
        </p:nvCxnSpPr>
        <p:spPr>
          <a:xfrm>
            <a:off x="1581150" y="4940300"/>
            <a:ext cx="5861050" cy="0"/>
          </a:xfrm>
          <a:prstGeom prst="straightConnector1">
            <a:avLst/>
          </a:prstGeom>
          <a:noFill/>
          <a:ln w="19050" cap="flat" cmpd="sng">
            <a:solidFill>
              <a:srgbClr val="C0C0C0"/>
            </a:solidFill>
            <a:prstDash val="solid"/>
            <a:round/>
            <a:headEnd type="none" w="med" len="med"/>
            <a:tailEnd type="none" w="med" len="med"/>
          </a:ln>
        </p:spPr>
      </p:cxnSp>
      <p:cxnSp>
        <p:nvCxnSpPr>
          <p:cNvPr id="1624" name="Shape 1624"/>
          <p:cNvCxnSpPr/>
          <p:nvPr/>
        </p:nvCxnSpPr>
        <p:spPr>
          <a:xfrm>
            <a:off x="1587500" y="5270500"/>
            <a:ext cx="5861050" cy="0"/>
          </a:xfrm>
          <a:prstGeom prst="straightConnector1">
            <a:avLst/>
          </a:prstGeom>
          <a:noFill/>
          <a:ln w="19050" cap="flat" cmpd="sng">
            <a:solidFill>
              <a:srgbClr val="C0C0C0"/>
            </a:solidFill>
            <a:prstDash val="solid"/>
            <a:round/>
            <a:headEnd type="none" w="med" len="med"/>
            <a:tailEnd type="none" w="med" len="med"/>
          </a:ln>
        </p:spPr>
      </p:cxnSp>
      <p:cxnSp>
        <p:nvCxnSpPr>
          <p:cNvPr id="1625" name="Shape 1625"/>
          <p:cNvCxnSpPr/>
          <p:nvPr/>
        </p:nvCxnSpPr>
        <p:spPr>
          <a:xfrm>
            <a:off x="1587500" y="5594350"/>
            <a:ext cx="5861050" cy="0"/>
          </a:xfrm>
          <a:prstGeom prst="straightConnector1">
            <a:avLst/>
          </a:prstGeom>
          <a:noFill/>
          <a:ln w="19050" cap="flat" cmpd="sng">
            <a:solidFill>
              <a:srgbClr val="C0C0C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9"/>
                                        </p:tgtEl>
                                        <p:attrNameLst>
                                          <p:attrName>style.visibility</p:attrName>
                                        </p:attrNameLst>
                                      </p:cBhvr>
                                      <p:to>
                                        <p:strVal val="visible"/>
                                      </p:to>
                                    </p:set>
                                    <p:animEffect transition="in" filter="fade">
                                      <p:cBhvr>
                                        <p:cTn id="7" dur="500"/>
                                        <p:tgtEl>
                                          <p:spTgt spid="15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64"/>
                                        </p:tgtEl>
                                        <p:attrNameLst>
                                          <p:attrName>style.visibility</p:attrName>
                                        </p:attrNameLst>
                                      </p:cBhvr>
                                      <p:to>
                                        <p:strVal val="visible"/>
                                      </p:to>
                                    </p:set>
                                    <p:animEffect transition="in" filter="fade">
                                      <p:cBhvr>
                                        <p:cTn id="11" dur="2000"/>
                                        <p:tgtEl>
                                          <p:spTgt spid="156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53"/>
                                        </p:tgtEl>
                                        <p:attrNameLst>
                                          <p:attrName>style.visibility</p:attrName>
                                        </p:attrNameLst>
                                      </p:cBhvr>
                                      <p:to>
                                        <p:strVal val="visible"/>
                                      </p:to>
                                    </p:set>
                                    <p:animEffect transition="in" filter="fade">
                                      <p:cBhvr>
                                        <p:cTn id="16" dur="500"/>
                                        <p:tgtEl>
                                          <p:spTgt spid="155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550"/>
                                        </p:tgtEl>
                                        <p:attrNameLst>
                                          <p:attrName>style.visibility</p:attrName>
                                        </p:attrNameLst>
                                      </p:cBhvr>
                                      <p:to>
                                        <p:strVal val="visible"/>
                                      </p:to>
                                    </p:set>
                                    <p:animEffect transition="in" filter="fade">
                                      <p:cBhvr>
                                        <p:cTn id="20" dur="500"/>
                                        <p:tgtEl>
                                          <p:spTgt spid="155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556"/>
                                        </p:tgtEl>
                                        <p:attrNameLst>
                                          <p:attrName>style.visibility</p:attrName>
                                        </p:attrNameLst>
                                      </p:cBhvr>
                                      <p:to>
                                        <p:strVal val="visible"/>
                                      </p:to>
                                    </p:set>
                                    <p:animEffect transition="in" filter="fade">
                                      <p:cBhvr>
                                        <p:cTn id="24" dur="500"/>
                                        <p:tgtEl>
                                          <p:spTgt spid="15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80"/>
                                        </p:tgtEl>
                                        <p:attrNameLst>
                                          <p:attrName>style.visibility</p:attrName>
                                        </p:attrNameLst>
                                      </p:cBhvr>
                                      <p:to>
                                        <p:strVal val="visible"/>
                                      </p:to>
                                    </p:set>
                                    <p:animEffect transition="in" filter="fade">
                                      <p:cBhvr>
                                        <p:cTn id="29" dur="500"/>
                                        <p:tgtEl>
                                          <p:spTgt spid="158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47"/>
                                        </p:tgtEl>
                                        <p:attrNameLst>
                                          <p:attrName>style.visibility</p:attrName>
                                        </p:attrNameLst>
                                      </p:cBhvr>
                                      <p:to>
                                        <p:strVal val="visible"/>
                                      </p:to>
                                    </p:set>
                                    <p:animEffect transition="in" filter="fade">
                                      <p:cBhvr>
                                        <p:cTn id="34" dur="500"/>
                                        <p:tgtEl>
                                          <p:spTgt spid="154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548"/>
                                        </p:tgtEl>
                                        <p:attrNameLst>
                                          <p:attrName>style.visibility</p:attrName>
                                        </p:attrNameLst>
                                      </p:cBhvr>
                                      <p:to>
                                        <p:strVal val="visible"/>
                                      </p:to>
                                    </p:set>
                                    <p:animEffect transition="in" filter="fade">
                                      <p:cBhvr>
                                        <p:cTn id="38" dur="500"/>
                                        <p:tgtEl>
                                          <p:spTgt spid="15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18"/>
                                        </p:tgtEl>
                                        <p:attrNameLst>
                                          <p:attrName>style.visibility</p:attrName>
                                        </p:attrNameLst>
                                      </p:cBhvr>
                                      <p:to>
                                        <p:strVal val="visible"/>
                                      </p:to>
                                    </p:set>
                                    <p:animEffect transition="in" filter="fade">
                                      <p:cBhvr>
                                        <p:cTn id="43" dur="500"/>
                                        <p:tgtEl>
                                          <p:spTgt spid="16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59"/>
                                        </p:tgtEl>
                                        <p:attrNameLst>
                                          <p:attrName>style.visibility</p:attrName>
                                        </p:attrNameLst>
                                      </p:cBhvr>
                                      <p:to>
                                        <p:strVal val="visible"/>
                                      </p:to>
                                    </p:set>
                                    <p:animEffect transition="in" filter="fade">
                                      <p:cBhvr>
                                        <p:cTn id="48" dur="1000"/>
                                        <p:tgtEl>
                                          <p:spTgt spid="155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63"/>
                                        </p:tgtEl>
                                        <p:attrNameLst>
                                          <p:attrName>style.visibility</p:attrName>
                                        </p:attrNameLst>
                                      </p:cBhvr>
                                      <p:to>
                                        <p:strVal val="visible"/>
                                      </p:to>
                                    </p:set>
                                    <p:animEffect transition="in" filter="fade">
                                      <p:cBhvr>
                                        <p:cTn id="53" dur="500"/>
                                        <p:tgtEl>
                                          <p:spTgt spid="15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60"/>
                                        </p:tgtEl>
                                        <p:attrNameLst>
                                          <p:attrName>style.visibility</p:attrName>
                                        </p:attrNameLst>
                                      </p:cBhvr>
                                      <p:to>
                                        <p:strVal val="visible"/>
                                      </p:to>
                                    </p:set>
                                    <p:animEffect transition="in" filter="fade">
                                      <p:cBhvr>
                                        <p:cTn id="58" dur="1000"/>
                                        <p:tgtEl>
                                          <p:spTgt spid="156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72"/>
                                        </p:tgtEl>
                                        <p:attrNameLst>
                                          <p:attrName>style.visibility</p:attrName>
                                        </p:attrNameLst>
                                      </p:cBhvr>
                                      <p:to>
                                        <p:strVal val="visible"/>
                                      </p:to>
                                    </p:set>
                                    <p:animEffect transition="in" filter="fade">
                                      <p:cBhvr>
                                        <p:cTn id="63" dur="500"/>
                                        <p:tgtEl>
                                          <p:spTgt spid="157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62"/>
                                        </p:tgtEl>
                                        <p:attrNameLst>
                                          <p:attrName>style.visibility</p:attrName>
                                        </p:attrNameLst>
                                      </p:cBhvr>
                                      <p:to>
                                        <p:strVal val="visible"/>
                                      </p:to>
                                    </p:set>
                                    <p:animEffect transition="in" filter="fade">
                                      <p:cBhvr>
                                        <p:cTn id="68" dur="1000"/>
                                        <p:tgtEl>
                                          <p:spTgt spid="1562"/>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1561"/>
                                        </p:tgtEl>
                                        <p:attrNameLst>
                                          <p:attrName>style.visibility</p:attrName>
                                        </p:attrNameLst>
                                      </p:cBhvr>
                                      <p:to>
                                        <p:strVal val="visible"/>
                                      </p:to>
                                    </p:set>
                                    <p:animEffect transition="in" filter="fade">
                                      <p:cBhvr>
                                        <p:cTn id="72" dur="1000"/>
                                        <p:tgtEl>
                                          <p:spTgt spid="15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19"/>
                                        </p:tgtEl>
                                        <p:attrNameLst>
                                          <p:attrName>style.visibility</p:attrName>
                                        </p:attrNameLst>
                                      </p:cBhvr>
                                      <p:to>
                                        <p:strVal val="visible"/>
                                      </p:to>
                                    </p:set>
                                    <p:animEffect transition="in" filter="fade">
                                      <p:cBhvr>
                                        <p:cTn id="77" dur="500"/>
                                        <p:tgtEl>
                                          <p:spTgt spid="1619"/>
                                        </p:tgtEl>
                                      </p:cBhvr>
                                    </p:animEffect>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1581"/>
                                        </p:tgtEl>
                                        <p:attrNameLst>
                                          <p:attrName>style.visibility</p:attrName>
                                        </p:attrNameLst>
                                      </p:cBhvr>
                                      <p:to>
                                        <p:strVal val="visible"/>
                                      </p:to>
                                    </p:set>
                                    <p:anim calcmode="lin" valueType="num">
                                      <p:cBhvr additive="base">
                                        <p:cTn id="82" dur="500"/>
                                        <p:tgtEl>
                                          <p:spTgt spid="1581"/>
                                        </p:tgtEl>
                                        <p:attrNameLst>
                                          <p:attrName>ppt_w</p:attrName>
                                        </p:attrNameLst>
                                      </p:cBhvr>
                                      <p:tavLst>
                                        <p:tav tm="0">
                                          <p:val>
                                            <p:strVal val="0"/>
                                          </p:val>
                                        </p:tav>
                                        <p:tav tm="100000">
                                          <p:val>
                                            <p:strVal val="#ppt_w"/>
                                          </p:val>
                                        </p:tav>
                                      </p:tavLst>
                                    </p:anim>
                                    <p:anim calcmode="lin" valueType="num">
                                      <p:cBhvr additive="base">
                                        <p:cTn id="83" dur="500"/>
                                        <p:tgtEl>
                                          <p:spTgt spid="1581"/>
                                        </p:tgtEl>
                                        <p:attrNameLst>
                                          <p:attrName>ppt_h</p:attrName>
                                        </p:attrNameLst>
                                      </p:cBhvr>
                                      <p:tavLst>
                                        <p:tav tm="0">
                                          <p:val>
                                            <p:str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566"/>
                                        </p:tgtEl>
                                        <p:attrNameLst>
                                          <p:attrName>style.visibility</p:attrName>
                                        </p:attrNameLst>
                                      </p:cBhvr>
                                      <p:to>
                                        <p:strVal val="visible"/>
                                      </p:to>
                                    </p:set>
                                    <p:animEffect transition="in" filter="fade">
                                      <p:cBhvr>
                                        <p:cTn id="88" dur="500"/>
                                        <p:tgtEl>
                                          <p:spTgt spid="1566"/>
                                        </p:tgtEl>
                                      </p:cBhvr>
                                    </p:animEffect>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nodeType="clickEffect">
                                  <p:stCondLst>
                                    <p:cond delay="0"/>
                                  </p:stCondLst>
                                  <p:childTnLst>
                                    <p:set>
                                      <p:cBhvr>
                                        <p:cTn id="92" dur="1" fill="hold">
                                          <p:stCondLst>
                                            <p:cond delay="0"/>
                                          </p:stCondLst>
                                        </p:cTn>
                                        <p:tgtEl>
                                          <p:spTgt spid="1582"/>
                                        </p:tgtEl>
                                        <p:attrNameLst>
                                          <p:attrName>style.visibility</p:attrName>
                                        </p:attrNameLst>
                                      </p:cBhvr>
                                      <p:to>
                                        <p:strVal val="visible"/>
                                      </p:to>
                                    </p:set>
                                    <p:anim calcmode="lin" valueType="num">
                                      <p:cBhvr additive="base">
                                        <p:cTn id="93" dur="500"/>
                                        <p:tgtEl>
                                          <p:spTgt spid="1582"/>
                                        </p:tgtEl>
                                        <p:attrNameLst>
                                          <p:attrName>ppt_w</p:attrName>
                                        </p:attrNameLst>
                                      </p:cBhvr>
                                      <p:tavLst>
                                        <p:tav tm="0">
                                          <p:val>
                                            <p:strVal val="0"/>
                                          </p:val>
                                        </p:tav>
                                        <p:tav tm="100000">
                                          <p:val>
                                            <p:strVal val="#ppt_w"/>
                                          </p:val>
                                        </p:tav>
                                      </p:tavLst>
                                    </p:anim>
                                    <p:anim calcmode="lin" valueType="num">
                                      <p:cBhvr additive="base">
                                        <p:cTn id="94" dur="500"/>
                                        <p:tgtEl>
                                          <p:spTgt spid="1582"/>
                                        </p:tgtEl>
                                        <p:attrNameLst>
                                          <p:attrName>ppt_h</p:attrName>
                                        </p:attrNameLst>
                                      </p:cBhvr>
                                      <p:tavLst>
                                        <p:tav tm="0">
                                          <p:val>
                                            <p:str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573"/>
                                        </p:tgtEl>
                                        <p:attrNameLst>
                                          <p:attrName>style.visibility</p:attrName>
                                        </p:attrNameLst>
                                      </p:cBhvr>
                                      <p:to>
                                        <p:strVal val="visible"/>
                                      </p:to>
                                    </p:set>
                                    <p:animEffect transition="in" filter="fade">
                                      <p:cBhvr>
                                        <p:cTn id="99" dur="500"/>
                                        <p:tgtEl>
                                          <p:spTgt spid="1573"/>
                                        </p:tgtEl>
                                      </p:cBhvr>
                                    </p:animEffect>
                                  </p:childTnLst>
                                </p:cTn>
                              </p:par>
                            </p:childTnLst>
                          </p:cTn>
                        </p:par>
                      </p:childTnLst>
                    </p:cTn>
                  </p:par>
                  <p:par>
                    <p:cTn id="100" fill="hold">
                      <p:stCondLst>
                        <p:cond delay="indefinite"/>
                      </p:stCondLst>
                      <p:childTnLst>
                        <p:par>
                          <p:cTn id="101" fill="hold">
                            <p:stCondLst>
                              <p:cond delay="0"/>
                            </p:stCondLst>
                            <p:childTnLst>
                              <p:par>
                                <p:cTn id="102" presetID="23" presetClass="entr" presetSubtype="16" fill="hold" nodeType="clickEffect">
                                  <p:stCondLst>
                                    <p:cond delay="0"/>
                                  </p:stCondLst>
                                  <p:childTnLst>
                                    <p:set>
                                      <p:cBhvr>
                                        <p:cTn id="103" dur="1" fill="hold">
                                          <p:stCondLst>
                                            <p:cond delay="0"/>
                                          </p:stCondLst>
                                        </p:cTn>
                                        <p:tgtEl>
                                          <p:spTgt spid="1583"/>
                                        </p:tgtEl>
                                        <p:attrNameLst>
                                          <p:attrName>style.visibility</p:attrName>
                                        </p:attrNameLst>
                                      </p:cBhvr>
                                      <p:to>
                                        <p:strVal val="visible"/>
                                      </p:to>
                                    </p:set>
                                    <p:anim calcmode="lin" valueType="num">
                                      <p:cBhvr additive="base">
                                        <p:cTn id="104" dur="500"/>
                                        <p:tgtEl>
                                          <p:spTgt spid="1583"/>
                                        </p:tgtEl>
                                        <p:attrNameLst>
                                          <p:attrName>ppt_w</p:attrName>
                                        </p:attrNameLst>
                                      </p:cBhvr>
                                      <p:tavLst>
                                        <p:tav tm="0">
                                          <p:val>
                                            <p:strVal val="0"/>
                                          </p:val>
                                        </p:tav>
                                        <p:tav tm="100000">
                                          <p:val>
                                            <p:strVal val="#ppt_w"/>
                                          </p:val>
                                        </p:tav>
                                      </p:tavLst>
                                    </p:anim>
                                    <p:anim calcmode="lin" valueType="num">
                                      <p:cBhvr additive="base">
                                        <p:cTn id="105" dur="500"/>
                                        <p:tgtEl>
                                          <p:spTgt spid="1583"/>
                                        </p:tgtEl>
                                        <p:attrNameLst>
                                          <p:attrName>ppt_h</p:attrName>
                                        </p:attrNameLst>
                                      </p:cBhvr>
                                      <p:tavLst>
                                        <p:tav tm="0">
                                          <p:val>
                                            <p:strVal val="0"/>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620"/>
                                        </p:tgtEl>
                                        <p:attrNameLst>
                                          <p:attrName>style.visibility</p:attrName>
                                        </p:attrNameLst>
                                      </p:cBhvr>
                                      <p:to>
                                        <p:strVal val="visible"/>
                                      </p:to>
                                    </p:set>
                                    <p:animEffect transition="in" filter="fade">
                                      <p:cBhvr>
                                        <p:cTn id="110" dur="500"/>
                                        <p:tgtEl>
                                          <p:spTgt spid="1620"/>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584"/>
                                        </p:tgtEl>
                                        <p:attrNameLst>
                                          <p:attrName>style.visibility</p:attrName>
                                        </p:attrNameLst>
                                      </p:cBhvr>
                                      <p:to>
                                        <p:strVal val="visible"/>
                                      </p:to>
                                    </p:set>
                                    <p:animEffect transition="in" filter="fade">
                                      <p:cBhvr>
                                        <p:cTn id="115" dur="500"/>
                                        <p:tgtEl>
                                          <p:spTgt spid="1584"/>
                                        </p:tgtEl>
                                      </p:cBhvr>
                                    </p:animEffect>
                                  </p:childTnLst>
                                </p:cTn>
                              </p:par>
                              <p:par>
                                <p:cTn id="116" presetID="10" presetClass="entr" presetSubtype="0" fill="hold" nodeType="withEffect">
                                  <p:stCondLst>
                                    <p:cond delay="0"/>
                                  </p:stCondLst>
                                  <p:childTnLst>
                                    <p:set>
                                      <p:cBhvr>
                                        <p:cTn id="117" dur="1" fill="hold">
                                          <p:stCondLst>
                                            <p:cond delay="0"/>
                                          </p:stCondLst>
                                        </p:cTn>
                                        <p:tgtEl>
                                          <p:spTgt spid="1567"/>
                                        </p:tgtEl>
                                        <p:attrNameLst>
                                          <p:attrName>style.visibility</p:attrName>
                                        </p:attrNameLst>
                                      </p:cBhvr>
                                      <p:to>
                                        <p:strVal val="visible"/>
                                      </p:to>
                                    </p:set>
                                    <p:animEffect transition="in" filter="fade">
                                      <p:cBhvr>
                                        <p:cTn id="118" dur="500"/>
                                        <p:tgtEl>
                                          <p:spTgt spid="1567"/>
                                        </p:tgtEl>
                                      </p:cBhvr>
                                    </p:animEffect>
                                  </p:childTnLst>
                                </p:cTn>
                              </p:par>
                              <p:par>
                                <p:cTn id="119" presetID="10" presetClass="entr" presetSubtype="0" fill="hold" nodeType="withEffect">
                                  <p:stCondLst>
                                    <p:cond delay="0"/>
                                  </p:stCondLst>
                                  <p:childTnLst>
                                    <p:set>
                                      <p:cBhvr>
                                        <p:cTn id="120" dur="1" fill="hold">
                                          <p:stCondLst>
                                            <p:cond delay="0"/>
                                          </p:stCondLst>
                                        </p:cTn>
                                        <p:tgtEl>
                                          <p:spTgt spid="1585"/>
                                        </p:tgtEl>
                                        <p:attrNameLst>
                                          <p:attrName>style.visibility</p:attrName>
                                        </p:attrNameLst>
                                      </p:cBhvr>
                                      <p:to>
                                        <p:strVal val="visible"/>
                                      </p:to>
                                    </p:set>
                                    <p:animEffect transition="in" filter="fade">
                                      <p:cBhvr>
                                        <p:cTn id="121" dur="500"/>
                                        <p:tgtEl>
                                          <p:spTgt spid="1585"/>
                                        </p:tgtEl>
                                      </p:cBhvr>
                                    </p:animEffect>
                                  </p:childTnLst>
                                </p:cTn>
                              </p:par>
                              <p:par>
                                <p:cTn id="122" presetID="10" presetClass="entr" presetSubtype="0" fill="hold" nodeType="withEffect">
                                  <p:stCondLst>
                                    <p:cond delay="0"/>
                                  </p:stCondLst>
                                  <p:childTnLst>
                                    <p:set>
                                      <p:cBhvr>
                                        <p:cTn id="123" dur="1" fill="hold">
                                          <p:stCondLst>
                                            <p:cond delay="0"/>
                                          </p:stCondLst>
                                        </p:cTn>
                                        <p:tgtEl>
                                          <p:spTgt spid="1574"/>
                                        </p:tgtEl>
                                        <p:attrNameLst>
                                          <p:attrName>style.visibility</p:attrName>
                                        </p:attrNameLst>
                                      </p:cBhvr>
                                      <p:to>
                                        <p:strVal val="visible"/>
                                      </p:to>
                                    </p:set>
                                    <p:animEffect transition="in" filter="fade">
                                      <p:cBhvr>
                                        <p:cTn id="124" dur="500"/>
                                        <p:tgtEl>
                                          <p:spTgt spid="1574"/>
                                        </p:tgtEl>
                                      </p:cBhvr>
                                    </p:animEffect>
                                  </p:childTnLst>
                                </p:cTn>
                              </p:par>
                              <p:par>
                                <p:cTn id="125" presetID="10" presetClass="entr" presetSubtype="0" fill="hold" nodeType="withEffect">
                                  <p:stCondLst>
                                    <p:cond delay="0"/>
                                  </p:stCondLst>
                                  <p:childTnLst>
                                    <p:set>
                                      <p:cBhvr>
                                        <p:cTn id="126" dur="1" fill="hold">
                                          <p:stCondLst>
                                            <p:cond delay="0"/>
                                          </p:stCondLst>
                                        </p:cTn>
                                        <p:tgtEl>
                                          <p:spTgt spid="1586"/>
                                        </p:tgtEl>
                                        <p:attrNameLst>
                                          <p:attrName>style.visibility</p:attrName>
                                        </p:attrNameLst>
                                      </p:cBhvr>
                                      <p:to>
                                        <p:strVal val="visible"/>
                                      </p:to>
                                    </p:set>
                                    <p:animEffect transition="in" filter="fade">
                                      <p:cBhvr>
                                        <p:cTn id="127" dur="500"/>
                                        <p:tgtEl>
                                          <p:spTgt spid="158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621"/>
                                        </p:tgtEl>
                                        <p:attrNameLst>
                                          <p:attrName>style.visibility</p:attrName>
                                        </p:attrNameLst>
                                      </p:cBhvr>
                                      <p:to>
                                        <p:strVal val="visible"/>
                                      </p:to>
                                    </p:set>
                                    <p:animEffect transition="in" filter="fade">
                                      <p:cBhvr>
                                        <p:cTn id="132" dur="500"/>
                                        <p:tgtEl>
                                          <p:spTgt spid="162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1609"/>
                                        </p:tgtEl>
                                        <p:attrNameLst>
                                          <p:attrName>style.visibility</p:attrName>
                                        </p:attrNameLst>
                                      </p:cBhvr>
                                      <p:to>
                                        <p:strVal val="visible"/>
                                      </p:to>
                                    </p:set>
                                    <p:animEffect transition="in" filter="fade">
                                      <p:cBhvr>
                                        <p:cTn id="137" dur="500"/>
                                        <p:tgtEl>
                                          <p:spTgt spid="1609"/>
                                        </p:tgtEl>
                                      </p:cBhvr>
                                    </p:animEffect>
                                  </p:childTnLst>
                                </p:cTn>
                              </p:par>
                              <p:par>
                                <p:cTn id="138" presetID="10" presetClass="entr" presetSubtype="0" fill="hold" nodeType="withEffect">
                                  <p:stCondLst>
                                    <p:cond delay="0"/>
                                  </p:stCondLst>
                                  <p:childTnLst>
                                    <p:set>
                                      <p:cBhvr>
                                        <p:cTn id="139" dur="1" fill="hold">
                                          <p:stCondLst>
                                            <p:cond delay="0"/>
                                          </p:stCondLst>
                                        </p:cTn>
                                        <p:tgtEl>
                                          <p:spTgt spid="1613"/>
                                        </p:tgtEl>
                                        <p:attrNameLst>
                                          <p:attrName>style.visibility</p:attrName>
                                        </p:attrNameLst>
                                      </p:cBhvr>
                                      <p:to>
                                        <p:strVal val="visible"/>
                                      </p:to>
                                    </p:set>
                                    <p:animEffect transition="in" filter="fade">
                                      <p:cBhvr>
                                        <p:cTn id="140" dur="500"/>
                                        <p:tgtEl>
                                          <p:spTgt spid="1613"/>
                                        </p:tgtEl>
                                      </p:cBhvr>
                                    </p:animEffect>
                                  </p:childTnLst>
                                </p:cTn>
                              </p:par>
                              <p:par>
                                <p:cTn id="141" presetID="10" presetClass="entr" presetSubtype="0" fill="hold" nodeType="withEffect">
                                  <p:stCondLst>
                                    <p:cond delay="0"/>
                                  </p:stCondLst>
                                  <p:childTnLst>
                                    <p:set>
                                      <p:cBhvr>
                                        <p:cTn id="142" dur="1" fill="hold">
                                          <p:stCondLst>
                                            <p:cond delay="0"/>
                                          </p:stCondLst>
                                        </p:cTn>
                                        <p:tgtEl>
                                          <p:spTgt spid="1612"/>
                                        </p:tgtEl>
                                        <p:attrNameLst>
                                          <p:attrName>style.visibility</p:attrName>
                                        </p:attrNameLst>
                                      </p:cBhvr>
                                      <p:to>
                                        <p:strVal val="visible"/>
                                      </p:to>
                                    </p:set>
                                    <p:animEffect transition="in" filter="fade">
                                      <p:cBhvr>
                                        <p:cTn id="143" dur="500"/>
                                        <p:tgtEl>
                                          <p:spTgt spid="1612"/>
                                        </p:tgtEl>
                                      </p:cBhvr>
                                    </p:animEffect>
                                  </p:childTnLst>
                                </p:cTn>
                              </p:par>
                              <p:par>
                                <p:cTn id="144" presetID="10" presetClass="entr" presetSubtype="0" fill="hold" nodeType="withEffect">
                                  <p:stCondLst>
                                    <p:cond delay="0"/>
                                  </p:stCondLst>
                                  <p:childTnLst>
                                    <p:set>
                                      <p:cBhvr>
                                        <p:cTn id="145" dur="1" fill="hold">
                                          <p:stCondLst>
                                            <p:cond delay="0"/>
                                          </p:stCondLst>
                                        </p:cTn>
                                        <p:tgtEl>
                                          <p:spTgt spid="1568"/>
                                        </p:tgtEl>
                                        <p:attrNameLst>
                                          <p:attrName>style.visibility</p:attrName>
                                        </p:attrNameLst>
                                      </p:cBhvr>
                                      <p:to>
                                        <p:strVal val="visible"/>
                                      </p:to>
                                    </p:set>
                                    <p:animEffect transition="in" filter="fade">
                                      <p:cBhvr>
                                        <p:cTn id="146" dur="500"/>
                                        <p:tgtEl>
                                          <p:spTgt spid="1568"/>
                                        </p:tgtEl>
                                      </p:cBhvr>
                                    </p:animEffect>
                                  </p:childTnLst>
                                </p:cTn>
                              </p:par>
                              <p:par>
                                <p:cTn id="147" presetID="10" presetClass="entr" presetSubtype="0" fill="hold" nodeType="withEffect">
                                  <p:stCondLst>
                                    <p:cond delay="0"/>
                                  </p:stCondLst>
                                  <p:childTnLst>
                                    <p:set>
                                      <p:cBhvr>
                                        <p:cTn id="148" dur="1" fill="hold">
                                          <p:stCondLst>
                                            <p:cond delay="0"/>
                                          </p:stCondLst>
                                        </p:cTn>
                                        <p:tgtEl>
                                          <p:spTgt spid="1610"/>
                                        </p:tgtEl>
                                        <p:attrNameLst>
                                          <p:attrName>style.visibility</p:attrName>
                                        </p:attrNameLst>
                                      </p:cBhvr>
                                      <p:to>
                                        <p:strVal val="visible"/>
                                      </p:to>
                                    </p:set>
                                    <p:animEffect transition="in" filter="fade">
                                      <p:cBhvr>
                                        <p:cTn id="149" dur="500"/>
                                        <p:tgtEl>
                                          <p:spTgt spid="1610"/>
                                        </p:tgtEl>
                                      </p:cBhvr>
                                    </p:animEffect>
                                  </p:childTnLst>
                                </p:cTn>
                              </p:par>
                              <p:par>
                                <p:cTn id="150" presetID="10" presetClass="entr" presetSubtype="0" fill="hold" nodeType="withEffect">
                                  <p:stCondLst>
                                    <p:cond delay="0"/>
                                  </p:stCondLst>
                                  <p:childTnLst>
                                    <p:set>
                                      <p:cBhvr>
                                        <p:cTn id="151" dur="1" fill="hold">
                                          <p:stCondLst>
                                            <p:cond delay="0"/>
                                          </p:stCondLst>
                                        </p:cTn>
                                        <p:tgtEl>
                                          <p:spTgt spid="1615"/>
                                        </p:tgtEl>
                                        <p:attrNameLst>
                                          <p:attrName>style.visibility</p:attrName>
                                        </p:attrNameLst>
                                      </p:cBhvr>
                                      <p:to>
                                        <p:strVal val="visible"/>
                                      </p:to>
                                    </p:set>
                                    <p:animEffect transition="in" filter="fade">
                                      <p:cBhvr>
                                        <p:cTn id="152" dur="500"/>
                                        <p:tgtEl>
                                          <p:spTgt spid="1615"/>
                                        </p:tgtEl>
                                      </p:cBhvr>
                                    </p:animEffect>
                                  </p:childTnLst>
                                </p:cTn>
                              </p:par>
                              <p:par>
                                <p:cTn id="153" presetID="10" presetClass="entr" presetSubtype="0" fill="hold" nodeType="withEffect">
                                  <p:stCondLst>
                                    <p:cond delay="0"/>
                                  </p:stCondLst>
                                  <p:childTnLst>
                                    <p:set>
                                      <p:cBhvr>
                                        <p:cTn id="154" dur="1" fill="hold">
                                          <p:stCondLst>
                                            <p:cond delay="0"/>
                                          </p:stCondLst>
                                        </p:cTn>
                                        <p:tgtEl>
                                          <p:spTgt spid="1614"/>
                                        </p:tgtEl>
                                        <p:attrNameLst>
                                          <p:attrName>style.visibility</p:attrName>
                                        </p:attrNameLst>
                                      </p:cBhvr>
                                      <p:to>
                                        <p:strVal val="visible"/>
                                      </p:to>
                                    </p:set>
                                    <p:animEffect transition="in" filter="fade">
                                      <p:cBhvr>
                                        <p:cTn id="155" dur="500"/>
                                        <p:tgtEl>
                                          <p:spTgt spid="1614"/>
                                        </p:tgtEl>
                                      </p:cBhvr>
                                    </p:animEffect>
                                  </p:childTnLst>
                                </p:cTn>
                              </p:par>
                              <p:par>
                                <p:cTn id="156" presetID="10" presetClass="entr" presetSubtype="0" fill="hold" nodeType="withEffect">
                                  <p:stCondLst>
                                    <p:cond delay="0"/>
                                  </p:stCondLst>
                                  <p:childTnLst>
                                    <p:set>
                                      <p:cBhvr>
                                        <p:cTn id="157" dur="1" fill="hold">
                                          <p:stCondLst>
                                            <p:cond delay="0"/>
                                          </p:stCondLst>
                                        </p:cTn>
                                        <p:tgtEl>
                                          <p:spTgt spid="1575"/>
                                        </p:tgtEl>
                                        <p:attrNameLst>
                                          <p:attrName>style.visibility</p:attrName>
                                        </p:attrNameLst>
                                      </p:cBhvr>
                                      <p:to>
                                        <p:strVal val="visible"/>
                                      </p:to>
                                    </p:set>
                                    <p:animEffect transition="in" filter="fade">
                                      <p:cBhvr>
                                        <p:cTn id="158" dur="500"/>
                                        <p:tgtEl>
                                          <p:spTgt spid="1575"/>
                                        </p:tgtEl>
                                      </p:cBhvr>
                                    </p:animEffect>
                                  </p:childTnLst>
                                </p:cTn>
                              </p:par>
                              <p:par>
                                <p:cTn id="159" presetID="10" presetClass="entr" presetSubtype="0" fill="hold" nodeType="withEffect">
                                  <p:stCondLst>
                                    <p:cond delay="0"/>
                                  </p:stCondLst>
                                  <p:childTnLst>
                                    <p:set>
                                      <p:cBhvr>
                                        <p:cTn id="160" dur="1" fill="hold">
                                          <p:stCondLst>
                                            <p:cond delay="0"/>
                                          </p:stCondLst>
                                        </p:cTn>
                                        <p:tgtEl>
                                          <p:spTgt spid="1611"/>
                                        </p:tgtEl>
                                        <p:attrNameLst>
                                          <p:attrName>style.visibility</p:attrName>
                                        </p:attrNameLst>
                                      </p:cBhvr>
                                      <p:to>
                                        <p:strVal val="visible"/>
                                      </p:to>
                                    </p:set>
                                    <p:animEffect transition="in" filter="fade">
                                      <p:cBhvr>
                                        <p:cTn id="161" dur="500"/>
                                        <p:tgtEl>
                                          <p:spTgt spid="1611"/>
                                        </p:tgtEl>
                                      </p:cBhvr>
                                    </p:animEffect>
                                  </p:childTnLst>
                                </p:cTn>
                              </p:par>
                              <p:par>
                                <p:cTn id="162" presetID="10" presetClass="entr" presetSubtype="0" fill="hold" nodeType="withEffect">
                                  <p:stCondLst>
                                    <p:cond delay="0"/>
                                  </p:stCondLst>
                                  <p:childTnLst>
                                    <p:set>
                                      <p:cBhvr>
                                        <p:cTn id="163" dur="1" fill="hold">
                                          <p:stCondLst>
                                            <p:cond delay="0"/>
                                          </p:stCondLst>
                                        </p:cTn>
                                        <p:tgtEl>
                                          <p:spTgt spid="1617"/>
                                        </p:tgtEl>
                                        <p:attrNameLst>
                                          <p:attrName>style.visibility</p:attrName>
                                        </p:attrNameLst>
                                      </p:cBhvr>
                                      <p:to>
                                        <p:strVal val="visible"/>
                                      </p:to>
                                    </p:set>
                                    <p:animEffect transition="in" filter="fade">
                                      <p:cBhvr>
                                        <p:cTn id="164" dur="500"/>
                                        <p:tgtEl>
                                          <p:spTgt spid="1617"/>
                                        </p:tgtEl>
                                      </p:cBhvr>
                                    </p:animEffect>
                                  </p:childTnLst>
                                </p:cTn>
                              </p:par>
                              <p:par>
                                <p:cTn id="165" presetID="10" presetClass="entr" presetSubtype="0" fill="hold" nodeType="withEffect">
                                  <p:stCondLst>
                                    <p:cond delay="0"/>
                                  </p:stCondLst>
                                  <p:childTnLst>
                                    <p:set>
                                      <p:cBhvr>
                                        <p:cTn id="166" dur="1" fill="hold">
                                          <p:stCondLst>
                                            <p:cond delay="0"/>
                                          </p:stCondLst>
                                        </p:cTn>
                                        <p:tgtEl>
                                          <p:spTgt spid="1616"/>
                                        </p:tgtEl>
                                        <p:attrNameLst>
                                          <p:attrName>style.visibility</p:attrName>
                                        </p:attrNameLst>
                                      </p:cBhvr>
                                      <p:to>
                                        <p:strVal val="visible"/>
                                      </p:to>
                                    </p:set>
                                    <p:animEffect transition="in" filter="fade">
                                      <p:cBhvr>
                                        <p:cTn id="167" dur="500"/>
                                        <p:tgtEl>
                                          <p:spTgt spid="1616"/>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1622"/>
                                        </p:tgtEl>
                                        <p:attrNameLst>
                                          <p:attrName>style.visibility</p:attrName>
                                        </p:attrNameLst>
                                      </p:cBhvr>
                                      <p:to>
                                        <p:strVal val="visible"/>
                                      </p:to>
                                    </p:set>
                                    <p:animEffect transition="in" filter="fade">
                                      <p:cBhvr>
                                        <p:cTn id="172" dur="500"/>
                                        <p:tgtEl>
                                          <p:spTgt spid="1622"/>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1587"/>
                                        </p:tgtEl>
                                        <p:attrNameLst>
                                          <p:attrName>style.visibility</p:attrName>
                                        </p:attrNameLst>
                                      </p:cBhvr>
                                      <p:to>
                                        <p:strVal val="visible"/>
                                      </p:to>
                                    </p:set>
                                    <p:animEffect transition="in" filter="fade">
                                      <p:cBhvr>
                                        <p:cTn id="177" dur="500"/>
                                        <p:tgtEl>
                                          <p:spTgt spid="1587"/>
                                        </p:tgtEl>
                                      </p:cBhvr>
                                    </p:animEffect>
                                  </p:childTnLst>
                                </p:cTn>
                              </p:par>
                              <p:par>
                                <p:cTn id="178" presetID="10" presetClass="entr" presetSubtype="0" fill="hold" nodeType="withEffect">
                                  <p:stCondLst>
                                    <p:cond delay="0"/>
                                  </p:stCondLst>
                                  <p:childTnLst>
                                    <p:set>
                                      <p:cBhvr>
                                        <p:cTn id="179" dur="1" fill="hold">
                                          <p:stCondLst>
                                            <p:cond delay="0"/>
                                          </p:stCondLst>
                                        </p:cTn>
                                        <p:tgtEl>
                                          <p:spTgt spid="1569"/>
                                        </p:tgtEl>
                                        <p:attrNameLst>
                                          <p:attrName>style.visibility</p:attrName>
                                        </p:attrNameLst>
                                      </p:cBhvr>
                                      <p:to>
                                        <p:strVal val="visible"/>
                                      </p:to>
                                    </p:set>
                                    <p:animEffect transition="in" filter="fade">
                                      <p:cBhvr>
                                        <p:cTn id="180" dur="500"/>
                                        <p:tgtEl>
                                          <p:spTgt spid="1569"/>
                                        </p:tgtEl>
                                      </p:cBhvr>
                                    </p:animEffect>
                                  </p:childTnLst>
                                </p:cTn>
                              </p:par>
                              <p:par>
                                <p:cTn id="181" presetID="10" presetClass="entr" presetSubtype="0" fill="hold" nodeType="withEffect">
                                  <p:stCondLst>
                                    <p:cond delay="0"/>
                                  </p:stCondLst>
                                  <p:childTnLst>
                                    <p:set>
                                      <p:cBhvr>
                                        <p:cTn id="182" dur="1" fill="hold">
                                          <p:stCondLst>
                                            <p:cond delay="0"/>
                                          </p:stCondLst>
                                        </p:cTn>
                                        <p:tgtEl>
                                          <p:spTgt spid="1588"/>
                                        </p:tgtEl>
                                        <p:attrNameLst>
                                          <p:attrName>style.visibility</p:attrName>
                                        </p:attrNameLst>
                                      </p:cBhvr>
                                      <p:to>
                                        <p:strVal val="visible"/>
                                      </p:to>
                                    </p:set>
                                    <p:animEffect transition="in" filter="fade">
                                      <p:cBhvr>
                                        <p:cTn id="183" dur="500"/>
                                        <p:tgtEl>
                                          <p:spTgt spid="1588"/>
                                        </p:tgtEl>
                                      </p:cBhvr>
                                    </p:animEffect>
                                  </p:childTnLst>
                                </p:cTn>
                              </p:par>
                              <p:par>
                                <p:cTn id="184" presetID="10" presetClass="entr" presetSubtype="0" fill="hold" nodeType="withEffect">
                                  <p:stCondLst>
                                    <p:cond delay="0"/>
                                  </p:stCondLst>
                                  <p:childTnLst>
                                    <p:set>
                                      <p:cBhvr>
                                        <p:cTn id="185" dur="1" fill="hold">
                                          <p:stCondLst>
                                            <p:cond delay="0"/>
                                          </p:stCondLst>
                                        </p:cTn>
                                        <p:tgtEl>
                                          <p:spTgt spid="1576"/>
                                        </p:tgtEl>
                                        <p:attrNameLst>
                                          <p:attrName>style.visibility</p:attrName>
                                        </p:attrNameLst>
                                      </p:cBhvr>
                                      <p:to>
                                        <p:strVal val="visible"/>
                                      </p:to>
                                    </p:set>
                                    <p:animEffect transition="in" filter="fade">
                                      <p:cBhvr>
                                        <p:cTn id="186" dur="500"/>
                                        <p:tgtEl>
                                          <p:spTgt spid="1576"/>
                                        </p:tgtEl>
                                      </p:cBhvr>
                                    </p:animEffect>
                                  </p:childTnLst>
                                </p:cTn>
                              </p:par>
                              <p:par>
                                <p:cTn id="187" presetID="10" presetClass="entr" presetSubtype="0" fill="hold" nodeType="withEffect">
                                  <p:stCondLst>
                                    <p:cond delay="0"/>
                                  </p:stCondLst>
                                  <p:childTnLst>
                                    <p:set>
                                      <p:cBhvr>
                                        <p:cTn id="188" dur="1" fill="hold">
                                          <p:stCondLst>
                                            <p:cond delay="0"/>
                                          </p:stCondLst>
                                        </p:cTn>
                                        <p:tgtEl>
                                          <p:spTgt spid="1589"/>
                                        </p:tgtEl>
                                        <p:attrNameLst>
                                          <p:attrName>style.visibility</p:attrName>
                                        </p:attrNameLst>
                                      </p:cBhvr>
                                      <p:to>
                                        <p:strVal val="visible"/>
                                      </p:to>
                                    </p:set>
                                    <p:animEffect transition="in" filter="fade">
                                      <p:cBhvr>
                                        <p:cTn id="189" dur="500"/>
                                        <p:tgtEl>
                                          <p:spTgt spid="1589"/>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1623"/>
                                        </p:tgtEl>
                                        <p:attrNameLst>
                                          <p:attrName>style.visibility</p:attrName>
                                        </p:attrNameLst>
                                      </p:cBhvr>
                                      <p:to>
                                        <p:strVal val="visible"/>
                                      </p:to>
                                    </p:set>
                                    <p:animEffect transition="in" filter="fade">
                                      <p:cBhvr>
                                        <p:cTn id="194" dur="500"/>
                                        <p:tgtEl>
                                          <p:spTgt spid="1623"/>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1590"/>
                                        </p:tgtEl>
                                        <p:attrNameLst>
                                          <p:attrName>style.visibility</p:attrName>
                                        </p:attrNameLst>
                                      </p:cBhvr>
                                      <p:to>
                                        <p:strVal val="visible"/>
                                      </p:to>
                                    </p:set>
                                    <p:animEffect transition="in" filter="fade">
                                      <p:cBhvr>
                                        <p:cTn id="199" dur="1000"/>
                                        <p:tgtEl>
                                          <p:spTgt spid="1590"/>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1570"/>
                                        </p:tgtEl>
                                        <p:attrNameLst>
                                          <p:attrName>style.visibility</p:attrName>
                                        </p:attrNameLst>
                                      </p:cBhvr>
                                      <p:to>
                                        <p:strVal val="visible"/>
                                      </p:to>
                                    </p:set>
                                    <p:animEffect transition="in" filter="fade">
                                      <p:cBhvr>
                                        <p:cTn id="204" dur="500"/>
                                        <p:tgtEl>
                                          <p:spTgt spid="1570"/>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1591"/>
                                        </p:tgtEl>
                                        <p:attrNameLst>
                                          <p:attrName>style.visibility</p:attrName>
                                        </p:attrNameLst>
                                      </p:cBhvr>
                                      <p:to>
                                        <p:strVal val="visible"/>
                                      </p:to>
                                    </p:set>
                                    <p:animEffect transition="in" filter="fade">
                                      <p:cBhvr>
                                        <p:cTn id="209" dur="1000"/>
                                        <p:tgtEl>
                                          <p:spTgt spid="1591"/>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1577"/>
                                        </p:tgtEl>
                                        <p:attrNameLst>
                                          <p:attrName>style.visibility</p:attrName>
                                        </p:attrNameLst>
                                      </p:cBhvr>
                                      <p:to>
                                        <p:strVal val="visible"/>
                                      </p:to>
                                    </p:set>
                                    <p:animEffect transition="in" filter="fade">
                                      <p:cBhvr>
                                        <p:cTn id="214" dur="500"/>
                                        <p:tgtEl>
                                          <p:spTgt spid="1577"/>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nodeType="clickEffect">
                                  <p:stCondLst>
                                    <p:cond delay="0"/>
                                  </p:stCondLst>
                                  <p:childTnLst>
                                    <p:set>
                                      <p:cBhvr>
                                        <p:cTn id="218" dur="1" fill="hold">
                                          <p:stCondLst>
                                            <p:cond delay="0"/>
                                          </p:stCondLst>
                                        </p:cTn>
                                        <p:tgtEl>
                                          <p:spTgt spid="1592"/>
                                        </p:tgtEl>
                                        <p:attrNameLst>
                                          <p:attrName>style.visibility</p:attrName>
                                        </p:attrNameLst>
                                      </p:cBhvr>
                                      <p:to>
                                        <p:strVal val="visible"/>
                                      </p:to>
                                    </p:set>
                                    <p:animEffect transition="in" filter="fade">
                                      <p:cBhvr>
                                        <p:cTn id="219" dur="1000"/>
                                        <p:tgtEl>
                                          <p:spTgt spid="1592"/>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nodeType="clickEffect">
                                  <p:stCondLst>
                                    <p:cond delay="0"/>
                                  </p:stCondLst>
                                  <p:childTnLst>
                                    <p:set>
                                      <p:cBhvr>
                                        <p:cTn id="223" dur="1" fill="hold">
                                          <p:stCondLst>
                                            <p:cond delay="0"/>
                                          </p:stCondLst>
                                        </p:cTn>
                                        <p:tgtEl>
                                          <p:spTgt spid="1624"/>
                                        </p:tgtEl>
                                        <p:attrNameLst>
                                          <p:attrName>style.visibility</p:attrName>
                                        </p:attrNameLst>
                                      </p:cBhvr>
                                      <p:to>
                                        <p:strVal val="visible"/>
                                      </p:to>
                                    </p:set>
                                    <p:animEffect transition="in" filter="fade">
                                      <p:cBhvr>
                                        <p:cTn id="224" dur="500"/>
                                        <p:tgtEl>
                                          <p:spTgt spid="1624"/>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nodeType="clickEffect">
                                  <p:stCondLst>
                                    <p:cond delay="0"/>
                                  </p:stCondLst>
                                  <p:childTnLst>
                                    <p:set>
                                      <p:cBhvr>
                                        <p:cTn id="228" dur="1" fill="hold">
                                          <p:stCondLst>
                                            <p:cond delay="0"/>
                                          </p:stCondLst>
                                        </p:cTn>
                                        <p:tgtEl>
                                          <p:spTgt spid="1593"/>
                                        </p:tgtEl>
                                        <p:attrNameLst>
                                          <p:attrName>style.visibility</p:attrName>
                                        </p:attrNameLst>
                                      </p:cBhvr>
                                      <p:to>
                                        <p:strVal val="visible"/>
                                      </p:to>
                                    </p:set>
                                    <p:animEffect transition="in" filter="fade">
                                      <p:cBhvr>
                                        <p:cTn id="229" dur="500"/>
                                        <p:tgtEl>
                                          <p:spTgt spid="1593"/>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nodeType="clickEffect">
                                  <p:stCondLst>
                                    <p:cond delay="0"/>
                                  </p:stCondLst>
                                  <p:childTnLst>
                                    <p:set>
                                      <p:cBhvr>
                                        <p:cTn id="233" dur="1" fill="hold">
                                          <p:stCondLst>
                                            <p:cond delay="0"/>
                                          </p:stCondLst>
                                        </p:cTn>
                                        <p:tgtEl>
                                          <p:spTgt spid="1578"/>
                                        </p:tgtEl>
                                        <p:attrNameLst>
                                          <p:attrName>style.visibility</p:attrName>
                                        </p:attrNameLst>
                                      </p:cBhvr>
                                      <p:to>
                                        <p:strVal val="visible"/>
                                      </p:to>
                                    </p:set>
                                    <p:animEffect transition="in" filter="fade">
                                      <p:cBhvr>
                                        <p:cTn id="234" dur="500"/>
                                        <p:tgtEl>
                                          <p:spTgt spid="1578"/>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nodeType="clickEffect">
                                  <p:stCondLst>
                                    <p:cond delay="0"/>
                                  </p:stCondLst>
                                  <p:childTnLst>
                                    <p:set>
                                      <p:cBhvr>
                                        <p:cTn id="238" dur="1" fill="hold">
                                          <p:stCondLst>
                                            <p:cond delay="0"/>
                                          </p:stCondLst>
                                        </p:cTn>
                                        <p:tgtEl>
                                          <p:spTgt spid="1594"/>
                                        </p:tgtEl>
                                        <p:attrNameLst>
                                          <p:attrName>style.visibility</p:attrName>
                                        </p:attrNameLst>
                                      </p:cBhvr>
                                      <p:to>
                                        <p:strVal val="visible"/>
                                      </p:to>
                                    </p:set>
                                    <p:animEffect transition="in" filter="fade">
                                      <p:cBhvr>
                                        <p:cTn id="239" dur="500"/>
                                        <p:tgtEl>
                                          <p:spTgt spid="1594"/>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nodeType="clickEffect">
                                  <p:stCondLst>
                                    <p:cond delay="0"/>
                                  </p:stCondLst>
                                  <p:childTnLst>
                                    <p:set>
                                      <p:cBhvr>
                                        <p:cTn id="243" dur="1" fill="hold">
                                          <p:stCondLst>
                                            <p:cond delay="0"/>
                                          </p:stCondLst>
                                        </p:cTn>
                                        <p:tgtEl>
                                          <p:spTgt spid="1625"/>
                                        </p:tgtEl>
                                        <p:attrNameLst>
                                          <p:attrName>style.visibility</p:attrName>
                                        </p:attrNameLst>
                                      </p:cBhvr>
                                      <p:to>
                                        <p:strVal val="visible"/>
                                      </p:to>
                                    </p:set>
                                    <p:animEffect transition="in" filter="fade">
                                      <p:cBhvr>
                                        <p:cTn id="244" dur="500"/>
                                        <p:tgtEl>
                                          <p:spTgt spid="1625"/>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nodeType="clickEffect">
                                  <p:stCondLst>
                                    <p:cond delay="0"/>
                                  </p:stCondLst>
                                  <p:childTnLst>
                                    <p:set>
                                      <p:cBhvr>
                                        <p:cTn id="248" dur="1" fill="hold">
                                          <p:stCondLst>
                                            <p:cond delay="0"/>
                                          </p:stCondLst>
                                        </p:cTn>
                                        <p:tgtEl>
                                          <p:spTgt spid="1608"/>
                                        </p:tgtEl>
                                        <p:attrNameLst>
                                          <p:attrName>style.visibility</p:attrName>
                                        </p:attrNameLst>
                                      </p:cBhvr>
                                      <p:to>
                                        <p:strVal val="visible"/>
                                      </p:to>
                                    </p:set>
                                    <p:animEffect transition="in" filter="fade">
                                      <p:cBhvr>
                                        <p:cTn id="249" dur="1822"/>
                                        <p:tgtEl>
                                          <p:spTgt spid="1608"/>
                                        </p:tgtEl>
                                      </p:cBhvr>
                                    </p:animEffect>
                                  </p:childTnLst>
                                </p:cTn>
                              </p:par>
                            </p:childTnLst>
                          </p:cTn>
                        </p:par>
                      </p:childTnLst>
                    </p:cTn>
                  </p:par>
                  <p:par>
                    <p:cTn id="250" fill="hold">
                      <p:stCondLst>
                        <p:cond delay="indefinite"/>
                      </p:stCondLst>
                      <p:childTnLst>
                        <p:par>
                          <p:cTn id="251" fill="hold">
                            <p:stCondLst>
                              <p:cond delay="0"/>
                            </p:stCondLst>
                            <p:childTnLst>
                              <p:par>
                                <p:cTn id="252" presetID="10" presetClass="entr" presetSubtype="0" fill="hold" nodeType="clickEffect">
                                  <p:stCondLst>
                                    <p:cond delay="0"/>
                                  </p:stCondLst>
                                  <p:childTnLst>
                                    <p:set>
                                      <p:cBhvr>
                                        <p:cTn id="253" dur="1" fill="hold">
                                          <p:stCondLst>
                                            <p:cond delay="0"/>
                                          </p:stCondLst>
                                        </p:cTn>
                                        <p:tgtEl>
                                          <p:spTgt spid="1602"/>
                                        </p:tgtEl>
                                        <p:attrNameLst>
                                          <p:attrName>style.visibility</p:attrName>
                                        </p:attrNameLst>
                                      </p:cBhvr>
                                      <p:to>
                                        <p:strVal val="visible"/>
                                      </p:to>
                                    </p:set>
                                    <p:animEffect transition="in" filter="fade">
                                      <p:cBhvr>
                                        <p:cTn id="254" dur="1000"/>
                                        <p:tgtEl>
                                          <p:spTgt spid="1602"/>
                                        </p:tgtEl>
                                      </p:cBhvr>
                                    </p:animEffect>
                                  </p:childTnLst>
                                </p:cTn>
                              </p:par>
                            </p:childTnLst>
                          </p:cTn>
                        </p:par>
                        <p:par>
                          <p:cTn id="255" fill="hold">
                            <p:stCondLst>
                              <p:cond delay="1000"/>
                            </p:stCondLst>
                            <p:childTnLst>
                              <p:par>
                                <p:cTn id="256" presetID="23" presetClass="entr" presetSubtype="16" fill="hold" nodeType="afterEffect">
                                  <p:stCondLst>
                                    <p:cond delay="0"/>
                                  </p:stCondLst>
                                  <p:childTnLst>
                                    <p:set>
                                      <p:cBhvr>
                                        <p:cTn id="257" dur="1" fill="hold">
                                          <p:stCondLst>
                                            <p:cond delay="0"/>
                                          </p:stCondLst>
                                        </p:cTn>
                                        <p:tgtEl>
                                          <p:spTgt spid="1599"/>
                                        </p:tgtEl>
                                        <p:attrNameLst>
                                          <p:attrName>style.visibility</p:attrName>
                                        </p:attrNameLst>
                                      </p:cBhvr>
                                      <p:to>
                                        <p:strVal val="visible"/>
                                      </p:to>
                                    </p:set>
                                    <p:anim calcmode="lin" valueType="num">
                                      <p:cBhvr additive="base">
                                        <p:cTn id="258" dur="500"/>
                                        <p:tgtEl>
                                          <p:spTgt spid="1599"/>
                                        </p:tgtEl>
                                        <p:attrNameLst>
                                          <p:attrName>ppt_w</p:attrName>
                                        </p:attrNameLst>
                                      </p:cBhvr>
                                      <p:tavLst>
                                        <p:tav tm="0">
                                          <p:val>
                                            <p:strVal val="0"/>
                                          </p:val>
                                        </p:tav>
                                        <p:tav tm="100000">
                                          <p:val>
                                            <p:strVal val="#ppt_w"/>
                                          </p:val>
                                        </p:tav>
                                      </p:tavLst>
                                    </p:anim>
                                    <p:anim calcmode="lin" valueType="num">
                                      <p:cBhvr additive="base">
                                        <p:cTn id="259" dur="500"/>
                                        <p:tgtEl>
                                          <p:spTgt spid="1599"/>
                                        </p:tgtEl>
                                        <p:attrNameLst>
                                          <p:attrName>ppt_h</p:attrName>
                                        </p:attrNameLst>
                                      </p:cBhvr>
                                      <p:tavLst>
                                        <p:tav tm="0">
                                          <p:val>
                                            <p:strVal val="0"/>
                                          </p:val>
                                        </p:tav>
                                        <p:tav tm="100000">
                                          <p:val>
                                            <p:strVal val="#ppt_h"/>
                                          </p:val>
                                        </p:tav>
                                      </p:tavLst>
                                    </p:anim>
                                  </p:childTnLst>
                                </p:cTn>
                              </p:par>
                            </p:childTnLst>
                          </p:cTn>
                        </p:par>
                      </p:childTnLst>
                    </p:cTn>
                  </p:par>
                  <p:par>
                    <p:cTn id="260" fill="hold">
                      <p:stCondLst>
                        <p:cond delay="indefinite"/>
                      </p:stCondLst>
                      <p:childTnLst>
                        <p:par>
                          <p:cTn id="261" fill="hold">
                            <p:stCondLst>
                              <p:cond delay="0"/>
                            </p:stCondLst>
                            <p:childTnLst>
                              <p:par>
                                <p:cTn id="262" presetID="10" presetClass="entr" presetSubtype="0" fill="hold" nodeType="clickEffect">
                                  <p:stCondLst>
                                    <p:cond delay="0"/>
                                  </p:stCondLst>
                                  <p:childTnLst>
                                    <p:set>
                                      <p:cBhvr>
                                        <p:cTn id="263" dur="1" fill="hold">
                                          <p:stCondLst>
                                            <p:cond delay="0"/>
                                          </p:stCondLst>
                                        </p:cTn>
                                        <p:tgtEl>
                                          <p:spTgt spid="1571"/>
                                        </p:tgtEl>
                                        <p:attrNameLst>
                                          <p:attrName>style.visibility</p:attrName>
                                        </p:attrNameLst>
                                      </p:cBhvr>
                                      <p:to>
                                        <p:strVal val="visible"/>
                                      </p:to>
                                    </p:set>
                                    <p:animEffect transition="in" filter="fade">
                                      <p:cBhvr>
                                        <p:cTn id="264" dur="500"/>
                                        <p:tgtEl>
                                          <p:spTgt spid="1571"/>
                                        </p:tgtEl>
                                      </p:cBhvr>
                                    </p:animEffect>
                                  </p:childTnLst>
                                </p:cTn>
                              </p:par>
                            </p:childTnLst>
                          </p:cTn>
                        </p:par>
                      </p:childTnLst>
                    </p:cTn>
                  </p:par>
                  <p:par>
                    <p:cTn id="265" fill="hold">
                      <p:stCondLst>
                        <p:cond delay="indefinite"/>
                      </p:stCondLst>
                      <p:childTnLst>
                        <p:par>
                          <p:cTn id="266" fill="hold">
                            <p:stCondLst>
                              <p:cond delay="0"/>
                            </p:stCondLst>
                            <p:childTnLst>
                              <p:par>
                                <p:cTn id="267" presetID="23" presetClass="entr" presetSubtype="16" fill="hold" nodeType="clickEffect">
                                  <p:stCondLst>
                                    <p:cond delay="0"/>
                                  </p:stCondLst>
                                  <p:childTnLst>
                                    <p:set>
                                      <p:cBhvr>
                                        <p:cTn id="268" dur="1" fill="hold">
                                          <p:stCondLst>
                                            <p:cond delay="0"/>
                                          </p:stCondLst>
                                        </p:cTn>
                                        <p:tgtEl>
                                          <p:spTgt spid="1603"/>
                                        </p:tgtEl>
                                        <p:attrNameLst>
                                          <p:attrName>style.visibility</p:attrName>
                                        </p:attrNameLst>
                                      </p:cBhvr>
                                      <p:to>
                                        <p:strVal val="visible"/>
                                      </p:to>
                                    </p:set>
                                    <p:anim calcmode="lin" valueType="num">
                                      <p:cBhvr additive="base">
                                        <p:cTn id="269" dur="500"/>
                                        <p:tgtEl>
                                          <p:spTgt spid="1603"/>
                                        </p:tgtEl>
                                        <p:attrNameLst>
                                          <p:attrName>ppt_w</p:attrName>
                                        </p:attrNameLst>
                                      </p:cBhvr>
                                      <p:tavLst>
                                        <p:tav tm="0">
                                          <p:val>
                                            <p:strVal val="0"/>
                                          </p:val>
                                        </p:tav>
                                        <p:tav tm="100000">
                                          <p:val>
                                            <p:strVal val="#ppt_w"/>
                                          </p:val>
                                        </p:tav>
                                      </p:tavLst>
                                    </p:anim>
                                    <p:anim calcmode="lin" valueType="num">
                                      <p:cBhvr additive="base">
                                        <p:cTn id="270" dur="500"/>
                                        <p:tgtEl>
                                          <p:spTgt spid="1603"/>
                                        </p:tgtEl>
                                        <p:attrNameLst>
                                          <p:attrName>ppt_h</p:attrName>
                                        </p:attrNameLst>
                                      </p:cBhvr>
                                      <p:tavLst>
                                        <p:tav tm="0">
                                          <p:val>
                                            <p:strVal val="0"/>
                                          </p:val>
                                        </p:tav>
                                        <p:tav tm="100000">
                                          <p:val>
                                            <p:strVal val="#ppt_h"/>
                                          </p:val>
                                        </p:tav>
                                      </p:tavLst>
                                    </p:anim>
                                  </p:childTnLst>
                                </p:cTn>
                              </p:par>
                            </p:childTnLst>
                          </p:cTn>
                        </p:par>
                        <p:par>
                          <p:cTn id="271" fill="hold">
                            <p:stCondLst>
                              <p:cond delay="500"/>
                            </p:stCondLst>
                            <p:childTnLst>
                              <p:par>
                                <p:cTn id="272" presetID="23" presetClass="entr" presetSubtype="16" fill="hold" nodeType="afterEffect">
                                  <p:stCondLst>
                                    <p:cond delay="0"/>
                                  </p:stCondLst>
                                  <p:childTnLst>
                                    <p:set>
                                      <p:cBhvr>
                                        <p:cTn id="273" dur="1" fill="hold">
                                          <p:stCondLst>
                                            <p:cond delay="0"/>
                                          </p:stCondLst>
                                        </p:cTn>
                                        <p:tgtEl>
                                          <p:spTgt spid="1604"/>
                                        </p:tgtEl>
                                        <p:attrNameLst>
                                          <p:attrName>style.visibility</p:attrName>
                                        </p:attrNameLst>
                                      </p:cBhvr>
                                      <p:to>
                                        <p:strVal val="visible"/>
                                      </p:to>
                                    </p:set>
                                    <p:anim calcmode="lin" valueType="num">
                                      <p:cBhvr additive="base">
                                        <p:cTn id="274" dur="500"/>
                                        <p:tgtEl>
                                          <p:spTgt spid="1604"/>
                                        </p:tgtEl>
                                        <p:attrNameLst>
                                          <p:attrName>ppt_w</p:attrName>
                                        </p:attrNameLst>
                                      </p:cBhvr>
                                      <p:tavLst>
                                        <p:tav tm="0">
                                          <p:val>
                                            <p:strVal val="0"/>
                                          </p:val>
                                        </p:tav>
                                        <p:tav tm="100000">
                                          <p:val>
                                            <p:strVal val="#ppt_w"/>
                                          </p:val>
                                        </p:tav>
                                      </p:tavLst>
                                    </p:anim>
                                    <p:anim calcmode="lin" valueType="num">
                                      <p:cBhvr additive="base">
                                        <p:cTn id="275" dur="500"/>
                                        <p:tgtEl>
                                          <p:spTgt spid="1604"/>
                                        </p:tgtEl>
                                        <p:attrNameLst>
                                          <p:attrName>ppt_h</p:attrName>
                                        </p:attrNameLst>
                                      </p:cBhvr>
                                      <p:tavLst>
                                        <p:tav tm="0">
                                          <p:val>
                                            <p:strVal val="0"/>
                                          </p:val>
                                        </p:tav>
                                        <p:tav tm="100000">
                                          <p:val>
                                            <p:strVal val="#ppt_h"/>
                                          </p:val>
                                        </p:tav>
                                      </p:tavLst>
                                    </p:anim>
                                  </p:childTnLst>
                                </p:cTn>
                              </p:par>
                            </p:childTnLst>
                          </p:cTn>
                        </p:par>
                        <p:par>
                          <p:cTn id="276" fill="hold">
                            <p:stCondLst>
                              <p:cond delay="1000"/>
                            </p:stCondLst>
                            <p:childTnLst>
                              <p:par>
                                <p:cTn id="277" presetID="23" presetClass="entr" presetSubtype="16" fill="hold" nodeType="afterEffect">
                                  <p:stCondLst>
                                    <p:cond delay="0"/>
                                  </p:stCondLst>
                                  <p:childTnLst>
                                    <p:set>
                                      <p:cBhvr>
                                        <p:cTn id="278" dur="1" fill="hold">
                                          <p:stCondLst>
                                            <p:cond delay="0"/>
                                          </p:stCondLst>
                                        </p:cTn>
                                        <p:tgtEl>
                                          <p:spTgt spid="1605"/>
                                        </p:tgtEl>
                                        <p:attrNameLst>
                                          <p:attrName>style.visibility</p:attrName>
                                        </p:attrNameLst>
                                      </p:cBhvr>
                                      <p:to>
                                        <p:strVal val="visible"/>
                                      </p:to>
                                    </p:set>
                                    <p:anim calcmode="lin" valueType="num">
                                      <p:cBhvr additive="base">
                                        <p:cTn id="279" dur="500"/>
                                        <p:tgtEl>
                                          <p:spTgt spid="1605"/>
                                        </p:tgtEl>
                                        <p:attrNameLst>
                                          <p:attrName>ppt_w</p:attrName>
                                        </p:attrNameLst>
                                      </p:cBhvr>
                                      <p:tavLst>
                                        <p:tav tm="0">
                                          <p:val>
                                            <p:strVal val="0"/>
                                          </p:val>
                                        </p:tav>
                                        <p:tav tm="100000">
                                          <p:val>
                                            <p:strVal val="#ppt_w"/>
                                          </p:val>
                                        </p:tav>
                                      </p:tavLst>
                                    </p:anim>
                                    <p:anim calcmode="lin" valueType="num">
                                      <p:cBhvr additive="base">
                                        <p:cTn id="280" dur="500"/>
                                        <p:tgtEl>
                                          <p:spTgt spid="1605"/>
                                        </p:tgtEl>
                                        <p:attrNameLst>
                                          <p:attrName>ppt_h</p:attrName>
                                        </p:attrNameLst>
                                      </p:cBhvr>
                                      <p:tavLst>
                                        <p:tav tm="0">
                                          <p:val>
                                            <p:strVal val="0"/>
                                          </p:val>
                                        </p:tav>
                                        <p:tav tm="100000">
                                          <p:val>
                                            <p:strVal val="#ppt_h"/>
                                          </p:val>
                                        </p:tav>
                                      </p:tavLst>
                                    </p:anim>
                                  </p:child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nodeType="clickEffect">
                                  <p:stCondLst>
                                    <p:cond delay="0"/>
                                  </p:stCondLst>
                                  <p:childTnLst>
                                    <p:set>
                                      <p:cBhvr>
                                        <p:cTn id="284" dur="1" fill="hold">
                                          <p:stCondLst>
                                            <p:cond delay="0"/>
                                          </p:stCondLst>
                                        </p:cTn>
                                        <p:tgtEl>
                                          <p:spTgt spid="1600"/>
                                        </p:tgtEl>
                                        <p:attrNameLst>
                                          <p:attrName>style.visibility</p:attrName>
                                        </p:attrNameLst>
                                      </p:cBhvr>
                                      <p:to>
                                        <p:strVal val="visible"/>
                                      </p:to>
                                    </p:set>
                                    <p:animEffect transition="in" filter="fade">
                                      <p:cBhvr>
                                        <p:cTn id="285" dur="1000"/>
                                        <p:tgtEl>
                                          <p:spTgt spid="1600"/>
                                        </p:tgtEl>
                                      </p:cBhvr>
                                    </p:animEffect>
                                  </p:childTnLst>
                                </p:cTn>
                              </p:par>
                            </p:childTnLst>
                          </p:cTn>
                        </p:par>
                      </p:childTnLst>
                    </p:cTn>
                  </p:par>
                  <p:par>
                    <p:cTn id="286" fill="hold">
                      <p:stCondLst>
                        <p:cond delay="indefinite"/>
                      </p:stCondLst>
                      <p:childTnLst>
                        <p:par>
                          <p:cTn id="287" fill="hold">
                            <p:stCondLst>
                              <p:cond delay="0"/>
                            </p:stCondLst>
                            <p:childTnLst>
                              <p:par>
                                <p:cTn id="288" presetID="10" presetClass="entr" presetSubtype="0" fill="hold" nodeType="clickEffect">
                                  <p:stCondLst>
                                    <p:cond delay="0"/>
                                  </p:stCondLst>
                                  <p:childTnLst>
                                    <p:set>
                                      <p:cBhvr>
                                        <p:cTn id="289" dur="1" fill="hold">
                                          <p:stCondLst>
                                            <p:cond delay="0"/>
                                          </p:stCondLst>
                                        </p:cTn>
                                        <p:tgtEl>
                                          <p:spTgt spid="1579"/>
                                        </p:tgtEl>
                                        <p:attrNameLst>
                                          <p:attrName>style.visibility</p:attrName>
                                        </p:attrNameLst>
                                      </p:cBhvr>
                                      <p:to>
                                        <p:strVal val="visible"/>
                                      </p:to>
                                    </p:set>
                                    <p:animEffect transition="in" filter="fade">
                                      <p:cBhvr>
                                        <p:cTn id="290" dur="500"/>
                                        <p:tgtEl>
                                          <p:spTgt spid="1579"/>
                                        </p:tgtEl>
                                      </p:cBhvr>
                                    </p:animEffect>
                                  </p:childTnLst>
                                </p:cTn>
                              </p:par>
                            </p:childTnLst>
                          </p:cTn>
                        </p:par>
                      </p:childTnLst>
                    </p:cTn>
                  </p:par>
                  <p:par>
                    <p:cTn id="291" fill="hold">
                      <p:stCondLst>
                        <p:cond delay="indefinite"/>
                      </p:stCondLst>
                      <p:childTnLst>
                        <p:par>
                          <p:cTn id="292" fill="hold">
                            <p:stCondLst>
                              <p:cond delay="0"/>
                            </p:stCondLst>
                            <p:childTnLst>
                              <p:par>
                                <p:cTn id="293" presetID="23" presetClass="entr" presetSubtype="16" fill="hold" nodeType="clickEffect">
                                  <p:stCondLst>
                                    <p:cond delay="0"/>
                                  </p:stCondLst>
                                  <p:childTnLst>
                                    <p:set>
                                      <p:cBhvr>
                                        <p:cTn id="294" dur="1" fill="hold">
                                          <p:stCondLst>
                                            <p:cond delay="0"/>
                                          </p:stCondLst>
                                        </p:cTn>
                                        <p:tgtEl>
                                          <p:spTgt spid="1606"/>
                                        </p:tgtEl>
                                        <p:attrNameLst>
                                          <p:attrName>style.visibility</p:attrName>
                                        </p:attrNameLst>
                                      </p:cBhvr>
                                      <p:to>
                                        <p:strVal val="visible"/>
                                      </p:to>
                                    </p:set>
                                    <p:anim calcmode="lin" valueType="num">
                                      <p:cBhvr additive="base">
                                        <p:cTn id="295" dur="500"/>
                                        <p:tgtEl>
                                          <p:spTgt spid="1606"/>
                                        </p:tgtEl>
                                        <p:attrNameLst>
                                          <p:attrName>ppt_w</p:attrName>
                                        </p:attrNameLst>
                                      </p:cBhvr>
                                      <p:tavLst>
                                        <p:tav tm="0">
                                          <p:val>
                                            <p:strVal val="0"/>
                                          </p:val>
                                        </p:tav>
                                        <p:tav tm="100000">
                                          <p:val>
                                            <p:strVal val="#ppt_w"/>
                                          </p:val>
                                        </p:tav>
                                      </p:tavLst>
                                    </p:anim>
                                    <p:anim calcmode="lin" valueType="num">
                                      <p:cBhvr additive="base">
                                        <p:cTn id="296" dur="500"/>
                                        <p:tgtEl>
                                          <p:spTgt spid="1606"/>
                                        </p:tgtEl>
                                        <p:attrNameLst>
                                          <p:attrName>ppt_h</p:attrName>
                                        </p:attrNameLst>
                                      </p:cBhvr>
                                      <p:tavLst>
                                        <p:tav tm="0">
                                          <p:val>
                                            <p:strVal val="0"/>
                                          </p:val>
                                        </p:tav>
                                        <p:tav tm="100000">
                                          <p:val>
                                            <p:strVal val="#ppt_h"/>
                                          </p:val>
                                        </p:tav>
                                      </p:tavLst>
                                    </p:anim>
                                  </p:childTnLst>
                                </p:cTn>
                              </p:par>
                            </p:childTnLst>
                          </p:cTn>
                        </p:par>
                        <p:par>
                          <p:cTn id="297" fill="hold">
                            <p:stCondLst>
                              <p:cond delay="500"/>
                            </p:stCondLst>
                            <p:childTnLst>
                              <p:par>
                                <p:cTn id="298" presetID="23" presetClass="entr" presetSubtype="16" fill="hold" nodeType="afterEffect">
                                  <p:stCondLst>
                                    <p:cond delay="0"/>
                                  </p:stCondLst>
                                  <p:childTnLst>
                                    <p:set>
                                      <p:cBhvr>
                                        <p:cTn id="299" dur="1" fill="hold">
                                          <p:stCondLst>
                                            <p:cond delay="0"/>
                                          </p:stCondLst>
                                        </p:cTn>
                                        <p:tgtEl>
                                          <p:spTgt spid="1607"/>
                                        </p:tgtEl>
                                        <p:attrNameLst>
                                          <p:attrName>style.visibility</p:attrName>
                                        </p:attrNameLst>
                                      </p:cBhvr>
                                      <p:to>
                                        <p:strVal val="visible"/>
                                      </p:to>
                                    </p:set>
                                    <p:anim calcmode="lin" valueType="num">
                                      <p:cBhvr additive="base">
                                        <p:cTn id="300" dur="500"/>
                                        <p:tgtEl>
                                          <p:spTgt spid="1607"/>
                                        </p:tgtEl>
                                        <p:attrNameLst>
                                          <p:attrName>ppt_w</p:attrName>
                                        </p:attrNameLst>
                                      </p:cBhvr>
                                      <p:tavLst>
                                        <p:tav tm="0">
                                          <p:val>
                                            <p:strVal val="0"/>
                                          </p:val>
                                        </p:tav>
                                        <p:tav tm="100000">
                                          <p:val>
                                            <p:strVal val="#ppt_w"/>
                                          </p:val>
                                        </p:tav>
                                      </p:tavLst>
                                    </p:anim>
                                    <p:anim calcmode="lin" valueType="num">
                                      <p:cBhvr additive="base">
                                        <p:cTn id="301" dur="500"/>
                                        <p:tgtEl>
                                          <p:spTgt spid="1607"/>
                                        </p:tgtEl>
                                        <p:attrNameLst>
                                          <p:attrName>ppt_h</p:attrName>
                                        </p:attrNameLst>
                                      </p:cBhvr>
                                      <p:tavLst>
                                        <p:tav tm="0">
                                          <p:val>
                                            <p:strVal val="0"/>
                                          </p:val>
                                        </p:tav>
                                        <p:tav tm="100000">
                                          <p:val>
                                            <p:strVal val="#ppt_h"/>
                                          </p:val>
                                        </p:tav>
                                      </p:tavLst>
                                    </p:anim>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nodeType="clickEffect">
                                  <p:stCondLst>
                                    <p:cond delay="0"/>
                                  </p:stCondLst>
                                  <p:childTnLst>
                                    <p:set>
                                      <p:cBhvr>
                                        <p:cTn id="305" dur="1" fill="hold">
                                          <p:stCondLst>
                                            <p:cond delay="0"/>
                                          </p:stCondLst>
                                        </p:cTn>
                                        <p:tgtEl>
                                          <p:spTgt spid="1601"/>
                                        </p:tgtEl>
                                        <p:attrNameLst>
                                          <p:attrName>style.visibility</p:attrName>
                                        </p:attrNameLst>
                                      </p:cBhvr>
                                      <p:to>
                                        <p:strVal val="visible"/>
                                      </p:to>
                                    </p:set>
                                    <p:animEffect transition="in" filter="fade">
                                      <p:cBhvr>
                                        <p:cTn id="306" dur="1000"/>
                                        <p:tgtEl>
                                          <p:spTgt spid="1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CH</a:t>
            </a:r>
            <a:r>
              <a:rPr lang="en-US" sz="4400" b="0" i="0" u="none" strike="noStrike" cap="none" baseline="-25000">
                <a:solidFill>
                  <a:schemeClr val="dk2"/>
                </a:solidFill>
                <a:latin typeface="Arial"/>
                <a:ea typeface="Arial"/>
                <a:cs typeface="Arial"/>
                <a:sym typeface="Arial"/>
              </a:rPr>
              <a:t>4</a:t>
            </a:r>
            <a:r>
              <a:rPr lang="en-US" sz="4400" b="0" i="0" u="none" strike="noStrike" cap="none">
                <a:solidFill>
                  <a:schemeClr val="dk2"/>
                </a:solidFill>
                <a:latin typeface="Arial"/>
                <a:ea typeface="Arial"/>
                <a:cs typeface="Arial"/>
                <a:sym typeface="Arial"/>
              </a:rPr>
              <a:t> + 2 O</a:t>
            </a:r>
            <a:r>
              <a:rPr lang="en-US" sz="4400" b="0" i="0" u="none" strike="noStrike" cap="none" baseline="-25000">
                <a:solidFill>
                  <a:schemeClr val="dk2"/>
                </a:solidFill>
                <a:latin typeface="Arial"/>
                <a:ea typeface="Arial"/>
                <a:cs typeface="Arial"/>
                <a:sym typeface="Arial"/>
              </a:rPr>
              <a:t>2</a:t>
            </a:r>
            <a:r>
              <a:rPr lang="en-US" sz="4400" b="0" i="0" u="none" strike="noStrike" cap="none">
                <a:solidFill>
                  <a:schemeClr val="dk2"/>
                </a:solidFill>
                <a:latin typeface="Arial"/>
                <a:ea typeface="Arial"/>
                <a:cs typeface="Arial"/>
                <a:sym typeface="Arial"/>
              </a:rPr>
              <a:t>   →   CO</a:t>
            </a:r>
            <a:r>
              <a:rPr lang="en-US" sz="4400" b="0" i="0" u="none" strike="noStrike" cap="none" baseline="-25000">
                <a:solidFill>
                  <a:schemeClr val="dk2"/>
                </a:solidFill>
                <a:latin typeface="Arial"/>
                <a:ea typeface="Arial"/>
                <a:cs typeface="Arial"/>
                <a:sym typeface="Arial"/>
              </a:rPr>
              <a:t>2</a:t>
            </a:r>
            <a:r>
              <a:rPr lang="en-US" sz="4400" b="0" i="0" u="none" strike="noStrike" cap="none">
                <a:solidFill>
                  <a:schemeClr val="dk2"/>
                </a:solidFill>
                <a:latin typeface="Arial"/>
                <a:ea typeface="Arial"/>
                <a:cs typeface="Arial"/>
                <a:sym typeface="Arial"/>
              </a:rPr>
              <a:t> +  2 H</a:t>
            </a:r>
            <a:r>
              <a:rPr lang="en-US" sz="4400" b="0" i="0" u="none" strike="noStrike" cap="none" baseline="-25000">
                <a:solidFill>
                  <a:schemeClr val="dk2"/>
                </a:solidFill>
                <a:latin typeface="Arial"/>
                <a:ea typeface="Arial"/>
                <a:cs typeface="Arial"/>
                <a:sym typeface="Arial"/>
              </a:rPr>
              <a:t>2</a:t>
            </a:r>
            <a:r>
              <a:rPr lang="en-US" sz="4400" b="0" i="0" u="none" strike="noStrike" cap="none">
                <a:solidFill>
                  <a:schemeClr val="dk2"/>
                </a:solidFill>
                <a:latin typeface="Arial"/>
                <a:ea typeface="Arial"/>
                <a:cs typeface="Arial"/>
                <a:sym typeface="Arial"/>
              </a:rPr>
              <a:t>O</a:t>
            </a:r>
          </a:p>
        </p:txBody>
      </p:sp>
      <p:pic>
        <p:nvPicPr>
          <p:cNvPr id="287" name="Shape 287" descr="Formation of Methane"/>
          <p:cNvPicPr preferRelativeResize="0"/>
          <p:nvPr/>
        </p:nvPicPr>
        <p:blipFill rotWithShape="1">
          <a:blip r:embed="rId3">
            <a:alphaModFix/>
          </a:blip>
          <a:srcRect b="41617"/>
          <a:stretch/>
        </p:blipFill>
        <p:spPr>
          <a:xfrm>
            <a:off x="838200" y="1905000"/>
            <a:ext cx="8001000" cy="2819400"/>
          </a:xfrm>
          <a:prstGeom prst="rect">
            <a:avLst/>
          </a:prstGeom>
          <a:noFill/>
          <a:ln>
            <a:noFill/>
          </a:ln>
        </p:spPr>
      </p:pic>
      <p:sp>
        <p:nvSpPr>
          <p:cNvPr id="288" name="Shape 288"/>
          <p:cNvSpPr txBox="1"/>
          <p:nvPr/>
        </p:nvSpPr>
        <p:spPr>
          <a:xfrm>
            <a:off x="1600200" y="5089525"/>
            <a:ext cx="5778499" cy="13112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Reactants			        Products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1 C  atom			          1 C  atom</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4 H  atoms			          4 H  atoms</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4 O  atoms			          4 O  atoms</a:t>
            </a:r>
          </a:p>
        </p:txBody>
      </p:sp>
      <p:sp>
        <p:nvSpPr>
          <p:cNvPr id="289" name="Shape 289"/>
          <p:cNvSpPr/>
          <p:nvPr/>
        </p:nvSpPr>
        <p:spPr>
          <a:xfrm rot="5400000">
            <a:off x="2133599" y="3505200"/>
            <a:ext cx="381000" cy="2666999"/>
          </a:xfrm>
          <a:prstGeom prst="rightBrace">
            <a:avLst>
              <a:gd name="adj1" fmla="val 58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0" name="Shape 290"/>
          <p:cNvSpPr/>
          <p:nvPr/>
        </p:nvSpPr>
        <p:spPr>
          <a:xfrm rot="5400000">
            <a:off x="6248399" y="3505200"/>
            <a:ext cx="381000" cy="2666999"/>
          </a:xfrm>
          <a:prstGeom prst="rightBrace">
            <a:avLst>
              <a:gd name="adj1" fmla="val 58333"/>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1" name="Shape 291">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2" name="Shape 292"/>
          <p:cNvSpPr/>
          <p:nvPr/>
        </p:nvSpPr>
        <p:spPr>
          <a:xfrm>
            <a:off x="76200" y="6567488"/>
            <a:ext cx="2166938"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Timberlake, </a:t>
            </a:r>
            <a:r>
              <a:rPr lang="en-US" sz="800" b="0" i="0" u="sng" strike="noStrike" cap="none">
                <a:solidFill>
                  <a:schemeClr val="dk1"/>
                </a:solidFill>
                <a:latin typeface="Arial"/>
                <a:ea typeface="Arial"/>
                <a:cs typeface="Arial"/>
                <a:sym typeface="Arial"/>
              </a:rPr>
              <a:t>Chemistry </a:t>
            </a:r>
            <a:r>
              <a:rPr lang="en-US" sz="800" b="0" i="0" u="none" strike="noStrike" cap="none">
                <a:solidFill>
                  <a:schemeClr val="dk1"/>
                </a:solidFill>
                <a:latin typeface="Arial"/>
                <a:ea typeface="Arial"/>
                <a:cs typeface="Arial"/>
                <a:sym typeface="Arial"/>
              </a:rPr>
              <a:t>7</a:t>
            </a:r>
            <a:r>
              <a:rPr lang="en-US" sz="800" b="0" i="0" u="none" strike="noStrike" cap="none" baseline="30000">
                <a:solidFill>
                  <a:schemeClr val="dk1"/>
                </a:solidFill>
                <a:latin typeface="Arial"/>
                <a:ea typeface="Arial"/>
                <a:cs typeface="Arial"/>
                <a:sym typeface="Arial"/>
              </a:rPr>
              <a:t>th</a:t>
            </a:r>
            <a:r>
              <a:rPr lang="en-US" sz="800" b="0" i="0" u="none" strike="noStrike" cap="none">
                <a:solidFill>
                  <a:schemeClr val="dk1"/>
                </a:solidFill>
                <a:latin typeface="Arial"/>
                <a:ea typeface="Arial"/>
                <a:cs typeface="Arial"/>
                <a:sym typeface="Arial"/>
              </a:rPr>
              <a:t> Edition, page 167</a:t>
            </a:r>
          </a:p>
        </p:txBody>
      </p:sp>
    </p:spTree>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Shape 1631"/>
          <p:cNvSpPr/>
          <p:nvPr/>
        </p:nvSpPr>
        <p:spPr>
          <a:xfrm>
            <a:off x="1344612" y="1376362"/>
            <a:ext cx="6918324" cy="2182811"/>
          </a:xfrm>
          <a:prstGeom prst="rect">
            <a:avLst/>
          </a:prstGeom>
          <a:gradFill>
            <a:gsLst>
              <a:gs pos="0">
                <a:srgbClr val="FEFEFE"/>
              </a:gs>
              <a:gs pos="50000">
                <a:srgbClr val="F8F8F8">
                  <a:alpha val="8627"/>
                </a:srgbClr>
              </a:gs>
              <a:gs pos="100000">
                <a:srgbClr val="FEFEFE"/>
              </a:gs>
            </a:gsLst>
            <a:lin ang="5400000" scaled="0"/>
          </a:gra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32" name="Shape 163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Proportional Relationships</a:t>
            </a:r>
          </a:p>
        </p:txBody>
      </p:sp>
      <p:sp>
        <p:nvSpPr>
          <p:cNvPr id="1633" name="Shape 1633"/>
          <p:cNvSpPr txBox="1">
            <a:spLocks noGrp="1"/>
          </p:cNvSpPr>
          <p:nvPr>
            <p:ph type="body" idx="1"/>
          </p:nvPr>
        </p:nvSpPr>
        <p:spPr>
          <a:xfrm>
            <a:off x="831850" y="4219575"/>
            <a:ext cx="7843837" cy="1133474"/>
          </a:xfrm>
          <a:prstGeom prst="rect">
            <a:avLst/>
          </a:prstGeom>
          <a:noFill/>
          <a:ln>
            <a:noFill/>
          </a:ln>
        </p:spPr>
        <p:txBody>
          <a:bodyPr lIns="91425" tIns="45700" rIns="91425" bIns="45700" anchor="t" anchorCtr="0">
            <a:noAutofit/>
          </a:bodyPr>
          <a:lstStyle/>
          <a:p>
            <a:pPr marL="339725" marR="0" lvl="0" indent="-339725"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I have 5 eggs.  How many cookies can I make?</a:t>
            </a:r>
          </a:p>
        </p:txBody>
      </p:sp>
      <p:sp>
        <p:nvSpPr>
          <p:cNvPr id="1634" name="Shape 1634"/>
          <p:cNvSpPr/>
          <p:nvPr/>
        </p:nvSpPr>
        <p:spPr>
          <a:xfrm>
            <a:off x="4776787" y="1447800"/>
            <a:ext cx="4278311" cy="2489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3/4 c. brown sugar</a:t>
            </a:r>
          </a:p>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 tsp vanilla extract</a:t>
            </a:r>
          </a:p>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 eggs</a:t>
            </a:r>
          </a:p>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 c. chocolate chips</a:t>
            </a:r>
          </a:p>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Makes 5 dozen cookies.</a:t>
            </a:r>
          </a:p>
        </p:txBody>
      </p:sp>
      <p:sp>
        <p:nvSpPr>
          <p:cNvPr id="1635" name="Shape 1635"/>
          <p:cNvSpPr/>
          <p:nvPr/>
        </p:nvSpPr>
        <p:spPr>
          <a:xfrm>
            <a:off x="1371600" y="1447800"/>
            <a:ext cx="3430587" cy="2528888"/>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 1/4 c. flour</a:t>
            </a:r>
          </a:p>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 tsp. baking soda</a:t>
            </a:r>
          </a:p>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 tsp. salt</a:t>
            </a:r>
          </a:p>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 c. butter</a:t>
            </a:r>
          </a:p>
          <a:p>
            <a:pPr marL="342900" marR="0" lvl="0" indent="-34290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3/4 c. sugar</a:t>
            </a:r>
          </a:p>
        </p:txBody>
      </p:sp>
      <p:sp>
        <p:nvSpPr>
          <p:cNvPr id="1636" name="Shape 1636"/>
          <p:cNvSpPr/>
          <p:nvPr/>
        </p:nvSpPr>
        <p:spPr>
          <a:xfrm>
            <a:off x="1374775" y="5413375"/>
            <a:ext cx="2079625" cy="79057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5 eggs</a:t>
            </a:r>
          </a:p>
        </p:txBody>
      </p:sp>
      <p:cxnSp>
        <p:nvCxnSpPr>
          <p:cNvPr id="1637" name="Shape 1637"/>
          <p:cNvCxnSpPr/>
          <p:nvPr/>
        </p:nvCxnSpPr>
        <p:spPr>
          <a:xfrm rot="10800000" flipH="1">
            <a:off x="1460500" y="5965825"/>
            <a:ext cx="3168650" cy="3174"/>
          </a:xfrm>
          <a:prstGeom prst="straightConnector1">
            <a:avLst/>
          </a:prstGeom>
          <a:noFill/>
          <a:ln w="38100" cap="flat" cmpd="sng">
            <a:solidFill>
              <a:schemeClr val="dk1"/>
            </a:solidFill>
            <a:prstDash val="solid"/>
            <a:round/>
            <a:headEnd type="none" w="med" len="med"/>
            <a:tailEnd type="none" w="med" len="med"/>
          </a:ln>
        </p:spPr>
      </p:cxnSp>
      <p:cxnSp>
        <p:nvCxnSpPr>
          <p:cNvPr id="1638" name="Shape 1638"/>
          <p:cNvCxnSpPr/>
          <p:nvPr/>
        </p:nvCxnSpPr>
        <p:spPr>
          <a:xfrm>
            <a:off x="3006725" y="5297487"/>
            <a:ext cx="0" cy="1452562"/>
          </a:xfrm>
          <a:prstGeom prst="straightConnector1">
            <a:avLst/>
          </a:prstGeom>
          <a:noFill/>
          <a:ln w="38100" cap="flat" cmpd="sng">
            <a:solidFill>
              <a:schemeClr val="dk1"/>
            </a:solidFill>
            <a:prstDash val="solid"/>
            <a:round/>
            <a:headEnd type="none" w="med" len="med"/>
            <a:tailEnd type="none" w="med" len="med"/>
          </a:ln>
        </p:spPr>
      </p:cxnSp>
      <p:sp>
        <p:nvSpPr>
          <p:cNvPr id="1639" name="Shape 1639"/>
          <p:cNvSpPr/>
          <p:nvPr/>
        </p:nvSpPr>
        <p:spPr>
          <a:xfrm>
            <a:off x="3057525" y="5413375"/>
            <a:ext cx="1582737" cy="130651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5 doz.</a:t>
            </a:r>
          </a:p>
          <a:p>
            <a:pPr marL="342900" marR="0" lvl="0" indent="-342900" algn="l" rtl="0">
              <a:spcBef>
                <a:spcPts val="840"/>
              </a:spcBef>
              <a:spcAft>
                <a:spcPts val="0"/>
              </a:spcAft>
              <a:buSzPct val="25000"/>
              <a:buNone/>
            </a:pPr>
            <a:r>
              <a:rPr lang="en-US" sz="2800" b="0" i="0" u="none" strike="noStrike" cap="none">
                <a:solidFill>
                  <a:schemeClr val="dk1"/>
                </a:solidFill>
                <a:latin typeface="Arial"/>
                <a:ea typeface="Arial"/>
                <a:cs typeface="Arial"/>
                <a:sym typeface="Arial"/>
              </a:rPr>
              <a:t>2 eggs</a:t>
            </a:r>
          </a:p>
        </p:txBody>
      </p:sp>
      <p:sp>
        <p:nvSpPr>
          <p:cNvPr id="1640" name="Shape 1640"/>
          <p:cNvSpPr/>
          <p:nvPr/>
        </p:nvSpPr>
        <p:spPr>
          <a:xfrm>
            <a:off x="4662487" y="5708650"/>
            <a:ext cx="4481512" cy="73342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 12.5 dozen cookies</a:t>
            </a:r>
          </a:p>
        </p:txBody>
      </p:sp>
      <p:cxnSp>
        <p:nvCxnSpPr>
          <p:cNvPr id="1641" name="Shape 1641"/>
          <p:cNvCxnSpPr/>
          <p:nvPr/>
        </p:nvCxnSpPr>
        <p:spPr>
          <a:xfrm flipH="1">
            <a:off x="1704975" y="5565775"/>
            <a:ext cx="785813" cy="282574"/>
          </a:xfrm>
          <a:prstGeom prst="straightConnector1">
            <a:avLst/>
          </a:prstGeom>
          <a:noFill/>
          <a:ln w="38100" cap="flat" cmpd="sng">
            <a:solidFill>
              <a:srgbClr val="FF0000"/>
            </a:solidFill>
            <a:prstDash val="solid"/>
            <a:round/>
            <a:headEnd type="none" w="med" len="med"/>
            <a:tailEnd type="none" w="med" len="med"/>
          </a:ln>
        </p:spPr>
      </p:cxnSp>
      <p:cxnSp>
        <p:nvCxnSpPr>
          <p:cNvPr id="1642" name="Shape 1642"/>
          <p:cNvCxnSpPr/>
          <p:nvPr/>
        </p:nvCxnSpPr>
        <p:spPr>
          <a:xfrm flipH="1">
            <a:off x="3411538" y="6153150"/>
            <a:ext cx="785811" cy="282574"/>
          </a:xfrm>
          <a:prstGeom prst="straightConnector1">
            <a:avLst/>
          </a:prstGeom>
          <a:noFill/>
          <a:ln w="38100" cap="flat" cmpd="sng">
            <a:solidFill>
              <a:srgbClr val="FF0000"/>
            </a:solidFill>
            <a:prstDash val="solid"/>
            <a:round/>
            <a:headEnd type="none" w="med" len="med"/>
            <a:tailEnd type="none" w="med" len="med"/>
          </a:ln>
        </p:spPr>
      </p:cxnSp>
      <p:grpSp>
        <p:nvGrpSpPr>
          <p:cNvPr id="1643" name="Shape 1643"/>
          <p:cNvGrpSpPr/>
          <p:nvPr/>
        </p:nvGrpSpPr>
        <p:grpSpPr>
          <a:xfrm>
            <a:off x="4524375" y="5106987"/>
            <a:ext cx="4141787" cy="681037"/>
            <a:chOff x="3526" y="3030"/>
            <a:chExt cx="2608" cy="429"/>
          </a:xfrm>
        </p:grpSpPr>
        <p:cxnSp>
          <p:nvCxnSpPr>
            <p:cNvPr id="1644" name="Shape 1644"/>
            <p:cNvCxnSpPr/>
            <p:nvPr/>
          </p:nvCxnSpPr>
          <p:spPr>
            <a:xfrm flipH="1">
              <a:off x="3526" y="3213"/>
              <a:ext cx="434" cy="246"/>
            </a:xfrm>
            <a:prstGeom prst="straightConnector1">
              <a:avLst/>
            </a:prstGeom>
            <a:noFill/>
            <a:ln w="57150" cap="flat" cmpd="sng">
              <a:solidFill>
                <a:schemeClr val="accent2"/>
              </a:solidFill>
              <a:prstDash val="solid"/>
              <a:round/>
              <a:headEnd type="none" w="med" len="med"/>
              <a:tailEnd type="stealth" w="med" len="med"/>
            </a:ln>
          </p:spPr>
        </p:cxnSp>
        <p:sp>
          <p:nvSpPr>
            <p:cNvPr id="1645" name="Shape 1645"/>
            <p:cNvSpPr txBox="1"/>
            <p:nvPr/>
          </p:nvSpPr>
          <p:spPr>
            <a:xfrm>
              <a:off x="3968" y="3030"/>
              <a:ext cx="2166" cy="2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accent2"/>
                  </a:solidFill>
                  <a:latin typeface="Arial"/>
                  <a:ea typeface="Arial"/>
                  <a:cs typeface="Arial"/>
                  <a:sym typeface="Arial"/>
                </a:rPr>
                <a:t>Ratio of eggs to cookies</a:t>
              </a:r>
            </a:p>
          </p:txBody>
        </p:sp>
      </p:grpSp>
      <p:sp>
        <p:nvSpPr>
          <p:cNvPr id="1646" name="Shape 1646"/>
          <p:cNvSpPr/>
          <p:nvPr/>
        </p:nvSpPr>
        <p:spPr>
          <a:xfrm>
            <a:off x="5375275"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sp>
        <p:nvSpPr>
          <p:cNvPr id="1647" name="Shape 1647"/>
          <p:cNvSpPr txBox="1"/>
          <p:nvPr/>
        </p:nvSpPr>
        <p:spPr>
          <a:xfrm>
            <a:off x="5068887" y="5707062"/>
            <a:ext cx="3335336" cy="51911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150 cookies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36"/>
                                        </p:tgtEl>
                                        <p:attrNameLst>
                                          <p:attrName>style.visibility</p:attrName>
                                        </p:attrNameLst>
                                      </p:cBhvr>
                                      <p:to>
                                        <p:strVal val="visible"/>
                                      </p:to>
                                    </p:set>
                                    <p:anim calcmode="lin" valueType="num">
                                      <p:cBhvr additive="base">
                                        <p:cTn id="7" dur="500"/>
                                        <p:tgtEl>
                                          <p:spTgt spid="163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37"/>
                                        </p:tgtEl>
                                        <p:attrNameLst>
                                          <p:attrName>style.visibility</p:attrName>
                                        </p:attrNameLst>
                                      </p:cBhvr>
                                      <p:to>
                                        <p:strVal val="visible"/>
                                      </p:to>
                                    </p:set>
                                    <p:animEffect transition="in" filter="fade">
                                      <p:cBhvr>
                                        <p:cTn id="11" dur="500"/>
                                        <p:tgtEl>
                                          <p:spTgt spid="16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38"/>
                                        </p:tgtEl>
                                        <p:attrNameLst>
                                          <p:attrName>style.visibility</p:attrName>
                                        </p:attrNameLst>
                                      </p:cBhvr>
                                      <p:to>
                                        <p:strVal val="visible"/>
                                      </p:to>
                                    </p:set>
                                    <p:animEffect transition="in" filter="fade">
                                      <p:cBhvr>
                                        <p:cTn id="15" dur="500"/>
                                        <p:tgtEl>
                                          <p:spTgt spid="16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39"/>
                                        </p:tgtEl>
                                        <p:attrNameLst>
                                          <p:attrName>style.visibility</p:attrName>
                                        </p:attrNameLst>
                                      </p:cBhvr>
                                      <p:to>
                                        <p:strVal val="visible"/>
                                      </p:to>
                                    </p:set>
                                    <p:animEffect transition="in" filter="fade">
                                      <p:cBhvr>
                                        <p:cTn id="20" dur="500"/>
                                        <p:tgtEl>
                                          <p:spTgt spid="163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41"/>
                                        </p:tgtEl>
                                        <p:attrNameLst>
                                          <p:attrName>style.visibility</p:attrName>
                                        </p:attrNameLst>
                                      </p:cBhvr>
                                      <p:to>
                                        <p:strVal val="visible"/>
                                      </p:to>
                                    </p:set>
                                    <p:animEffect transition="in" filter="fade">
                                      <p:cBhvr>
                                        <p:cTn id="25" dur="500"/>
                                        <p:tgtEl>
                                          <p:spTgt spid="164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642"/>
                                        </p:tgtEl>
                                        <p:attrNameLst>
                                          <p:attrName>style.visibility</p:attrName>
                                        </p:attrNameLst>
                                      </p:cBhvr>
                                      <p:to>
                                        <p:strVal val="visible"/>
                                      </p:to>
                                    </p:set>
                                    <p:animEffect transition="in" filter="fade">
                                      <p:cBhvr>
                                        <p:cTn id="29" dur="500"/>
                                        <p:tgtEl>
                                          <p:spTgt spid="16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40"/>
                                        </p:tgtEl>
                                        <p:attrNameLst>
                                          <p:attrName>style.visibility</p:attrName>
                                        </p:attrNameLst>
                                      </p:cBhvr>
                                      <p:to>
                                        <p:strVal val="visible"/>
                                      </p:to>
                                    </p:set>
                                    <p:animEffect transition="in" filter="fade">
                                      <p:cBhvr>
                                        <p:cTn id="34" dur="500"/>
                                        <p:tgtEl>
                                          <p:spTgt spid="16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43"/>
                                        </p:tgtEl>
                                        <p:attrNameLst>
                                          <p:attrName>style.visibility</p:attrName>
                                        </p:attrNameLst>
                                      </p:cBhvr>
                                      <p:to>
                                        <p:strVal val="visible"/>
                                      </p:to>
                                    </p:set>
                                    <p:animEffect transition="in" filter="fade">
                                      <p:cBhvr>
                                        <p:cTn id="39" dur="500"/>
                                        <p:tgtEl>
                                          <p:spTgt spid="164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47"/>
                                        </p:tgtEl>
                                        <p:attrNameLst>
                                          <p:attrName>style.visibility</p:attrName>
                                        </p:attrNameLst>
                                      </p:cBhvr>
                                      <p:to>
                                        <p:strVal val="visible"/>
                                      </p:to>
                                    </p:set>
                                    <p:animEffect transition="in" filter="fade">
                                      <p:cBhvr>
                                        <p:cTn id="44" dur="500"/>
                                        <p:tgtEl>
                                          <p:spTgt spid="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Shape 16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Proportional Relationships</a:t>
            </a:r>
          </a:p>
        </p:txBody>
      </p:sp>
      <p:sp>
        <p:nvSpPr>
          <p:cNvPr id="1654" name="Shape 165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800" b="1" i="0" u="none" strike="noStrike" cap="none">
                <a:solidFill>
                  <a:schemeClr val="dk1"/>
                </a:solidFill>
                <a:latin typeface="Arial"/>
                <a:ea typeface="Arial"/>
                <a:cs typeface="Arial"/>
                <a:sym typeface="Arial"/>
              </a:rPr>
              <a:t>Stoichiometry</a:t>
            </a:r>
          </a:p>
          <a:p>
            <a:pPr marL="742950" marR="0" lvl="1" indent="-28575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mass relationships between substances in a chemical reaction</a:t>
            </a:r>
          </a:p>
          <a:p>
            <a:pPr marL="742950" marR="0" lvl="1" indent="-28575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based on the mole ratio</a:t>
            </a:r>
          </a:p>
          <a:p>
            <a:pPr marL="342900" marR="0" lvl="0" indent="-342900" algn="l" rtl="0">
              <a:lnSpc>
                <a:spcPct val="90000"/>
              </a:lnSpc>
              <a:spcBef>
                <a:spcPts val="2800"/>
              </a:spcBef>
              <a:spcAft>
                <a:spcPts val="0"/>
              </a:spcAft>
              <a:buClr>
                <a:schemeClr val="dk1"/>
              </a:buClr>
              <a:buSzPct val="100000"/>
              <a:buFont typeface="Arial"/>
              <a:buChar char="•"/>
            </a:pPr>
            <a:r>
              <a:rPr lang="en-US" sz="2800" b="1" i="0" u="none" strike="noStrike" cap="none">
                <a:solidFill>
                  <a:schemeClr val="dk1"/>
                </a:solidFill>
                <a:latin typeface="Arial"/>
                <a:ea typeface="Arial"/>
                <a:cs typeface="Arial"/>
                <a:sym typeface="Arial"/>
              </a:rPr>
              <a:t>Mole Ratio</a:t>
            </a:r>
          </a:p>
          <a:p>
            <a:pPr marL="742950" marR="0" lvl="1" indent="-28575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indicated by coefficients in a balanced equation</a:t>
            </a:r>
          </a:p>
        </p:txBody>
      </p:sp>
      <p:sp>
        <p:nvSpPr>
          <p:cNvPr id="1655" name="Shape 1655"/>
          <p:cNvSpPr/>
          <p:nvPr/>
        </p:nvSpPr>
        <p:spPr>
          <a:xfrm>
            <a:off x="1473200" y="4962525"/>
            <a:ext cx="6469063" cy="914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a:solidFill>
                  <a:schemeClr val="accent2"/>
                </a:solidFill>
                <a:latin typeface="Arial"/>
                <a:ea typeface="Arial"/>
                <a:cs typeface="Arial"/>
                <a:sym typeface="Arial"/>
              </a:rPr>
              <a:t>2 Mg + O</a:t>
            </a:r>
            <a:r>
              <a:rPr lang="en-US" sz="5400" b="1" i="0" u="none" strike="noStrike" cap="none" baseline="-25000">
                <a:solidFill>
                  <a:schemeClr val="accent2"/>
                </a:solidFill>
                <a:latin typeface="Arial"/>
                <a:ea typeface="Arial"/>
                <a:cs typeface="Arial"/>
                <a:sym typeface="Arial"/>
              </a:rPr>
              <a:t>2</a:t>
            </a:r>
            <a:r>
              <a:rPr lang="en-US" sz="5400" b="1" i="0" u="none" strike="noStrike" cap="none">
                <a:solidFill>
                  <a:schemeClr val="accent2"/>
                </a:solidFill>
                <a:latin typeface="Arial"/>
                <a:ea typeface="Arial"/>
                <a:cs typeface="Arial"/>
                <a:sym typeface="Arial"/>
              </a:rPr>
              <a:t> → 2 MgO</a:t>
            </a:r>
          </a:p>
        </p:txBody>
      </p:sp>
      <p:sp>
        <p:nvSpPr>
          <p:cNvPr id="1656" name="Shape 1656"/>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4">
                                            <p:txEl>
                                              <p:pRg st="0" end="0"/>
                                            </p:txEl>
                                          </p:spTgt>
                                        </p:tgtEl>
                                        <p:attrNameLst>
                                          <p:attrName>style.visibility</p:attrName>
                                        </p:attrNameLst>
                                      </p:cBhvr>
                                      <p:to>
                                        <p:strVal val="visible"/>
                                      </p:to>
                                    </p:set>
                                    <p:animEffect transition="in" filter="fade">
                                      <p:cBhvr>
                                        <p:cTn id="7" dur="500"/>
                                        <p:tgtEl>
                                          <p:spTgt spid="16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4">
                                            <p:txEl>
                                              <p:pRg st="1" end="1"/>
                                            </p:txEl>
                                          </p:spTgt>
                                        </p:tgtEl>
                                        <p:attrNameLst>
                                          <p:attrName>style.visibility</p:attrName>
                                        </p:attrNameLst>
                                      </p:cBhvr>
                                      <p:to>
                                        <p:strVal val="visible"/>
                                      </p:to>
                                    </p:set>
                                    <p:animEffect transition="in" filter="fade">
                                      <p:cBhvr>
                                        <p:cTn id="12" dur="500"/>
                                        <p:tgtEl>
                                          <p:spTgt spid="16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4">
                                            <p:txEl>
                                              <p:pRg st="2" end="2"/>
                                            </p:txEl>
                                          </p:spTgt>
                                        </p:tgtEl>
                                        <p:attrNameLst>
                                          <p:attrName>style.visibility</p:attrName>
                                        </p:attrNameLst>
                                      </p:cBhvr>
                                      <p:to>
                                        <p:strVal val="visible"/>
                                      </p:to>
                                    </p:set>
                                    <p:animEffect transition="in" filter="fade">
                                      <p:cBhvr>
                                        <p:cTn id="17" dur="500"/>
                                        <p:tgtEl>
                                          <p:spTgt spid="16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4">
                                            <p:txEl>
                                              <p:pRg st="3" end="3"/>
                                            </p:txEl>
                                          </p:spTgt>
                                        </p:tgtEl>
                                        <p:attrNameLst>
                                          <p:attrName>style.visibility</p:attrName>
                                        </p:attrNameLst>
                                      </p:cBhvr>
                                      <p:to>
                                        <p:strVal val="visible"/>
                                      </p:to>
                                    </p:set>
                                    <p:animEffect transition="in" filter="fade">
                                      <p:cBhvr>
                                        <p:cTn id="22" dur="500"/>
                                        <p:tgtEl>
                                          <p:spTgt spid="16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54">
                                            <p:txEl>
                                              <p:pRg st="4" end="4"/>
                                            </p:txEl>
                                          </p:spTgt>
                                        </p:tgtEl>
                                        <p:attrNameLst>
                                          <p:attrName>style.visibility</p:attrName>
                                        </p:attrNameLst>
                                      </p:cBhvr>
                                      <p:to>
                                        <p:strVal val="visible"/>
                                      </p:to>
                                    </p:set>
                                    <p:animEffect transition="in" filter="fade">
                                      <p:cBhvr>
                                        <p:cTn id="27" dur="500"/>
                                        <p:tgtEl>
                                          <p:spTgt spid="1654">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655"/>
                                        </p:tgtEl>
                                        <p:attrNameLst>
                                          <p:attrName>style.visibility</p:attrName>
                                        </p:attrNameLst>
                                      </p:cBhvr>
                                      <p:to>
                                        <p:strVal val="visible"/>
                                      </p:to>
                                    </p:set>
                                    <p:animEffect transition="in" filter="fade">
                                      <p:cBhvr>
                                        <p:cTn id="31" dur="500"/>
                                        <p:tgtEl>
                                          <p:spTgt spid="1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Shape 1662"/>
          <p:cNvSpPr txBox="1">
            <a:spLocks noGrp="1"/>
          </p:cNvSpPr>
          <p:nvPr>
            <p:ph type="title"/>
          </p:nvPr>
        </p:nvSpPr>
        <p:spPr>
          <a:xfrm>
            <a:off x="-457200" y="76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Stoichiometry Steps</a:t>
            </a:r>
          </a:p>
        </p:txBody>
      </p:sp>
      <p:sp>
        <p:nvSpPr>
          <p:cNvPr id="1663" name="Shape 1663"/>
          <p:cNvSpPr txBox="1">
            <a:spLocks noGrp="1"/>
          </p:cNvSpPr>
          <p:nvPr>
            <p:ph type="body" idx="1"/>
          </p:nvPr>
        </p:nvSpPr>
        <p:spPr>
          <a:xfrm>
            <a:off x="1249362" y="1270000"/>
            <a:ext cx="7696199" cy="9144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1. Write a balanced equation.</a:t>
            </a:r>
          </a:p>
          <a:p>
            <a:pPr marL="342900" marR="0" lvl="0" indent="-342900" algn="l" rtl="0">
              <a:lnSpc>
                <a:spcPct val="9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2. Identify known &amp; unknown.</a:t>
            </a:r>
          </a:p>
          <a:p>
            <a:pPr marL="342900" marR="0" lvl="0" indent="-342900" algn="l" rtl="0">
              <a:lnSpc>
                <a:spcPct val="9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3. Line up conversion factors.</a:t>
            </a:r>
          </a:p>
          <a:p>
            <a:pPr marL="742950" marR="0" lvl="1" indent="-28575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Mole ratio - 	moles ↔ moles</a:t>
            </a:r>
          </a:p>
          <a:p>
            <a:pPr marL="742950" marR="0" lvl="1" indent="-28575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Molar mass -	moles ↔ grams</a:t>
            </a:r>
          </a:p>
          <a:p>
            <a:pPr marL="742950" marR="0" lvl="1" indent="-28575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Molarity - 	moles ↔ liters soln</a:t>
            </a:r>
          </a:p>
          <a:p>
            <a:pPr marL="742950" marR="0" lvl="1" indent="-28575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Molar volume -	moles ↔ liters gas</a:t>
            </a:r>
          </a:p>
        </p:txBody>
      </p:sp>
      <p:sp>
        <p:nvSpPr>
          <p:cNvPr id="1664" name="Shape 1664"/>
          <p:cNvSpPr txBox="1"/>
          <p:nvPr/>
        </p:nvSpPr>
        <p:spPr>
          <a:xfrm>
            <a:off x="1903413" y="5319712"/>
            <a:ext cx="6951662" cy="5492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000" b="0" i="0" u="none" strike="noStrike" cap="none">
                <a:solidFill>
                  <a:schemeClr val="accent2"/>
                </a:solidFill>
                <a:latin typeface="Arial"/>
                <a:ea typeface="Arial"/>
                <a:cs typeface="Arial"/>
                <a:sym typeface="Arial"/>
              </a:rPr>
              <a:t>Core step in all stoichiometry problems!!</a:t>
            </a:r>
          </a:p>
        </p:txBody>
      </p:sp>
      <p:sp>
        <p:nvSpPr>
          <p:cNvPr id="1665" name="Shape 1665"/>
          <p:cNvSpPr/>
          <p:nvPr/>
        </p:nvSpPr>
        <p:spPr>
          <a:xfrm>
            <a:off x="1247775" y="3108325"/>
            <a:ext cx="7696199" cy="625475"/>
          </a:xfrm>
          <a:prstGeom prst="rect">
            <a:avLst/>
          </a:prstGeom>
          <a:solidFill>
            <a:schemeClr val="accent1"/>
          </a:solidFill>
          <a:ln>
            <a:noFill/>
          </a:ln>
        </p:spPr>
        <p:txBody>
          <a:bodyPr lIns="91425" tIns="45700" rIns="91425" bIns="45700" anchor="t" anchorCtr="0">
            <a:noAutofit/>
          </a:bodyPr>
          <a:lstStyle/>
          <a:p>
            <a:pPr marL="742950" marR="0" lvl="1" indent="-285750" algn="l" rtl="0">
              <a:spcBef>
                <a:spcPts val="0"/>
              </a:spcBef>
              <a:spcAft>
                <a:spcPts val="0"/>
              </a:spcAft>
              <a:buClr>
                <a:schemeClr val="accent1"/>
              </a:buClr>
              <a:buSzPct val="100000"/>
              <a:buFont typeface="Arial"/>
              <a:buChar char="–"/>
            </a:pPr>
            <a:r>
              <a:rPr lang="en-US" sz="2400" b="0" i="0" u="none" strike="noStrike" cap="none">
                <a:solidFill>
                  <a:schemeClr val="dk1"/>
                </a:solidFill>
                <a:latin typeface="Arial"/>
                <a:ea typeface="Arial"/>
                <a:cs typeface="Arial"/>
                <a:sym typeface="Arial"/>
              </a:rPr>
              <a:t>Mole ratio - 	moles ↔ moles</a:t>
            </a:r>
          </a:p>
        </p:txBody>
      </p:sp>
      <p:sp>
        <p:nvSpPr>
          <p:cNvPr id="1666" name="Shape 1666"/>
          <p:cNvSpPr/>
          <p:nvPr/>
        </p:nvSpPr>
        <p:spPr>
          <a:xfrm>
            <a:off x="1249362" y="5837237"/>
            <a:ext cx="7696199" cy="65405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4. Check answer.</a:t>
            </a:r>
          </a:p>
        </p:txBody>
      </p:sp>
      <p:sp>
        <p:nvSpPr>
          <p:cNvPr id="1667" name="Shape 1667"/>
          <p:cNvSpPr/>
          <p:nvPr/>
        </p:nvSpPr>
        <p:spPr>
          <a:xfrm>
            <a:off x="1219200" y="3371850"/>
            <a:ext cx="646113" cy="2257424"/>
          </a:xfrm>
          <a:custGeom>
            <a:avLst/>
            <a:gdLst/>
            <a:ahLst/>
            <a:cxnLst/>
            <a:rect l="0" t="0" r="0" b="0"/>
            <a:pathLst>
              <a:path w="407" h="1233" extrusionOk="0">
                <a:moveTo>
                  <a:pt x="290" y="0"/>
                </a:moveTo>
                <a:cubicBezTo>
                  <a:pt x="258" y="44"/>
                  <a:pt x="147" y="151"/>
                  <a:pt x="101" y="263"/>
                </a:cubicBezTo>
                <a:cubicBezTo>
                  <a:pt x="55" y="375"/>
                  <a:pt x="0" y="548"/>
                  <a:pt x="11" y="674"/>
                </a:cubicBezTo>
                <a:cubicBezTo>
                  <a:pt x="22" y="800"/>
                  <a:pt x="101" y="926"/>
                  <a:pt x="167" y="1019"/>
                </a:cubicBezTo>
                <a:cubicBezTo>
                  <a:pt x="233" y="1112"/>
                  <a:pt x="357" y="1189"/>
                  <a:pt x="407" y="1233"/>
                </a:cubicBezTo>
              </a:path>
            </a:pathLst>
          </a:custGeom>
          <a:noFill/>
          <a:ln w="38100" cap="flat" cmpd="sng">
            <a:solidFill>
              <a:schemeClr val="accent2"/>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68" name="Shape 1668"/>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pic>
        <p:nvPicPr>
          <p:cNvPr id="1669" name="Shape 1669"/>
          <p:cNvPicPr preferRelativeResize="0"/>
          <p:nvPr/>
        </p:nvPicPr>
        <p:blipFill rotWithShape="1">
          <a:blip r:embed="rId3">
            <a:alphaModFix/>
          </a:blip>
          <a:srcRect/>
          <a:stretch/>
        </p:blipFill>
        <p:spPr>
          <a:xfrm>
            <a:off x="6705600" y="381000"/>
            <a:ext cx="2044699" cy="2057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3">
                                            <p:txEl>
                                              <p:pRg st="0" end="0"/>
                                            </p:txEl>
                                          </p:spTgt>
                                        </p:tgtEl>
                                        <p:attrNameLst>
                                          <p:attrName>style.visibility</p:attrName>
                                        </p:attrNameLst>
                                      </p:cBhvr>
                                      <p:to>
                                        <p:strVal val="visible"/>
                                      </p:to>
                                    </p:set>
                                    <p:animEffect transition="in" filter="fade">
                                      <p:cBhvr>
                                        <p:cTn id="7" dur="500"/>
                                        <p:tgtEl>
                                          <p:spTgt spid="16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3">
                                            <p:txEl>
                                              <p:pRg st="1" end="1"/>
                                            </p:txEl>
                                          </p:spTgt>
                                        </p:tgtEl>
                                        <p:attrNameLst>
                                          <p:attrName>style.visibility</p:attrName>
                                        </p:attrNameLst>
                                      </p:cBhvr>
                                      <p:to>
                                        <p:strVal val="visible"/>
                                      </p:to>
                                    </p:set>
                                    <p:animEffect transition="in" filter="fade">
                                      <p:cBhvr>
                                        <p:cTn id="12" dur="500"/>
                                        <p:tgtEl>
                                          <p:spTgt spid="16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63">
                                            <p:txEl>
                                              <p:pRg st="2" end="2"/>
                                            </p:txEl>
                                          </p:spTgt>
                                        </p:tgtEl>
                                        <p:attrNameLst>
                                          <p:attrName>style.visibility</p:attrName>
                                        </p:attrNameLst>
                                      </p:cBhvr>
                                      <p:to>
                                        <p:strVal val="visible"/>
                                      </p:to>
                                    </p:set>
                                    <p:animEffect transition="in" filter="fade">
                                      <p:cBhvr>
                                        <p:cTn id="17" dur="500"/>
                                        <p:tgtEl>
                                          <p:spTgt spid="16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63">
                                            <p:txEl>
                                              <p:pRg st="3" end="3"/>
                                            </p:txEl>
                                          </p:spTgt>
                                        </p:tgtEl>
                                        <p:attrNameLst>
                                          <p:attrName>style.visibility</p:attrName>
                                        </p:attrNameLst>
                                      </p:cBhvr>
                                      <p:to>
                                        <p:strVal val="visible"/>
                                      </p:to>
                                    </p:set>
                                    <p:animEffect transition="in" filter="fade">
                                      <p:cBhvr>
                                        <p:cTn id="22" dur="500"/>
                                        <p:tgtEl>
                                          <p:spTgt spid="16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63">
                                            <p:txEl>
                                              <p:pRg st="4" end="4"/>
                                            </p:txEl>
                                          </p:spTgt>
                                        </p:tgtEl>
                                        <p:attrNameLst>
                                          <p:attrName>style.visibility</p:attrName>
                                        </p:attrNameLst>
                                      </p:cBhvr>
                                      <p:to>
                                        <p:strVal val="visible"/>
                                      </p:to>
                                    </p:set>
                                    <p:animEffect transition="in" filter="fade">
                                      <p:cBhvr>
                                        <p:cTn id="27" dur="500"/>
                                        <p:tgtEl>
                                          <p:spTgt spid="16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63">
                                            <p:txEl>
                                              <p:pRg st="5" end="5"/>
                                            </p:txEl>
                                          </p:spTgt>
                                        </p:tgtEl>
                                        <p:attrNameLst>
                                          <p:attrName>style.visibility</p:attrName>
                                        </p:attrNameLst>
                                      </p:cBhvr>
                                      <p:to>
                                        <p:strVal val="visible"/>
                                      </p:to>
                                    </p:set>
                                    <p:animEffect transition="in" filter="fade">
                                      <p:cBhvr>
                                        <p:cTn id="32" dur="500"/>
                                        <p:tgtEl>
                                          <p:spTgt spid="16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63">
                                            <p:txEl>
                                              <p:pRg st="6" end="6"/>
                                            </p:txEl>
                                          </p:spTgt>
                                        </p:tgtEl>
                                        <p:attrNameLst>
                                          <p:attrName>style.visibility</p:attrName>
                                        </p:attrNameLst>
                                      </p:cBhvr>
                                      <p:to>
                                        <p:strVal val="visible"/>
                                      </p:to>
                                    </p:set>
                                    <p:animEffect transition="in" filter="fade">
                                      <p:cBhvr>
                                        <p:cTn id="37" dur="500"/>
                                        <p:tgtEl>
                                          <p:spTgt spid="16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64"/>
                                        </p:tgtEl>
                                        <p:attrNameLst>
                                          <p:attrName>style.visibility</p:attrName>
                                        </p:attrNameLst>
                                      </p:cBhvr>
                                      <p:to>
                                        <p:strVal val="visible"/>
                                      </p:to>
                                    </p:set>
                                    <p:animEffect transition="in" filter="fade">
                                      <p:cBhvr>
                                        <p:cTn id="42" dur="500"/>
                                        <p:tgtEl>
                                          <p:spTgt spid="1664"/>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667"/>
                                        </p:tgtEl>
                                        <p:attrNameLst>
                                          <p:attrName>style.visibility</p:attrName>
                                        </p:attrNameLst>
                                      </p:cBhvr>
                                      <p:to>
                                        <p:strVal val="visible"/>
                                      </p:to>
                                    </p:set>
                                    <p:animEffect transition="in" filter="fade">
                                      <p:cBhvr>
                                        <p:cTn id="46" dur="500"/>
                                        <p:tgtEl>
                                          <p:spTgt spid="166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66"/>
                                        </p:tgtEl>
                                        <p:attrNameLst>
                                          <p:attrName>style.visibility</p:attrName>
                                        </p:attrNameLst>
                                      </p:cBhvr>
                                      <p:to>
                                        <p:strVal val="visible"/>
                                      </p:to>
                                    </p:set>
                                    <p:animEffect transition="in" filter="fade">
                                      <p:cBhvr>
                                        <p:cTn id="51" dur="500"/>
                                        <p:tgtEl>
                                          <p:spTgt spid="1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Shape 1675"/>
          <p:cNvSpPr/>
          <p:nvPr/>
        </p:nvSpPr>
        <p:spPr>
          <a:xfrm>
            <a:off x="1163637" y="1122362"/>
            <a:ext cx="7780337" cy="3605211"/>
          </a:xfrm>
          <a:prstGeom prst="star24">
            <a:avLst>
              <a:gd name="adj" fmla="val 45491"/>
            </a:avLst>
          </a:prstGeom>
          <a:solidFill>
            <a:srgbClr val="3366FF"/>
          </a:solidFill>
          <a:ln w="28575" cap="flat" cmpd="sng">
            <a:solidFill>
              <a:srgbClr val="80808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4800" b="0" i="0" u="none" strike="noStrike" cap="none">
                <a:solidFill>
                  <a:schemeClr val="lt1"/>
                </a:solidFill>
                <a:latin typeface="Arial"/>
                <a:ea typeface="Arial"/>
                <a:cs typeface="Arial"/>
                <a:sym typeface="Arial"/>
              </a:rPr>
              <a:t>1 mol of a gas=22.4 L</a:t>
            </a:r>
          </a:p>
          <a:p>
            <a:pPr marL="0" marR="0" lvl="0" indent="0" algn="ctr" rtl="0">
              <a:spcBef>
                <a:spcPts val="0"/>
              </a:spcBef>
              <a:spcAft>
                <a:spcPts val="0"/>
              </a:spcAft>
              <a:buSzPct val="25000"/>
              <a:buNone/>
            </a:pPr>
            <a:r>
              <a:rPr lang="en-US" sz="4800" b="0" i="0" u="none" strike="noStrike" cap="none">
                <a:solidFill>
                  <a:schemeClr val="lt1"/>
                </a:solidFill>
                <a:latin typeface="Arial"/>
                <a:ea typeface="Arial"/>
                <a:cs typeface="Arial"/>
                <a:sym typeface="Arial"/>
              </a:rPr>
              <a:t>at STP</a:t>
            </a:r>
          </a:p>
        </p:txBody>
      </p:sp>
      <p:sp>
        <p:nvSpPr>
          <p:cNvPr id="1676" name="Shape 16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Molar Volume at STP</a:t>
            </a:r>
          </a:p>
        </p:txBody>
      </p:sp>
      <p:grpSp>
        <p:nvGrpSpPr>
          <p:cNvPr id="1677" name="Shape 1677"/>
          <p:cNvGrpSpPr/>
          <p:nvPr/>
        </p:nvGrpSpPr>
        <p:grpSpPr>
          <a:xfrm>
            <a:off x="2219325" y="3859213"/>
            <a:ext cx="6400799" cy="2359024"/>
            <a:chOff x="1352" y="2578"/>
            <a:chExt cx="4031" cy="1485"/>
          </a:xfrm>
        </p:grpSpPr>
        <p:sp>
          <p:nvSpPr>
            <p:cNvPr id="1678" name="Shape 1678"/>
            <p:cNvSpPr/>
            <p:nvPr/>
          </p:nvSpPr>
          <p:spPr>
            <a:xfrm>
              <a:off x="1352" y="3336"/>
              <a:ext cx="4031" cy="727"/>
            </a:xfrm>
            <a:prstGeom prst="rect">
              <a:avLst/>
            </a:prstGeom>
            <a:solidFill>
              <a:srgbClr val="3366FF">
                <a:alpha val="42745"/>
              </a:srgbClr>
            </a:solidFill>
            <a:ln w="28575" cap="flat" cmpd="sng">
              <a:solidFill>
                <a:srgbClr val="0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a:solidFill>
                    <a:srgbClr val="000000"/>
                  </a:solidFill>
                  <a:latin typeface="Comic Sans MS"/>
                  <a:ea typeface="Comic Sans MS"/>
                  <a:cs typeface="Comic Sans MS"/>
                  <a:sym typeface="Comic Sans MS"/>
                </a:rPr>
                <a:t>S</a:t>
              </a:r>
              <a:r>
                <a:rPr lang="en-US" sz="2800" b="0" i="0" u="none" strike="noStrike" cap="none">
                  <a:solidFill>
                    <a:srgbClr val="000000"/>
                  </a:solidFill>
                  <a:latin typeface="Comic Sans MS"/>
                  <a:ea typeface="Comic Sans MS"/>
                  <a:cs typeface="Comic Sans MS"/>
                  <a:sym typeface="Comic Sans MS"/>
                </a:rPr>
                <a:t>tandard</a:t>
              </a:r>
              <a:r>
                <a:rPr lang="en-US" sz="2800" b="1" i="0" u="none" strike="noStrike" cap="none">
                  <a:solidFill>
                    <a:srgbClr val="000000"/>
                  </a:solidFill>
                  <a:latin typeface="Comic Sans MS"/>
                  <a:ea typeface="Comic Sans MS"/>
                  <a:cs typeface="Comic Sans MS"/>
                  <a:sym typeface="Comic Sans MS"/>
                </a:rPr>
                <a:t> </a:t>
              </a:r>
              <a:r>
                <a:rPr lang="en-US" sz="3600" b="1" i="0" u="none" strike="noStrike" cap="none">
                  <a:solidFill>
                    <a:srgbClr val="000000"/>
                  </a:solidFill>
                  <a:latin typeface="Comic Sans MS"/>
                  <a:ea typeface="Comic Sans MS"/>
                  <a:cs typeface="Comic Sans MS"/>
                  <a:sym typeface="Comic Sans MS"/>
                </a:rPr>
                <a:t>T</a:t>
              </a:r>
              <a:r>
                <a:rPr lang="en-US" sz="2800" b="0" i="0" u="none" strike="noStrike" cap="none">
                  <a:solidFill>
                    <a:srgbClr val="000000"/>
                  </a:solidFill>
                  <a:latin typeface="Comic Sans MS"/>
                  <a:ea typeface="Comic Sans MS"/>
                  <a:cs typeface="Comic Sans MS"/>
                  <a:sym typeface="Comic Sans MS"/>
                </a:rPr>
                <a:t>emperature</a:t>
              </a:r>
              <a:r>
                <a:rPr lang="en-US" sz="2800" b="1" i="0" u="none" strike="noStrike" cap="none">
                  <a:solidFill>
                    <a:srgbClr val="000000"/>
                  </a:solidFill>
                  <a:latin typeface="Comic Sans MS"/>
                  <a:ea typeface="Comic Sans MS"/>
                  <a:cs typeface="Comic Sans MS"/>
                  <a:sym typeface="Comic Sans MS"/>
                </a:rPr>
                <a:t> </a:t>
              </a:r>
              <a:r>
                <a:rPr lang="en-US" sz="2800" b="0" i="0" u="none" strike="noStrike" cap="none">
                  <a:solidFill>
                    <a:srgbClr val="000000"/>
                  </a:solidFill>
                  <a:latin typeface="Comic Sans MS"/>
                  <a:ea typeface="Comic Sans MS"/>
                  <a:cs typeface="Comic Sans MS"/>
                  <a:sym typeface="Comic Sans MS"/>
                </a:rPr>
                <a:t>&amp;</a:t>
              </a:r>
              <a:r>
                <a:rPr lang="en-US" sz="2800" b="1" i="0" u="none" strike="noStrike" cap="none">
                  <a:solidFill>
                    <a:srgbClr val="000000"/>
                  </a:solidFill>
                  <a:latin typeface="Comic Sans MS"/>
                  <a:ea typeface="Comic Sans MS"/>
                  <a:cs typeface="Comic Sans MS"/>
                  <a:sym typeface="Comic Sans MS"/>
                </a:rPr>
                <a:t> </a:t>
              </a:r>
              <a:r>
                <a:rPr lang="en-US" sz="3600" b="1" i="0" u="none" strike="noStrike" cap="none">
                  <a:solidFill>
                    <a:srgbClr val="000000"/>
                  </a:solidFill>
                  <a:latin typeface="Comic Sans MS"/>
                  <a:ea typeface="Comic Sans MS"/>
                  <a:cs typeface="Comic Sans MS"/>
                  <a:sym typeface="Comic Sans MS"/>
                </a:rPr>
                <a:t>P</a:t>
              </a:r>
              <a:r>
                <a:rPr lang="en-US" sz="2800" b="0" i="0" u="none" strike="noStrike" cap="none">
                  <a:solidFill>
                    <a:srgbClr val="000000"/>
                  </a:solidFill>
                  <a:latin typeface="Comic Sans MS"/>
                  <a:ea typeface="Comic Sans MS"/>
                  <a:cs typeface="Comic Sans MS"/>
                  <a:sym typeface="Comic Sans MS"/>
                </a:rPr>
                <a:t>ressure</a:t>
              </a:r>
            </a:p>
            <a:p>
              <a:pPr marL="0" marR="0" lvl="0" indent="0" algn="ctr" rtl="0">
                <a:spcBef>
                  <a:spcPts val="0"/>
                </a:spcBef>
                <a:spcAft>
                  <a:spcPts val="0"/>
                </a:spcAft>
                <a:buSzPct val="25000"/>
                <a:buNone/>
              </a:pPr>
              <a:r>
                <a:rPr lang="en-US" sz="2800" b="0" i="0" u="none" strike="noStrike" cap="none">
                  <a:solidFill>
                    <a:srgbClr val="000000"/>
                  </a:solidFill>
                  <a:latin typeface="Comic Sans MS"/>
                  <a:ea typeface="Comic Sans MS"/>
                  <a:cs typeface="Comic Sans MS"/>
                  <a:sym typeface="Comic Sans MS"/>
                </a:rPr>
                <a:t>0°C   and   1 atm</a:t>
              </a:r>
            </a:p>
          </p:txBody>
        </p:sp>
        <p:sp>
          <p:nvSpPr>
            <p:cNvPr id="1679" name="Shape 1679"/>
            <p:cNvSpPr/>
            <p:nvPr/>
          </p:nvSpPr>
          <p:spPr>
            <a:xfrm>
              <a:off x="1385" y="2578"/>
              <a:ext cx="3966" cy="743"/>
            </a:xfrm>
            <a:prstGeom prst="triangle">
              <a:avLst>
                <a:gd name="adj" fmla="val 50000"/>
              </a:avLst>
            </a:prstGeom>
            <a:gradFill>
              <a:gsLst>
                <a:gs pos="0">
                  <a:srgbClr val="565D76"/>
                </a:gs>
                <a:gs pos="100000">
                  <a:srgbClr val="B9CAFF"/>
                </a:gs>
              </a:gsLst>
              <a:lin ang="5400000" scaled="0"/>
            </a:gra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Times New Roman"/>
                  <a:ea typeface="Times New Roman"/>
                  <a:cs typeface="Times New Roman"/>
                  <a:sym typeface="Times New Roman"/>
                </a:rPr>
                <a:t> </a:t>
              </a:r>
            </a:p>
          </p:txBody>
        </p:sp>
      </p:grpSp>
      <p:sp>
        <p:nvSpPr>
          <p:cNvPr id="1680" name="Shape 1680"/>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7"/>
                                        </p:tgtEl>
                                        <p:attrNameLst>
                                          <p:attrName>style.visibility</p:attrName>
                                        </p:attrNameLst>
                                      </p:cBhvr>
                                      <p:to>
                                        <p:strVal val="visible"/>
                                      </p:to>
                                    </p:set>
                                    <p:animEffect transition="in" filter="fade">
                                      <p:cBhvr>
                                        <p:cTn id="7" dur="500"/>
                                        <p:tgtEl>
                                          <p:spTgt spid="1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Shape 1686"/>
          <p:cNvSpPr txBox="1">
            <a:spLocks noGrp="1"/>
          </p:cNvSpPr>
          <p:nvPr>
            <p:ph type="title"/>
          </p:nvPr>
        </p:nvSpPr>
        <p:spPr>
          <a:xfrm>
            <a:off x="457200"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Molar Volume at STP</a:t>
            </a:r>
          </a:p>
        </p:txBody>
      </p:sp>
      <p:sp>
        <p:nvSpPr>
          <p:cNvPr id="1687" name="Shape 1687"/>
          <p:cNvSpPr/>
          <p:nvPr/>
        </p:nvSpPr>
        <p:spPr>
          <a:xfrm>
            <a:off x="1676400" y="3563937"/>
            <a:ext cx="2012949" cy="811212"/>
          </a:xfrm>
          <a:prstGeom prst="rect">
            <a:avLst/>
          </a:prstGeom>
          <a:noFill/>
          <a:ln>
            <a:noFill/>
          </a:ln>
        </p:spPr>
        <p:txBody>
          <a:bodyPr lIns="12700" tIns="12700" rIns="12700" bIns="12700" anchor="t" anchorCtr="0">
            <a:noAutofit/>
          </a:bodyPr>
          <a:lstStyle/>
          <a:p>
            <a:pPr marL="0" marR="0" lvl="0" indent="0" algn="ctr" rtl="0">
              <a:spcBef>
                <a:spcPts val="0"/>
              </a:spcBef>
              <a:spcAft>
                <a:spcPts val="0"/>
              </a:spcAft>
              <a:buSzPct val="25000"/>
              <a:buNone/>
            </a:pPr>
            <a:r>
              <a:rPr lang="en-US" sz="1800" b="1" i="0" u="none" strike="noStrike" cap="none">
                <a:solidFill>
                  <a:schemeClr val="accent2"/>
                </a:solidFill>
                <a:latin typeface="Arial"/>
                <a:ea typeface="Arial"/>
                <a:cs typeface="Arial"/>
                <a:sym typeface="Arial"/>
              </a:rPr>
              <a:t>Molar Mass</a:t>
            </a:r>
          </a:p>
          <a:p>
            <a:pPr marL="0" marR="0" lvl="0" indent="0" algn="ctr" rtl="0">
              <a:spcBef>
                <a:spcPts val="0"/>
              </a:spcBef>
              <a:spcAft>
                <a:spcPts val="0"/>
              </a:spcAft>
              <a:buSzPct val="25000"/>
              <a:buNone/>
            </a:pPr>
            <a:r>
              <a:rPr lang="en-US" sz="1600" b="1" i="0" u="none" strike="noStrike" cap="none">
                <a:solidFill>
                  <a:schemeClr val="accent2"/>
                </a:solidFill>
                <a:latin typeface="Arial"/>
                <a:ea typeface="Arial"/>
                <a:cs typeface="Arial"/>
                <a:sym typeface="Arial"/>
              </a:rPr>
              <a:t>(</a:t>
            </a:r>
            <a:r>
              <a:rPr lang="en-US" sz="1600" b="1" i="1" u="none" strike="noStrike" cap="none">
                <a:solidFill>
                  <a:schemeClr val="accent2"/>
                </a:solidFill>
                <a:latin typeface="Arial"/>
                <a:ea typeface="Arial"/>
                <a:cs typeface="Arial"/>
                <a:sym typeface="Arial"/>
              </a:rPr>
              <a:t>g/mol</a:t>
            </a:r>
            <a:r>
              <a:rPr lang="en-US" sz="1600" b="1" i="0" u="none" strike="noStrike" cap="none">
                <a:solidFill>
                  <a:schemeClr val="accent2"/>
                </a:solidFill>
                <a:latin typeface="Arial"/>
                <a:ea typeface="Arial"/>
                <a:cs typeface="Arial"/>
                <a:sym typeface="Arial"/>
              </a:rPr>
              <a:t>)</a:t>
            </a:r>
          </a:p>
        </p:txBody>
      </p:sp>
      <p:sp>
        <p:nvSpPr>
          <p:cNvPr id="1688" name="Shape 1688"/>
          <p:cNvSpPr/>
          <p:nvPr/>
        </p:nvSpPr>
        <p:spPr>
          <a:xfrm>
            <a:off x="4495800" y="3563937"/>
            <a:ext cx="2828924" cy="639762"/>
          </a:xfrm>
          <a:prstGeom prst="rect">
            <a:avLst/>
          </a:prstGeom>
          <a:noFill/>
          <a:ln>
            <a:noFill/>
          </a:ln>
        </p:spPr>
        <p:txBody>
          <a:bodyPr lIns="12700" tIns="12700" rIns="12700" bIns="12700" anchor="t" anchorCtr="0">
            <a:noAutofit/>
          </a:bodyPr>
          <a:lstStyle/>
          <a:p>
            <a:pPr marL="0" marR="0" lvl="0" indent="0" algn="ctr" rtl="0">
              <a:spcBef>
                <a:spcPts val="0"/>
              </a:spcBef>
              <a:spcAft>
                <a:spcPts val="0"/>
              </a:spcAft>
              <a:buSzPct val="25000"/>
              <a:buNone/>
            </a:pPr>
            <a:r>
              <a:rPr lang="en-US" sz="1800" b="1" i="0" u="none" strike="noStrike" cap="none">
                <a:solidFill>
                  <a:srgbClr val="FF3300"/>
                </a:solidFill>
                <a:latin typeface="Arial"/>
                <a:ea typeface="Arial"/>
                <a:cs typeface="Arial"/>
                <a:sym typeface="Arial"/>
              </a:rPr>
              <a:t>6.02 × 10</a:t>
            </a:r>
            <a:r>
              <a:rPr lang="en-US" sz="1800" b="1" i="0" u="none" strike="noStrike" cap="none" baseline="30000">
                <a:solidFill>
                  <a:srgbClr val="FF3300"/>
                </a:solidFill>
                <a:latin typeface="Arial"/>
                <a:ea typeface="Arial"/>
                <a:cs typeface="Arial"/>
                <a:sym typeface="Arial"/>
              </a:rPr>
              <a:t>23</a:t>
            </a:r>
          </a:p>
          <a:p>
            <a:pPr marL="0" marR="0" lvl="0" indent="0" algn="ctr" rtl="0">
              <a:spcBef>
                <a:spcPts val="0"/>
              </a:spcBef>
              <a:spcAft>
                <a:spcPts val="0"/>
              </a:spcAft>
              <a:buSzPct val="25000"/>
              <a:buNone/>
            </a:pPr>
            <a:r>
              <a:rPr lang="en-US" sz="1600" b="1" i="1" u="none" strike="noStrike" cap="none">
                <a:solidFill>
                  <a:srgbClr val="FF3300"/>
                </a:solidFill>
                <a:latin typeface="Arial"/>
                <a:ea typeface="Arial"/>
                <a:cs typeface="Arial"/>
                <a:sym typeface="Arial"/>
              </a:rPr>
              <a:t>particles/mol</a:t>
            </a:r>
          </a:p>
        </p:txBody>
      </p:sp>
      <p:sp>
        <p:nvSpPr>
          <p:cNvPr id="1689" name="Shape 1689"/>
          <p:cNvSpPr/>
          <p:nvPr/>
        </p:nvSpPr>
        <p:spPr>
          <a:xfrm>
            <a:off x="306387" y="3351212"/>
            <a:ext cx="1522412" cy="1160462"/>
          </a:xfrm>
          <a:prstGeom prst="rect">
            <a:avLst/>
          </a:prstGeom>
          <a:solidFill>
            <a:srgbClr val="3366FF">
              <a:alpha val="29803"/>
            </a:srgbClr>
          </a:solidFill>
          <a:ln w="38100" cap="flat" cmpd="sng">
            <a:solidFill>
              <a:schemeClr val="dk1"/>
            </a:solidFill>
            <a:prstDash val="solid"/>
            <a:miter/>
            <a:headEnd type="none" w="med" len="med"/>
            <a:tailEnd type="none" w="med" len="med"/>
          </a:ln>
        </p:spPr>
        <p:txBody>
          <a:bodyPr lIns="12700" tIns="12700" rIns="12700" bIns="12700" anchor="t" anchorCtr="0">
            <a:noAutofit/>
          </a:bodyPr>
          <a:lstStyle/>
          <a:p>
            <a:pPr marL="0" marR="0" lvl="0" indent="0" algn="ctr"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MASS</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IN</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GRAMS</a:t>
            </a:r>
          </a:p>
        </p:txBody>
      </p:sp>
      <p:sp>
        <p:nvSpPr>
          <p:cNvPr id="1690" name="Shape 1690"/>
          <p:cNvSpPr/>
          <p:nvPr/>
        </p:nvSpPr>
        <p:spPr>
          <a:xfrm>
            <a:off x="3582987" y="3352800"/>
            <a:ext cx="1522412" cy="1160463"/>
          </a:xfrm>
          <a:prstGeom prst="rect">
            <a:avLst/>
          </a:prstGeom>
          <a:noFill/>
          <a:ln w="38100" cap="flat" cmpd="sng">
            <a:solidFill>
              <a:schemeClr val="dk1"/>
            </a:solidFill>
            <a:prstDash val="solid"/>
            <a:miter/>
            <a:headEnd type="none" w="med" len="med"/>
            <a:tailEnd type="none" w="med" len="med"/>
          </a:ln>
        </p:spPr>
        <p:txBody>
          <a:bodyPr lIns="12700" tIns="12700" rIns="12700" bIns="12700" anchor="t" anchorCtr="0">
            <a:noAutofit/>
          </a:bodyPr>
          <a:lstStyle/>
          <a:p>
            <a:pPr marL="0" marR="0" lvl="0" indent="0" algn="ctr" rtl="0">
              <a:spcBef>
                <a:spcPts val="0"/>
              </a:spcBef>
              <a:spcAft>
                <a:spcPts val="0"/>
              </a:spcAft>
              <a:buNone/>
            </a:pPr>
            <a:endParaRPr sz="2400" b="1" i="0" u="none" strike="noStrike" cap="none">
              <a:solidFill>
                <a:schemeClr val="dk1"/>
              </a:solidFill>
              <a:latin typeface="Arial"/>
              <a:ea typeface="Arial"/>
              <a:cs typeface="Arial"/>
              <a:sym typeface="Arial"/>
            </a:endParaRPr>
          </a:p>
          <a:p>
            <a:pPr marL="0" marR="0" lvl="0" indent="0" algn="ctr" rtl="0">
              <a:spcBef>
                <a:spcPts val="0"/>
              </a:spcBef>
              <a:spcAft>
                <a:spcPts val="0"/>
              </a:spcAft>
              <a:buSzPct val="25000"/>
              <a:buNone/>
            </a:pPr>
            <a:r>
              <a:rPr lang="en-US" sz="2400" b="1" i="0" u="none" strike="noStrike" cap="none">
                <a:solidFill>
                  <a:schemeClr val="dk1"/>
                </a:solidFill>
                <a:latin typeface="Arial"/>
                <a:ea typeface="Arial"/>
                <a:cs typeface="Arial"/>
                <a:sym typeface="Arial"/>
              </a:rPr>
              <a:t>MOLES</a:t>
            </a:r>
          </a:p>
        </p:txBody>
      </p:sp>
      <p:cxnSp>
        <p:nvCxnSpPr>
          <p:cNvPr id="1691" name="Shape 1691"/>
          <p:cNvCxnSpPr/>
          <p:nvPr/>
        </p:nvCxnSpPr>
        <p:spPr>
          <a:xfrm>
            <a:off x="2043113" y="3427412"/>
            <a:ext cx="1385887" cy="1587"/>
          </a:xfrm>
          <a:prstGeom prst="straightConnector1">
            <a:avLst/>
          </a:prstGeom>
          <a:noFill/>
          <a:ln w="38100" cap="flat" cmpd="sng">
            <a:solidFill>
              <a:schemeClr val="accent2"/>
            </a:solidFill>
            <a:prstDash val="solid"/>
            <a:round/>
            <a:headEnd type="none" w="med" len="med"/>
            <a:tailEnd type="triangle" w="lg" len="lg"/>
          </a:ln>
        </p:spPr>
      </p:cxnSp>
      <p:sp>
        <p:nvSpPr>
          <p:cNvPr id="1692" name="Shape 1692"/>
          <p:cNvSpPr/>
          <p:nvPr/>
        </p:nvSpPr>
        <p:spPr>
          <a:xfrm>
            <a:off x="6781800" y="3351212"/>
            <a:ext cx="2105024" cy="1160462"/>
          </a:xfrm>
          <a:prstGeom prst="rect">
            <a:avLst/>
          </a:prstGeom>
          <a:solidFill>
            <a:srgbClr val="FF6600">
              <a:alpha val="29803"/>
            </a:srgbClr>
          </a:solidFill>
          <a:ln w="38100" cap="flat" cmpd="sng">
            <a:solidFill>
              <a:schemeClr val="dk1"/>
            </a:solidFill>
            <a:prstDash val="solid"/>
            <a:miter/>
            <a:headEnd type="none" w="med" len="med"/>
            <a:tailEnd type="none" w="med" len="med"/>
          </a:ln>
        </p:spPr>
        <p:txBody>
          <a:bodyPr lIns="12700" tIns="12700" rIns="12700" bIns="12700" anchor="t" anchorCtr="0">
            <a:noAutofit/>
          </a:bodyPr>
          <a:lstStyle/>
          <a:p>
            <a:pPr marL="0" marR="0" lvl="0" indent="0" algn="ctr"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NUMBER</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OF</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PARTICLES</a:t>
            </a:r>
          </a:p>
          <a:p>
            <a:pPr marL="0" marR="0" lvl="0" indent="0" algn="ctr" rtl="0">
              <a:spcBef>
                <a:spcPts val="0"/>
              </a:spcBef>
              <a:spcAft>
                <a:spcPts val="0"/>
              </a:spcAft>
              <a:buNone/>
            </a:pPr>
            <a:endParaRPr sz="2400" b="1" i="0" u="none" strike="noStrike" cap="none">
              <a:solidFill>
                <a:schemeClr val="dk1"/>
              </a:solidFill>
              <a:latin typeface="Arial"/>
              <a:ea typeface="Arial"/>
              <a:cs typeface="Arial"/>
              <a:sym typeface="Arial"/>
            </a:endParaRPr>
          </a:p>
        </p:txBody>
      </p:sp>
      <p:sp>
        <p:nvSpPr>
          <p:cNvPr id="1693" name="Shape 1693"/>
          <p:cNvSpPr/>
          <p:nvPr/>
        </p:nvSpPr>
        <p:spPr>
          <a:xfrm>
            <a:off x="3411537" y="5573712"/>
            <a:ext cx="1998661" cy="1157287"/>
          </a:xfrm>
          <a:prstGeom prst="rect">
            <a:avLst/>
          </a:prstGeom>
          <a:solidFill>
            <a:srgbClr val="008000">
              <a:alpha val="29803"/>
            </a:srgbClr>
          </a:solidFill>
          <a:ln w="38100" cap="flat" cmpd="sng">
            <a:solidFill>
              <a:schemeClr val="dk1"/>
            </a:solidFill>
            <a:prstDash val="solid"/>
            <a:miter/>
            <a:headEnd type="none" w="med" len="med"/>
            <a:tailEnd type="none" w="med" len="med"/>
          </a:ln>
        </p:spPr>
        <p:txBody>
          <a:bodyPr lIns="12700" tIns="12700" rIns="12700" bIns="12700" anchor="t" anchorCtr="0">
            <a:noAutofit/>
          </a:bodyPr>
          <a:lstStyle/>
          <a:p>
            <a:pPr marL="0" marR="0" lvl="0" indent="0" algn="ctr"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LITERS</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OF</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SOLUTION</a:t>
            </a:r>
          </a:p>
        </p:txBody>
      </p:sp>
      <p:sp>
        <p:nvSpPr>
          <p:cNvPr id="1694" name="Shape 1694"/>
          <p:cNvSpPr/>
          <p:nvPr/>
        </p:nvSpPr>
        <p:spPr>
          <a:xfrm>
            <a:off x="5033962" y="2386013"/>
            <a:ext cx="3071812" cy="498475"/>
          </a:xfrm>
          <a:prstGeom prst="rect">
            <a:avLst/>
          </a:prstGeom>
          <a:noFill/>
          <a:ln>
            <a:noFill/>
          </a:ln>
        </p:spPr>
        <p:txBody>
          <a:bodyPr lIns="12700" tIns="12700" rIns="12700" bIns="12700" anchor="t" anchorCtr="0">
            <a:noAutofit/>
          </a:bodyPr>
          <a:lstStyle/>
          <a:p>
            <a:pPr marL="0" marR="0" lvl="0" indent="0" algn="l" rtl="0">
              <a:spcBef>
                <a:spcPts val="0"/>
              </a:spcBef>
              <a:spcAft>
                <a:spcPts val="0"/>
              </a:spcAft>
              <a:buSzPct val="25000"/>
              <a:buNone/>
            </a:pPr>
            <a:r>
              <a:rPr lang="en-US" sz="1800" b="1" i="0" u="none" strike="noStrike" cap="none">
                <a:solidFill>
                  <a:srgbClr val="990099"/>
                </a:solidFill>
                <a:latin typeface="Arial"/>
                <a:ea typeface="Arial"/>
                <a:cs typeface="Arial"/>
                <a:sym typeface="Arial"/>
              </a:rPr>
              <a:t>Molar Volume</a:t>
            </a:r>
          </a:p>
          <a:p>
            <a:pPr marL="0" marR="0" lvl="0" indent="0" algn="l" rtl="0">
              <a:spcBef>
                <a:spcPts val="0"/>
              </a:spcBef>
              <a:spcAft>
                <a:spcPts val="0"/>
              </a:spcAft>
              <a:buSzPct val="25000"/>
              <a:buNone/>
            </a:pPr>
            <a:r>
              <a:rPr lang="en-US" sz="2000" b="1" i="1" u="none" strike="noStrike" cap="none">
                <a:solidFill>
                  <a:srgbClr val="990099"/>
                </a:solidFill>
                <a:latin typeface="Arial"/>
                <a:ea typeface="Arial"/>
                <a:cs typeface="Arial"/>
                <a:sym typeface="Arial"/>
              </a:rPr>
              <a:t>    </a:t>
            </a:r>
            <a:r>
              <a:rPr lang="en-US" sz="1600" b="1" i="1" u="none" strike="noStrike" cap="none">
                <a:solidFill>
                  <a:srgbClr val="990099"/>
                </a:solidFill>
                <a:latin typeface="Arial"/>
                <a:ea typeface="Arial"/>
                <a:cs typeface="Arial"/>
                <a:sym typeface="Arial"/>
              </a:rPr>
              <a:t>(</a:t>
            </a:r>
            <a:r>
              <a:rPr lang="en-US" sz="1600" b="1" i="0" u="none" strike="noStrike" cap="none">
                <a:solidFill>
                  <a:srgbClr val="990099"/>
                </a:solidFill>
                <a:latin typeface="Arial"/>
                <a:ea typeface="Arial"/>
                <a:cs typeface="Arial"/>
                <a:sym typeface="Arial"/>
              </a:rPr>
              <a:t>22.4</a:t>
            </a:r>
            <a:r>
              <a:rPr lang="en-US" sz="1600" b="1" i="1" u="none" strike="noStrike" cap="none">
                <a:solidFill>
                  <a:srgbClr val="990099"/>
                </a:solidFill>
                <a:latin typeface="Arial"/>
                <a:ea typeface="Arial"/>
                <a:cs typeface="Arial"/>
                <a:sym typeface="Arial"/>
              </a:rPr>
              <a:t> L/mol)</a:t>
            </a:r>
          </a:p>
        </p:txBody>
      </p:sp>
      <p:sp>
        <p:nvSpPr>
          <p:cNvPr id="1695" name="Shape 1695"/>
          <p:cNvSpPr/>
          <p:nvPr/>
        </p:nvSpPr>
        <p:spPr>
          <a:xfrm>
            <a:off x="3273425" y="1143000"/>
            <a:ext cx="1998663" cy="1157287"/>
          </a:xfrm>
          <a:prstGeom prst="rect">
            <a:avLst/>
          </a:prstGeom>
          <a:solidFill>
            <a:srgbClr val="CC99FF">
              <a:alpha val="29803"/>
            </a:srgbClr>
          </a:solidFill>
          <a:ln w="38100" cap="flat" cmpd="sng">
            <a:solidFill>
              <a:schemeClr val="dk1"/>
            </a:solidFill>
            <a:prstDash val="solid"/>
            <a:miter/>
            <a:headEnd type="none" w="med" len="med"/>
            <a:tailEnd type="none" w="med" len="med"/>
          </a:ln>
        </p:spPr>
        <p:txBody>
          <a:bodyPr lIns="12700" tIns="12700" rIns="12700" bIns="12700" anchor="t" anchorCtr="0">
            <a:noAutofit/>
          </a:bodyPr>
          <a:lstStyle/>
          <a:p>
            <a:pPr marL="0" marR="0" lvl="0" indent="0" algn="ctr" rtl="0">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LITERS</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OF GAS</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AT STP</a:t>
            </a:r>
          </a:p>
        </p:txBody>
      </p:sp>
      <p:grpSp>
        <p:nvGrpSpPr>
          <p:cNvPr id="1696" name="Shape 1696"/>
          <p:cNvGrpSpPr/>
          <p:nvPr/>
        </p:nvGrpSpPr>
        <p:grpSpPr>
          <a:xfrm rot="-5400000">
            <a:off x="3877468" y="2480469"/>
            <a:ext cx="792162" cy="685799"/>
            <a:chOff x="1007" y="2839"/>
            <a:chExt cx="1056" cy="427"/>
          </a:xfrm>
        </p:grpSpPr>
        <p:cxnSp>
          <p:nvCxnSpPr>
            <p:cNvPr id="1697" name="Shape 1697"/>
            <p:cNvCxnSpPr/>
            <p:nvPr/>
          </p:nvCxnSpPr>
          <p:spPr>
            <a:xfrm>
              <a:off x="1007" y="2839"/>
              <a:ext cx="1055" cy="0"/>
            </a:xfrm>
            <a:prstGeom prst="straightConnector1">
              <a:avLst/>
            </a:prstGeom>
            <a:noFill/>
            <a:ln w="38100" cap="flat" cmpd="sng">
              <a:solidFill>
                <a:srgbClr val="800080"/>
              </a:solidFill>
              <a:prstDash val="solid"/>
              <a:round/>
              <a:headEnd type="none" w="med" len="med"/>
              <a:tailEnd type="triangle" w="lg" len="lg"/>
            </a:ln>
          </p:spPr>
        </p:cxnSp>
        <p:cxnSp>
          <p:nvCxnSpPr>
            <p:cNvPr id="1698" name="Shape 1698"/>
            <p:cNvCxnSpPr/>
            <p:nvPr/>
          </p:nvCxnSpPr>
          <p:spPr>
            <a:xfrm>
              <a:off x="1009" y="3266"/>
              <a:ext cx="1055" cy="0"/>
            </a:xfrm>
            <a:prstGeom prst="straightConnector1">
              <a:avLst/>
            </a:prstGeom>
            <a:noFill/>
            <a:ln w="38100" cap="flat" cmpd="sng">
              <a:solidFill>
                <a:srgbClr val="800080"/>
              </a:solidFill>
              <a:prstDash val="solid"/>
              <a:round/>
              <a:headEnd type="triangle" w="lg" len="lg"/>
              <a:tailEnd type="none" w="med" len="med"/>
            </a:ln>
          </p:spPr>
        </p:cxnSp>
      </p:grpSp>
      <p:grpSp>
        <p:nvGrpSpPr>
          <p:cNvPr id="1699" name="Shape 1699"/>
          <p:cNvGrpSpPr/>
          <p:nvPr/>
        </p:nvGrpSpPr>
        <p:grpSpPr>
          <a:xfrm rot="-5400000">
            <a:off x="3876674" y="4700588"/>
            <a:ext cx="793750" cy="685799"/>
            <a:chOff x="1007" y="2839"/>
            <a:chExt cx="1056" cy="427"/>
          </a:xfrm>
        </p:grpSpPr>
        <p:cxnSp>
          <p:nvCxnSpPr>
            <p:cNvPr id="1700" name="Shape 1700"/>
            <p:cNvCxnSpPr/>
            <p:nvPr/>
          </p:nvCxnSpPr>
          <p:spPr>
            <a:xfrm>
              <a:off x="1007" y="2839"/>
              <a:ext cx="1055" cy="0"/>
            </a:xfrm>
            <a:prstGeom prst="straightConnector1">
              <a:avLst/>
            </a:prstGeom>
            <a:noFill/>
            <a:ln w="38100" cap="flat" cmpd="sng">
              <a:solidFill>
                <a:srgbClr val="008000"/>
              </a:solidFill>
              <a:prstDash val="solid"/>
              <a:round/>
              <a:headEnd type="none" w="med" len="med"/>
              <a:tailEnd type="triangle" w="lg" len="lg"/>
            </a:ln>
          </p:spPr>
        </p:cxnSp>
        <p:cxnSp>
          <p:nvCxnSpPr>
            <p:cNvPr id="1701" name="Shape 1701"/>
            <p:cNvCxnSpPr/>
            <p:nvPr/>
          </p:nvCxnSpPr>
          <p:spPr>
            <a:xfrm>
              <a:off x="1009" y="3266"/>
              <a:ext cx="1055" cy="0"/>
            </a:xfrm>
            <a:prstGeom prst="straightConnector1">
              <a:avLst/>
            </a:prstGeom>
            <a:noFill/>
            <a:ln w="38100" cap="flat" cmpd="sng">
              <a:solidFill>
                <a:srgbClr val="008000"/>
              </a:solidFill>
              <a:prstDash val="solid"/>
              <a:round/>
              <a:headEnd type="triangle" w="lg" len="lg"/>
              <a:tailEnd type="none" w="med" len="med"/>
            </a:ln>
          </p:spPr>
        </p:cxnSp>
      </p:grpSp>
      <p:sp>
        <p:nvSpPr>
          <p:cNvPr id="1702" name="Shape 1702"/>
          <p:cNvSpPr/>
          <p:nvPr/>
        </p:nvSpPr>
        <p:spPr>
          <a:xfrm>
            <a:off x="5033962" y="4838700"/>
            <a:ext cx="3163886" cy="498475"/>
          </a:xfrm>
          <a:prstGeom prst="rect">
            <a:avLst/>
          </a:prstGeom>
          <a:noFill/>
          <a:ln>
            <a:noFill/>
          </a:ln>
        </p:spPr>
        <p:txBody>
          <a:bodyPr lIns="12700" tIns="12700" rIns="12700" bIns="12700" anchor="t" anchorCtr="0">
            <a:noAutofit/>
          </a:bodyPr>
          <a:lstStyle/>
          <a:p>
            <a:pPr marL="0" marR="0" lvl="0" indent="0" algn="l" rtl="0">
              <a:spcBef>
                <a:spcPts val="0"/>
              </a:spcBef>
              <a:spcAft>
                <a:spcPts val="0"/>
              </a:spcAft>
              <a:buSzPct val="25000"/>
              <a:buNone/>
            </a:pPr>
            <a:r>
              <a:rPr lang="en-US" sz="1800" b="1" i="0" u="none" strike="noStrike" cap="none">
                <a:solidFill>
                  <a:srgbClr val="008000"/>
                </a:solidFill>
                <a:latin typeface="Arial"/>
                <a:ea typeface="Arial"/>
                <a:cs typeface="Arial"/>
                <a:sym typeface="Arial"/>
              </a:rPr>
              <a:t>Molarity</a:t>
            </a:r>
            <a:r>
              <a:rPr lang="en-US" sz="2400" b="1" i="0" u="none" strike="noStrike" cap="none">
                <a:solidFill>
                  <a:srgbClr val="008000"/>
                </a:solidFill>
                <a:latin typeface="Arial"/>
                <a:ea typeface="Arial"/>
                <a:cs typeface="Arial"/>
                <a:sym typeface="Arial"/>
              </a:rPr>
              <a:t> </a:t>
            </a:r>
            <a:r>
              <a:rPr lang="en-US" sz="1600" b="1" i="1" u="none" strike="noStrike" cap="none">
                <a:solidFill>
                  <a:srgbClr val="008000"/>
                </a:solidFill>
                <a:latin typeface="Arial"/>
                <a:ea typeface="Arial"/>
                <a:cs typeface="Arial"/>
                <a:sym typeface="Arial"/>
              </a:rPr>
              <a:t>(mol/L)</a:t>
            </a:r>
          </a:p>
        </p:txBody>
      </p:sp>
      <p:sp>
        <p:nvSpPr>
          <p:cNvPr id="1703" name="Shape 1703"/>
          <p:cNvSpPr/>
          <p:nvPr/>
        </p:nvSpPr>
        <p:spPr>
          <a:xfrm>
            <a:off x="5413375" y="6521450"/>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cxnSp>
        <p:nvCxnSpPr>
          <p:cNvPr id="1704" name="Shape 1704"/>
          <p:cNvCxnSpPr/>
          <p:nvPr/>
        </p:nvCxnSpPr>
        <p:spPr>
          <a:xfrm flipH="1">
            <a:off x="1966912" y="4265612"/>
            <a:ext cx="1385887" cy="1587"/>
          </a:xfrm>
          <a:prstGeom prst="straightConnector1">
            <a:avLst/>
          </a:prstGeom>
          <a:noFill/>
          <a:ln w="38100" cap="flat" cmpd="sng">
            <a:solidFill>
              <a:schemeClr val="accent2"/>
            </a:solidFill>
            <a:prstDash val="solid"/>
            <a:round/>
            <a:headEnd type="none" w="med" len="med"/>
            <a:tailEnd type="triangle" w="lg" len="lg"/>
          </a:ln>
        </p:spPr>
      </p:cxnSp>
      <p:cxnSp>
        <p:nvCxnSpPr>
          <p:cNvPr id="1705" name="Shape 1705"/>
          <p:cNvCxnSpPr/>
          <p:nvPr/>
        </p:nvCxnSpPr>
        <p:spPr>
          <a:xfrm>
            <a:off x="5243512" y="3427412"/>
            <a:ext cx="1385887" cy="1587"/>
          </a:xfrm>
          <a:prstGeom prst="straightConnector1">
            <a:avLst/>
          </a:prstGeom>
          <a:noFill/>
          <a:ln w="38100" cap="flat" cmpd="sng">
            <a:solidFill>
              <a:srgbClr val="FF3300"/>
            </a:solidFill>
            <a:prstDash val="solid"/>
            <a:round/>
            <a:headEnd type="none" w="med" len="med"/>
            <a:tailEnd type="triangle" w="lg" len="lg"/>
          </a:ln>
        </p:spPr>
      </p:cxnSp>
      <p:cxnSp>
        <p:nvCxnSpPr>
          <p:cNvPr id="1706" name="Shape 1706"/>
          <p:cNvCxnSpPr/>
          <p:nvPr/>
        </p:nvCxnSpPr>
        <p:spPr>
          <a:xfrm flipH="1">
            <a:off x="5181600" y="4265612"/>
            <a:ext cx="1385888" cy="1587"/>
          </a:xfrm>
          <a:prstGeom prst="straightConnector1">
            <a:avLst/>
          </a:prstGeom>
          <a:noFill/>
          <a:ln w="38100" cap="flat" cmpd="sng">
            <a:solidFill>
              <a:srgbClr val="FF3300"/>
            </a:solidFill>
            <a:prstDash val="solid"/>
            <a:round/>
            <a:headEnd type="none" w="med" len="med"/>
            <a:tailEnd type="triangle" w="lg" len="lg"/>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Shape 171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Stoichiometry Problems</a:t>
            </a:r>
          </a:p>
        </p:txBody>
      </p:sp>
      <p:sp>
        <p:nvSpPr>
          <p:cNvPr id="1713" name="Shape 1713"/>
          <p:cNvSpPr txBox="1">
            <a:spLocks noGrp="1"/>
          </p:cNvSpPr>
          <p:nvPr>
            <p:ph type="body" idx="1"/>
          </p:nvPr>
        </p:nvSpPr>
        <p:spPr>
          <a:xfrm>
            <a:off x="581025" y="1470025"/>
            <a:ext cx="7970837" cy="182562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How many moles of KClO</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 must decompose in order to produce 9 moles of oxygen gas? </a:t>
            </a:r>
          </a:p>
        </p:txBody>
      </p:sp>
      <p:sp>
        <p:nvSpPr>
          <p:cNvPr id="1714" name="Shape 1714"/>
          <p:cNvSpPr/>
          <p:nvPr/>
        </p:nvSpPr>
        <p:spPr>
          <a:xfrm>
            <a:off x="1079500" y="4895850"/>
            <a:ext cx="2079625" cy="79057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9 mol O</a:t>
            </a:r>
            <a:r>
              <a:rPr lang="en-US" sz="3200" b="0" i="0" u="none" strike="noStrike" cap="none" baseline="-25000">
                <a:solidFill>
                  <a:schemeClr val="dk1"/>
                </a:solidFill>
                <a:latin typeface="Arial"/>
                <a:ea typeface="Arial"/>
                <a:cs typeface="Arial"/>
                <a:sym typeface="Arial"/>
              </a:rPr>
              <a:t>2</a:t>
            </a:r>
          </a:p>
        </p:txBody>
      </p:sp>
      <p:cxnSp>
        <p:nvCxnSpPr>
          <p:cNvPr id="1715" name="Shape 1715"/>
          <p:cNvCxnSpPr/>
          <p:nvPr/>
        </p:nvCxnSpPr>
        <p:spPr>
          <a:xfrm rot="10800000" flipH="1">
            <a:off x="1150937" y="5526087"/>
            <a:ext cx="4891087" cy="3174"/>
          </a:xfrm>
          <a:prstGeom prst="straightConnector1">
            <a:avLst/>
          </a:prstGeom>
          <a:noFill/>
          <a:ln w="38100" cap="flat" cmpd="sng">
            <a:solidFill>
              <a:schemeClr val="dk1"/>
            </a:solidFill>
            <a:prstDash val="solid"/>
            <a:round/>
            <a:headEnd type="none" w="med" len="med"/>
            <a:tailEnd type="none" w="med" len="med"/>
          </a:ln>
        </p:spPr>
      </p:cxnSp>
      <p:cxnSp>
        <p:nvCxnSpPr>
          <p:cNvPr id="1716" name="Shape 1716"/>
          <p:cNvCxnSpPr/>
          <p:nvPr/>
        </p:nvCxnSpPr>
        <p:spPr>
          <a:xfrm>
            <a:off x="3167063" y="4589462"/>
            <a:ext cx="0" cy="1817686"/>
          </a:xfrm>
          <a:prstGeom prst="straightConnector1">
            <a:avLst/>
          </a:prstGeom>
          <a:noFill/>
          <a:ln w="38100" cap="flat" cmpd="sng">
            <a:solidFill>
              <a:schemeClr val="dk1"/>
            </a:solidFill>
            <a:prstDash val="solid"/>
            <a:round/>
            <a:headEnd type="none" w="med" len="med"/>
            <a:tailEnd type="none" w="med" len="med"/>
          </a:ln>
        </p:spPr>
      </p:cxnSp>
      <p:sp>
        <p:nvSpPr>
          <p:cNvPr id="1717" name="Shape 1717"/>
          <p:cNvSpPr/>
          <p:nvPr/>
        </p:nvSpPr>
        <p:spPr>
          <a:xfrm>
            <a:off x="3230563" y="4913312"/>
            <a:ext cx="2913061" cy="15112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2 mol KClO</a:t>
            </a:r>
            <a:r>
              <a:rPr lang="en-US" sz="3200" b="0" i="0" u="none" strike="noStrike" cap="none" baseline="-25000">
                <a:solidFill>
                  <a:schemeClr val="dk1"/>
                </a:solidFill>
                <a:latin typeface="Arial"/>
                <a:ea typeface="Arial"/>
                <a:cs typeface="Arial"/>
                <a:sym typeface="Arial"/>
              </a:rPr>
              <a:t>3</a:t>
            </a:r>
          </a:p>
          <a:p>
            <a:pPr marL="342900" marR="0" lvl="0" indent="-342900" algn="l" rtl="0">
              <a:spcBef>
                <a:spcPts val="960"/>
              </a:spcBef>
              <a:spcAft>
                <a:spcPts val="0"/>
              </a:spcAft>
              <a:buSzPct val="25000"/>
              <a:buNone/>
            </a:pPr>
            <a:r>
              <a:rPr lang="en-US" sz="3200" b="0" i="0" u="none" strike="noStrike" cap="none">
                <a:solidFill>
                  <a:schemeClr val="dk1"/>
                </a:solidFill>
                <a:latin typeface="Arial"/>
                <a:ea typeface="Arial"/>
                <a:cs typeface="Arial"/>
                <a:sym typeface="Arial"/>
              </a:rPr>
              <a:t>3 mol O</a:t>
            </a:r>
            <a:r>
              <a:rPr lang="en-US" sz="3200" b="0" i="0" u="none" strike="noStrike" cap="none" baseline="-25000">
                <a:solidFill>
                  <a:schemeClr val="dk1"/>
                </a:solidFill>
                <a:latin typeface="Arial"/>
                <a:ea typeface="Arial"/>
                <a:cs typeface="Arial"/>
                <a:sym typeface="Arial"/>
              </a:rPr>
              <a:t>2</a:t>
            </a:r>
          </a:p>
        </p:txBody>
      </p:sp>
      <p:sp>
        <p:nvSpPr>
          <p:cNvPr id="1718" name="Shape 1718"/>
          <p:cNvSpPr/>
          <p:nvPr/>
        </p:nvSpPr>
        <p:spPr>
          <a:xfrm>
            <a:off x="6080125" y="5218112"/>
            <a:ext cx="3063874" cy="1498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 6 mol KClO</a:t>
            </a:r>
            <a:r>
              <a:rPr lang="en-US" sz="3200" b="0" i="0" u="none" strike="noStrike" cap="none" baseline="-25000">
                <a:solidFill>
                  <a:schemeClr val="dk1"/>
                </a:solidFill>
                <a:latin typeface="Arial"/>
                <a:ea typeface="Arial"/>
                <a:cs typeface="Arial"/>
                <a:sym typeface="Arial"/>
              </a:rPr>
              <a:t>3</a:t>
            </a:r>
          </a:p>
        </p:txBody>
      </p:sp>
      <p:sp>
        <p:nvSpPr>
          <p:cNvPr id="1719" name="Shape 1719"/>
          <p:cNvSpPr/>
          <p:nvPr/>
        </p:nvSpPr>
        <p:spPr>
          <a:xfrm>
            <a:off x="822325" y="3062288"/>
            <a:ext cx="7467600" cy="823912"/>
          </a:xfrm>
          <a:prstGeom prst="rect">
            <a:avLst/>
          </a:prstGeom>
          <a:noFill/>
          <a:ln>
            <a:noFill/>
          </a:ln>
        </p:spPr>
        <p:txBody>
          <a:bodyPr lIns="91425" tIns="45700" rIns="91425" bIns="45700" anchor="t" anchorCtr="0">
            <a:noAutofit/>
          </a:bodyPr>
          <a:lstStyle/>
          <a:p>
            <a:pPr marL="342900" marR="0" lvl="0" indent="-342900" algn="ctr" rtl="0">
              <a:lnSpc>
                <a:spcPct val="110000"/>
              </a:lnSpc>
              <a:spcBef>
                <a:spcPts val="0"/>
              </a:spcBef>
              <a:spcAft>
                <a:spcPts val="0"/>
              </a:spcAft>
              <a:buSzPct val="25000"/>
              <a:buNone/>
            </a:pPr>
            <a:r>
              <a:rPr lang="en-US" sz="3200" b="0" i="0" u="none" strike="noStrike" cap="none">
                <a:solidFill>
                  <a:schemeClr val="dk1"/>
                </a:solidFill>
                <a:latin typeface="Arial"/>
                <a:ea typeface="Arial"/>
                <a:cs typeface="Arial"/>
                <a:sym typeface="Arial"/>
              </a:rPr>
              <a:t>2KClO</a:t>
            </a:r>
            <a:r>
              <a:rPr lang="en-US" sz="3200" b="0" i="0" u="none" strike="noStrike" cap="none" baseline="-25000">
                <a:solidFill>
                  <a:schemeClr val="dk1"/>
                </a:solidFill>
                <a:latin typeface="Arial"/>
                <a:ea typeface="Arial"/>
                <a:cs typeface="Arial"/>
                <a:sym typeface="Arial"/>
              </a:rPr>
              <a:t>3</a:t>
            </a:r>
            <a:r>
              <a:rPr lang="en-US" sz="3200" b="0" i="0" u="none" strike="noStrike" cap="none">
                <a:solidFill>
                  <a:schemeClr val="dk1"/>
                </a:solidFill>
                <a:latin typeface="Arial"/>
                <a:ea typeface="Arial"/>
                <a:cs typeface="Arial"/>
                <a:sym typeface="Arial"/>
              </a:rPr>
              <a:t>   →   2KCl   +   3O</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 </a:t>
            </a:r>
          </a:p>
        </p:txBody>
      </p:sp>
      <p:cxnSp>
        <p:nvCxnSpPr>
          <p:cNvPr id="1720" name="Shape 1720"/>
          <p:cNvCxnSpPr/>
          <p:nvPr/>
        </p:nvCxnSpPr>
        <p:spPr>
          <a:xfrm flipH="1">
            <a:off x="1508125" y="5053012"/>
            <a:ext cx="1281112" cy="347662"/>
          </a:xfrm>
          <a:prstGeom prst="straightConnector1">
            <a:avLst/>
          </a:prstGeom>
          <a:noFill/>
          <a:ln w="38100" cap="flat" cmpd="sng">
            <a:solidFill>
              <a:srgbClr val="FF0000"/>
            </a:solidFill>
            <a:prstDash val="solid"/>
            <a:round/>
            <a:headEnd type="none" w="med" len="med"/>
            <a:tailEnd type="none" w="med" len="med"/>
          </a:ln>
        </p:spPr>
      </p:cxnSp>
      <p:cxnSp>
        <p:nvCxnSpPr>
          <p:cNvPr id="1721" name="Shape 1721"/>
          <p:cNvCxnSpPr/>
          <p:nvPr/>
        </p:nvCxnSpPr>
        <p:spPr>
          <a:xfrm flipH="1">
            <a:off x="3675062" y="5746750"/>
            <a:ext cx="1243012" cy="300038"/>
          </a:xfrm>
          <a:prstGeom prst="straightConnector1">
            <a:avLst/>
          </a:prstGeom>
          <a:noFill/>
          <a:ln w="38100" cap="flat" cmpd="sng">
            <a:solidFill>
              <a:srgbClr val="FF0000"/>
            </a:solidFill>
            <a:prstDash val="solid"/>
            <a:round/>
            <a:headEnd type="none" w="med" len="med"/>
            <a:tailEnd type="none" w="med" len="med"/>
          </a:ln>
        </p:spPr>
      </p:cxnSp>
      <p:sp>
        <p:nvSpPr>
          <p:cNvPr id="1722" name="Shape 1722"/>
          <p:cNvSpPr/>
          <p:nvPr/>
        </p:nvSpPr>
        <p:spPr>
          <a:xfrm>
            <a:off x="2220913" y="3630612"/>
            <a:ext cx="1390650" cy="71755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rgbClr val="3366FF"/>
                </a:solidFill>
                <a:latin typeface="Arial"/>
                <a:ea typeface="Arial"/>
                <a:cs typeface="Arial"/>
                <a:sym typeface="Arial"/>
              </a:rPr>
              <a:t>? mol</a:t>
            </a:r>
          </a:p>
        </p:txBody>
      </p:sp>
      <p:sp>
        <p:nvSpPr>
          <p:cNvPr id="1723" name="Shape 1723"/>
          <p:cNvSpPr/>
          <p:nvPr/>
        </p:nvSpPr>
        <p:spPr>
          <a:xfrm>
            <a:off x="6197600" y="3630612"/>
            <a:ext cx="1390650" cy="71755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rgbClr val="3366FF"/>
                </a:solidFill>
                <a:latin typeface="Arial"/>
                <a:ea typeface="Arial"/>
                <a:cs typeface="Arial"/>
                <a:sym typeface="Arial"/>
              </a:rPr>
              <a:t>9 mol</a:t>
            </a:r>
          </a:p>
        </p:txBody>
      </p:sp>
      <p:sp>
        <p:nvSpPr>
          <p:cNvPr id="1724" name="Shape 1724"/>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500"/>
                                        <p:tgtEl>
                                          <p:spTgt spid="17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2"/>
                                        </p:tgtEl>
                                        <p:attrNameLst>
                                          <p:attrName>style.visibility</p:attrName>
                                        </p:attrNameLst>
                                      </p:cBhvr>
                                      <p:to>
                                        <p:strVal val="visible"/>
                                      </p:to>
                                    </p:set>
                                    <p:animEffect transition="in" filter="fade">
                                      <p:cBhvr>
                                        <p:cTn id="12" dur="500"/>
                                        <p:tgtEl>
                                          <p:spTgt spid="17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23"/>
                                        </p:tgtEl>
                                        <p:attrNameLst>
                                          <p:attrName>style.visibility</p:attrName>
                                        </p:attrNameLst>
                                      </p:cBhvr>
                                      <p:to>
                                        <p:strVal val="visible"/>
                                      </p:to>
                                    </p:set>
                                    <p:animEffect transition="in" filter="fade">
                                      <p:cBhvr>
                                        <p:cTn id="16" dur="500"/>
                                        <p:tgtEl>
                                          <p:spTgt spid="17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714"/>
                                        </p:tgtEl>
                                        <p:attrNameLst>
                                          <p:attrName>style.visibility</p:attrName>
                                        </p:attrNameLst>
                                      </p:cBhvr>
                                      <p:to>
                                        <p:strVal val="visible"/>
                                      </p:to>
                                    </p:set>
                                    <p:anim calcmode="lin" valueType="num">
                                      <p:cBhvr additive="base">
                                        <p:cTn id="21" dur="500"/>
                                        <p:tgtEl>
                                          <p:spTgt spid="1714"/>
                                        </p:tgtEl>
                                        <p:attrNameLst>
                                          <p:attrName>ppt_x</p:attrName>
                                        </p:attrNameLst>
                                      </p:cBhvr>
                                      <p:tavLst>
                                        <p:tav tm="0">
                                          <p:val>
                                            <p:strVal val="#ppt_x-1"/>
                                          </p:val>
                                        </p:tav>
                                        <p:tav tm="100000">
                                          <p:val>
                                            <p:strVal val="#ppt_x"/>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17"/>
                                        </p:tgtEl>
                                        <p:attrNameLst>
                                          <p:attrName>style.visibility</p:attrName>
                                        </p:attrNameLst>
                                      </p:cBhvr>
                                      <p:to>
                                        <p:strVal val="visible"/>
                                      </p:to>
                                    </p:set>
                                    <p:animEffect transition="in" filter="fade">
                                      <p:cBhvr>
                                        <p:cTn id="26" dur="500"/>
                                        <p:tgtEl>
                                          <p:spTgt spid="17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20"/>
                                        </p:tgtEl>
                                        <p:attrNameLst>
                                          <p:attrName>style.visibility</p:attrName>
                                        </p:attrNameLst>
                                      </p:cBhvr>
                                      <p:to>
                                        <p:strVal val="visible"/>
                                      </p:to>
                                    </p:set>
                                    <p:animEffect transition="in" filter="fade">
                                      <p:cBhvr>
                                        <p:cTn id="31" dur="500"/>
                                        <p:tgtEl>
                                          <p:spTgt spid="1720"/>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721"/>
                                        </p:tgtEl>
                                        <p:attrNameLst>
                                          <p:attrName>style.visibility</p:attrName>
                                        </p:attrNameLst>
                                      </p:cBhvr>
                                      <p:to>
                                        <p:strVal val="visible"/>
                                      </p:to>
                                    </p:set>
                                    <p:animEffect transition="in" filter="fade">
                                      <p:cBhvr>
                                        <p:cTn id="35" dur="500"/>
                                        <p:tgtEl>
                                          <p:spTgt spid="17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18"/>
                                        </p:tgtEl>
                                        <p:attrNameLst>
                                          <p:attrName>style.visibility</p:attrName>
                                        </p:attrNameLst>
                                      </p:cBhvr>
                                      <p:to>
                                        <p:strVal val="visible"/>
                                      </p:to>
                                    </p:set>
                                    <p:animEffect transition="in" filter="fade">
                                      <p:cBhvr>
                                        <p:cTn id="40" dur="500"/>
                                        <p:tgtEl>
                                          <p:spTgt spid="1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Shape 1730"/>
          <p:cNvSpPr txBox="1">
            <a:spLocks noGrp="1"/>
          </p:cNvSpPr>
          <p:nvPr>
            <p:ph type="body" idx="1"/>
          </p:nvPr>
        </p:nvSpPr>
        <p:spPr>
          <a:xfrm>
            <a:off x="581025" y="336550"/>
            <a:ext cx="7970837" cy="182562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How many moles of KClO</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 must decompose in order to produce 9 moles of oxygen gas? </a:t>
            </a:r>
          </a:p>
        </p:txBody>
      </p:sp>
      <p:sp>
        <p:nvSpPr>
          <p:cNvPr id="1731" name="Shape 1731"/>
          <p:cNvSpPr/>
          <p:nvPr/>
        </p:nvSpPr>
        <p:spPr>
          <a:xfrm>
            <a:off x="1079500" y="3762375"/>
            <a:ext cx="2079625" cy="79057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9 mol O</a:t>
            </a:r>
            <a:r>
              <a:rPr lang="en-US" sz="3200" b="0" i="0" u="none" strike="noStrike" cap="none" baseline="-25000">
                <a:solidFill>
                  <a:schemeClr val="dk1"/>
                </a:solidFill>
                <a:latin typeface="Arial"/>
                <a:ea typeface="Arial"/>
                <a:cs typeface="Arial"/>
                <a:sym typeface="Arial"/>
              </a:rPr>
              <a:t>2</a:t>
            </a:r>
          </a:p>
        </p:txBody>
      </p:sp>
      <p:cxnSp>
        <p:nvCxnSpPr>
          <p:cNvPr id="1732" name="Shape 1732"/>
          <p:cNvCxnSpPr/>
          <p:nvPr/>
        </p:nvCxnSpPr>
        <p:spPr>
          <a:xfrm rot="10800000" flipH="1">
            <a:off x="1150937" y="4392612"/>
            <a:ext cx="4891087" cy="3174"/>
          </a:xfrm>
          <a:prstGeom prst="straightConnector1">
            <a:avLst/>
          </a:prstGeom>
          <a:noFill/>
          <a:ln w="38100" cap="flat" cmpd="sng">
            <a:solidFill>
              <a:schemeClr val="dk1"/>
            </a:solidFill>
            <a:prstDash val="solid"/>
            <a:round/>
            <a:headEnd type="none" w="med" len="med"/>
            <a:tailEnd type="none" w="med" len="med"/>
          </a:ln>
        </p:spPr>
      </p:cxnSp>
      <p:cxnSp>
        <p:nvCxnSpPr>
          <p:cNvPr id="1733" name="Shape 1733"/>
          <p:cNvCxnSpPr/>
          <p:nvPr/>
        </p:nvCxnSpPr>
        <p:spPr>
          <a:xfrm>
            <a:off x="3167063" y="3455987"/>
            <a:ext cx="0" cy="1817686"/>
          </a:xfrm>
          <a:prstGeom prst="straightConnector1">
            <a:avLst/>
          </a:prstGeom>
          <a:noFill/>
          <a:ln w="38100" cap="flat" cmpd="sng">
            <a:solidFill>
              <a:schemeClr val="dk1"/>
            </a:solidFill>
            <a:prstDash val="solid"/>
            <a:round/>
            <a:headEnd type="none" w="med" len="med"/>
            <a:tailEnd type="none" w="med" len="med"/>
          </a:ln>
        </p:spPr>
      </p:cxnSp>
      <p:sp>
        <p:nvSpPr>
          <p:cNvPr id="1734" name="Shape 1734"/>
          <p:cNvSpPr/>
          <p:nvPr/>
        </p:nvSpPr>
        <p:spPr>
          <a:xfrm>
            <a:off x="3230563" y="3779837"/>
            <a:ext cx="2913061" cy="15112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2 mol KClO</a:t>
            </a:r>
            <a:r>
              <a:rPr lang="en-US" sz="3200" b="0" i="0" u="none" strike="noStrike" cap="none" baseline="-25000">
                <a:solidFill>
                  <a:schemeClr val="dk1"/>
                </a:solidFill>
                <a:latin typeface="Arial"/>
                <a:ea typeface="Arial"/>
                <a:cs typeface="Arial"/>
                <a:sym typeface="Arial"/>
              </a:rPr>
              <a:t>3</a:t>
            </a:r>
          </a:p>
          <a:p>
            <a:pPr marL="342900" marR="0" lvl="0" indent="-342900" algn="l" rtl="0">
              <a:spcBef>
                <a:spcPts val="960"/>
              </a:spcBef>
              <a:spcAft>
                <a:spcPts val="0"/>
              </a:spcAft>
              <a:buSzPct val="25000"/>
              <a:buNone/>
            </a:pPr>
            <a:r>
              <a:rPr lang="en-US" sz="3200" b="0" i="0" u="none" strike="noStrike" cap="none">
                <a:solidFill>
                  <a:schemeClr val="dk1"/>
                </a:solidFill>
                <a:latin typeface="Arial"/>
                <a:ea typeface="Arial"/>
                <a:cs typeface="Arial"/>
                <a:sym typeface="Arial"/>
              </a:rPr>
              <a:t>3 mol O</a:t>
            </a:r>
            <a:r>
              <a:rPr lang="en-US" sz="3200" b="0" i="0" u="none" strike="noStrike" cap="none" baseline="-25000">
                <a:solidFill>
                  <a:schemeClr val="dk1"/>
                </a:solidFill>
                <a:latin typeface="Arial"/>
                <a:ea typeface="Arial"/>
                <a:cs typeface="Arial"/>
                <a:sym typeface="Arial"/>
              </a:rPr>
              <a:t>2</a:t>
            </a:r>
          </a:p>
        </p:txBody>
      </p:sp>
      <p:sp>
        <p:nvSpPr>
          <p:cNvPr id="1735" name="Shape 1735"/>
          <p:cNvSpPr/>
          <p:nvPr/>
        </p:nvSpPr>
        <p:spPr>
          <a:xfrm>
            <a:off x="6080125" y="4084637"/>
            <a:ext cx="3063874" cy="1498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 6 mol KClO</a:t>
            </a:r>
            <a:r>
              <a:rPr lang="en-US" sz="3200" b="0" i="0" u="none" strike="noStrike" cap="none" baseline="-25000">
                <a:solidFill>
                  <a:schemeClr val="dk1"/>
                </a:solidFill>
                <a:latin typeface="Arial"/>
                <a:ea typeface="Arial"/>
                <a:cs typeface="Arial"/>
                <a:sym typeface="Arial"/>
              </a:rPr>
              <a:t>3</a:t>
            </a:r>
          </a:p>
        </p:txBody>
      </p:sp>
      <p:sp>
        <p:nvSpPr>
          <p:cNvPr id="1736" name="Shape 1736"/>
          <p:cNvSpPr/>
          <p:nvPr/>
        </p:nvSpPr>
        <p:spPr>
          <a:xfrm>
            <a:off x="822325" y="1928813"/>
            <a:ext cx="7467600" cy="823912"/>
          </a:xfrm>
          <a:prstGeom prst="rect">
            <a:avLst/>
          </a:prstGeom>
          <a:noFill/>
          <a:ln>
            <a:noFill/>
          </a:ln>
        </p:spPr>
        <p:txBody>
          <a:bodyPr lIns="91425" tIns="45700" rIns="91425" bIns="45700" anchor="t" anchorCtr="0">
            <a:noAutofit/>
          </a:bodyPr>
          <a:lstStyle/>
          <a:p>
            <a:pPr marL="342900" marR="0" lvl="0" indent="-342900" algn="ctr" rtl="0">
              <a:lnSpc>
                <a:spcPct val="110000"/>
              </a:lnSpc>
              <a:spcBef>
                <a:spcPts val="0"/>
              </a:spcBef>
              <a:spcAft>
                <a:spcPts val="0"/>
              </a:spcAft>
              <a:buSzPct val="25000"/>
              <a:buNone/>
            </a:pPr>
            <a:r>
              <a:rPr lang="en-US" sz="3200" b="0" i="0" u="none" strike="noStrike" cap="none">
                <a:solidFill>
                  <a:schemeClr val="dk1"/>
                </a:solidFill>
                <a:latin typeface="Arial"/>
                <a:ea typeface="Arial"/>
                <a:cs typeface="Arial"/>
                <a:sym typeface="Arial"/>
              </a:rPr>
              <a:t>2KClO</a:t>
            </a:r>
            <a:r>
              <a:rPr lang="en-US" sz="3200" b="0" i="0" u="none" strike="noStrike" cap="none" baseline="-25000">
                <a:solidFill>
                  <a:schemeClr val="dk1"/>
                </a:solidFill>
                <a:latin typeface="Arial"/>
                <a:ea typeface="Arial"/>
                <a:cs typeface="Arial"/>
                <a:sym typeface="Arial"/>
              </a:rPr>
              <a:t>3</a:t>
            </a:r>
            <a:r>
              <a:rPr lang="en-US" sz="3200" b="0" i="0" u="none" strike="noStrike" cap="none">
                <a:solidFill>
                  <a:schemeClr val="dk1"/>
                </a:solidFill>
                <a:latin typeface="Arial"/>
                <a:ea typeface="Arial"/>
                <a:cs typeface="Arial"/>
                <a:sym typeface="Arial"/>
              </a:rPr>
              <a:t>   →   2KCl   +   3O</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 </a:t>
            </a:r>
          </a:p>
        </p:txBody>
      </p:sp>
      <p:cxnSp>
        <p:nvCxnSpPr>
          <p:cNvPr id="1737" name="Shape 1737"/>
          <p:cNvCxnSpPr/>
          <p:nvPr/>
        </p:nvCxnSpPr>
        <p:spPr>
          <a:xfrm flipH="1">
            <a:off x="1508125" y="3919537"/>
            <a:ext cx="1281112" cy="347662"/>
          </a:xfrm>
          <a:prstGeom prst="straightConnector1">
            <a:avLst/>
          </a:prstGeom>
          <a:noFill/>
          <a:ln w="38100" cap="flat" cmpd="sng">
            <a:solidFill>
              <a:srgbClr val="FF0000"/>
            </a:solidFill>
            <a:prstDash val="solid"/>
            <a:round/>
            <a:headEnd type="none" w="med" len="med"/>
            <a:tailEnd type="none" w="med" len="med"/>
          </a:ln>
        </p:spPr>
      </p:cxnSp>
      <p:cxnSp>
        <p:nvCxnSpPr>
          <p:cNvPr id="1738" name="Shape 1738"/>
          <p:cNvCxnSpPr/>
          <p:nvPr/>
        </p:nvCxnSpPr>
        <p:spPr>
          <a:xfrm flipH="1">
            <a:off x="3675062" y="4613275"/>
            <a:ext cx="1243012" cy="300038"/>
          </a:xfrm>
          <a:prstGeom prst="straightConnector1">
            <a:avLst/>
          </a:prstGeom>
          <a:noFill/>
          <a:ln w="38100" cap="flat" cmpd="sng">
            <a:solidFill>
              <a:srgbClr val="FF0000"/>
            </a:solidFill>
            <a:prstDash val="solid"/>
            <a:round/>
            <a:headEnd type="none" w="med" len="med"/>
            <a:tailEnd type="none" w="med" len="med"/>
          </a:ln>
        </p:spPr>
      </p:cxnSp>
      <p:sp>
        <p:nvSpPr>
          <p:cNvPr id="1739" name="Shape 1739"/>
          <p:cNvSpPr/>
          <p:nvPr/>
        </p:nvSpPr>
        <p:spPr>
          <a:xfrm>
            <a:off x="2220913" y="2497138"/>
            <a:ext cx="1390650" cy="71755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rgbClr val="3366FF"/>
                </a:solidFill>
                <a:latin typeface="Arial"/>
                <a:ea typeface="Arial"/>
                <a:cs typeface="Arial"/>
                <a:sym typeface="Arial"/>
              </a:rPr>
              <a:t>? mol</a:t>
            </a:r>
          </a:p>
        </p:txBody>
      </p:sp>
      <p:sp>
        <p:nvSpPr>
          <p:cNvPr id="1740" name="Shape 1740"/>
          <p:cNvSpPr/>
          <p:nvPr/>
        </p:nvSpPr>
        <p:spPr>
          <a:xfrm>
            <a:off x="6197600" y="2497138"/>
            <a:ext cx="1390650" cy="71755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rgbClr val="3366FF"/>
                </a:solidFill>
                <a:latin typeface="Arial"/>
                <a:ea typeface="Arial"/>
                <a:cs typeface="Arial"/>
                <a:sym typeface="Arial"/>
              </a:rPr>
              <a:t>9 mol</a:t>
            </a:r>
          </a:p>
        </p:txBody>
      </p:sp>
      <p:sp>
        <p:nvSpPr>
          <p:cNvPr id="1741" name="Shape 1741"/>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grpSp>
        <p:nvGrpSpPr>
          <p:cNvPr id="1742" name="Shape 1742"/>
          <p:cNvGrpSpPr/>
          <p:nvPr/>
        </p:nvGrpSpPr>
        <p:grpSpPr>
          <a:xfrm>
            <a:off x="501650" y="5430837"/>
            <a:ext cx="1219199" cy="481011"/>
            <a:chOff x="186" y="1092"/>
            <a:chExt cx="767" cy="302"/>
          </a:xfrm>
        </p:grpSpPr>
        <p:cxnSp>
          <p:nvCxnSpPr>
            <p:cNvPr id="1743" name="Shape 1743"/>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1744" name="Shape 1744"/>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1745" name="Shape 1745"/>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1746" name="Shape 1746"/>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1747" name="Shape 1747"/>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1748" name="Shape 1748"/>
          <p:cNvSpPr/>
          <p:nvPr/>
        </p:nvSpPr>
        <p:spPr>
          <a:xfrm>
            <a:off x="768350" y="562927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749" name="Shape 1749"/>
          <p:cNvSpPr txBox="1"/>
          <p:nvPr/>
        </p:nvSpPr>
        <p:spPr>
          <a:xfrm>
            <a:off x="547687" y="5935662"/>
            <a:ext cx="3857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2</a:t>
            </a:r>
          </a:p>
        </p:txBody>
      </p:sp>
      <p:sp>
        <p:nvSpPr>
          <p:cNvPr id="1750" name="Shape 1750"/>
          <p:cNvSpPr txBox="1"/>
          <p:nvPr/>
        </p:nvSpPr>
        <p:spPr>
          <a:xfrm>
            <a:off x="1112837" y="5935662"/>
            <a:ext cx="6730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KClO</a:t>
            </a:r>
            <a:r>
              <a:rPr lang="en-US" sz="1400" b="0" i="0" u="none" strike="noStrike" cap="none" baseline="-25000">
                <a:solidFill>
                  <a:schemeClr val="dk1"/>
                </a:solidFill>
                <a:latin typeface="Arial"/>
                <a:ea typeface="Arial"/>
                <a:cs typeface="Arial"/>
                <a:sym typeface="Arial"/>
              </a:rPr>
              <a:t>3</a:t>
            </a:r>
          </a:p>
        </p:txBody>
      </p:sp>
      <p:cxnSp>
        <p:nvCxnSpPr>
          <p:cNvPr id="1751" name="Shape 1751"/>
          <p:cNvCxnSpPr/>
          <p:nvPr/>
        </p:nvCxnSpPr>
        <p:spPr>
          <a:xfrm>
            <a:off x="835025" y="5664200"/>
            <a:ext cx="534988" cy="0"/>
          </a:xfrm>
          <a:prstGeom prst="straightConnector1">
            <a:avLst/>
          </a:prstGeom>
          <a:noFill/>
          <a:ln w="31750" cap="flat" cmpd="sng">
            <a:solidFill>
              <a:srgbClr val="800000"/>
            </a:solidFill>
            <a:prstDash val="solid"/>
            <a:round/>
            <a:headEnd type="none" w="med" len="med"/>
            <a:tailEnd type="none" w="med" len="med"/>
          </a:ln>
        </p:spPr>
      </p:cxnSp>
      <p:grpSp>
        <p:nvGrpSpPr>
          <p:cNvPr id="1752" name="Shape 1752"/>
          <p:cNvGrpSpPr/>
          <p:nvPr/>
        </p:nvGrpSpPr>
        <p:grpSpPr>
          <a:xfrm>
            <a:off x="1327150" y="5622925"/>
            <a:ext cx="88900" cy="88900"/>
            <a:chOff x="925" y="1217"/>
            <a:chExt cx="56" cy="56"/>
          </a:xfrm>
        </p:grpSpPr>
        <p:sp>
          <p:nvSpPr>
            <p:cNvPr id="1753" name="Shape 1753"/>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754" name="Shape 1754"/>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1755" name="Shape 1755"/>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1756" name="Shape 1756"/>
          <p:cNvSpPr txBox="1"/>
          <p:nvPr/>
        </p:nvSpPr>
        <p:spPr>
          <a:xfrm>
            <a:off x="1979613" y="5527675"/>
            <a:ext cx="24272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mol KClO</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  =  9 mol O</a:t>
            </a:r>
            <a:r>
              <a:rPr lang="en-US" sz="1600" b="0" i="0" u="none" strike="noStrike" cap="none" baseline="-25000">
                <a:solidFill>
                  <a:schemeClr val="dk1"/>
                </a:solidFill>
                <a:latin typeface="Arial"/>
                <a:ea typeface="Arial"/>
                <a:cs typeface="Arial"/>
                <a:sym typeface="Arial"/>
              </a:rPr>
              <a:t>2</a:t>
            </a:r>
          </a:p>
        </p:txBody>
      </p:sp>
      <p:sp>
        <p:nvSpPr>
          <p:cNvPr id="1757" name="Shape 1757"/>
          <p:cNvSpPr txBox="1"/>
          <p:nvPr/>
        </p:nvSpPr>
        <p:spPr>
          <a:xfrm>
            <a:off x="5699125" y="5548312"/>
            <a:ext cx="15335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6 mol KClO</a:t>
            </a:r>
            <a:r>
              <a:rPr lang="en-US" sz="1600" b="0" i="0" u="none" strike="noStrike" cap="none" baseline="-25000">
                <a:solidFill>
                  <a:schemeClr val="dk1"/>
                </a:solidFill>
                <a:latin typeface="Arial"/>
                <a:ea typeface="Arial"/>
                <a:cs typeface="Arial"/>
                <a:sym typeface="Arial"/>
              </a:rPr>
              <a:t>3</a:t>
            </a:r>
          </a:p>
        </p:txBody>
      </p:sp>
      <p:sp>
        <p:nvSpPr>
          <p:cNvPr id="1758" name="Shape 1758"/>
          <p:cNvSpPr/>
          <p:nvPr/>
        </p:nvSpPr>
        <p:spPr>
          <a:xfrm>
            <a:off x="4362450" y="5394325"/>
            <a:ext cx="13001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KClO</a:t>
            </a:r>
            <a:r>
              <a:rPr lang="en-US" sz="1600" b="0" i="0" u="none" strike="noStrike" cap="none" baseline="-25000">
                <a:solidFill>
                  <a:schemeClr val="dk1"/>
                </a:solidFill>
                <a:latin typeface="Arial"/>
                <a:ea typeface="Arial"/>
                <a:cs typeface="Arial"/>
                <a:sym typeface="Arial"/>
              </a:rPr>
              <a:t>3</a:t>
            </a:r>
          </a:p>
        </p:txBody>
      </p:sp>
      <p:sp>
        <p:nvSpPr>
          <p:cNvPr id="1759" name="Shape 1759"/>
          <p:cNvSpPr/>
          <p:nvPr/>
        </p:nvSpPr>
        <p:spPr>
          <a:xfrm>
            <a:off x="4530725" y="5664200"/>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O</a:t>
            </a:r>
            <a:r>
              <a:rPr lang="en-US" sz="1600" b="0" i="0" u="none" strike="noStrike" cap="none" baseline="-25000">
                <a:solidFill>
                  <a:schemeClr val="dk1"/>
                </a:solidFill>
                <a:latin typeface="Arial"/>
                <a:ea typeface="Arial"/>
                <a:cs typeface="Arial"/>
                <a:sym typeface="Arial"/>
              </a:rPr>
              <a:t>2</a:t>
            </a:r>
          </a:p>
        </p:txBody>
      </p:sp>
      <p:cxnSp>
        <p:nvCxnSpPr>
          <p:cNvPr id="1760" name="Shape 1760"/>
          <p:cNvCxnSpPr/>
          <p:nvPr/>
        </p:nvCxnSpPr>
        <p:spPr>
          <a:xfrm rot="10800000" flipH="1">
            <a:off x="3702050" y="5640388"/>
            <a:ext cx="598488" cy="119061"/>
          </a:xfrm>
          <a:prstGeom prst="straightConnector1">
            <a:avLst/>
          </a:prstGeom>
          <a:noFill/>
          <a:ln w="9525" cap="flat" cmpd="sng">
            <a:solidFill>
              <a:srgbClr val="FF0000"/>
            </a:solidFill>
            <a:prstDash val="solid"/>
            <a:round/>
            <a:headEnd type="none" w="med" len="med"/>
            <a:tailEnd type="none" w="med" len="med"/>
          </a:ln>
        </p:spPr>
      </p:cxnSp>
      <p:grpSp>
        <p:nvGrpSpPr>
          <p:cNvPr id="1761" name="Shape 1761"/>
          <p:cNvGrpSpPr/>
          <p:nvPr/>
        </p:nvGrpSpPr>
        <p:grpSpPr>
          <a:xfrm>
            <a:off x="4387849" y="5432424"/>
            <a:ext cx="1281112" cy="542925"/>
            <a:chOff x="3884" y="2930"/>
            <a:chExt cx="542" cy="342"/>
          </a:xfrm>
        </p:grpSpPr>
        <p:sp>
          <p:nvSpPr>
            <p:cNvPr id="1762" name="Shape 1762"/>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763" name="Shape 1763"/>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1764" name="Shape 1764"/>
          <p:cNvCxnSpPr/>
          <p:nvPr/>
        </p:nvCxnSpPr>
        <p:spPr>
          <a:xfrm rot="10800000" flipH="1">
            <a:off x="4797425" y="5778499"/>
            <a:ext cx="517524" cy="112713"/>
          </a:xfrm>
          <a:prstGeom prst="straightConnector1">
            <a:avLst/>
          </a:prstGeom>
          <a:noFill/>
          <a:ln w="9525" cap="flat" cmpd="sng">
            <a:solidFill>
              <a:srgbClr val="FF0000"/>
            </a:solidFill>
            <a:prstDash val="solid"/>
            <a:round/>
            <a:headEnd type="none" w="med" len="med"/>
            <a:tailEnd type="none" w="med" len="med"/>
          </a:ln>
        </p:spPr>
      </p:cxnSp>
      <p:sp>
        <p:nvSpPr>
          <p:cNvPr id="1765" name="Shape 1765"/>
          <p:cNvSpPr/>
          <p:nvPr/>
        </p:nvSpPr>
        <p:spPr>
          <a:xfrm>
            <a:off x="5981700" y="5457825"/>
            <a:ext cx="1390650" cy="71755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rgbClr val="3366FF"/>
                </a:solidFill>
                <a:latin typeface="Arial"/>
                <a:ea typeface="Arial"/>
                <a:cs typeface="Arial"/>
                <a:sym typeface="Arial"/>
              </a:rPr>
              <a:t>6 mol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6"/>
                                        </p:tgtEl>
                                        <p:attrNameLst>
                                          <p:attrName>style.visibility</p:attrName>
                                        </p:attrNameLst>
                                      </p:cBhvr>
                                      <p:to>
                                        <p:strVal val="visible"/>
                                      </p:to>
                                    </p:set>
                                    <p:animEffect transition="in" filter="fade">
                                      <p:cBhvr>
                                        <p:cTn id="7" dur="500"/>
                                        <p:tgtEl>
                                          <p:spTgt spid="17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9"/>
                                        </p:tgtEl>
                                        <p:attrNameLst>
                                          <p:attrName>style.visibility</p:attrName>
                                        </p:attrNameLst>
                                      </p:cBhvr>
                                      <p:to>
                                        <p:strVal val="visible"/>
                                      </p:to>
                                    </p:set>
                                    <p:animEffect transition="in" filter="fade">
                                      <p:cBhvr>
                                        <p:cTn id="12" dur="500"/>
                                        <p:tgtEl>
                                          <p:spTgt spid="17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40"/>
                                        </p:tgtEl>
                                        <p:attrNameLst>
                                          <p:attrName>style.visibility</p:attrName>
                                        </p:attrNameLst>
                                      </p:cBhvr>
                                      <p:to>
                                        <p:strVal val="visible"/>
                                      </p:to>
                                    </p:set>
                                    <p:animEffect transition="in" filter="fade">
                                      <p:cBhvr>
                                        <p:cTn id="16" dur="500"/>
                                        <p:tgtEl>
                                          <p:spTgt spid="17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32"/>
                                        </p:tgtEl>
                                        <p:attrNameLst>
                                          <p:attrName>style.visibility</p:attrName>
                                        </p:attrNameLst>
                                      </p:cBhvr>
                                      <p:to>
                                        <p:strVal val="visible"/>
                                      </p:to>
                                    </p:set>
                                    <p:animEffect transition="in" filter="fade">
                                      <p:cBhvr>
                                        <p:cTn id="21" dur="500"/>
                                        <p:tgtEl>
                                          <p:spTgt spid="1732"/>
                                        </p:tgtEl>
                                      </p:cBhvr>
                                    </p:animEffect>
                                  </p:childTnLst>
                                </p:cTn>
                              </p:par>
                              <p:par>
                                <p:cTn id="22" presetID="10" presetClass="entr" presetSubtype="0" fill="hold" nodeType="withEffect">
                                  <p:stCondLst>
                                    <p:cond delay="0"/>
                                  </p:stCondLst>
                                  <p:childTnLst>
                                    <p:set>
                                      <p:cBhvr>
                                        <p:cTn id="23" dur="1" fill="hold">
                                          <p:stCondLst>
                                            <p:cond delay="0"/>
                                          </p:stCondLst>
                                        </p:cTn>
                                        <p:tgtEl>
                                          <p:spTgt spid="1733"/>
                                        </p:tgtEl>
                                        <p:attrNameLst>
                                          <p:attrName>style.visibility</p:attrName>
                                        </p:attrNameLst>
                                      </p:cBhvr>
                                      <p:to>
                                        <p:strVal val="visible"/>
                                      </p:to>
                                    </p:set>
                                    <p:animEffect transition="in" filter="fade">
                                      <p:cBhvr>
                                        <p:cTn id="24" dur="500"/>
                                        <p:tgtEl>
                                          <p:spTgt spid="173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731"/>
                                        </p:tgtEl>
                                        <p:attrNameLst>
                                          <p:attrName>style.visibility</p:attrName>
                                        </p:attrNameLst>
                                      </p:cBhvr>
                                      <p:to>
                                        <p:strVal val="visible"/>
                                      </p:to>
                                    </p:set>
                                    <p:anim calcmode="lin" valueType="num">
                                      <p:cBhvr additive="base">
                                        <p:cTn id="29" dur="500"/>
                                        <p:tgtEl>
                                          <p:spTgt spid="1731"/>
                                        </p:tgtEl>
                                        <p:attrNameLst>
                                          <p:attrName>ppt_x</p:attrName>
                                        </p:attrNameLst>
                                      </p:cBhvr>
                                      <p:tavLst>
                                        <p:tav tm="0">
                                          <p:val>
                                            <p:strVal val="#ppt_x-1"/>
                                          </p:val>
                                        </p:tav>
                                        <p:tav tm="100000">
                                          <p:val>
                                            <p:strVal val="#ppt_x"/>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34"/>
                                        </p:tgtEl>
                                        <p:attrNameLst>
                                          <p:attrName>style.visibility</p:attrName>
                                        </p:attrNameLst>
                                      </p:cBhvr>
                                      <p:to>
                                        <p:strVal val="visible"/>
                                      </p:to>
                                    </p:set>
                                    <p:animEffect transition="in" filter="fade">
                                      <p:cBhvr>
                                        <p:cTn id="34" dur="500"/>
                                        <p:tgtEl>
                                          <p:spTgt spid="17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37"/>
                                        </p:tgtEl>
                                        <p:attrNameLst>
                                          <p:attrName>style.visibility</p:attrName>
                                        </p:attrNameLst>
                                      </p:cBhvr>
                                      <p:to>
                                        <p:strVal val="visible"/>
                                      </p:to>
                                    </p:set>
                                    <p:animEffect transition="in" filter="fade">
                                      <p:cBhvr>
                                        <p:cTn id="39" dur="500"/>
                                        <p:tgtEl>
                                          <p:spTgt spid="1737"/>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738"/>
                                        </p:tgtEl>
                                        <p:attrNameLst>
                                          <p:attrName>style.visibility</p:attrName>
                                        </p:attrNameLst>
                                      </p:cBhvr>
                                      <p:to>
                                        <p:strVal val="visible"/>
                                      </p:to>
                                    </p:set>
                                    <p:animEffect transition="in" filter="fade">
                                      <p:cBhvr>
                                        <p:cTn id="43" dur="500"/>
                                        <p:tgtEl>
                                          <p:spTgt spid="17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35"/>
                                        </p:tgtEl>
                                        <p:attrNameLst>
                                          <p:attrName>style.visibility</p:attrName>
                                        </p:attrNameLst>
                                      </p:cBhvr>
                                      <p:to>
                                        <p:strVal val="visible"/>
                                      </p:to>
                                    </p:set>
                                    <p:animEffect transition="in" filter="fade">
                                      <p:cBhvr>
                                        <p:cTn id="48" dur="500"/>
                                        <p:tgtEl>
                                          <p:spTgt spid="173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742"/>
                                        </p:tgtEl>
                                        <p:attrNameLst>
                                          <p:attrName>style.visibility</p:attrName>
                                        </p:attrNameLst>
                                      </p:cBhvr>
                                      <p:to>
                                        <p:strVal val="visible"/>
                                      </p:to>
                                    </p:set>
                                    <p:animEffect transition="in" filter="fade">
                                      <p:cBhvr>
                                        <p:cTn id="53" dur="500"/>
                                        <p:tgtEl>
                                          <p:spTgt spid="174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49"/>
                                        </p:tgtEl>
                                        <p:attrNameLst>
                                          <p:attrName>style.visibility</p:attrName>
                                        </p:attrNameLst>
                                      </p:cBhvr>
                                      <p:to>
                                        <p:strVal val="visible"/>
                                      </p:to>
                                    </p:set>
                                    <p:animEffect transition="in" filter="fade">
                                      <p:cBhvr>
                                        <p:cTn id="58" dur="1000"/>
                                        <p:tgtEl>
                                          <p:spTgt spid="174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750"/>
                                        </p:tgtEl>
                                        <p:attrNameLst>
                                          <p:attrName>style.visibility</p:attrName>
                                        </p:attrNameLst>
                                      </p:cBhvr>
                                      <p:to>
                                        <p:strVal val="visible"/>
                                      </p:to>
                                    </p:set>
                                    <p:animEffect transition="in" filter="fade">
                                      <p:cBhvr>
                                        <p:cTn id="63" dur="1000"/>
                                        <p:tgtEl>
                                          <p:spTgt spid="1750"/>
                                        </p:tgtEl>
                                      </p:cBhvr>
                                    </p:animEffec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1748"/>
                                        </p:tgtEl>
                                        <p:attrNameLst>
                                          <p:attrName>style.visibility</p:attrName>
                                        </p:attrNameLst>
                                      </p:cBhvr>
                                      <p:to>
                                        <p:strVal val="visible"/>
                                      </p:to>
                                    </p:set>
                                    <p:anim calcmode="lin" valueType="num">
                                      <p:cBhvr additive="base">
                                        <p:cTn id="68" dur="500"/>
                                        <p:tgtEl>
                                          <p:spTgt spid="1748"/>
                                        </p:tgtEl>
                                        <p:attrNameLst>
                                          <p:attrName>ppt_w</p:attrName>
                                        </p:attrNameLst>
                                      </p:cBhvr>
                                      <p:tavLst>
                                        <p:tav tm="0">
                                          <p:val>
                                            <p:strVal val="0"/>
                                          </p:val>
                                        </p:tav>
                                        <p:tav tm="100000">
                                          <p:val>
                                            <p:strVal val="#ppt_w"/>
                                          </p:val>
                                        </p:tav>
                                      </p:tavLst>
                                    </p:anim>
                                    <p:anim calcmode="lin" valueType="num">
                                      <p:cBhvr additive="base">
                                        <p:cTn id="69" dur="500"/>
                                        <p:tgtEl>
                                          <p:spTgt spid="1748"/>
                                        </p:tgtEl>
                                        <p:attrNameLst>
                                          <p:attrName>ppt_h</p:attrName>
                                        </p:attrNameLst>
                                      </p:cBhvr>
                                      <p:tavLst>
                                        <p:tav tm="0">
                                          <p:val>
                                            <p:str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1752"/>
                                        </p:tgtEl>
                                        <p:attrNameLst>
                                          <p:attrName>style.visibility</p:attrName>
                                        </p:attrNameLst>
                                      </p:cBhvr>
                                      <p:to>
                                        <p:strVal val="visible"/>
                                      </p:to>
                                    </p:set>
                                    <p:anim calcmode="lin" valueType="num">
                                      <p:cBhvr additive="base">
                                        <p:cTn id="74" dur="500"/>
                                        <p:tgtEl>
                                          <p:spTgt spid="1752"/>
                                        </p:tgtEl>
                                        <p:attrNameLst>
                                          <p:attrName>ppt_w</p:attrName>
                                        </p:attrNameLst>
                                      </p:cBhvr>
                                      <p:tavLst>
                                        <p:tav tm="0">
                                          <p:val>
                                            <p:strVal val="0"/>
                                          </p:val>
                                        </p:tav>
                                        <p:tav tm="100000">
                                          <p:val>
                                            <p:strVal val="#ppt_w"/>
                                          </p:val>
                                        </p:tav>
                                      </p:tavLst>
                                    </p:anim>
                                    <p:anim calcmode="lin" valueType="num">
                                      <p:cBhvr additive="base">
                                        <p:cTn id="75" dur="500"/>
                                        <p:tgtEl>
                                          <p:spTgt spid="1752"/>
                                        </p:tgtEl>
                                        <p:attrNameLst>
                                          <p:attrName>ppt_h</p:attrName>
                                        </p:attrNameLst>
                                      </p:cBhvr>
                                      <p:tavLst>
                                        <p:tav tm="0">
                                          <p:val>
                                            <p:str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751"/>
                                        </p:tgtEl>
                                        <p:attrNameLst>
                                          <p:attrName>style.visibility</p:attrName>
                                        </p:attrNameLst>
                                      </p:cBhvr>
                                      <p:to>
                                        <p:strVal val="visible"/>
                                      </p:to>
                                    </p:set>
                                    <p:animEffect transition="in" filter="fade">
                                      <p:cBhvr>
                                        <p:cTn id="80" dur="2000"/>
                                        <p:tgtEl>
                                          <p:spTgt spid="175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756"/>
                                        </p:tgtEl>
                                        <p:attrNameLst>
                                          <p:attrName>style.visibility</p:attrName>
                                        </p:attrNameLst>
                                      </p:cBhvr>
                                      <p:to>
                                        <p:strVal val="visible"/>
                                      </p:to>
                                    </p:set>
                                    <p:animEffect transition="in" filter="fade">
                                      <p:cBhvr>
                                        <p:cTn id="85" dur="1000"/>
                                        <p:tgtEl>
                                          <p:spTgt spid="175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761"/>
                                        </p:tgtEl>
                                        <p:attrNameLst>
                                          <p:attrName>style.visibility</p:attrName>
                                        </p:attrNameLst>
                                      </p:cBhvr>
                                      <p:to>
                                        <p:strVal val="visible"/>
                                      </p:to>
                                    </p:set>
                                    <p:animEffect transition="in" filter="fade">
                                      <p:cBhvr>
                                        <p:cTn id="90" dur="2000"/>
                                        <p:tgtEl>
                                          <p:spTgt spid="176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759"/>
                                        </p:tgtEl>
                                        <p:attrNameLst>
                                          <p:attrName>style.visibility</p:attrName>
                                        </p:attrNameLst>
                                      </p:cBhvr>
                                      <p:to>
                                        <p:strVal val="visible"/>
                                      </p:to>
                                    </p:set>
                                    <p:animEffect transition="in" filter="fade">
                                      <p:cBhvr>
                                        <p:cTn id="95" dur="500"/>
                                        <p:tgtEl>
                                          <p:spTgt spid="175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758"/>
                                        </p:tgtEl>
                                        <p:attrNameLst>
                                          <p:attrName>style.visibility</p:attrName>
                                        </p:attrNameLst>
                                      </p:cBhvr>
                                      <p:to>
                                        <p:strVal val="visible"/>
                                      </p:to>
                                    </p:set>
                                    <p:animEffect transition="in" filter="fade">
                                      <p:cBhvr>
                                        <p:cTn id="100" dur="500"/>
                                        <p:tgtEl>
                                          <p:spTgt spid="175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760"/>
                                        </p:tgtEl>
                                        <p:attrNameLst>
                                          <p:attrName>style.visibility</p:attrName>
                                        </p:attrNameLst>
                                      </p:cBhvr>
                                      <p:to>
                                        <p:strVal val="visible"/>
                                      </p:to>
                                    </p:set>
                                    <p:animEffect transition="in" filter="fade">
                                      <p:cBhvr>
                                        <p:cTn id="105" dur="500"/>
                                        <p:tgtEl>
                                          <p:spTgt spid="1760"/>
                                        </p:tgtEl>
                                      </p:cBhvr>
                                    </p:animEffec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764"/>
                                        </p:tgtEl>
                                        <p:attrNameLst>
                                          <p:attrName>style.visibility</p:attrName>
                                        </p:attrNameLst>
                                      </p:cBhvr>
                                      <p:to>
                                        <p:strVal val="visible"/>
                                      </p:to>
                                    </p:set>
                                    <p:animEffect transition="in" filter="fade">
                                      <p:cBhvr>
                                        <p:cTn id="109" dur="500"/>
                                        <p:tgtEl>
                                          <p:spTgt spid="1764"/>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1757"/>
                                        </p:tgtEl>
                                        <p:attrNameLst>
                                          <p:attrName>style.visibility</p:attrName>
                                        </p:attrNameLst>
                                      </p:cBhvr>
                                      <p:to>
                                        <p:strVal val="visible"/>
                                      </p:to>
                                    </p:set>
                                    <p:animEffect transition="in" filter="fade">
                                      <p:cBhvr>
                                        <p:cTn id="114" dur="500"/>
                                        <p:tgtEl>
                                          <p:spTgt spid="1757"/>
                                        </p:tgtEl>
                                      </p:cBhvr>
                                    </p:animEffect>
                                  </p:childTnLst>
                                </p:cTn>
                              </p:par>
                            </p:childTnLst>
                          </p:cTn>
                        </p:par>
                      </p:childTnLst>
                    </p:cTn>
                  </p:par>
                  <p:par>
                    <p:cTn id="115" fill="hold">
                      <p:stCondLst>
                        <p:cond delay="indefinite"/>
                      </p:stCondLst>
                      <p:childTnLst>
                        <p:par>
                          <p:cTn id="116" fill="hold">
                            <p:stCondLst>
                              <p:cond delay="0"/>
                            </p:stCondLst>
                            <p:childTnLst>
                              <p:par>
                                <p:cTn id="117" presetID="23" presetClass="entr" presetSubtype="16" fill="hold" nodeType="clickEffect">
                                  <p:stCondLst>
                                    <p:cond delay="0"/>
                                  </p:stCondLst>
                                  <p:childTnLst>
                                    <p:set>
                                      <p:cBhvr>
                                        <p:cTn id="118" dur="1" fill="hold">
                                          <p:stCondLst>
                                            <p:cond delay="0"/>
                                          </p:stCondLst>
                                        </p:cTn>
                                        <p:tgtEl>
                                          <p:spTgt spid="1765"/>
                                        </p:tgtEl>
                                        <p:attrNameLst>
                                          <p:attrName>style.visibility</p:attrName>
                                        </p:attrNameLst>
                                      </p:cBhvr>
                                      <p:to>
                                        <p:strVal val="visible"/>
                                      </p:to>
                                    </p:set>
                                    <p:anim calcmode="lin" valueType="num">
                                      <p:cBhvr additive="base">
                                        <p:cTn id="119" dur="500"/>
                                        <p:tgtEl>
                                          <p:spTgt spid="1765"/>
                                        </p:tgtEl>
                                        <p:attrNameLst>
                                          <p:attrName>ppt_w</p:attrName>
                                        </p:attrNameLst>
                                      </p:cBhvr>
                                      <p:tavLst>
                                        <p:tav tm="0">
                                          <p:val>
                                            <p:strVal val="0"/>
                                          </p:val>
                                        </p:tav>
                                        <p:tav tm="100000">
                                          <p:val>
                                            <p:strVal val="#ppt_w"/>
                                          </p:val>
                                        </p:tav>
                                      </p:tavLst>
                                    </p:anim>
                                    <p:anim calcmode="lin" valueType="num">
                                      <p:cBhvr additive="base">
                                        <p:cTn id="120" dur="500"/>
                                        <p:tgtEl>
                                          <p:spTgt spid="1765"/>
                                        </p:tgtEl>
                                        <p:attrNameLst>
                                          <p:attrName>ppt_h</p:attrName>
                                        </p:attrNameLst>
                                      </p:cBhvr>
                                      <p:tavLst>
                                        <p:tav tm="0">
                                          <p:val>
                                            <p:strVal val="0"/>
                                          </p:val>
                                        </p:tav>
                                        <p:tav tm="100000">
                                          <p:val>
                                            <p:strVal val="#ppt_h"/>
                                          </p:val>
                                        </p:tav>
                                      </p:tavLst>
                                    </p:anim>
                                  </p:childTnLst>
                                </p:cTn>
                              </p:par>
                              <p:par>
                                <p:cTn id="121" presetID="10" presetClass="exit" presetSubtype="0" fill="hold" nodeType="withEffect">
                                  <p:stCondLst>
                                    <p:cond delay="0"/>
                                  </p:stCondLst>
                                  <p:childTnLst>
                                    <p:animEffect transition="out" filter="fade">
                                      <p:cBhvr>
                                        <p:cTn id="122" dur="500"/>
                                        <p:tgtEl>
                                          <p:spTgt spid="1739"/>
                                        </p:tgtEl>
                                      </p:cBhvr>
                                    </p:animEffect>
                                    <p:set>
                                      <p:cBhvr>
                                        <p:cTn id="123" dur="1" fill="hold">
                                          <p:stCondLst>
                                            <p:cond delay="500"/>
                                          </p:stCondLst>
                                        </p:cTn>
                                        <p:tgtEl>
                                          <p:spTgt spid="17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Shape 1771"/>
          <p:cNvSpPr txBox="1">
            <a:spLocks noGrp="1"/>
          </p:cNvSpPr>
          <p:nvPr>
            <p:ph type="body" idx="1"/>
          </p:nvPr>
        </p:nvSpPr>
        <p:spPr>
          <a:xfrm>
            <a:off x="950912" y="1419225"/>
            <a:ext cx="7180262" cy="1427163"/>
          </a:xfrm>
          <a:prstGeom prst="rect">
            <a:avLst/>
          </a:prstGeom>
          <a:noFill/>
          <a:ln>
            <a:noFill/>
          </a:ln>
        </p:spPr>
        <p:txBody>
          <a:bodyPr lIns="91425" tIns="45700" rIns="91425" bIns="45700" anchor="t" anchorCtr="0">
            <a:noAutofit/>
          </a:bodyPr>
          <a:lstStyle/>
          <a:p>
            <a:pPr marL="342900" marR="0" lvl="0" indent="-342900" algn="ctr" rtl="0">
              <a:lnSpc>
                <a:spcPct val="11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How many grams of KClO</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 are required to produce 9.00 L of O</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 at STP?</a:t>
            </a:r>
          </a:p>
        </p:txBody>
      </p:sp>
      <p:sp>
        <p:nvSpPr>
          <p:cNvPr id="1772" name="Shape 1772"/>
          <p:cNvSpPr/>
          <p:nvPr/>
        </p:nvSpPr>
        <p:spPr>
          <a:xfrm>
            <a:off x="944562" y="4124325"/>
            <a:ext cx="1717675" cy="1133474"/>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9.00 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O</a:t>
            </a:r>
            <a:r>
              <a:rPr lang="en-US" sz="2900" b="0" i="0" u="none" strike="noStrike" cap="none" baseline="-25000">
                <a:solidFill>
                  <a:schemeClr val="dk1"/>
                </a:solidFill>
                <a:latin typeface="Arial Narrow"/>
                <a:ea typeface="Arial Narrow"/>
                <a:cs typeface="Arial Narrow"/>
                <a:sym typeface="Arial Narrow"/>
              </a:rPr>
              <a:t>2</a:t>
            </a:r>
          </a:p>
        </p:txBody>
      </p:sp>
      <p:cxnSp>
        <p:nvCxnSpPr>
          <p:cNvPr id="1773" name="Shape 1773"/>
          <p:cNvCxnSpPr/>
          <p:nvPr/>
        </p:nvCxnSpPr>
        <p:spPr>
          <a:xfrm rot="10800000" flipH="1">
            <a:off x="1150937" y="5165725"/>
            <a:ext cx="6088062" cy="3174"/>
          </a:xfrm>
          <a:prstGeom prst="straightConnector1">
            <a:avLst/>
          </a:prstGeom>
          <a:noFill/>
          <a:ln w="38100" cap="flat" cmpd="sng">
            <a:solidFill>
              <a:schemeClr val="dk1"/>
            </a:solidFill>
            <a:prstDash val="solid"/>
            <a:round/>
            <a:headEnd type="none" w="med" len="med"/>
            <a:tailEnd type="none" w="med" len="med"/>
          </a:ln>
        </p:spPr>
      </p:cxnSp>
      <p:cxnSp>
        <p:nvCxnSpPr>
          <p:cNvPr id="1774" name="Shape 1774"/>
          <p:cNvCxnSpPr/>
          <p:nvPr/>
        </p:nvCxnSpPr>
        <p:spPr>
          <a:xfrm flipH="1">
            <a:off x="2635250" y="3894137"/>
            <a:ext cx="1587" cy="2563812"/>
          </a:xfrm>
          <a:prstGeom prst="straightConnector1">
            <a:avLst/>
          </a:prstGeom>
          <a:noFill/>
          <a:ln w="38100" cap="flat" cmpd="sng">
            <a:solidFill>
              <a:schemeClr val="dk1"/>
            </a:solidFill>
            <a:prstDash val="solid"/>
            <a:round/>
            <a:headEnd type="none" w="med" len="med"/>
            <a:tailEnd type="none" w="med" len="med"/>
          </a:ln>
        </p:spPr>
      </p:cxnSp>
      <p:sp>
        <p:nvSpPr>
          <p:cNvPr id="1775" name="Shape 1775"/>
          <p:cNvSpPr/>
          <p:nvPr/>
        </p:nvSpPr>
        <p:spPr>
          <a:xfrm>
            <a:off x="2606675" y="4097337"/>
            <a:ext cx="1703387" cy="2684462"/>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1 mol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O</a:t>
            </a:r>
            <a:r>
              <a:rPr lang="en-US" sz="2900" b="0" i="0" u="none" strike="noStrike" cap="none" baseline="-25000">
                <a:solidFill>
                  <a:schemeClr val="dk1"/>
                </a:solidFill>
                <a:latin typeface="Arial Narrow"/>
                <a:ea typeface="Arial Narrow"/>
                <a:cs typeface="Arial Narrow"/>
                <a:sym typeface="Arial Narrow"/>
              </a:rPr>
              <a:t>2</a:t>
            </a:r>
          </a:p>
          <a:p>
            <a:pPr marL="342900" marR="0" lvl="0" indent="-342900" algn="ctr" rtl="0">
              <a:spcBef>
                <a:spcPts val="145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22.4 L </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O</a:t>
            </a:r>
            <a:r>
              <a:rPr lang="en-US" sz="2900" b="0" i="0" u="none" strike="noStrike" cap="none" baseline="-25000">
                <a:solidFill>
                  <a:schemeClr val="dk1"/>
                </a:solidFill>
                <a:latin typeface="Arial Narrow"/>
                <a:ea typeface="Arial Narrow"/>
                <a:cs typeface="Arial Narrow"/>
                <a:sym typeface="Arial Narrow"/>
              </a:rPr>
              <a:t>2</a:t>
            </a:r>
          </a:p>
        </p:txBody>
      </p:sp>
      <p:sp>
        <p:nvSpPr>
          <p:cNvPr id="1776" name="Shape 1776"/>
          <p:cNvSpPr/>
          <p:nvPr/>
        </p:nvSpPr>
        <p:spPr>
          <a:xfrm>
            <a:off x="7315200" y="4902200"/>
            <a:ext cx="1904999" cy="1498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   </a:t>
            </a:r>
            <a:r>
              <a:rPr lang="en-US" sz="2900" b="1" i="0" u="none" strike="noStrike" cap="none">
                <a:solidFill>
                  <a:srgbClr val="3366FF"/>
                </a:solidFill>
                <a:latin typeface="Arial Narrow"/>
                <a:ea typeface="Arial Narrow"/>
                <a:cs typeface="Arial Narrow"/>
                <a:sym typeface="Arial Narrow"/>
              </a:rPr>
              <a:t>32.8 g</a:t>
            </a:r>
          </a:p>
          <a:p>
            <a:pPr marL="342900" marR="0" lvl="0" indent="-342900" algn="l" rtl="0">
              <a:spcBef>
                <a:spcPts val="0"/>
              </a:spcBef>
              <a:spcAft>
                <a:spcPts val="0"/>
              </a:spcAft>
              <a:buSzPct val="25000"/>
              <a:buNone/>
            </a:pPr>
            <a:r>
              <a:rPr lang="en-US" sz="2900" b="1" i="0" u="none" strike="noStrike" cap="none">
                <a:solidFill>
                  <a:srgbClr val="3366FF"/>
                </a:solidFill>
                <a:latin typeface="Arial Narrow"/>
                <a:ea typeface="Arial Narrow"/>
                <a:cs typeface="Arial Narrow"/>
                <a:sym typeface="Arial Narrow"/>
              </a:rPr>
              <a:t>      KClO</a:t>
            </a:r>
            <a:r>
              <a:rPr lang="en-US" sz="2900" b="1" i="0" u="none" strike="noStrike" cap="none" baseline="-25000">
                <a:solidFill>
                  <a:srgbClr val="3366FF"/>
                </a:solidFill>
                <a:latin typeface="Arial Narrow"/>
                <a:ea typeface="Arial Narrow"/>
                <a:cs typeface="Arial Narrow"/>
                <a:sym typeface="Arial Narrow"/>
              </a:rPr>
              <a:t>3</a:t>
            </a:r>
          </a:p>
        </p:txBody>
      </p:sp>
      <p:cxnSp>
        <p:nvCxnSpPr>
          <p:cNvPr id="1777" name="Shape 1777"/>
          <p:cNvCxnSpPr/>
          <p:nvPr/>
        </p:nvCxnSpPr>
        <p:spPr>
          <a:xfrm>
            <a:off x="4267200" y="3892550"/>
            <a:ext cx="0" cy="2563812"/>
          </a:xfrm>
          <a:prstGeom prst="straightConnector1">
            <a:avLst/>
          </a:prstGeom>
          <a:noFill/>
          <a:ln w="38100" cap="flat" cmpd="sng">
            <a:solidFill>
              <a:schemeClr val="dk1"/>
            </a:solidFill>
            <a:prstDash val="solid"/>
            <a:round/>
            <a:headEnd type="none" w="med" len="med"/>
            <a:tailEnd type="none" w="med" len="med"/>
          </a:ln>
        </p:spPr>
      </p:cxnSp>
      <p:sp>
        <p:nvSpPr>
          <p:cNvPr id="1778" name="Shape 1778"/>
          <p:cNvSpPr/>
          <p:nvPr/>
        </p:nvSpPr>
        <p:spPr>
          <a:xfrm>
            <a:off x="4200525" y="4097337"/>
            <a:ext cx="1422400" cy="2684462"/>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2 mol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KClO</a:t>
            </a:r>
            <a:r>
              <a:rPr lang="en-US" sz="2900" b="0" i="0" u="none" strike="noStrike" cap="none" baseline="-25000">
                <a:solidFill>
                  <a:schemeClr val="dk1"/>
                </a:solidFill>
                <a:latin typeface="Arial Narrow"/>
                <a:ea typeface="Arial Narrow"/>
                <a:cs typeface="Arial Narrow"/>
                <a:sym typeface="Arial Narrow"/>
              </a:rPr>
              <a:t>3</a:t>
            </a:r>
          </a:p>
          <a:p>
            <a:pPr marL="342900" marR="0" lvl="0" indent="-342900" algn="ctr" rtl="0">
              <a:spcBef>
                <a:spcPts val="145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3 mol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O</a:t>
            </a:r>
            <a:r>
              <a:rPr lang="en-US" sz="2900" b="0" i="0" u="none" strike="noStrike" cap="none" baseline="-25000">
                <a:solidFill>
                  <a:schemeClr val="dk1"/>
                </a:solidFill>
                <a:latin typeface="Arial Narrow"/>
                <a:ea typeface="Arial Narrow"/>
                <a:cs typeface="Arial Narrow"/>
                <a:sym typeface="Arial Narrow"/>
              </a:rPr>
              <a:t>2</a:t>
            </a:r>
          </a:p>
        </p:txBody>
      </p:sp>
      <p:cxnSp>
        <p:nvCxnSpPr>
          <p:cNvPr id="1779" name="Shape 1779"/>
          <p:cNvCxnSpPr/>
          <p:nvPr/>
        </p:nvCxnSpPr>
        <p:spPr>
          <a:xfrm>
            <a:off x="5588000" y="3894137"/>
            <a:ext cx="0" cy="2563812"/>
          </a:xfrm>
          <a:prstGeom prst="straightConnector1">
            <a:avLst/>
          </a:prstGeom>
          <a:noFill/>
          <a:ln w="38100" cap="flat" cmpd="sng">
            <a:solidFill>
              <a:schemeClr val="dk1"/>
            </a:solidFill>
            <a:prstDash val="solid"/>
            <a:round/>
            <a:headEnd type="none" w="med" len="med"/>
            <a:tailEnd type="none" w="med" len="med"/>
          </a:ln>
        </p:spPr>
      </p:cxnSp>
      <p:sp>
        <p:nvSpPr>
          <p:cNvPr id="1780" name="Shape 1780"/>
          <p:cNvSpPr/>
          <p:nvPr/>
        </p:nvSpPr>
        <p:spPr>
          <a:xfrm>
            <a:off x="5537200" y="4097337"/>
            <a:ext cx="1790699" cy="2684462"/>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122.55</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g KClO</a:t>
            </a:r>
            <a:r>
              <a:rPr lang="en-US" sz="2900" b="0" i="0" u="none" strike="noStrike" cap="none" baseline="-25000">
                <a:solidFill>
                  <a:schemeClr val="dk1"/>
                </a:solidFill>
                <a:latin typeface="Arial Narrow"/>
                <a:ea typeface="Arial Narrow"/>
                <a:cs typeface="Arial Narrow"/>
                <a:sym typeface="Arial Narrow"/>
              </a:rPr>
              <a:t>3</a:t>
            </a:r>
          </a:p>
          <a:p>
            <a:pPr marL="342900" marR="0" lvl="0" indent="-342900" algn="ctr" rtl="0">
              <a:spcBef>
                <a:spcPts val="145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1 mol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KClO</a:t>
            </a:r>
            <a:r>
              <a:rPr lang="en-US" sz="2900" b="0" i="0" u="none" strike="noStrike" cap="none" baseline="-25000">
                <a:solidFill>
                  <a:schemeClr val="dk1"/>
                </a:solidFill>
                <a:latin typeface="Arial Narrow"/>
                <a:ea typeface="Arial Narrow"/>
                <a:cs typeface="Arial Narrow"/>
                <a:sym typeface="Arial Narrow"/>
              </a:rPr>
              <a:t>3</a:t>
            </a:r>
          </a:p>
        </p:txBody>
      </p:sp>
      <p:sp>
        <p:nvSpPr>
          <p:cNvPr id="1781" name="Shape 1781"/>
          <p:cNvSpPr/>
          <p:nvPr/>
        </p:nvSpPr>
        <p:spPr>
          <a:xfrm>
            <a:off x="1962150" y="3070225"/>
            <a:ext cx="1831975" cy="71755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100" b="0" i="0" u="none" strike="noStrike" cap="none">
                <a:solidFill>
                  <a:srgbClr val="3366FF"/>
                </a:solidFill>
                <a:latin typeface="Arial Narrow"/>
                <a:ea typeface="Arial Narrow"/>
                <a:cs typeface="Arial Narrow"/>
                <a:sym typeface="Arial Narrow"/>
              </a:rPr>
              <a:t>? g</a:t>
            </a:r>
          </a:p>
        </p:txBody>
      </p:sp>
      <p:sp>
        <p:nvSpPr>
          <p:cNvPr id="1782" name="Shape 1782"/>
          <p:cNvSpPr/>
          <p:nvPr/>
        </p:nvSpPr>
        <p:spPr>
          <a:xfrm>
            <a:off x="5483225" y="3070225"/>
            <a:ext cx="2317749" cy="71755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100" b="0" i="0" u="none" strike="noStrike" cap="none">
                <a:solidFill>
                  <a:srgbClr val="3366FF"/>
                </a:solidFill>
                <a:latin typeface="Arial Narrow"/>
                <a:ea typeface="Arial Narrow"/>
                <a:cs typeface="Arial Narrow"/>
                <a:sym typeface="Arial Narrow"/>
              </a:rPr>
              <a:t>9.00 L</a:t>
            </a:r>
          </a:p>
        </p:txBody>
      </p:sp>
      <p:grpSp>
        <p:nvGrpSpPr>
          <p:cNvPr id="1783" name="Shape 1783"/>
          <p:cNvGrpSpPr/>
          <p:nvPr/>
        </p:nvGrpSpPr>
        <p:grpSpPr>
          <a:xfrm>
            <a:off x="3130549" y="3975099"/>
            <a:ext cx="2297112" cy="2362200"/>
            <a:chOff x="1971" y="2647"/>
            <a:chExt cx="1446" cy="1488"/>
          </a:xfrm>
        </p:grpSpPr>
        <p:cxnSp>
          <p:nvCxnSpPr>
            <p:cNvPr id="1784" name="Shape 1784"/>
            <p:cNvCxnSpPr/>
            <p:nvPr/>
          </p:nvCxnSpPr>
          <p:spPr>
            <a:xfrm flipH="1">
              <a:off x="1971" y="2647"/>
              <a:ext cx="552" cy="583"/>
            </a:xfrm>
            <a:prstGeom prst="straightConnector1">
              <a:avLst/>
            </a:prstGeom>
            <a:noFill/>
            <a:ln w="38100" cap="flat" cmpd="sng">
              <a:solidFill>
                <a:srgbClr val="FF0000"/>
              </a:solidFill>
              <a:prstDash val="solid"/>
              <a:round/>
              <a:headEnd type="none" w="med" len="med"/>
              <a:tailEnd type="none" w="med" len="med"/>
            </a:ln>
          </p:spPr>
        </p:cxnSp>
        <p:cxnSp>
          <p:nvCxnSpPr>
            <p:cNvPr id="1785" name="Shape 1785"/>
            <p:cNvCxnSpPr/>
            <p:nvPr/>
          </p:nvCxnSpPr>
          <p:spPr>
            <a:xfrm flipH="1">
              <a:off x="2866" y="3552"/>
              <a:ext cx="552" cy="583"/>
            </a:xfrm>
            <a:prstGeom prst="straightConnector1">
              <a:avLst/>
            </a:prstGeom>
            <a:noFill/>
            <a:ln w="38100" cap="flat" cmpd="sng">
              <a:solidFill>
                <a:srgbClr val="FF0000"/>
              </a:solidFill>
              <a:prstDash val="solid"/>
              <a:round/>
              <a:headEnd type="none" w="med" len="med"/>
              <a:tailEnd type="none" w="med" len="med"/>
            </a:ln>
          </p:spPr>
        </p:cxnSp>
      </p:grpSp>
      <p:grpSp>
        <p:nvGrpSpPr>
          <p:cNvPr id="1786" name="Shape 1786"/>
          <p:cNvGrpSpPr/>
          <p:nvPr/>
        </p:nvGrpSpPr>
        <p:grpSpPr>
          <a:xfrm>
            <a:off x="4467225" y="4017962"/>
            <a:ext cx="2366962" cy="2343149"/>
            <a:chOff x="2813" y="2675"/>
            <a:chExt cx="1490" cy="1475"/>
          </a:xfrm>
        </p:grpSpPr>
        <p:cxnSp>
          <p:nvCxnSpPr>
            <p:cNvPr id="1787" name="Shape 1787"/>
            <p:cNvCxnSpPr/>
            <p:nvPr/>
          </p:nvCxnSpPr>
          <p:spPr>
            <a:xfrm flipH="1">
              <a:off x="2813" y="2675"/>
              <a:ext cx="552" cy="583"/>
            </a:xfrm>
            <a:prstGeom prst="straightConnector1">
              <a:avLst/>
            </a:prstGeom>
            <a:noFill/>
            <a:ln w="38100" cap="flat" cmpd="sng">
              <a:solidFill>
                <a:srgbClr val="FF0000"/>
              </a:solidFill>
              <a:prstDash val="solid"/>
              <a:round/>
              <a:headEnd type="none" w="med" len="med"/>
              <a:tailEnd type="none" w="med" len="med"/>
            </a:ln>
          </p:spPr>
        </p:cxnSp>
        <p:cxnSp>
          <p:nvCxnSpPr>
            <p:cNvPr id="1788" name="Shape 1788"/>
            <p:cNvCxnSpPr/>
            <p:nvPr/>
          </p:nvCxnSpPr>
          <p:spPr>
            <a:xfrm flipH="1">
              <a:off x="3752" y="3566"/>
              <a:ext cx="552" cy="583"/>
            </a:xfrm>
            <a:prstGeom prst="straightConnector1">
              <a:avLst/>
            </a:prstGeom>
            <a:noFill/>
            <a:ln w="38100" cap="flat" cmpd="sng">
              <a:solidFill>
                <a:srgbClr val="FF0000"/>
              </a:solidFill>
              <a:prstDash val="solid"/>
              <a:round/>
              <a:headEnd type="none" w="med" len="med"/>
              <a:tailEnd type="none" w="med" len="med"/>
            </a:ln>
          </p:spPr>
        </p:cxnSp>
      </p:grpSp>
      <p:grpSp>
        <p:nvGrpSpPr>
          <p:cNvPr id="1789" name="Shape 1789"/>
          <p:cNvGrpSpPr/>
          <p:nvPr/>
        </p:nvGrpSpPr>
        <p:grpSpPr>
          <a:xfrm>
            <a:off x="1506538" y="3975099"/>
            <a:ext cx="2536824" cy="2355849"/>
            <a:chOff x="949" y="2647"/>
            <a:chExt cx="1597" cy="1483"/>
          </a:xfrm>
        </p:grpSpPr>
        <p:cxnSp>
          <p:nvCxnSpPr>
            <p:cNvPr id="1790" name="Shape 1790"/>
            <p:cNvCxnSpPr/>
            <p:nvPr/>
          </p:nvCxnSpPr>
          <p:spPr>
            <a:xfrm flipH="1">
              <a:off x="949" y="2647"/>
              <a:ext cx="552" cy="583"/>
            </a:xfrm>
            <a:prstGeom prst="straightConnector1">
              <a:avLst/>
            </a:prstGeom>
            <a:noFill/>
            <a:ln w="38100" cap="flat" cmpd="sng">
              <a:solidFill>
                <a:srgbClr val="FF0000"/>
              </a:solidFill>
              <a:prstDash val="solid"/>
              <a:round/>
              <a:headEnd type="none" w="med" len="med"/>
              <a:tailEnd type="none" w="med" len="med"/>
            </a:ln>
          </p:spPr>
        </p:cxnSp>
        <p:cxnSp>
          <p:nvCxnSpPr>
            <p:cNvPr id="1791" name="Shape 1791"/>
            <p:cNvCxnSpPr/>
            <p:nvPr/>
          </p:nvCxnSpPr>
          <p:spPr>
            <a:xfrm flipH="1">
              <a:off x="1994" y="3547"/>
              <a:ext cx="552" cy="583"/>
            </a:xfrm>
            <a:prstGeom prst="straightConnector1">
              <a:avLst/>
            </a:prstGeom>
            <a:noFill/>
            <a:ln w="38100" cap="flat" cmpd="sng">
              <a:solidFill>
                <a:srgbClr val="FF0000"/>
              </a:solidFill>
              <a:prstDash val="solid"/>
              <a:round/>
              <a:headEnd type="none" w="med" len="med"/>
              <a:tailEnd type="none" w="med" len="med"/>
            </a:ln>
          </p:spPr>
        </p:cxnSp>
      </p:grpSp>
      <p:sp>
        <p:nvSpPr>
          <p:cNvPr id="1792" name="Shape 179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Stoichiometry Problems</a:t>
            </a:r>
          </a:p>
        </p:txBody>
      </p:sp>
      <p:sp>
        <p:nvSpPr>
          <p:cNvPr id="1793" name="Shape 1793"/>
          <p:cNvSpPr/>
          <p:nvPr/>
        </p:nvSpPr>
        <p:spPr>
          <a:xfrm>
            <a:off x="825500" y="2513013"/>
            <a:ext cx="7467600" cy="823912"/>
          </a:xfrm>
          <a:prstGeom prst="rect">
            <a:avLst/>
          </a:prstGeom>
          <a:noFill/>
          <a:ln>
            <a:noFill/>
          </a:ln>
        </p:spPr>
        <p:txBody>
          <a:bodyPr lIns="91425" tIns="45700" rIns="91425" bIns="45700" anchor="t" anchorCtr="0">
            <a:noAutofit/>
          </a:bodyPr>
          <a:lstStyle/>
          <a:p>
            <a:pPr marL="342900" marR="0" lvl="0" indent="-342900" algn="ctr" rtl="0">
              <a:lnSpc>
                <a:spcPct val="110000"/>
              </a:lnSpc>
              <a:spcBef>
                <a:spcPts val="0"/>
              </a:spcBef>
              <a:spcAft>
                <a:spcPts val="0"/>
              </a:spcAft>
              <a:buSzPct val="25000"/>
              <a:buNone/>
            </a:pPr>
            <a:r>
              <a:rPr lang="en-US" sz="3200" b="0" i="0" u="none" strike="noStrike" cap="none">
                <a:solidFill>
                  <a:schemeClr val="dk1"/>
                </a:solidFill>
                <a:latin typeface="Arial"/>
                <a:ea typeface="Arial"/>
                <a:cs typeface="Arial"/>
                <a:sym typeface="Arial"/>
              </a:rPr>
              <a:t>2KClO</a:t>
            </a:r>
            <a:r>
              <a:rPr lang="en-US" sz="3200" b="0" i="0" u="none" strike="noStrike" cap="none" baseline="-25000">
                <a:solidFill>
                  <a:schemeClr val="dk1"/>
                </a:solidFill>
                <a:latin typeface="Arial"/>
                <a:ea typeface="Arial"/>
                <a:cs typeface="Arial"/>
                <a:sym typeface="Arial"/>
              </a:rPr>
              <a:t>3  </a:t>
            </a:r>
            <a:r>
              <a:rPr lang="en-US" sz="3200" b="0" i="0" u="none" strike="noStrike" cap="none">
                <a:solidFill>
                  <a:schemeClr val="dk1"/>
                </a:solidFill>
                <a:latin typeface="Arial"/>
                <a:ea typeface="Arial"/>
                <a:cs typeface="Arial"/>
                <a:sym typeface="Arial"/>
              </a:rPr>
              <a:t> →   2KCl   +   3O</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 </a:t>
            </a:r>
          </a:p>
        </p:txBody>
      </p:sp>
      <p:sp>
        <p:nvSpPr>
          <p:cNvPr id="1794" name="Shape 1794"/>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3"/>
                                        </p:tgtEl>
                                        <p:attrNameLst>
                                          <p:attrName>style.visibility</p:attrName>
                                        </p:attrNameLst>
                                      </p:cBhvr>
                                      <p:to>
                                        <p:strVal val="visible"/>
                                      </p:to>
                                    </p:set>
                                    <p:animEffect transition="in" filter="fade">
                                      <p:cBhvr>
                                        <p:cTn id="7" dur="500"/>
                                        <p:tgtEl>
                                          <p:spTgt spid="17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1"/>
                                        </p:tgtEl>
                                        <p:attrNameLst>
                                          <p:attrName>style.visibility</p:attrName>
                                        </p:attrNameLst>
                                      </p:cBhvr>
                                      <p:to>
                                        <p:strVal val="visible"/>
                                      </p:to>
                                    </p:set>
                                    <p:animEffect transition="in" filter="fade">
                                      <p:cBhvr>
                                        <p:cTn id="12" dur="500"/>
                                        <p:tgtEl>
                                          <p:spTgt spid="17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2"/>
                                        </p:tgtEl>
                                        <p:attrNameLst>
                                          <p:attrName>style.visibility</p:attrName>
                                        </p:attrNameLst>
                                      </p:cBhvr>
                                      <p:to>
                                        <p:strVal val="visible"/>
                                      </p:to>
                                    </p:set>
                                    <p:animEffect transition="in" filter="fade">
                                      <p:cBhvr>
                                        <p:cTn id="17" dur="500"/>
                                        <p:tgtEl>
                                          <p:spTgt spid="178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72"/>
                                        </p:tgtEl>
                                        <p:attrNameLst>
                                          <p:attrName>style.visibility</p:attrName>
                                        </p:attrNameLst>
                                      </p:cBhvr>
                                      <p:to>
                                        <p:strVal val="visible"/>
                                      </p:to>
                                    </p:set>
                                    <p:anim calcmode="lin" valueType="num">
                                      <p:cBhvr additive="base">
                                        <p:cTn id="22" dur="500"/>
                                        <p:tgtEl>
                                          <p:spTgt spid="1772"/>
                                        </p:tgtEl>
                                        <p:attrNameLst>
                                          <p:attrName>ppt_x</p:attrName>
                                        </p:attrNameLst>
                                      </p:cBhvr>
                                      <p:tavLst>
                                        <p:tav tm="0">
                                          <p:val>
                                            <p:strVal val="#ppt_x-1"/>
                                          </p:val>
                                        </p:tav>
                                        <p:tav tm="100000">
                                          <p:val>
                                            <p:strVal val="#ppt_x"/>
                                          </p:val>
                                        </p:tav>
                                      </p:tavLst>
                                    </p:anim>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773"/>
                                        </p:tgtEl>
                                        <p:attrNameLst>
                                          <p:attrName>style.visibility</p:attrName>
                                        </p:attrNameLst>
                                      </p:cBhvr>
                                      <p:to>
                                        <p:strVal val="visible"/>
                                      </p:to>
                                    </p:set>
                                    <p:animEffect transition="in" filter="fade">
                                      <p:cBhvr>
                                        <p:cTn id="26" dur="500"/>
                                        <p:tgtEl>
                                          <p:spTgt spid="177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774"/>
                                        </p:tgtEl>
                                        <p:attrNameLst>
                                          <p:attrName>style.visibility</p:attrName>
                                        </p:attrNameLst>
                                      </p:cBhvr>
                                      <p:to>
                                        <p:strVal val="visible"/>
                                      </p:to>
                                    </p:set>
                                    <p:animEffect transition="in" filter="fade">
                                      <p:cBhvr>
                                        <p:cTn id="30" dur="500"/>
                                        <p:tgtEl>
                                          <p:spTgt spid="177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75"/>
                                        </p:tgtEl>
                                        <p:attrNameLst>
                                          <p:attrName>style.visibility</p:attrName>
                                        </p:attrNameLst>
                                      </p:cBhvr>
                                      <p:to>
                                        <p:strVal val="visible"/>
                                      </p:to>
                                    </p:set>
                                    <p:animEffect transition="in" filter="fade">
                                      <p:cBhvr>
                                        <p:cTn id="35" dur="500"/>
                                        <p:tgtEl>
                                          <p:spTgt spid="177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89"/>
                                        </p:tgtEl>
                                        <p:attrNameLst>
                                          <p:attrName>style.visibility</p:attrName>
                                        </p:attrNameLst>
                                      </p:cBhvr>
                                      <p:to>
                                        <p:strVal val="visible"/>
                                      </p:to>
                                    </p:set>
                                    <p:animEffect transition="in" filter="fade">
                                      <p:cBhvr>
                                        <p:cTn id="40" dur="500"/>
                                        <p:tgtEl>
                                          <p:spTgt spid="1789"/>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777"/>
                                        </p:tgtEl>
                                        <p:attrNameLst>
                                          <p:attrName>style.visibility</p:attrName>
                                        </p:attrNameLst>
                                      </p:cBhvr>
                                      <p:to>
                                        <p:strVal val="visible"/>
                                      </p:to>
                                    </p:set>
                                    <p:animEffect transition="in" filter="fade">
                                      <p:cBhvr>
                                        <p:cTn id="44" dur="500"/>
                                        <p:tgtEl>
                                          <p:spTgt spid="177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78"/>
                                        </p:tgtEl>
                                        <p:attrNameLst>
                                          <p:attrName>style.visibility</p:attrName>
                                        </p:attrNameLst>
                                      </p:cBhvr>
                                      <p:to>
                                        <p:strVal val="visible"/>
                                      </p:to>
                                    </p:set>
                                    <p:animEffect transition="in" filter="fade">
                                      <p:cBhvr>
                                        <p:cTn id="49" dur="500"/>
                                        <p:tgtEl>
                                          <p:spTgt spid="177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83"/>
                                        </p:tgtEl>
                                        <p:attrNameLst>
                                          <p:attrName>style.visibility</p:attrName>
                                        </p:attrNameLst>
                                      </p:cBhvr>
                                      <p:to>
                                        <p:strVal val="visible"/>
                                      </p:to>
                                    </p:set>
                                    <p:animEffect transition="in" filter="fade">
                                      <p:cBhvr>
                                        <p:cTn id="54" dur="500"/>
                                        <p:tgtEl>
                                          <p:spTgt spid="1783"/>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779"/>
                                        </p:tgtEl>
                                        <p:attrNameLst>
                                          <p:attrName>style.visibility</p:attrName>
                                        </p:attrNameLst>
                                      </p:cBhvr>
                                      <p:to>
                                        <p:strVal val="visible"/>
                                      </p:to>
                                    </p:set>
                                    <p:animEffect transition="in" filter="fade">
                                      <p:cBhvr>
                                        <p:cTn id="58" dur="500"/>
                                        <p:tgtEl>
                                          <p:spTgt spid="177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780"/>
                                        </p:tgtEl>
                                        <p:attrNameLst>
                                          <p:attrName>style.visibility</p:attrName>
                                        </p:attrNameLst>
                                      </p:cBhvr>
                                      <p:to>
                                        <p:strVal val="visible"/>
                                      </p:to>
                                    </p:set>
                                    <p:animEffect transition="in" filter="fade">
                                      <p:cBhvr>
                                        <p:cTn id="63" dur="500"/>
                                        <p:tgtEl>
                                          <p:spTgt spid="178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86"/>
                                        </p:tgtEl>
                                        <p:attrNameLst>
                                          <p:attrName>style.visibility</p:attrName>
                                        </p:attrNameLst>
                                      </p:cBhvr>
                                      <p:to>
                                        <p:strVal val="visible"/>
                                      </p:to>
                                    </p:set>
                                    <p:animEffect transition="in" filter="fade">
                                      <p:cBhvr>
                                        <p:cTn id="68" dur="500"/>
                                        <p:tgtEl>
                                          <p:spTgt spid="178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776"/>
                                        </p:tgtEl>
                                        <p:attrNameLst>
                                          <p:attrName>style.visibility</p:attrName>
                                        </p:attrNameLst>
                                      </p:cBhvr>
                                      <p:to>
                                        <p:strVal val="visible"/>
                                      </p:to>
                                    </p:set>
                                    <p:animEffect transition="in" filter="fade">
                                      <p:cBhvr>
                                        <p:cTn id="73" dur="500"/>
                                        <p:tgtEl>
                                          <p:spTgt spid="1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Shape 1800"/>
          <p:cNvSpPr txBox="1">
            <a:spLocks noGrp="1"/>
          </p:cNvSpPr>
          <p:nvPr>
            <p:ph type="body" idx="1"/>
          </p:nvPr>
        </p:nvSpPr>
        <p:spPr>
          <a:xfrm>
            <a:off x="950912" y="1419225"/>
            <a:ext cx="7180262" cy="1427163"/>
          </a:xfrm>
          <a:prstGeom prst="rect">
            <a:avLst/>
          </a:prstGeom>
          <a:noFill/>
          <a:ln>
            <a:noFill/>
          </a:ln>
        </p:spPr>
        <p:txBody>
          <a:bodyPr lIns="91425" tIns="45700" rIns="91425" bIns="45700" anchor="t" anchorCtr="0">
            <a:noAutofit/>
          </a:bodyPr>
          <a:lstStyle/>
          <a:p>
            <a:pPr marL="342900" marR="0" lvl="0" indent="-342900" algn="ctr" rtl="0">
              <a:lnSpc>
                <a:spcPct val="11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How many grams of KClO</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 are required to produce 9.00 L of O</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 at STP?</a:t>
            </a:r>
          </a:p>
        </p:txBody>
      </p:sp>
      <p:sp>
        <p:nvSpPr>
          <p:cNvPr id="1801" name="Shape 1801"/>
          <p:cNvSpPr/>
          <p:nvPr/>
        </p:nvSpPr>
        <p:spPr>
          <a:xfrm>
            <a:off x="1962150" y="3070225"/>
            <a:ext cx="1831975" cy="71755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100" b="0" i="0" u="none" strike="noStrike" cap="none">
                <a:solidFill>
                  <a:srgbClr val="3366FF"/>
                </a:solidFill>
                <a:latin typeface="Arial Narrow"/>
                <a:ea typeface="Arial Narrow"/>
                <a:cs typeface="Arial Narrow"/>
                <a:sym typeface="Arial Narrow"/>
              </a:rPr>
              <a:t>? g</a:t>
            </a:r>
          </a:p>
        </p:txBody>
      </p:sp>
      <p:sp>
        <p:nvSpPr>
          <p:cNvPr id="1802" name="Shape 1802"/>
          <p:cNvSpPr/>
          <p:nvPr/>
        </p:nvSpPr>
        <p:spPr>
          <a:xfrm>
            <a:off x="5483225" y="3070225"/>
            <a:ext cx="2317749" cy="71755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100" b="0" i="0" u="none" strike="noStrike" cap="none">
                <a:solidFill>
                  <a:srgbClr val="3366FF"/>
                </a:solidFill>
                <a:latin typeface="Arial Narrow"/>
                <a:ea typeface="Arial Narrow"/>
                <a:cs typeface="Arial Narrow"/>
                <a:sym typeface="Arial Narrow"/>
              </a:rPr>
              <a:t>9.00 L</a:t>
            </a:r>
          </a:p>
        </p:txBody>
      </p:sp>
      <p:sp>
        <p:nvSpPr>
          <p:cNvPr id="1803" name="Shape 180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Stoichiometry Problems</a:t>
            </a:r>
          </a:p>
        </p:txBody>
      </p:sp>
      <p:sp>
        <p:nvSpPr>
          <p:cNvPr id="1804" name="Shape 1804"/>
          <p:cNvSpPr/>
          <p:nvPr/>
        </p:nvSpPr>
        <p:spPr>
          <a:xfrm>
            <a:off x="825500" y="2513013"/>
            <a:ext cx="7467600" cy="823912"/>
          </a:xfrm>
          <a:prstGeom prst="rect">
            <a:avLst/>
          </a:prstGeom>
          <a:noFill/>
          <a:ln>
            <a:noFill/>
          </a:ln>
        </p:spPr>
        <p:txBody>
          <a:bodyPr lIns="91425" tIns="45700" rIns="91425" bIns="45700" anchor="t" anchorCtr="0">
            <a:noAutofit/>
          </a:bodyPr>
          <a:lstStyle/>
          <a:p>
            <a:pPr marL="342900" marR="0" lvl="0" indent="-342900" algn="ctr" rtl="0">
              <a:lnSpc>
                <a:spcPct val="110000"/>
              </a:lnSpc>
              <a:spcBef>
                <a:spcPts val="0"/>
              </a:spcBef>
              <a:spcAft>
                <a:spcPts val="0"/>
              </a:spcAft>
              <a:buSzPct val="25000"/>
              <a:buNone/>
            </a:pPr>
            <a:r>
              <a:rPr lang="en-US" sz="3200" b="0" i="0" u="none" strike="noStrike" cap="none">
                <a:solidFill>
                  <a:schemeClr val="dk1"/>
                </a:solidFill>
                <a:latin typeface="Arial"/>
                <a:ea typeface="Arial"/>
                <a:cs typeface="Arial"/>
                <a:sym typeface="Arial"/>
              </a:rPr>
              <a:t>2KClO</a:t>
            </a:r>
            <a:r>
              <a:rPr lang="en-US" sz="3200" b="0" i="0" u="none" strike="noStrike" cap="none" baseline="-25000">
                <a:solidFill>
                  <a:schemeClr val="dk1"/>
                </a:solidFill>
                <a:latin typeface="Arial"/>
                <a:ea typeface="Arial"/>
                <a:cs typeface="Arial"/>
                <a:sym typeface="Arial"/>
              </a:rPr>
              <a:t>3  </a:t>
            </a:r>
            <a:r>
              <a:rPr lang="en-US" sz="3200" b="0" i="0" u="none" strike="noStrike" cap="none">
                <a:solidFill>
                  <a:schemeClr val="dk1"/>
                </a:solidFill>
                <a:latin typeface="Arial"/>
                <a:ea typeface="Arial"/>
                <a:cs typeface="Arial"/>
                <a:sym typeface="Arial"/>
              </a:rPr>
              <a:t> →   2KCl   +   3O</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 </a:t>
            </a:r>
          </a:p>
        </p:txBody>
      </p:sp>
      <p:sp>
        <p:nvSpPr>
          <p:cNvPr id="1805" name="Shape 1805"/>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grpSp>
        <p:nvGrpSpPr>
          <p:cNvPr id="1806" name="Shape 1806"/>
          <p:cNvGrpSpPr/>
          <p:nvPr/>
        </p:nvGrpSpPr>
        <p:grpSpPr>
          <a:xfrm>
            <a:off x="273050" y="4951412"/>
            <a:ext cx="1219199" cy="481011"/>
            <a:chOff x="186" y="1092"/>
            <a:chExt cx="767" cy="302"/>
          </a:xfrm>
        </p:grpSpPr>
        <p:cxnSp>
          <p:nvCxnSpPr>
            <p:cNvPr id="1807" name="Shape 1807"/>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1808" name="Shape 1808"/>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1809" name="Shape 1809"/>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1810" name="Shape 1810"/>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1811" name="Shape 1811"/>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1812" name="Shape 1812"/>
          <p:cNvSpPr/>
          <p:nvPr/>
        </p:nvSpPr>
        <p:spPr>
          <a:xfrm>
            <a:off x="220662" y="5148262"/>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13" name="Shape 1813"/>
          <p:cNvSpPr txBox="1"/>
          <p:nvPr/>
        </p:nvSpPr>
        <p:spPr>
          <a:xfrm>
            <a:off x="328612" y="5456237"/>
            <a:ext cx="3857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2</a:t>
            </a:r>
          </a:p>
        </p:txBody>
      </p:sp>
      <p:sp>
        <p:nvSpPr>
          <p:cNvPr id="1814" name="Shape 1814"/>
          <p:cNvSpPr txBox="1"/>
          <p:nvPr/>
        </p:nvSpPr>
        <p:spPr>
          <a:xfrm>
            <a:off x="950912" y="5456237"/>
            <a:ext cx="6730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KClO</a:t>
            </a:r>
            <a:r>
              <a:rPr lang="en-US" sz="1400" b="0" i="0" u="none" strike="noStrike" cap="none" baseline="-25000">
                <a:solidFill>
                  <a:schemeClr val="dk1"/>
                </a:solidFill>
                <a:latin typeface="Arial"/>
                <a:ea typeface="Arial"/>
                <a:cs typeface="Arial"/>
                <a:sym typeface="Arial"/>
              </a:rPr>
              <a:t>3</a:t>
            </a:r>
          </a:p>
        </p:txBody>
      </p:sp>
      <p:cxnSp>
        <p:nvCxnSpPr>
          <p:cNvPr id="1815" name="Shape 1815"/>
          <p:cNvCxnSpPr/>
          <p:nvPr/>
        </p:nvCxnSpPr>
        <p:spPr>
          <a:xfrm>
            <a:off x="606425" y="5187950"/>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1816" name="Shape 1816"/>
          <p:cNvCxnSpPr/>
          <p:nvPr/>
        </p:nvCxnSpPr>
        <p:spPr>
          <a:xfrm rot="10800000" flipH="1">
            <a:off x="1131887" y="4951413"/>
            <a:ext cx="260350" cy="233361"/>
          </a:xfrm>
          <a:prstGeom prst="straightConnector1">
            <a:avLst/>
          </a:prstGeom>
          <a:noFill/>
          <a:ln w="31750" cap="flat" cmpd="sng">
            <a:solidFill>
              <a:srgbClr val="800000"/>
            </a:solidFill>
            <a:prstDash val="solid"/>
            <a:round/>
            <a:headEnd type="none" w="med" len="med"/>
            <a:tailEnd type="none" w="med" len="med"/>
          </a:ln>
        </p:spPr>
      </p:cxnSp>
      <p:grpSp>
        <p:nvGrpSpPr>
          <p:cNvPr id="1817" name="Shape 1817"/>
          <p:cNvGrpSpPr/>
          <p:nvPr/>
        </p:nvGrpSpPr>
        <p:grpSpPr>
          <a:xfrm>
            <a:off x="1360488" y="4895850"/>
            <a:ext cx="88900" cy="88900"/>
            <a:chOff x="925" y="1217"/>
            <a:chExt cx="56" cy="56"/>
          </a:xfrm>
        </p:grpSpPr>
        <p:sp>
          <p:nvSpPr>
            <p:cNvPr id="1818" name="Shape 1818"/>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819" name="Shape 1819"/>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1820" name="Shape 1820"/>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1821" name="Shape 1821"/>
          <p:cNvSpPr txBox="1"/>
          <p:nvPr/>
        </p:nvSpPr>
        <p:spPr>
          <a:xfrm>
            <a:off x="1517650" y="5048250"/>
            <a:ext cx="21669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KClO</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 = 9.00 L O</a:t>
            </a:r>
            <a:r>
              <a:rPr lang="en-US" sz="1600" b="0" i="0" u="none" strike="noStrike" cap="none" baseline="-25000">
                <a:solidFill>
                  <a:schemeClr val="dk1"/>
                </a:solidFill>
                <a:latin typeface="Arial"/>
                <a:ea typeface="Arial"/>
                <a:cs typeface="Arial"/>
                <a:sym typeface="Arial"/>
              </a:rPr>
              <a:t>2</a:t>
            </a:r>
          </a:p>
        </p:txBody>
      </p:sp>
      <p:sp>
        <p:nvSpPr>
          <p:cNvPr id="1822" name="Shape 1822"/>
          <p:cNvSpPr txBox="1"/>
          <p:nvPr/>
        </p:nvSpPr>
        <p:spPr>
          <a:xfrm>
            <a:off x="3649662" y="5186362"/>
            <a:ext cx="104298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O</a:t>
            </a:r>
            <a:r>
              <a:rPr lang="en-US" sz="1600" b="0" i="0" u="none" strike="noStrike" cap="none" baseline="-25000">
                <a:solidFill>
                  <a:schemeClr val="dk1"/>
                </a:solidFill>
                <a:latin typeface="Arial"/>
                <a:ea typeface="Arial"/>
                <a:cs typeface="Arial"/>
                <a:sym typeface="Arial"/>
              </a:rPr>
              <a:t>2</a:t>
            </a:r>
          </a:p>
        </p:txBody>
      </p:sp>
      <p:sp>
        <p:nvSpPr>
          <p:cNvPr id="1823" name="Shape 1823"/>
          <p:cNvSpPr txBox="1"/>
          <p:nvPr/>
        </p:nvSpPr>
        <p:spPr>
          <a:xfrm>
            <a:off x="7539038" y="5059362"/>
            <a:ext cx="15446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32.8 g KClO</a:t>
            </a:r>
            <a:r>
              <a:rPr lang="en-US" sz="1600" b="0" i="0" u="none" strike="noStrike" cap="none" baseline="-25000">
                <a:solidFill>
                  <a:schemeClr val="dk1"/>
                </a:solidFill>
                <a:latin typeface="Arial"/>
                <a:ea typeface="Arial"/>
                <a:cs typeface="Arial"/>
                <a:sym typeface="Arial"/>
              </a:rPr>
              <a:t>3</a:t>
            </a:r>
          </a:p>
        </p:txBody>
      </p:sp>
      <p:sp>
        <p:nvSpPr>
          <p:cNvPr id="1824" name="Shape 1824"/>
          <p:cNvSpPr/>
          <p:nvPr/>
        </p:nvSpPr>
        <p:spPr>
          <a:xfrm>
            <a:off x="3683000" y="4921250"/>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O</a:t>
            </a:r>
            <a:r>
              <a:rPr lang="en-US" sz="1600" b="0" i="0" u="none" strike="noStrike" cap="none" baseline="-25000">
                <a:solidFill>
                  <a:schemeClr val="dk1"/>
                </a:solidFill>
                <a:latin typeface="Arial"/>
                <a:ea typeface="Arial"/>
                <a:cs typeface="Arial"/>
                <a:sym typeface="Arial"/>
              </a:rPr>
              <a:t>2</a:t>
            </a:r>
          </a:p>
        </p:txBody>
      </p:sp>
      <p:sp>
        <p:nvSpPr>
          <p:cNvPr id="1825" name="Shape 1825"/>
          <p:cNvSpPr/>
          <p:nvPr/>
        </p:nvSpPr>
        <p:spPr>
          <a:xfrm>
            <a:off x="4729162" y="4914900"/>
            <a:ext cx="13001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KClO</a:t>
            </a:r>
            <a:r>
              <a:rPr lang="en-US" sz="1600" b="0" i="0" u="none" strike="noStrike" cap="none" baseline="-25000">
                <a:solidFill>
                  <a:schemeClr val="dk1"/>
                </a:solidFill>
                <a:latin typeface="Arial"/>
                <a:ea typeface="Arial"/>
                <a:cs typeface="Arial"/>
                <a:sym typeface="Arial"/>
              </a:rPr>
              <a:t>3</a:t>
            </a:r>
          </a:p>
        </p:txBody>
      </p:sp>
      <p:grpSp>
        <p:nvGrpSpPr>
          <p:cNvPr id="1826" name="Shape 1826"/>
          <p:cNvGrpSpPr/>
          <p:nvPr/>
        </p:nvGrpSpPr>
        <p:grpSpPr>
          <a:xfrm>
            <a:off x="3684588" y="4959350"/>
            <a:ext cx="1027112" cy="542925"/>
            <a:chOff x="2353" y="2935"/>
            <a:chExt cx="1505" cy="342"/>
          </a:xfrm>
        </p:grpSpPr>
        <p:sp>
          <p:nvSpPr>
            <p:cNvPr id="1827" name="Shape 1827"/>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828" name="Shape 1828"/>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1829" name="Shape 1829"/>
          <p:cNvSpPr/>
          <p:nvPr/>
        </p:nvSpPr>
        <p:spPr>
          <a:xfrm>
            <a:off x="4889500" y="5184775"/>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O</a:t>
            </a:r>
            <a:r>
              <a:rPr lang="en-US" sz="1600" b="0" i="0" u="none" strike="noStrike" cap="none" baseline="-25000">
                <a:solidFill>
                  <a:schemeClr val="dk1"/>
                </a:solidFill>
                <a:latin typeface="Arial"/>
                <a:ea typeface="Arial"/>
                <a:cs typeface="Arial"/>
                <a:sym typeface="Arial"/>
              </a:rPr>
              <a:t>2</a:t>
            </a:r>
          </a:p>
        </p:txBody>
      </p:sp>
      <p:cxnSp>
        <p:nvCxnSpPr>
          <p:cNvPr id="1830" name="Shape 1830"/>
          <p:cNvCxnSpPr/>
          <p:nvPr/>
        </p:nvCxnSpPr>
        <p:spPr>
          <a:xfrm rot="10800000" flipH="1">
            <a:off x="3149600" y="5219700"/>
            <a:ext cx="436563" cy="60324"/>
          </a:xfrm>
          <a:prstGeom prst="straightConnector1">
            <a:avLst/>
          </a:prstGeom>
          <a:noFill/>
          <a:ln w="9525" cap="flat" cmpd="sng">
            <a:solidFill>
              <a:srgbClr val="FF0000"/>
            </a:solidFill>
            <a:prstDash val="solid"/>
            <a:round/>
            <a:headEnd type="none" w="med" len="med"/>
            <a:tailEnd type="none" w="med" len="med"/>
          </a:ln>
        </p:spPr>
      </p:cxnSp>
      <p:cxnSp>
        <p:nvCxnSpPr>
          <p:cNvPr id="1831" name="Shape 1831"/>
          <p:cNvCxnSpPr/>
          <p:nvPr/>
        </p:nvCxnSpPr>
        <p:spPr>
          <a:xfrm rot="10800000" flipH="1">
            <a:off x="4181475" y="5321299"/>
            <a:ext cx="414337" cy="96838"/>
          </a:xfrm>
          <a:prstGeom prst="straightConnector1">
            <a:avLst/>
          </a:prstGeom>
          <a:noFill/>
          <a:ln w="9525" cap="flat" cmpd="sng">
            <a:solidFill>
              <a:srgbClr val="FF0000"/>
            </a:solidFill>
            <a:prstDash val="solid"/>
            <a:round/>
            <a:headEnd type="none" w="med" len="med"/>
            <a:tailEnd type="none" w="med" len="med"/>
          </a:ln>
        </p:spPr>
      </p:cxnSp>
      <p:grpSp>
        <p:nvGrpSpPr>
          <p:cNvPr id="1832" name="Shape 1832"/>
          <p:cNvGrpSpPr/>
          <p:nvPr/>
        </p:nvGrpSpPr>
        <p:grpSpPr>
          <a:xfrm>
            <a:off x="4741862" y="4952999"/>
            <a:ext cx="1254125" cy="542925"/>
            <a:chOff x="3884" y="2930"/>
            <a:chExt cx="542" cy="342"/>
          </a:xfrm>
        </p:grpSpPr>
        <p:sp>
          <p:nvSpPr>
            <p:cNvPr id="1833" name="Shape 1833"/>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834" name="Shape 1834"/>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1835" name="Shape 1835"/>
          <p:cNvCxnSpPr/>
          <p:nvPr/>
        </p:nvCxnSpPr>
        <p:spPr>
          <a:xfrm rot="10800000" flipH="1">
            <a:off x="3944937" y="5057774"/>
            <a:ext cx="620711" cy="93663"/>
          </a:xfrm>
          <a:prstGeom prst="straightConnector1">
            <a:avLst/>
          </a:prstGeom>
          <a:noFill/>
          <a:ln w="9525" cap="flat" cmpd="sng">
            <a:solidFill>
              <a:srgbClr val="FF0000"/>
            </a:solidFill>
            <a:prstDash val="solid"/>
            <a:round/>
            <a:headEnd type="none" w="med" len="med"/>
            <a:tailEnd type="none" w="med" len="med"/>
          </a:ln>
        </p:spPr>
      </p:cxnSp>
      <p:cxnSp>
        <p:nvCxnSpPr>
          <p:cNvPr id="1836" name="Shape 1836"/>
          <p:cNvCxnSpPr/>
          <p:nvPr/>
        </p:nvCxnSpPr>
        <p:spPr>
          <a:xfrm rot="10800000" flipH="1">
            <a:off x="5137150" y="5326062"/>
            <a:ext cx="669925" cy="95250"/>
          </a:xfrm>
          <a:prstGeom prst="straightConnector1">
            <a:avLst/>
          </a:prstGeom>
          <a:noFill/>
          <a:ln w="9525" cap="flat" cmpd="sng">
            <a:solidFill>
              <a:srgbClr val="FF0000"/>
            </a:solidFill>
            <a:prstDash val="solid"/>
            <a:round/>
            <a:headEnd type="none" w="med" len="med"/>
            <a:tailEnd type="none" w="med" len="med"/>
          </a:ln>
        </p:spPr>
      </p:cxnSp>
      <p:sp>
        <p:nvSpPr>
          <p:cNvPr id="1837" name="Shape 1837"/>
          <p:cNvSpPr/>
          <p:nvPr/>
        </p:nvSpPr>
        <p:spPr>
          <a:xfrm>
            <a:off x="309562" y="5186362"/>
            <a:ext cx="298450" cy="1586"/>
          </a:xfrm>
          <a:custGeom>
            <a:avLst/>
            <a:gdLst/>
            <a:ahLst/>
            <a:cxnLst/>
            <a:rect l="0" t="0" r="0" b="0"/>
            <a:pathLst>
              <a:path w="188" h="1" extrusionOk="0">
                <a:moveTo>
                  <a:pt x="0" y="1"/>
                </a:moveTo>
                <a:lnTo>
                  <a:pt x="188" y="0"/>
                </a:lnTo>
              </a:path>
            </a:pathLst>
          </a:custGeom>
          <a:noFill/>
          <a:ln w="31750" cap="flat" cmpd="sng">
            <a:solidFill>
              <a:srgbClr val="8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38" name="Shape 1838"/>
          <p:cNvSpPr/>
          <p:nvPr/>
        </p:nvSpPr>
        <p:spPr>
          <a:xfrm>
            <a:off x="5986462" y="4914900"/>
            <a:ext cx="15938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122.55 g KClO</a:t>
            </a:r>
            <a:r>
              <a:rPr lang="en-US" sz="1600" b="0" i="0" u="none" strike="noStrike" cap="none" baseline="-25000">
                <a:solidFill>
                  <a:schemeClr val="dk1"/>
                </a:solidFill>
                <a:latin typeface="Arial"/>
                <a:ea typeface="Arial"/>
                <a:cs typeface="Arial"/>
                <a:sym typeface="Arial"/>
              </a:rPr>
              <a:t>3</a:t>
            </a:r>
          </a:p>
        </p:txBody>
      </p:sp>
      <p:sp>
        <p:nvSpPr>
          <p:cNvPr id="1839" name="Shape 1839"/>
          <p:cNvSpPr/>
          <p:nvPr/>
        </p:nvSpPr>
        <p:spPr>
          <a:xfrm>
            <a:off x="6115050" y="5184775"/>
            <a:ext cx="13001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KClO</a:t>
            </a:r>
            <a:r>
              <a:rPr lang="en-US" sz="1600" b="0" i="0" u="none" strike="noStrike" cap="none" baseline="-25000">
                <a:solidFill>
                  <a:schemeClr val="dk1"/>
                </a:solidFill>
                <a:latin typeface="Arial"/>
                <a:ea typeface="Arial"/>
                <a:cs typeface="Arial"/>
                <a:sym typeface="Arial"/>
              </a:rPr>
              <a:t>3</a:t>
            </a:r>
          </a:p>
        </p:txBody>
      </p:sp>
      <p:grpSp>
        <p:nvGrpSpPr>
          <p:cNvPr id="1840" name="Shape 1840"/>
          <p:cNvGrpSpPr/>
          <p:nvPr/>
        </p:nvGrpSpPr>
        <p:grpSpPr>
          <a:xfrm>
            <a:off x="6030912" y="4952999"/>
            <a:ext cx="1541462" cy="542925"/>
            <a:chOff x="3884" y="2930"/>
            <a:chExt cx="542" cy="342"/>
          </a:xfrm>
        </p:grpSpPr>
        <p:sp>
          <p:nvSpPr>
            <p:cNvPr id="1841" name="Shape 1841"/>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842" name="Shape 1842"/>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1843" name="Shape 1843"/>
          <p:cNvCxnSpPr/>
          <p:nvPr/>
        </p:nvCxnSpPr>
        <p:spPr>
          <a:xfrm rot="10800000" flipH="1">
            <a:off x="4965700" y="5032374"/>
            <a:ext cx="949324" cy="115888"/>
          </a:xfrm>
          <a:prstGeom prst="straightConnector1">
            <a:avLst/>
          </a:prstGeom>
          <a:noFill/>
          <a:ln w="9525" cap="flat" cmpd="sng">
            <a:solidFill>
              <a:srgbClr val="FF0000"/>
            </a:solidFill>
            <a:prstDash val="solid"/>
            <a:round/>
            <a:headEnd type="none" w="med" len="med"/>
            <a:tailEnd type="none" w="med" len="med"/>
          </a:ln>
        </p:spPr>
      </p:cxnSp>
      <p:cxnSp>
        <p:nvCxnSpPr>
          <p:cNvPr id="1844" name="Shape 1844"/>
          <p:cNvCxnSpPr/>
          <p:nvPr/>
        </p:nvCxnSpPr>
        <p:spPr>
          <a:xfrm rot="10800000" flipH="1">
            <a:off x="6380162" y="5299075"/>
            <a:ext cx="927100" cy="120649"/>
          </a:xfrm>
          <a:prstGeom prst="straightConnector1">
            <a:avLst/>
          </a:prstGeom>
          <a:noFill/>
          <a:ln w="9525" cap="flat" cmpd="sng">
            <a:solidFill>
              <a:srgbClr val="FF0000"/>
            </a:solidFill>
            <a:prstDash val="solid"/>
            <a:round/>
            <a:headEnd type="none" w="med" len="med"/>
            <a:tailEnd type="none" w="med" len="med"/>
          </a:ln>
        </p:spPr>
      </p:cxnSp>
      <p:sp>
        <p:nvSpPr>
          <p:cNvPr id="1845" name="Shape 1845"/>
          <p:cNvSpPr txBox="1"/>
          <p:nvPr/>
        </p:nvSpPr>
        <p:spPr>
          <a:xfrm>
            <a:off x="7780338" y="4849812"/>
            <a:ext cx="1111250"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rgbClr val="3366FF"/>
                </a:solidFill>
                <a:latin typeface="Arial Narrow"/>
                <a:ea typeface="Arial Narrow"/>
                <a:cs typeface="Arial Narrow"/>
                <a:sym typeface="Arial Narrow"/>
              </a:rPr>
              <a:t>32.8 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4"/>
                                        </p:tgtEl>
                                        <p:attrNameLst>
                                          <p:attrName>style.visibility</p:attrName>
                                        </p:attrNameLst>
                                      </p:cBhvr>
                                      <p:to>
                                        <p:strVal val="visible"/>
                                      </p:to>
                                    </p:set>
                                    <p:animEffect transition="in" filter="fade">
                                      <p:cBhvr>
                                        <p:cTn id="7" dur="500"/>
                                        <p:tgtEl>
                                          <p:spTgt spid="18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1"/>
                                        </p:tgtEl>
                                        <p:attrNameLst>
                                          <p:attrName>style.visibility</p:attrName>
                                        </p:attrNameLst>
                                      </p:cBhvr>
                                      <p:to>
                                        <p:strVal val="visible"/>
                                      </p:to>
                                    </p:set>
                                    <p:animEffect transition="in" filter="fade">
                                      <p:cBhvr>
                                        <p:cTn id="12" dur="500"/>
                                        <p:tgtEl>
                                          <p:spTgt spid="18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02"/>
                                        </p:tgtEl>
                                        <p:attrNameLst>
                                          <p:attrName>style.visibility</p:attrName>
                                        </p:attrNameLst>
                                      </p:cBhvr>
                                      <p:to>
                                        <p:strVal val="visible"/>
                                      </p:to>
                                    </p:set>
                                    <p:animEffect transition="in" filter="fade">
                                      <p:cBhvr>
                                        <p:cTn id="17" dur="500"/>
                                        <p:tgtEl>
                                          <p:spTgt spid="18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6"/>
                                        </p:tgtEl>
                                        <p:attrNameLst>
                                          <p:attrName>style.visibility</p:attrName>
                                        </p:attrNameLst>
                                      </p:cBhvr>
                                      <p:to>
                                        <p:strVal val="visible"/>
                                      </p:to>
                                    </p:set>
                                    <p:animEffect transition="in" filter="fade">
                                      <p:cBhvr>
                                        <p:cTn id="22" dur="500"/>
                                        <p:tgtEl>
                                          <p:spTgt spid="18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13"/>
                                        </p:tgtEl>
                                        <p:attrNameLst>
                                          <p:attrName>style.visibility</p:attrName>
                                        </p:attrNameLst>
                                      </p:cBhvr>
                                      <p:to>
                                        <p:strVal val="visible"/>
                                      </p:to>
                                    </p:set>
                                    <p:animEffect transition="in" filter="fade">
                                      <p:cBhvr>
                                        <p:cTn id="27" dur="1000"/>
                                        <p:tgtEl>
                                          <p:spTgt spid="18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14"/>
                                        </p:tgtEl>
                                        <p:attrNameLst>
                                          <p:attrName>style.visibility</p:attrName>
                                        </p:attrNameLst>
                                      </p:cBhvr>
                                      <p:to>
                                        <p:strVal val="visible"/>
                                      </p:to>
                                    </p:set>
                                    <p:animEffect transition="in" filter="fade">
                                      <p:cBhvr>
                                        <p:cTn id="32" dur="1000"/>
                                        <p:tgtEl>
                                          <p:spTgt spid="1814"/>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812"/>
                                        </p:tgtEl>
                                        <p:attrNameLst>
                                          <p:attrName>style.visibility</p:attrName>
                                        </p:attrNameLst>
                                      </p:cBhvr>
                                      <p:to>
                                        <p:strVal val="visible"/>
                                      </p:to>
                                    </p:set>
                                    <p:anim calcmode="lin" valueType="num">
                                      <p:cBhvr additive="base">
                                        <p:cTn id="37" dur="500"/>
                                        <p:tgtEl>
                                          <p:spTgt spid="1812"/>
                                        </p:tgtEl>
                                        <p:attrNameLst>
                                          <p:attrName>ppt_w</p:attrName>
                                        </p:attrNameLst>
                                      </p:cBhvr>
                                      <p:tavLst>
                                        <p:tav tm="0">
                                          <p:val>
                                            <p:strVal val="0"/>
                                          </p:val>
                                        </p:tav>
                                        <p:tav tm="100000">
                                          <p:val>
                                            <p:strVal val="#ppt_w"/>
                                          </p:val>
                                        </p:tav>
                                      </p:tavLst>
                                    </p:anim>
                                    <p:anim calcmode="lin" valueType="num">
                                      <p:cBhvr additive="base">
                                        <p:cTn id="38" dur="500"/>
                                        <p:tgtEl>
                                          <p:spTgt spid="1812"/>
                                        </p:tgtEl>
                                        <p:attrNameLst>
                                          <p:attrName>ppt_h</p:attrName>
                                        </p:attrNameLst>
                                      </p:cBhvr>
                                      <p:tavLst>
                                        <p:tav tm="0">
                                          <p:val>
                                            <p:str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817"/>
                                        </p:tgtEl>
                                        <p:attrNameLst>
                                          <p:attrName>style.visibility</p:attrName>
                                        </p:attrNameLst>
                                      </p:cBhvr>
                                      <p:to>
                                        <p:strVal val="visible"/>
                                      </p:to>
                                    </p:set>
                                    <p:anim calcmode="lin" valueType="num">
                                      <p:cBhvr additive="base">
                                        <p:cTn id="43" dur="500"/>
                                        <p:tgtEl>
                                          <p:spTgt spid="1817"/>
                                        </p:tgtEl>
                                        <p:attrNameLst>
                                          <p:attrName>ppt_w</p:attrName>
                                        </p:attrNameLst>
                                      </p:cBhvr>
                                      <p:tavLst>
                                        <p:tav tm="0">
                                          <p:val>
                                            <p:strVal val="0"/>
                                          </p:val>
                                        </p:tav>
                                        <p:tav tm="100000">
                                          <p:val>
                                            <p:strVal val="#ppt_w"/>
                                          </p:val>
                                        </p:tav>
                                      </p:tavLst>
                                    </p:anim>
                                    <p:anim calcmode="lin" valueType="num">
                                      <p:cBhvr additive="base">
                                        <p:cTn id="44" dur="500"/>
                                        <p:tgtEl>
                                          <p:spTgt spid="1817"/>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37"/>
                                        </p:tgtEl>
                                        <p:attrNameLst>
                                          <p:attrName>style.visibility</p:attrName>
                                        </p:attrNameLst>
                                      </p:cBhvr>
                                      <p:to>
                                        <p:strVal val="visible"/>
                                      </p:to>
                                    </p:set>
                                    <p:animEffect transition="in" filter="fade">
                                      <p:cBhvr>
                                        <p:cTn id="49" dur="2000"/>
                                        <p:tgtEl>
                                          <p:spTgt spid="183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15"/>
                                        </p:tgtEl>
                                        <p:attrNameLst>
                                          <p:attrName>style.visibility</p:attrName>
                                        </p:attrNameLst>
                                      </p:cBhvr>
                                      <p:to>
                                        <p:strVal val="visible"/>
                                      </p:to>
                                    </p:set>
                                    <p:animEffect transition="in" filter="fade">
                                      <p:cBhvr>
                                        <p:cTn id="54" dur="5000"/>
                                        <p:tgtEl>
                                          <p:spTgt spid="18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816"/>
                                        </p:tgtEl>
                                        <p:attrNameLst>
                                          <p:attrName>style.visibility</p:attrName>
                                        </p:attrNameLst>
                                      </p:cBhvr>
                                      <p:to>
                                        <p:strVal val="visible"/>
                                      </p:to>
                                    </p:set>
                                    <p:animEffect transition="in" filter="fade">
                                      <p:cBhvr>
                                        <p:cTn id="59" dur="2000"/>
                                        <p:tgtEl>
                                          <p:spTgt spid="181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21"/>
                                        </p:tgtEl>
                                        <p:attrNameLst>
                                          <p:attrName>style.visibility</p:attrName>
                                        </p:attrNameLst>
                                      </p:cBhvr>
                                      <p:to>
                                        <p:strVal val="visible"/>
                                      </p:to>
                                    </p:set>
                                    <p:animEffect transition="in" filter="fade">
                                      <p:cBhvr>
                                        <p:cTn id="64" dur="1000"/>
                                        <p:tgtEl>
                                          <p:spTgt spid="18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826"/>
                                        </p:tgtEl>
                                        <p:attrNameLst>
                                          <p:attrName>style.visibility</p:attrName>
                                        </p:attrNameLst>
                                      </p:cBhvr>
                                      <p:to>
                                        <p:strVal val="visible"/>
                                      </p:to>
                                    </p:set>
                                    <p:animEffect transition="in" filter="fade">
                                      <p:cBhvr>
                                        <p:cTn id="69" dur="2000"/>
                                        <p:tgtEl>
                                          <p:spTgt spid="182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822"/>
                                        </p:tgtEl>
                                        <p:attrNameLst>
                                          <p:attrName>style.visibility</p:attrName>
                                        </p:attrNameLst>
                                      </p:cBhvr>
                                      <p:to>
                                        <p:strVal val="visible"/>
                                      </p:to>
                                    </p:set>
                                    <p:animEffect transition="in" filter="fade">
                                      <p:cBhvr>
                                        <p:cTn id="74" dur="500"/>
                                        <p:tgtEl>
                                          <p:spTgt spid="182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824"/>
                                        </p:tgtEl>
                                        <p:attrNameLst>
                                          <p:attrName>style.visibility</p:attrName>
                                        </p:attrNameLst>
                                      </p:cBhvr>
                                      <p:to>
                                        <p:strVal val="visible"/>
                                      </p:to>
                                    </p:set>
                                    <p:animEffect transition="in" filter="fade">
                                      <p:cBhvr>
                                        <p:cTn id="79" dur="500"/>
                                        <p:tgtEl>
                                          <p:spTgt spid="18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830"/>
                                        </p:tgtEl>
                                        <p:attrNameLst>
                                          <p:attrName>style.visibility</p:attrName>
                                        </p:attrNameLst>
                                      </p:cBhvr>
                                      <p:to>
                                        <p:strVal val="visible"/>
                                      </p:to>
                                    </p:set>
                                    <p:animEffect transition="in" filter="fade">
                                      <p:cBhvr>
                                        <p:cTn id="84" dur="500"/>
                                        <p:tgtEl>
                                          <p:spTgt spid="1830"/>
                                        </p:tgtEl>
                                      </p:cBhvr>
                                    </p:animEffec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831"/>
                                        </p:tgtEl>
                                        <p:attrNameLst>
                                          <p:attrName>style.visibility</p:attrName>
                                        </p:attrNameLst>
                                      </p:cBhvr>
                                      <p:to>
                                        <p:strVal val="visible"/>
                                      </p:to>
                                    </p:set>
                                    <p:animEffect transition="in" filter="fade">
                                      <p:cBhvr>
                                        <p:cTn id="88" dur="500"/>
                                        <p:tgtEl>
                                          <p:spTgt spid="18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832"/>
                                        </p:tgtEl>
                                        <p:attrNameLst>
                                          <p:attrName>style.visibility</p:attrName>
                                        </p:attrNameLst>
                                      </p:cBhvr>
                                      <p:to>
                                        <p:strVal val="visible"/>
                                      </p:to>
                                    </p:set>
                                    <p:animEffect transition="in" filter="fade">
                                      <p:cBhvr>
                                        <p:cTn id="93" dur="2000"/>
                                        <p:tgtEl>
                                          <p:spTgt spid="183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829"/>
                                        </p:tgtEl>
                                        <p:attrNameLst>
                                          <p:attrName>style.visibility</p:attrName>
                                        </p:attrNameLst>
                                      </p:cBhvr>
                                      <p:to>
                                        <p:strVal val="visible"/>
                                      </p:to>
                                    </p:set>
                                    <p:animEffect transition="in" filter="fade">
                                      <p:cBhvr>
                                        <p:cTn id="98" dur="500"/>
                                        <p:tgtEl>
                                          <p:spTgt spid="182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825"/>
                                        </p:tgtEl>
                                        <p:attrNameLst>
                                          <p:attrName>style.visibility</p:attrName>
                                        </p:attrNameLst>
                                      </p:cBhvr>
                                      <p:to>
                                        <p:strVal val="visible"/>
                                      </p:to>
                                    </p:set>
                                    <p:animEffect transition="in" filter="fade">
                                      <p:cBhvr>
                                        <p:cTn id="103" dur="500"/>
                                        <p:tgtEl>
                                          <p:spTgt spid="182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835"/>
                                        </p:tgtEl>
                                        <p:attrNameLst>
                                          <p:attrName>style.visibility</p:attrName>
                                        </p:attrNameLst>
                                      </p:cBhvr>
                                      <p:to>
                                        <p:strVal val="visible"/>
                                      </p:to>
                                    </p:set>
                                    <p:animEffect transition="in" filter="fade">
                                      <p:cBhvr>
                                        <p:cTn id="108" dur="500"/>
                                        <p:tgtEl>
                                          <p:spTgt spid="1835"/>
                                        </p:tgtEl>
                                      </p:cBhvr>
                                    </p:animEffec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1836"/>
                                        </p:tgtEl>
                                        <p:attrNameLst>
                                          <p:attrName>style.visibility</p:attrName>
                                        </p:attrNameLst>
                                      </p:cBhvr>
                                      <p:to>
                                        <p:strVal val="visible"/>
                                      </p:to>
                                    </p:set>
                                    <p:animEffect transition="in" filter="fade">
                                      <p:cBhvr>
                                        <p:cTn id="112" dur="500"/>
                                        <p:tgtEl>
                                          <p:spTgt spid="183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840"/>
                                        </p:tgtEl>
                                        <p:attrNameLst>
                                          <p:attrName>style.visibility</p:attrName>
                                        </p:attrNameLst>
                                      </p:cBhvr>
                                      <p:to>
                                        <p:strVal val="visible"/>
                                      </p:to>
                                    </p:set>
                                    <p:animEffect transition="in" filter="fade">
                                      <p:cBhvr>
                                        <p:cTn id="117" dur="2000"/>
                                        <p:tgtEl>
                                          <p:spTgt spid="184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839"/>
                                        </p:tgtEl>
                                        <p:attrNameLst>
                                          <p:attrName>style.visibility</p:attrName>
                                        </p:attrNameLst>
                                      </p:cBhvr>
                                      <p:to>
                                        <p:strVal val="visible"/>
                                      </p:to>
                                    </p:set>
                                    <p:animEffect transition="in" filter="fade">
                                      <p:cBhvr>
                                        <p:cTn id="122" dur="500"/>
                                        <p:tgtEl>
                                          <p:spTgt spid="183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838"/>
                                        </p:tgtEl>
                                        <p:attrNameLst>
                                          <p:attrName>style.visibility</p:attrName>
                                        </p:attrNameLst>
                                      </p:cBhvr>
                                      <p:to>
                                        <p:strVal val="visible"/>
                                      </p:to>
                                    </p:set>
                                    <p:animEffect transition="in" filter="fade">
                                      <p:cBhvr>
                                        <p:cTn id="127" dur="500"/>
                                        <p:tgtEl>
                                          <p:spTgt spid="1838"/>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843"/>
                                        </p:tgtEl>
                                        <p:attrNameLst>
                                          <p:attrName>style.visibility</p:attrName>
                                        </p:attrNameLst>
                                      </p:cBhvr>
                                      <p:to>
                                        <p:strVal val="visible"/>
                                      </p:to>
                                    </p:set>
                                    <p:animEffect transition="in" filter="fade">
                                      <p:cBhvr>
                                        <p:cTn id="132" dur="500"/>
                                        <p:tgtEl>
                                          <p:spTgt spid="1843"/>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1844"/>
                                        </p:tgtEl>
                                        <p:attrNameLst>
                                          <p:attrName>style.visibility</p:attrName>
                                        </p:attrNameLst>
                                      </p:cBhvr>
                                      <p:to>
                                        <p:strVal val="visible"/>
                                      </p:to>
                                    </p:set>
                                    <p:animEffect transition="in" filter="fade">
                                      <p:cBhvr>
                                        <p:cTn id="136" dur="500"/>
                                        <p:tgtEl>
                                          <p:spTgt spid="184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823"/>
                                        </p:tgtEl>
                                        <p:attrNameLst>
                                          <p:attrName>style.visibility</p:attrName>
                                        </p:attrNameLst>
                                      </p:cBhvr>
                                      <p:to>
                                        <p:strVal val="visible"/>
                                      </p:to>
                                    </p:set>
                                    <p:animEffect transition="in" filter="fade">
                                      <p:cBhvr>
                                        <p:cTn id="141" dur="500"/>
                                        <p:tgtEl>
                                          <p:spTgt spid="1823"/>
                                        </p:tgtEl>
                                      </p:cBhvr>
                                    </p:animEffect>
                                  </p:childTnLst>
                                </p:cTn>
                              </p:par>
                            </p:childTnLst>
                          </p:cTn>
                        </p:par>
                      </p:childTnLst>
                    </p:cTn>
                  </p:par>
                  <p:par>
                    <p:cTn id="142" fill="hold">
                      <p:stCondLst>
                        <p:cond delay="indefinite"/>
                      </p:stCondLst>
                      <p:childTnLst>
                        <p:par>
                          <p:cTn id="143" fill="hold">
                            <p:stCondLst>
                              <p:cond delay="0"/>
                            </p:stCondLst>
                            <p:childTnLst>
                              <p:par>
                                <p:cTn id="144" presetID="23" presetClass="entr" presetSubtype="16" fill="hold" nodeType="clickEffect">
                                  <p:stCondLst>
                                    <p:cond delay="0"/>
                                  </p:stCondLst>
                                  <p:childTnLst>
                                    <p:set>
                                      <p:cBhvr>
                                        <p:cTn id="145" dur="1" fill="hold">
                                          <p:stCondLst>
                                            <p:cond delay="0"/>
                                          </p:stCondLst>
                                        </p:cTn>
                                        <p:tgtEl>
                                          <p:spTgt spid="1845"/>
                                        </p:tgtEl>
                                        <p:attrNameLst>
                                          <p:attrName>style.visibility</p:attrName>
                                        </p:attrNameLst>
                                      </p:cBhvr>
                                      <p:to>
                                        <p:strVal val="visible"/>
                                      </p:to>
                                    </p:set>
                                    <p:anim calcmode="lin" valueType="num">
                                      <p:cBhvr additive="base">
                                        <p:cTn id="146" dur="500"/>
                                        <p:tgtEl>
                                          <p:spTgt spid="1845"/>
                                        </p:tgtEl>
                                        <p:attrNameLst>
                                          <p:attrName>ppt_w</p:attrName>
                                        </p:attrNameLst>
                                      </p:cBhvr>
                                      <p:tavLst>
                                        <p:tav tm="0">
                                          <p:val>
                                            <p:strVal val="0"/>
                                          </p:val>
                                        </p:tav>
                                        <p:tav tm="100000">
                                          <p:val>
                                            <p:strVal val="#ppt_w"/>
                                          </p:val>
                                        </p:tav>
                                      </p:tavLst>
                                    </p:anim>
                                    <p:anim calcmode="lin" valueType="num">
                                      <p:cBhvr additive="base">
                                        <p:cTn id="147" dur="500"/>
                                        <p:tgtEl>
                                          <p:spTgt spid="1845"/>
                                        </p:tgtEl>
                                        <p:attrNameLst>
                                          <p:attrName>ppt_h</p:attrName>
                                        </p:attrNameLst>
                                      </p:cBhvr>
                                      <p:tavLst>
                                        <p:tav tm="0">
                                          <p:val>
                                            <p:strVal val="0"/>
                                          </p:val>
                                        </p:tav>
                                        <p:tav tm="100000">
                                          <p:val>
                                            <p:strVal val="#ppt_h"/>
                                          </p:val>
                                        </p:tav>
                                      </p:tavLst>
                                    </p:anim>
                                  </p:childTnLst>
                                </p:cTn>
                              </p:par>
                              <p:par>
                                <p:cTn id="148" presetID="10" presetClass="exit" presetSubtype="0" fill="hold" nodeType="withEffect">
                                  <p:stCondLst>
                                    <p:cond delay="0"/>
                                  </p:stCondLst>
                                  <p:childTnLst>
                                    <p:animEffect transition="out" filter="fade">
                                      <p:cBhvr>
                                        <p:cTn id="149" dur="1000"/>
                                        <p:tgtEl>
                                          <p:spTgt spid="1801"/>
                                        </p:tgtEl>
                                      </p:cBhvr>
                                    </p:animEffect>
                                    <p:set>
                                      <p:cBhvr>
                                        <p:cTn id="150" dur="1" fill="hold">
                                          <p:stCondLst>
                                            <p:cond delay="1000"/>
                                          </p:stCondLst>
                                        </p:cTn>
                                        <p:tgtEl>
                                          <p:spTgt spid="18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Shape 1851"/>
          <p:cNvSpPr txBox="1">
            <a:spLocks noGrp="1"/>
          </p:cNvSpPr>
          <p:nvPr>
            <p:ph type="body" idx="1"/>
          </p:nvPr>
        </p:nvSpPr>
        <p:spPr>
          <a:xfrm>
            <a:off x="950912" y="371475"/>
            <a:ext cx="7180262" cy="1427163"/>
          </a:xfrm>
          <a:prstGeom prst="rect">
            <a:avLst/>
          </a:prstGeom>
          <a:noFill/>
          <a:ln>
            <a:noFill/>
          </a:ln>
        </p:spPr>
        <p:txBody>
          <a:bodyPr lIns="91425" tIns="45700" rIns="91425" bIns="45700" anchor="t" anchorCtr="0">
            <a:noAutofit/>
          </a:bodyPr>
          <a:lstStyle/>
          <a:p>
            <a:pPr marL="342900" marR="0" lvl="0" indent="-342900" algn="ctr" rtl="0">
              <a:lnSpc>
                <a:spcPct val="11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How many grams of KClO</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 are required to produce 9.00 L of O</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 at STP?</a:t>
            </a:r>
          </a:p>
        </p:txBody>
      </p:sp>
      <p:sp>
        <p:nvSpPr>
          <p:cNvPr id="1852" name="Shape 1852"/>
          <p:cNvSpPr/>
          <p:nvPr/>
        </p:nvSpPr>
        <p:spPr>
          <a:xfrm>
            <a:off x="944562" y="3076575"/>
            <a:ext cx="1717675" cy="1133474"/>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9.00 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O</a:t>
            </a:r>
            <a:r>
              <a:rPr lang="en-US" sz="2900" b="0" i="0" u="none" strike="noStrike" cap="none" baseline="-25000">
                <a:solidFill>
                  <a:schemeClr val="dk1"/>
                </a:solidFill>
                <a:latin typeface="Arial Narrow"/>
                <a:ea typeface="Arial Narrow"/>
                <a:cs typeface="Arial Narrow"/>
                <a:sym typeface="Arial Narrow"/>
              </a:rPr>
              <a:t>2</a:t>
            </a:r>
          </a:p>
        </p:txBody>
      </p:sp>
      <p:cxnSp>
        <p:nvCxnSpPr>
          <p:cNvPr id="1853" name="Shape 1853"/>
          <p:cNvCxnSpPr/>
          <p:nvPr/>
        </p:nvCxnSpPr>
        <p:spPr>
          <a:xfrm rot="10800000" flipH="1">
            <a:off x="1150937" y="4117975"/>
            <a:ext cx="6088062" cy="3174"/>
          </a:xfrm>
          <a:prstGeom prst="straightConnector1">
            <a:avLst/>
          </a:prstGeom>
          <a:noFill/>
          <a:ln w="38100" cap="flat" cmpd="sng">
            <a:solidFill>
              <a:schemeClr val="dk1"/>
            </a:solidFill>
            <a:prstDash val="solid"/>
            <a:round/>
            <a:headEnd type="none" w="med" len="med"/>
            <a:tailEnd type="none" w="med" len="med"/>
          </a:ln>
        </p:spPr>
      </p:cxnSp>
      <p:cxnSp>
        <p:nvCxnSpPr>
          <p:cNvPr id="1854" name="Shape 1854"/>
          <p:cNvCxnSpPr/>
          <p:nvPr/>
        </p:nvCxnSpPr>
        <p:spPr>
          <a:xfrm flipH="1">
            <a:off x="2635250" y="2846388"/>
            <a:ext cx="1587" cy="2563812"/>
          </a:xfrm>
          <a:prstGeom prst="straightConnector1">
            <a:avLst/>
          </a:prstGeom>
          <a:noFill/>
          <a:ln w="38100" cap="flat" cmpd="sng">
            <a:solidFill>
              <a:schemeClr val="dk1"/>
            </a:solidFill>
            <a:prstDash val="solid"/>
            <a:round/>
            <a:headEnd type="none" w="med" len="med"/>
            <a:tailEnd type="none" w="med" len="med"/>
          </a:ln>
        </p:spPr>
      </p:cxnSp>
      <p:sp>
        <p:nvSpPr>
          <p:cNvPr id="1855" name="Shape 1855"/>
          <p:cNvSpPr/>
          <p:nvPr/>
        </p:nvSpPr>
        <p:spPr>
          <a:xfrm>
            <a:off x="2606675" y="3087688"/>
            <a:ext cx="1703387" cy="2684462"/>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1 mol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O</a:t>
            </a:r>
            <a:r>
              <a:rPr lang="en-US" sz="2900" b="0" i="0" u="none" strike="noStrike" cap="none" baseline="-25000">
                <a:solidFill>
                  <a:schemeClr val="dk1"/>
                </a:solidFill>
                <a:latin typeface="Arial Narrow"/>
                <a:ea typeface="Arial Narrow"/>
                <a:cs typeface="Arial Narrow"/>
                <a:sym typeface="Arial Narrow"/>
              </a:rPr>
              <a:t>2</a:t>
            </a:r>
          </a:p>
          <a:p>
            <a:pPr marL="342900" marR="0" lvl="0" indent="-342900" algn="ctr" rtl="0">
              <a:spcBef>
                <a:spcPts val="145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22.4 L </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O</a:t>
            </a:r>
            <a:r>
              <a:rPr lang="en-US" sz="2900" b="0" i="0" u="none" strike="noStrike" cap="none" baseline="-25000">
                <a:solidFill>
                  <a:schemeClr val="dk1"/>
                </a:solidFill>
                <a:latin typeface="Arial Narrow"/>
                <a:ea typeface="Arial Narrow"/>
                <a:cs typeface="Arial Narrow"/>
                <a:sym typeface="Arial Narrow"/>
              </a:rPr>
              <a:t>2</a:t>
            </a:r>
          </a:p>
        </p:txBody>
      </p:sp>
      <p:sp>
        <p:nvSpPr>
          <p:cNvPr id="1856" name="Shape 1856"/>
          <p:cNvSpPr/>
          <p:nvPr/>
        </p:nvSpPr>
        <p:spPr>
          <a:xfrm>
            <a:off x="7315200" y="3854450"/>
            <a:ext cx="1904999" cy="1498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   </a:t>
            </a:r>
            <a:r>
              <a:rPr lang="en-US" sz="2900" b="1" i="0" u="none" strike="noStrike" cap="none">
                <a:solidFill>
                  <a:srgbClr val="3366FF"/>
                </a:solidFill>
                <a:latin typeface="Arial Narrow"/>
                <a:ea typeface="Arial Narrow"/>
                <a:cs typeface="Arial Narrow"/>
                <a:sym typeface="Arial Narrow"/>
              </a:rPr>
              <a:t>32.8 g</a:t>
            </a:r>
          </a:p>
          <a:p>
            <a:pPr marL="342900" marR="0" lvl="0" indent="-342900" algn="l" rtl="0">
              <a:spcBef>
                <a:spcPts val="0"/>
              </a:spcBef>
              <a:spcAft>
                <a:spcPts val="0"/>
              </a:spcAft>
              <a:buSzPct val="25000"/>
              <a:buNone/>
            </a:pPr>
            <a:r>
              <a:rPr lang="en-US" sz="2900" b="1" i="0" u="none" strike="noStrike" cap="none">
                <a:solidFill>
                  <a:srgbClr val="3366FF"/>
                </a:solidFill>
                <a:latin typeface="Arial Narrow"/>
                <a:ea typeface="Arial Narrow"/>
                <a:cs typeface="Arial Narrow"/>
                <a:sym typeface="Arial Narrow"/>
              </a:rPr>
              <a:t>      KClO</a:t>
            </a:r>
            <a:r>
              <a:rPr lang="en-US" sz="2900" b="1" i="0" u="none" strike="noStrike" cap="none" baseline="-25000">
                <a:solidFill>
                  <a:srgbClr val="3366FF"/>
                </a:solidFill>
                <a:latin typeface="Arial Narrow"/>
                <a:ea typeface="Arial Narrow"/>
                <a:cs typeface="Arial Narrow"/>
                <a:sym typeface="Arial Narrow"/>
              </a:rPr>
              <a:t>3</a:t>
            </a:r>
          </a:p>
        </p:txBody>
      </p:sp>
      <p:cxnSp>
        <p:nvCxnSpPr>
          <p:cNvPr id="1857" name="Shape 1857"/>
          <p:cNvCxnSpPr/>
          <p:nvPr/>
        </p:nvCxnSpPr>
        <p:spPr>
          <a:xfrm>
            <a:off x="4267200" y="2844800"/>
            <a:ext cx="0" cy="2563812"/>
          </a:xfrm>
          <a:prstGeom prst="straightConnector1">
            <a:avLst/>
          </a:prstGeom>
          <a:noFill/>
          <a:ln w="38100" cap="flat" cmpd="sng">
            <a:solidFill>
              <a:schemeClr val="dk1"/>
            </a:solidFill>
            <a:prstDash val="solid"/>
            <a:round/>
            <a:headEnd type="none" w="med" len="med"/>
            <a:tailEnd type="none" w="med" len="med"/>
          </a:ln>
        </p:spPr>
      </p:cxnSp>
      <p:sp>
        <p:nvSpPr>
          <p:cNvPr id="1858" name="Shape 1858"/>
          <p:cNvSpPr/>
          <p:nvPr/>
        </p:nvSpPr>
        <p:spPr>
          <a:xfrm>
            <a:off x="4200525" y="3087688"/>
            <a:ext cx="1422400" cy="2684462"/>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2 mol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KClO</a:t>
            </a:r>
            <a:r>
              <a:rPr lang="en-US" sz="2900" b="0" i="0" u="none" strike="noStrike" cap="none" baseline="-25000">
                <a:solidFill>
                  <a:schemeClr val="dk1"/>
                </a:solidFill>
                <a:latin typeface="Arial Narrow"/>
                <a:ea typeface="Arial Narrow"/>
                <a:cs typeface="Arial Narrow"/>
                <a:sym typeface="Arial Narrow"/>
              </a:rPr>
              <a:t>3</a:t>
            </a:r>
          </a:p>
          <a:p>
            <a:pPr marL="342900" marR="0" lvl="0" indent="-342900" algn="ctr" rtl="0">
              <a:spcBef>
                <a:spcPts val="145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3 mol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O</a:t>
            </a:r>
            <a:r>
              <a:rPr lang="en-US" sz="2900" b="0" i="0" u="none" strike="noStrike" cap="none" baseline="-25000">
                <a:solidFill>
                  <a:schemeClr val="dk1"/>
                </a:solidFill>
                <a:latin typeface="Arial Narrow"/>
                <a:ea typeface="Arial Narrow"/>
                <a:cs typeface="Arial Narrow"/>
                <a:sym typeface="Arial Narrow"/>
              </a:rPr>
              <a:t>2</a:t>
            </a:r>
          </a:p>
        </p:txBody>
      </p:sp>
      <p:cxnSp>
        <p:nvCxnSpPr>
          <p:cNvPr id="1859" name="Shape 1859"/>
          <p:cNvCxnSpPr/>
          <p:nvPr/>
        </p:nvCxnSpPr>
        <p:spPr>
          <a:xfrm>
            <a:off x="5588000" y="2846388"/>
            <a:ext cx="0" cy="2563812"/>
          </a:xfrm>
          <a:prstGeom prst="straightConnector1">
            <a:avLst/>
          </a:prstGeom>
          <a:noFill/>
          <a:ln w="38100" cap="flat" cmpd="sng">
            <a:solidFill>
              <a:schemeClr val="dk1"/>
            </a:solidFill>
            <a:prstDash val="solid"/>
            <a:round/>
            <a:headEnd type="none" w="med" len="med"/>
            <a:tailEnd type="none" w="med" len="med"/>
          </a:ln>
        </p:spPr>
      </p:cxnSp>
      <p:sp>
        <p:nvSpPr>
          <p:cNvPr id="1860" name="Shape 1860"/>
          <p:cNvSpPr/>
          <p:nvPr/>
        </p:nvSpPr>
        <p:spPr>
          <a:xfrm>
            <a:off x="5537200" y="3087688"/>
            <a:ext cx="1790699" cy="2684462"/>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122.55</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g KClO</a:t>
            </a:r>
            <a:r>
              <a:rPr lang="en-US" sz="2900" b="0" i="0" u="none" strike="noStrike" cap="none" baseline="-25000">
                <a:solidFill>
                  <a:schemeClr val="dk1"/>
                </a:solidFill>
                <a:latin typeface="Arial Narrow"/>
                <a:ea typeface="Arial Narrow"/>
                <a:cs typeface="Arial Narrow"/>
                <a:sym typeface="Arial Narrow"/>
              </a:rPr>
              <a:t>3</a:t>
            </a:r>
          </a:p>
          <a:p>
            <a:pPr marL="342900" marR="0" lvl="0" indent="-342900" algn="ctr" rtl="0">
              <a:spcBef>
                <a:spcPts val="145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1 mol</a:t>
            </a:r>
          </a:p>
          <a:p>
            <a:pPr marL="342900" marR="0" lvl="0" indent="-342900" algn="ctr" rtl="0">
              <a:spcBef>
                <a:spcPts val="0"/>
              </a:spcBef>
              <a:spcAft>
                <a:spcPts val="0"/>
              </a:spcAft>
              <a:buSzPct val="25000"/>
              <a:buNone/>
            </a:pPr>
            <a:r>
              <a:rPr lang="en-US" sz="2900" b="0" i="0" u="none" strike="noStrike" cap="none">
                <a:solidFill>
                  <a:schemeClr val="dk1"/>
                </a:solidFill>
                <a:latin typeface="Arial Narrow"/>
                <a:ea typeface="Arial Narrow"/>
                <a:cs typeface="Arial Narrow"/>
                <a:sym typeface="Arial Narrow"/>
              </a:rPr>
              <a:t>KClO</a:t>
            </a:r>
            <a:r>
              <a:rPr lang="en-US" sz="2900" b="0" i="0" u="none" strike="noStrike" cap="none" baseline="-25000">
                <a:solidFill>
                  <a:schemeClr val="dk1"/>
                </a:solidFill>
                <a:latin typeface="Arial Narrow"/>
                <a:ea typeface="Arial Narrow"/>
                <a:cs typeface="Arial Narrow"/>
                <a:sym typeface="Arial Narrow"/>
              </a:rPr>
              <a:t>3</a:t>
            </a:r>
          </a:p>
        </p:txBody>
      </p:sp>
      <p:sp>
        <p:nvSpPr>
          <p:cNvPr id="1861" name="Shape 1861"/>
          <p:cNvSpPr/>
          <p:nvPr/>
        </p:nvSpPr>
        <p:spPr>
          <a:xfrm>
            <a:off x="1962150" y="2022475"/>
            <a:ext cx="1831975" cy="71755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100" b="0" i="0" u="none" strike="noStrike" cap="none">
                <a:solidFill>
                  <a:srgbClr val="3366FF"/>
                </a:solidFill>
                <a:latin typeface="Arial Narrow"/>
                <a:ea typeface="Arial Narrow"/>
                <a:cs typeface="Arial Narrow"/>
                <a:sym typeface="Arial Narrow"/>
              </a:rPr>
              <a:t>? g</a:t>
            </a:r>
          </a:p>
        </p:txBody>
      </p:sp>
      <p:sp>
        <p:nvSpPr>
          <p:cNvPr id="1862" name="Shape 1862"/>
          <p:cNvSpPr/>
          <p:nvPr/>
        </p:nvSpPr>
        <p:spPr>
          <a:xfrm>
            <a:off x="5483225" y="2022475"/>
            <a:ext cx="2317749" cy="71755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100" b="0" i="0" u="none" strike="noStrike" cap="none">
                <a:solidFill>
                  <a:srgbClr val="3366FF"/>
                </a:solidFill>
                <a:latin typeface="Arial Narrow"/>
                <a:ea typeface="Arial Narrow"/>
                <a:cs typeface="Arial Narrow"/>
                <a:sym typeface="Arial Narrow"/>
              </a:rPr>
              <a:t>9.00 L</a:t>
            </a:r>
          </a:p>
        </p:txBody>
      </p:sp>
      <p:grpSp>
        <p:nvGrpSpPr>
          <p:cNvPr id="1863" name="Shape 1863"/>
          <p:cNvGrpSpPr/>
          <p:nvPr/>
        </p:nvGrpSpPr>
        <p:grpSpPr>
          <a:xfrm>
            <a:off x="3130549" y="2927349"/>
            <a:ext cx="2297112" cy="2362200"/>
            <a:chOff x="1971" y="2647"/>
            <a:chExt cx="1446" cy="1488"/>
          </a:xfrm>
        </p:grpSpPr>
        <p:cxnSp>
          <p:nvCxnSpPr>
            <p:cNvPr id="1864" name="Shape 1864"/>
            <p:cNvCxnSpPr/>
            <p:nvPr/>
          </p:nvCxnSpPr>
          <p:spPr>
            <a:xfrm flipH="1">
              <a:off x="1971" y="2647"/>
              <a:ext cx="552" cy="583"/>
            </a:xfrm>
            <a:prstGeom prst="straightConnector1">
              <a:avLst/>
            </a:prstGeom>
            <a:noFill/>
            <a:ln w="38100" cap="flat" cmpd="sng">
              <a:solidFill>
                <a:srgbClr val="FF0000"/>
              </a:solidFill>
              <a:prstDash val="solid"/>
              <a:round/>
              <a:headEnd type="none" w="med" len="med"/>
              <a:tailEnd type="none" w="med" len="med"/>
            </a:ln>
          </p:spPr>
        </p:cxnSp>
        <p:cxnSp>
          <p:nvCxnSpPr>
            <p:cNvPr id="1865" name="Shape 1865"/>
            <p:cNvCxnSpPr/>
            <p:nvPr/>
          </p:nvCxnSpPr>
          <p:spPr>
            <a:xfrm flipH="1">
              <a:off x="2866" y="3552"/>
              <a:ext cx="552" cy="583"/>
            </a:xfrm>
            <a:prstGeom prst="straightConnector1">
              <a:avLst/>
            </a:prstGeom>
            <a:noFill/>
            <a:ln w="38100" cap="flat" cmpd="sng">
              <a:solidFill>
                <a:srgbClr val="FF0000"/>
              </a:solidFill>
              <a:prstDash val="solid"/>
              <a:round/>
              <a:headEnd type="none" w="med" len="med"/>
              <a:tailEnd type="none" w="med" len="med"/>
            </a:ln>
          </p:spPr>
        </p:cxnSp>
      </p:grpSp>
      <p:grpSp>
        <p:nvGrpSpPr>
          <p:cNvPr id="1866" name="Shape 1866"/>
          <p:cNvGrpSpPr/>
          <p:nvPr/>
        </p:nvGrpSpPr>
        <p:grpSpPr>
          <a:xfrm>
            <a:off x="4467225" y="2970212"/>
            <a:ext cx="2366962" cy="2343149"/>
            <a:chOff x="2813" y="2675"/>
            <a:chExt cx="1490" cy="1475"/>
          </a:xfrm>
        </p:grpSpPr>
        <p:cxnSp>
          <p:nvCxnSpPr>
            <p:cNvPr id="1867" name="Shape 1867"/>
            <p:cNvCxnSpPr/>
            <p:nvPr/>
          </p:nvCxnSpPr>
          <p:spPr>
            <a:xfrm flipH="1">
              <a:off x="2813" y="2675"/>
              <a:ext cx="552" cy="583"/>
            </a:xfrm>
            <a:prstGeom prst="straightConnector1">
              <a:avLst/>
            </a:prstGeom>
            <a:noFill/>
            <a:ln w="38100" cap="flat" cmpd="sng">
              <a:solidFill>
                <a:srgbClr val="FF0000"/>
              </a:solidFill>
              <a:prstDash val="solid"/>
              <a:round/>
              <a:headEnd type="none" w="med" len="med"/>
              <a:tailEnd type="none" w="med" len="med"/>
            </a:ln>
          </p:spPr>
        </p:cxnSp>
        <p:cxnSp>
          <p:nvCxnSpPr>
            <p:cNvPr id="1868" name="Shape 1868"/>
            <p:cNvCxnSpPr/>
            <p:nvPr/>
          </p:nvCxnSpPr>
          <p:spPr>
            <a:xfrm flipH="1">
              <a:off x="3752" y="3566"/>
              <a:ext cx="552" cy="583"/>
            </a:xfrm>
            <a:prstGeom prst="straightConnector1">
              <a:avLst/>
            </a:prstGeom>
            <a:noFill/>
            <a:ln w="38100" cap="flat" cmpd="sng">
              <a:solidFill>
                <a:srgbClr val="FF0000"/>
              </a:solidFill>
              <a:prstDash val="solid"/>
              <a:round/>
              <a:headEnd type="none" w="med" len="med"/>
              <a:tailEnd type="none" w="med" len="med"/>
            </a:ln>
          </p:spPr>
        </p:cxnSp>
      </p:grpSp>
      <p:grpSp>
        <p:nvGrpSpPr>
          <p:cNvPr id="1869" name="Shape 1869"/>
          <p:cNvGrpSpPr/>
          <p:nvPr/>
        </p:nvGrpSpPr>
        <p:grpSpPr>
          <a:xfrm>
            <a:off x="1506538" y="2927349"/>
            <a:ext cx="2536824" cy="2355849"/>
            <a:chOff x="949" y="2647"/>
            <a:chExt cx="1597" cy="1483"/>
          </a:xfrm>
        </p:grpSpPr>
        <p:cxnSp>
          <p:nvCxnSpPr>
            <p:cNvPr id="1870" name="Shape 1870"/>
            <p:cNvCxnSpPr/>
            <p:nvPr/>
          </p:nvCxnSpPr>
          <p:spPr>
            <a:xfrm flipH="1">
              <a:off x="949" y="2647"/>
              <a:ext cx="552" cy="583"/>
            </a:xfrm>
            <a:prstGeom prst="straightConnector1">
              <a:avLst/>
            </a:prstGeom>
            <a:noFill/>
            <a:ln w="38100" cap="flat" cmpd="sng">
              <a:solidFill>
                <a:srgbClr val="FF0000"/>
              </a:solidFill>
              <a:prstDash val="solid"/>
              <a:round/>
              <a:headEnd type="none" w="med" len="med"/>
              <a:tailEnd type="none" w="med" len="med"/>
            </a:ln>
          </p:spPr>
        </p:cxnSp>
        <p:cxnSp>
          <p:nvCxnSpPr>
            <p:cNvPr id="1871" name="Shape 1871"/>
            <p:cNvCxnSpPr/>
            <p:nvPr/>
          </p:nvCxnSpPr>
          <p:spPr>
            <a:xfrm flipH="1">
              <a:off x="1994" y="3547"/>
              <a:ext cx="552" cy="583"/>
            </a:xfrm>
            <a:prstGeom prst="straightConnector1">
              <a:avLst/>
            </a:prstGeom>
            <a:noFill/>
            <a:ln w="38100" cap="flat" cmpd="sng">
              <a:solidFill>
                <a:srgbClr val="FF0000"/>
              </a:solidFill>
              <a:prstDash val="solid"/>
              <a:round/>
              <a:headEnd type="none" w="med" len="med"/>
              <a:tailEnd type="none" w="med" len="med"/>
            </a:ln>
          </p:spPr>
        </p:cxnSp>
      </p:grpSp>
      <p:sp>
        <p:nvSpPr>
          <p:cNvPr id="1872" name="Shape 1872"/>
          <p:cNvSpPr/>
          <p:nvPr/>
        </p:nvSpPr>
        <p:spPr>
          <a:xfrm>
            <a:off x="825500" y="1465262"/>
            <a:ext cx="7467600" cy="823912"/>
          </a:xfrm>
          <a:prstGeom prst="rect">
            <a:avLst/>
          </a:prstGeom>
          <a:noFill/>
          <a:ln>
            <a:noFill/>
          </a:ln>
        </p:spPr>
        <p:txBody>
          <a:bodyPr lIns="91425" tIns="45700" rIns="91425" bIns="45700" anchor="t" anchorCtr="0">
            <a:noAutofit/>
          </a:bodyPr>
          <a:lstStyle/>
          <a:p>
            <a:pPr marL="342900" marR="0" lvl="0" indent="-342900" algn="ctr" rtl="0">
              <a:lnSpc>
                <a:spcPct val="110000"/>
              </a:lnSpc>
              <a:spcBef>
                <a:spcPts val="0"/>
              </a:spcBef>
              <a:spcAft>
                <a:spcPts val="0"/>
              </a:spcAft>
              <a:buSzPct val="25000"/>
              <a:buNone/>
            </a:pPr>
            <a:r>
              <a:rPr lang="en-US" sz="3200" b="0" i="0" u="none" strike="noStrike" cap="none">
                <a:solidFill>
                  <a:schemeClr val="dk1"/>
                </a:solidFill>
                <a:latin typeface="Arial"/>
                <a:ea typeface="Arial"/>
                <a:cs typeface="Arial"/>
                <a:sym typeface="Arial"/>
              </a:rPr>
              <a:t>2KClO</a:t>
            </a:r>
            <a:r>
              <a:rPr lang="en-US" sz="3200" b="0" i="0" u="none" strike="noStrike" cap="none" baseline="-25000">
                <a:solidFill>
                  <a:schemeClr val="dk1"/>
                </a:solidFill>
                <a:latin typeface="Arial"/>
                <a:ea typeface="Arial"/>
                <a:cs typeface="Arial"/>
                <a:sym typeface="Arial"/>
              </a:rPr>
              <a:t>3  </a:t>
            </a:r>
            <a:r>
              <a:rPr lang="en-US" sz="3200" b="0" i="0" u="none" strike="noStrike" cap="none">
                <a:solidFill>
                  <a:schemeClr val="dk1"/>
                </a:solidFill>
                <a:latin typeface="Arial"/>
                <a:ea typeface="Arial"/>
                <a:cs typeface="Arial"/>
                <a:sym typeface="Arial"/>
              </a:rPr>
              <a:t> →   2KCl   +   3O</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 </a:t>
            </a:r>
          </a:p>
        </p:txBody>
      </p:sp>
      <p:sp>
        <p:nvSpPr>
          <p:cNvPr id="1873" name="Shape 1873"/>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grpSp>
        <p:nvGrpSpPr>
          <p:cNvPr id="1874" name="Shape 1874"/>
          <p:cNvGrpSpPr/>
          <p:nvPr/>
        </p:nvGrpSpPr>
        <p:grpSpPr>
          <a:xfrm>
            <a:off x="282575" y="5599112"/>
            <a:ext cx="1219199" cy="481011"/>
            <a:chOff x="186" y="1092"/>
            <a:chExt cx="767" cy="302"/>
          </a:xfrm>
        </p:grpSpPr>
        <p:cxnSp>
          <p:nvCxnSpPr>
            <p:cNvPr id="1875" name="Shape 1875"/>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1876" name="Shape 1876"/>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1877" name="Shape 1877"/>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1878" name="Shape 1878"/>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1879" name="Shape 1879"/>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1880" name="Shape 1880"/>
          <p:cNvSpPr/>
          <p:nvPr/>
        </p:nvSpPr>
        <p:spPr>
          <a:xfrm>
            <a:off x="230187" y="5795962"/>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81" name="Shape 1881"/>
          <p:cNvSpPr txBox="1"/>
          <p:nvPr/>
        </p:nvSpPr>
        <p:spPr>
          <a:xfrm>
            <a:off x="338137" y="6103937"/>
            <a:ext cx="3857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2</a:t>
            </a:r>
          </a:p>
        </p:txBody>
      </p:sp>
      <p:sp>
        <p:nvSpPr>
          <p:cNvPr id="1882" name="Shape 1882"/>
          <p:cNvSpPr txBox="1"/>
          <p:nvPr/>
        </p:nvSpPr>
        <p:spPr>
          <a:xfrm>
            <a:off x="960437" y="6103937"/>
            <a:ext cx="6730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KClO</a:t>
            </a:r>
            <a:r>
              <a:rPr lang="en-US" sz="1400" b="0" i="0" u="none" strike="noStrike" cap="none" baseline="-25000">
                <a:solidFill>
                  <a:schemeClr val="dk1"/>
                </a:solidFill>
                <a:latin typeface="Arial"/>
                <a:ea typeface="Arial"/>
                <a:cs typeface="Arial"/>
                <a:sym typeface="Arial"/>
              </a:rPr>
              <a:t>3</a:t>
            </a:r>
          </a:p>
        </p:txBody>
      </p:sp>
      <p:cxnSp>
        <p:nvCxnSpPr>
          <p:cNvPr id="1883" name="Shape 1883"/>
          <p:cNvCxnSpPr/>
          <p:nvPr/>
        </p:nvCxnSpPr>
        <p:spPr>
          <a:xfrm>
            <a:off x="615950" y="5835650"/>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1884" name="Shape 1884"/>
          <p:cNvCxnSpPr/>
          <p:nvPr/>
        </p:nvCxnSpPr>
        <p:spPr>
          <a:xfrm rot="10800000" flipH="1">
            <a:off x="1141412" y="5599113"/>
            <a:ext cx="260350" cy="233361"/>
          </a:xfrm>
          <a:prstGeom prst="straightConnector1">
            <a:avLst/>
          </a:prstGeom>
          <a:noFill/>
          <a:ln w="31750" cap="flat" cmpd="sng">
            <a:solidFill>
              <a:srgbClr val="800000"/>
            </a:solidFill>
            <a:prstDash val="solid"/>
            <a:round/>
            <a:headEnd type="none" w="med" len="med"/>
            <a:tailEnd type="none" w="med" len="med"/>
          </a:ln>
        </p:spPr>
      </p:cxnSp>
      <p:grpSp>
        <p:nvGrpSpPr>
          <p:cNvPr id="1885" name="Shape 1885"/>
          <p:cNvGrpSpPr/>
          <p:nvPr/>
        </p:nvGrpSpPr>
        <p:grpSpPr>
          <a:xfrm>
            <a:off x="1370013" y="5543550"/>
            <a:ext cx="88900" cy="88900"/>
            <a:chOff x="925" y="1217"/>
            <a:chExt cx="56" cy="56"/>
          </a:xfrm>
        </p:grpSpPr>
        <p:sp>
          <p:nvSpPr>
            <p:cNvPr id="1886" name="Shape 1886"/>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887" name="Shape 1887"/>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1888" name="Shape 1888"/>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1889" name="Shape 1889"/>
          <p:cNvSpPr txBox="1"/>
          <p:nvPr/>
        </p:nvSpPr>
        <p:spPr>
          <a:xfrm>
            <a:off x="1527175" y="5695950"/>
            <a:ext cx="21669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KClO</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 = 9.00 L O</a:t>
            </a:r>
            <a:r>
              <a:rPr lang="en-US" sz="1600" b="0" i="0" u="none" strike="noStrike" cap="none" baseline="-25000">
                <a:solidFill>
                  <a:schemeClr val="dk1"/>
                </a:solidFill>
                <a:latin typeface="Arial"/>
                <a:ea typeface="Arial"/>
                <a:cs typeface="Arial"/>
                <a:sym typeface="Arial"/>
              </a:rPr>
              <a:t>2</a:t>
            </a:r>
          </a:p>
        </p:txBody>
      </p:sp>
      <p:sp>
        <p:nvSpPr>
          <p:cNvPr id="1890" name="Shape 1890"/>
          <p:cNvSpPr txBox="1"/>
          <p:nvPr/>
        </p:nvSpPr>
        <p:spPr>
          <a:xfrm>
            <a:off x="3659187" y="5834062"/>
            <a:ext cx="104298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O</a:t>
            </a:r>
            <a:r>
              <a:rPr lang="en-US" sz="1600" b="0" i="0" u="none" strike="noStrike" cap="none" baseline="-25000">
                <a:solidFill>
                  <a:schemeClr val="dk1"/>
                </a:solidFill>
                <a:latin typeface="Arial"/>
                <a:ea typeface="Arial"/>
                <a:cs typeface="Arial"/>
                <a:sym typeface="Arial"/>
              </a:rPr>
              <a:t>2</a:t>
            </a:r>
          </a:p>
        </p:txBody>
      </p:sp>
      <p:sp>
        <p:nvSpPr>
          <p:cNvPr id="1891" name="Shape 1891"/>
          <p:cNvSpPr txBox="1"/>
          <p:nvPr/>
        </p:nvSpPr>
        <p:spPr>
          <a:xfrm>
            <a:off x="7548563" y="5707062"/>
            <a:ext cx="15446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32.8 g KClO</a:t>
            </a:r>
            <a:r>
              <a:rPr lang="en-US" sz="1600" b="0" i="0" u="none" strike="noStrike" cap="none" baseline="-25000">
                <a:solidFill>
                  <a:schemeClr val="dk1"/>
                </a:solidFill>
                <a:latin typeface="Arial"/>
                <a:ea typeface="Arial"/>
                <a:cs typeface="Arial"/>
                <a:sym typeface="Arial"/>
              </a:rPr>
              <a:t>3</a:t>
            </a:r>
          </a:p>
        </p:txBody>
      </p:sp>
      <p:sp>
        <p:nvSpPr>
          <p:cNvPr id="1892" name="Shape 1892"/>
          <p:cNvSpPr/>
          <p:nvPr/>
        </p:nvSpPr>
        <p:spPr>
          <a:xfrm>
            <a:off x="3692525" y="5568950"/>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O</a:t>
            </a:r>
            <a:r>
              <a:rPr lang="en-US" sz="1600" b="0" i="0" u="none" strike="noStrike" cap="none" baseline="-25000">
                <a:solidFill>
                  <a:schemeClr val="dk1"/>
                </a:solidFill>
                <a:latin typeface="Arial"/>
                <a:ea typeface="Arial"/>
                <a:cs typeface="Arial"/>
                <a:sym typeface="Arial"/>
              </a:rPr>
              <a:t>2</a:t>
            </a:r>
          </a:p>
        </p:txBody>
      </p:sp>
      <p:sp>
        <p:nvSpPr>
          <p:cNvPr id="1893" name="Shape 1893"/>
          <p:cNvSpPr/>
          <p:nvPr/>
        </p:nvSpPr>
        <p:spPr>
          <a:xfrm>
            <a:off x="4738687" y="5562600"/>
            <a:ext cx="13001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KClO</a:t>
            </a:r>
            <a:r>
              <a:rPr lang="en-US" sz="1600" b="0" i="0" u="none" strike="noStrike" cap="none" baseline="-25000">
                <a:solidFill>
                  <a:schemeClr val="dk1"/>
                </a:solidFill>
                <a:latin typeface="Arial"/>
                <a:ea typeface="Arial"/>
                <a:cs typeface="Arial"/>
                <a:sym typeface="Arial"/>
              </a:rPr>
              <a:t>3</a:t>
            </a:r>
          </a:p>
        </p:txBody>
      </p:sp>
      <p:grpSp>
        <p:nvGrpSpPr>
          <p:cNvPr id="1894" name="Shape 1894"/>
          <p:cNvGrpSpPr/>
          <p:nvPr/>
        </p:nvGrpSpPr>
        <p:grpSpPr>
          <a:xfrm>
            <a:off x="3694113" y="5607050"/>
            <a:ext cx="1027112" cy="542925"/>
            <a:chOff x="2353" y="2935"/>
            <a:chExt cx="1505" cy="342"/>
          </a:xfrm>
        </p:grpSpPr>
        <p:sp>
          <p:nvSpPr>
            <p:cNvPr id="1895" name="Shape 1895"/>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896" name="Shape 1896"/>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1897" name="Shape 1897"/>
          <p:cNvSpPr/>
          <p:nvPr/>
        </p:nvSpPr>
        <p:spPr>
          <a:xfrm>
            <a:off x="4899025" y="5832475"/>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O</a:t>
            </a:r>
            <a:r>
              <a:rPr lang="en-US" sz="1600" b="0" i="0" u="none" strike="noStrike" cap="none" baseline="-25000">
                <a:solidFill>
                  <a:schemeClr val="dk1"/>
                </a:solidFill>
                <a:latin typeface="Arial"/>
                <a:ea typeface="Arial"/>
                <a:cs typeface="Arial"/>
                <a:sym typeface="Arial"/>
              </a:rPr>
              <a:t>2</a:t>
            </a:r>
          </a:p>
        </p:txBody>
      </p:sp>
      <p:cxnSp>
        <p:nvCxnSpPr>
          <p:cNvPr id="1898" name="Shape 1898"/>
          <p:cNvCxnSpPr/>
          <p:nvPr/>
        </p:nvCxnSpPr>
        <p:spPr>
          <a:xfrm rot="10800000" flipH="1">
            <a:off x="3159125" y="5867400"/>
            <a:ext cx="436563" cy="60324"/>
          </a:xfrm>
          <a:prstGeom prst="straightConnector1">
            <a:avLst/>
          </a:prstGeom>
          <a:noFill/>
          <a:ln w="9525" cap="flat" cmpd="sng">
            <a:solidFill>
              <a:srgbClr val="FF0000"/>
            </a:solidFill>
            <a:prstDash val="solid"/>
            <a:round/>
            <a:headEnd type="none" w="med" len="med"/>
            <a:tailEnd type="none" w="med" len="med"/>
          </a:ln>
        </p:spPr>
      </p:cxnSp>
      <p:cxnSp>
        <p:nvCxnSpPr>
          <p:cNvPr id="1899" name="Shape 1899"/>
          <p:cNvCxnSpPr/>
          <p:nvPr/>
        </p:nvCxnSpPr>
        <p:spPr>
          <a:xfrm rot="10800000" flipH="1">
            <a:off x="4191000" y="5968999"/>
            <a:ext cx="414337" cy="96838"/>
          </a:xfrm>
          <a:prstGeom prst="straightConnector1">
            <a:avLst/>
          </a:prstGeom>
          <a:noFill/>
          <a:ln w="9525" cap="flat" cmpd="sng">
            <a:solidFill>
              <a:srgbClr val="FF0000"/>
            </a:solidFill>
            <a:prstDash val="solid"/>
            <a:round/>
            <a:headEnd type="none" w="med" len="med"/>
            <a:tailEnd type="none" w="med" len="med"/>
          </a:ln>
        </p:spPr>
      </p:cxnSp>
      <p:grpSp>
        <p:nvGrpSpPr>
          <p:cNvPr id="1900" name="Shape 1900"/>
          <p:cNvGrpSpPr/>
          <p:nvPr/>
        </p:nvGrpSpPr>
        <p:grpSpPr>
          <a:xfrm>
            <a:off x="4751387" y="5600699"/>
            <a:ext cx="1254125" cy="542925"/>
            <a:chOff x="3884" y="2930"/>
            <a:chExt cx="542" cy="342"/>
          </a:xfrm>
        </p:grpSpPr>
        <p:sp>
          <p:nvSpPr>
            <p:cNvPr id="1901" name="Shape 1901"/>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902" name="Shape 1902"/>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1903" name="Shape 1903"/>
          <p:cNvCxnSpPr/>
          <p:nvPr/>
        </p:nvCxnSpPr>
        <p:spPr>
          <a:xfrm rot="10800000" flipH="1">
            <a:off x="3954462" y="5705474"/>
            <a:ext cx="620711" cy="93663"/>
          </a:xfrm>
          <a:prstGeom prst="straightConnector1">
            <a:avLst/>
          </a:prstGeom>
          <a:noFill/>
          <a:ln w="9525" cap="flat" cmpd="sng">
            <a:solidFill>
              <a:srgbClr val="FF0000"/>
            </a:solidFill>
            <a:prstDash val="solid"/>
            <a:round/>
            <a:headEnd type="none" w="med" len="med"/>
            <a:tailEnd type="none" w="med" len="med"/>
          </a:ln>
        </p:spPr>
      </p:cxnSp>
      <p:cxnSp>
        <p:nvCxnSpPr>
          <p:cNvPr id="1904" name="Shape 1904"/>
          <p:cNvCxnSpPr/>
          <p:nvPr/>
        </p:nvCxnSpPr>
        <p:spPr>
          <a:xfrm rot="10800000" flipH="1">
            <a:off x="5146675" y="5973762"/>
            <a:ext cx="669925" cy="95250"/>
          </a:xfrm>
          <a:prstGeom prst="straightConnector1">
            <a:avLst/>
          </a:prstGeom>
          <a:noFill/>
          <a:ln w="9525" cap="flat" cmpd="sng">
            <a:solidFill>
              <a:srgbClr val="FF0000"/>
            </a:solidFill>
            <a:prstDash val="solid"/>
            <a:round/>
            <a:headEnd type="none" w="med" len="med"/>
            <a:tailEnd type="none" w="med" len="med"/>
          </a:ln>
        </p:spPr>
      </p:cxnSp>
      <p:sp>
        <p:nvSpPr>
          <p:cNvPr id="1905" name="Shape 1905"/>
          <p:cNvSpPr/>
          <p:nvPr/>
        </p:nvSpPr>
        <p:spPr>
          <a:xfrm>
            <a:off x="319087" y="5834062"/>
            <a:ext cx="298450" cy="1586"/>
          </a:xfrm>
          <a:custGeom>
            <a:avLst/>
            <a:gdLst/>
            <a:ahLst/>
            <a:cxnLst/>
            <a:rect l="0" t="0" r="0" b="0"/>
            <a:pathLst>
              <a:path w="188" h="1" extrusionOk="0">
                <a:moveTo>
                  <a:pt x="0" y="1"/>
                </a:moveTo>
                <a:lnTo>
                  <a:pt x="188" y="0"/>
                </a:lnTo>
              </a:path>
            </a:pathLst>
          </a:custGeom>
          <a:noFill/>
          <a:ln w="31750" cap="flat" cmpd="sng">
            <a:solidFill>
              <a:srgbClr val="8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06" name="Shape 1906"/>
          <p:cNvSpPr/>
          <p:nvPr/>
        </p:nvSpPr>
        <p:spPr>
          <a:xfrm>
            <a:off x="5995987" y="5562600"/>
            <a:ext cx="15938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122.55 g KClO</a:t>
            </a:r>
            <a:r>
              <a:rPr lang="en-US" sz="1600" b="0" i="0" u="none" strike="noStrike" cap="none" baseline="-25000">
                <a:solidFill>
                  <a:schemeClr val="dk1"/>
                </a:solidFill>
                <a:latin typeface="Arial"/>
                <a:ea typeface="Arial"/>
                <a:cs typeface="Arial"/>
                <a:sym typeface="Arial"/>
              </a:rPr>
              <a:t>3</a:t>
            </a:r>
          </a:p>
        </p:txBody>
      </p:sp>
      <p:sp>
        <p:nvSpPr>
          <p:cNvPr id="1907" name="Shape 1907"/>
          <p:cNvSpPr/>
          <p:nvPr/>
        </p:nvSpPr>
        <p:spPr>
          <a:xfrm>
            <a:off x="6124575" y="5832475"/>
            <a:ext cx="13001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KClO</a:t>
            </a:r>
            <a:r>
              <a:rPr lang="en-US" sz="1600" b="0" i="0" u="none" strike="noStrike" cap="none" baseline="-25000">
                <a:solidFill>
                  <a:schemeClr val="dk1"/>
                </a:solidFill>
                <a:latin typeface="Arial"/>
                <a:ea typeface="Arial"/>
                <a:cs typeface="Arial"/>
                <a:sym typeface="Arial"/>
              </a:rPr>
              <a:t>3</a:t>
            </a:r>
          </a:p>
        </p:txBody>
      </p:sp>
      <p:grpSp>
        <p:nvGrpSpPr>
          <p:cNvPr id="1908" name="Shape 1908"/>
          <p:cNvGrpSpPr/>
          <p:nvPr/>
        </p:nvGrpSpPr>
        <p:grpSpPr>
          <a:xfrm>
            <a:off x="6040437" y="5600699"/>
            <a:ext cx="1541462" cy="542925"/>
            <a:chOff x="3884" y="2930"/>
            <a:chExt cx="542" cy="342"/>
          </a:xfrm>
        </p:grpSpPr>
        <p:sp>
          <p:nvSpPr>
            <p:cNvPr id="1909" name="Shape 1909"/>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910" name="Shape 1910"/>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1911" name="Shape 1911"/>
          <p:cNvCxnSpPr/>
          <p:nvPr/>
        </p:nvCxnSpPr>
        <p:spPr>
          <a:xfrm rot="10800000" flipH="1">
            <a:off x="4975225" y="5680074"/>
            <a:ext cx="949324" cy="115888"/>
          </a:xfrm>
          <a:prstGeom prst="straightConnector1">
            <a:avLst/>
          </a:prstGeom>
          <a:noFill/>
          <a:ln w="9525" cap="flat" cmpd="sng">
            <a:solidFill>
              <a:srgbClr val="FF0000"/>
            </a:solidFill>
            <a:prstDash val="solid"/>
            <a:round/>
            <a:headEnd type="none" w="med" len="med"/>
            <a:tailEnd type="none" w="med" len="med"/>
          </a:ln>
        </p:spPr>
      </p:cxnSp>
      <p:cxnSp>
        <p:nvCxnSpPr>
          <p:cNvPr id="1912" name="Shape 1912"/>
          <p:cNvCxnSpPr/>
          <p:nvPr/>
        </p:nvCxnSpPr>
        <p:spPr>
          <a:xfrm rot="10800000" flipH="1">
            <a:off x="6389687" y="5946775"/>
            <a:ext cx="927100" cy="120649"/>
          </a:xfrm>
          <a:prstGeom prst="straightConnector1">
            <a:avLst/>
          </a:prstGeom>
          <a:noFill/>
          <a:ln w="9525" cap="flat" cmpd="sng">
            <a:solidFill>
              <a:srgbClr val="FF0000"/>
            </a:solidFill>
            <a:prstDash val="solid"/>
            <a:round/>
            <a:headEnd type="none" w="med" len="med"/>
            <a:tailEnd type="none" w="med" len="med"/>
          </a:ln>
        </p:spPr>
      </p:cxnSp>
      <p:sp>
        <p:nvSpPr>
          <p:cNvPr id="1913" name="Shape 1913"/>
          <p:cNvSpPr txBox="1"/>
          <p:nvPr/>
        </p:nvSpPr>
        <p:spPr>
          <a:xfrm>
            <a:off x="7789863" y="5545137"/>
            <a:ext cx="1009649"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i="0" u="none" strike="noStrike" cap="none">
                <a:solidFill>
                  <a:srgbClr val="3366FF"/>
                </a:solidFill>
                <a:latin typeface="Arial Narrow"/>
                <a:ea typeface="Arial Narrow"/>
                <a:cs typeface="Arial Narrow"/>
                <a:sym typeface="Arial Narrow"/>
              </a:rPr>
              <a:t>32.8 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500"/>
                                        <p:tgtEl>
                                          <p:spTgt spid="18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1"/>
                                        </p:tgtEl>
                                        <p:attrNameLst>
                                          <p:attrName>style.visibility</p:attrName>
                                        </p:attrNameLst>
                                      </p:cBhvr>
                                      <p:to>
                                        <p:strVal val="visible"/>
                                      </p:to>
                                    </p:set>
                                    <p:animEffect transition="in" filter="fade">
                                      <p:cBhvr>
                                        <p:cTn id="12" dur="500"/>
                                        <p:tgtEl>
                                          <p:spTgt spid="18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2"/>
                                        </p:tgtEl>
                                        <p:attrNameLst>
                                          <p:attrName>style.visibility</p:attrName>
                                        </p:attrNameLst>
                                      </p:cBhvr>
                                      <p:to>
                                        <p:strVal val="visible"/>
                                      </p:to>
                                    </p:set>
                                    <p:animEffect transition="in" filter="fade">
                                      <p:cBhvr>
                                        <p:cTn id="17" dur="500"/>
                                        <p:tgtEl>
                                          <p:spTgt spid="186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852"/>
                                        </p:tgtEl>
                                        <p:attrNameLst>
                                          <p:attrName>style.visibility</p:attrName>
                                        </p:attrNameLst>
                                      </p:cBhvr>
                                      <p:to>
                                        <p:strVal val="visible"/>
                                      </p:to>
                                    </p:set>
                                    <p:anim calcmode="lin" valueType="num">
                                      <p:cBhvr additive="base">
                                        <p:cTn id="22" dur="500"/>
                                        <p:tgtEl>
                                          <p:spTgt spid="1852"/>
                                        </p:tgtEl>
                                        <p:attrNameLst>
                                          <p:attrName>ppt_x</p:attrName>
                                        </p:attrNameLst>
                                      </p:cBhvr>
                                      <p:tavLst>
                                        <p:tav tm="0">
                                          <p:val>
                                            <p:strVal val="#ppt_x-1"/>
                                          </p:val>
                                        </p:tav>
                                        <p:tav tm="100000">
                                          <p:val>
                                            <p:strVal val="#ppt_x"/>
                                          </p:val>
                                        </p:tav>
                                      </p:tavLst>
                                    </p:anim>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853"/>
                                        </p:tgtEl>
                                        <p:attrNameLst>
                                          <p:attrName>style.visibility</p:attrName>
                                        </p:attrNameLst>
                                      </p:cBhvr>
                                      <p:to>
                                        <p:strVal val="visible"/>
                                      </p:to>
                                    </p:set>
                                    <p:animEffect transition="in" filter="fade">
                                      <p:cBhvr>
                                        <p:cTn id="26" dur="500"/>
                                        <p:tgtEl>
                                          <p:spTgt spid="185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854"/>
                                        </p:tgtEl>
                                        <p:attrNameLst>
                                          <p:attrName>style.visibility</p:attrName>
                                        </p:attrNameLst>
                                      </p:cBhvr>
                                      <p:to>
                                        <p:strVal val="visible"/>
                                      </p:to>
                                    </p:set>
                                    <p:animEffect transition="in" filter="fade">
                                      <p:cBhvr>
                                        <p:cTn id="30" dur="500"/>
                                        <p:tgtEl>
                                          <p:spTgt spid="18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55"/>
                                        </p:tgtEl>
                                        <p:attrNameLst>
                                          <p:attrName>style.visibility</p:attrName>
                                        </p:attrNameLst>
                                      </p:cBhvr>
                                      <p:to>
                                        <p:strVal val="visible"/>
                                      </p:to>
                                    </p:set>
                                    <p:animEffect transition="in" filter="fade">
                                      <p:cBhvr>
                                        <p:cTn id="35" dur="500"/>
                                        <p:tgtEl>
                                          <p:spTgt spid="18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69"/>
                                        </p:tgtEl>
                                        <p:attrNameLst>
                                          <p:attrName>style.visibility</p:attrName>
                                        </p:attrNameLst>
                                      </p:cBhvr>
                                      <p:to>
                                        <p:strVal val="visible"/>
                                      </p:to>
                                    </p:set>
                                    <p:animEffect transition="in" filter="fade">
                                      <p:cBhvr>
                                        <p:cTn id="40" dur="500"/>
                                        <p:tgtEl>
                                          <p:spTgt spid="1869"/>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857"/>
                                        </p:tgtEl>
                                        <p:attrNameLst>
                                          <p:attrName>style.visibility</p:attrName>
                                        </p:attrNameLst>
                                      </p:cBhvr>
                                      <p:to>
                                        <p:strVal val="visible"/>
                                      </p:to>
                                    </p:set>
                                    <p:animEffect transition="in" filter="fade">
                                      <p:cBhvr>
                                        <p:cTn id="44" dur="500"/>
                                        <p:tgtEl>
                                          <p:spTgt spid="18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58"/>
                                        </p:tgtEl>
                                        <p:attrNameLst>
                                          <p:attrName>style.visibility</p:attrName>
                                        </p:attrNameLst>
                                      </p:cBhvr>
                                      <p:to>
                                        <p:strVal val="visible"/>
                                      </p:to>
                                    </p:set>
                                    <p:animEffect transition="in" filter="fade">
                                      <p:cBhvr>
                                        <p:cTn id="49" dur="500"/>
                                        <p:tgtEl>
                                          <p:spTgt spid="185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63"/>
                                        </p:tgtEl>
                                        <p:attrNameLst>
                                          <p:attrName>style.visibility</p:attrName>
                                        </p:attrNameLst>
                                      </p:cBhvr>
                                      <p:to>
                                        <p:strVal val="visible"/>
                                      </p:to>
                                    </p:set>
                                    <p:animEffect transition="in" filter="fade">
                                      <p:cBhvr>
                                        <p:cTn id="54" dur="500"/>
                                        <p:tgtEl>
                                          <p:spTgt spid="1863"/>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859"/>
                                        </p:tgtEl>
                                        <p:attrNameLst>
                                          <p:attrName>style.visibility</p:attrName>
                                        </p:attrNameLst>
                                      </p:cBhvr>
                                      <p:to>
                                        <p:strVal val="visible"/>
                                      </p:to>
                                    </p:set>
                                    <p:animEffect transition="in" filter="fade">
                                      <p:cBhvr>
                                        <p:cTn id="58" dur="500"/>
                                        <p:tgtEl>
                                          <p:spTgt spid="185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60"/>
                                        </p:tgtEl>
                                        <p:attrNameLst>
                                          <p:attrName>style.visibility</p:attrName>
                                        </p:attrNameLst>
                                      </p:cBhvr>
                                      <p:to>
                                        <p:strVal val="visible"/>
                                      </p:to>
                                    </p:set>
                                    <p:animEffect transition="in" filter="fade">
                                      <p:cBhvr>
                                        <p:cTn id="63" dur="500"/>
                                        <p:tgtEl>
                                          <p:spTgt spid="186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66"/>
                                        </p:tgtEl>
                                        <p:attrNameLst>
                                          <p:attrName>style.visibility</p:attrName>
                                        </p:attrNameLst>
                                      </p:cBhvr>
                                      <p:to>
                                        <p:strVal val="visible"/>
                                      </p:to>
                                    </p:set>
                                    <p:animEffect transition="in" filter="fade">
                                      <p:cBhvr>
                                        <p:cTn id="68" dur="500"/>
                                        <p:tgtEl>
                                          <p:spTgt spid="186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856"/>
                                        </p:tgtEl>
                                        <p:attrNameLst>
                                          <p:attrName>style.visibility</p:attrName>
                                        </p:attrNameLst>
                                      </p:cBhvr>
                                      <p:to>
                                        <p:strVal val="visible"/>
                                      </p:to>
                                    </p:set>
                                    <p:animEffect transition="in" filter="fade">
                                      <p:cBhvr>
                                        <p:cTn id="73" dur="500"/>
                                        <p:tgtEl>
                                          <p:spTgt spid="185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74"/>
                                        </p:tgtEl>
                                        <p:attrNameLst>
                                          <p:attrName>style.visibility</p:attrName>
                                        </p:attrNameLst>
                                      </p:cBhvr>
                                      <p:to>
                                        <p:strVal val="visible"/>
                                      </p:to>
                                    </p:set>
                                    <p:animEffect transition="in" filter="fade">
                                      <p:cBhvr>
                                        <p:cTn id="78" dur="500"/>
                                        <p:tgtEl>
                                          <p:spTgt spid="187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881"/>
                                        </p:tgtEl>
                                        <p:attrNameLst>
                                          <p:attrName>style.visibility</p:attrName>
                                        </p:attrNameLst>
                                      </p:cBhvr>
                                      <p:to>
                                        <p:strVal val="visible"/>
                                      </p:to>
                                    </p:set>
                                    <p:animEffect transition="in" filter="fade">
                                      <p:cBhvr>
                                        <p:cTn id="83" dur="1000"/>
                                        <p:tgtEl>
                                          <p:spTgt spid="188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882"/>
                                        </p:tgtEl>
                                        <p:attrNameLst>
                                          <p:attrName>style.visibility</p:attrName>
                                        </p:attrNameLst>
                                      </p:cBhvr>
                                      <p:to>
                                        <p:strVal val="visible"/>
                                      </p:to>
                                    </p:set>
                                    <p:animEffect transition="in" filter="fade">
                                      <p:cBhvr>
                                        <p:cTn id="88" dur="1000"/>
                                        <p:tgtEl>
                                          <p:spTgt spid="1882"/>
                                        </p:tgtEl>
                                      </p:cBhvr>
                                    </p:animEffect>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nodeType="clickEffect">
                                  <p:stCondLst>
                                    <p:cond delay="0"/>
                                  </p:stCondLst>
                                  <p:childTnLst>
                                    <p:set>
                                      <p:cBhvr>
                                        <p:cTn id="92" dur="1" fill="hold">
                                          <p:stCondLst>
                                            <p:cond delay="0"/>
                                          </p:stCondLst>
                                        </p:cTn>
                                        <p:tgtEl>
                                          <p:spTgt spid="1880"/>
                                        </p:tgtEl>
                                        <p:attrNameLst>
                                          <p:attrName>style.visibility</p:attrName>
                                        </p:attrNameLst>
                                      </p:cBhvr>
                                      <p:to>
                                        <p:strVal val="visible"/>
                                      </p:to>
                                    </p:set>
                                    <p:anim calcmode="lin" valueType="num">
                                      <p:cBhvr additive="base">
                                        <p:cTn id="93" dur="500"/>
                                        <p:tgtEl>
                                          <p:spTgt spid="1880"/>
                                        </p:tgtEl>
                                        <p:attrNameLst>
                                          <p:attrName>ppt_w</p:attrName>
                                        </p:attrNameLst>
                                      </p:cBhvr>
                                      <p:tavLst>
                                        <p:tav tm="0">
                                          <p:val>
                                            <p:strVal val="0"/>
                                          </p:val>
                                        </p:tav>
                                        <p:tav tm="100000">
                                          <p:val>
                                            <p:strVal val="#ppt_w"/>
                                          </p:val>
                                        </p:tav>
                                      </p:tavLst>
                                    </p:anim>
                                    <p:anim calcmode="lin" valueType="num">
                                      <p:cBhvr additive="base">
                                        <p:cTn id="94" dur="500"/>
                                        <p:tgtEl>
                                          <p:spTgt spid="1880"/>
                                        </p:tgtEl>
                                        <p:attrNameLst>
                                          <p:attrName>ppt_h</p:attrName>
                                        </p:attrNameLst>
                                      </p:cBhvr>
                                      <p:tavLst>
                                        <p:tav tm="0">
                                          <p:val>
                                            <p:str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nodeType="clickEffect">
                                  <p:stCondLst>
                                    <p:cond delay="0"/>
                                  </p:stCondLst>
                                  <p:childTnLst>
                                    <p:set>
                                      <p:cBhvr>
                                        <p:cTn id="98" dur="1" fill="hold">
                                          <p:stCondLst>
                                            <p:cond delay="0"/>
                                          </p:stCondLst>
                                        </p:cTn>
                                        <p:tgtEl>
                                          <p:spTgt spid="1885"/>
                                        </p:tgtEl>
                                        <p:attrNameLst>
                                          <p:attrName>style.visibility</p:attrName>
                                        </p:attrNameLst>
                                      </p:cBhvr>
                                      <p:to>
                                        <p:strVal val="visible"/>
                                      </p:to>
                                    </p:set>
                                    <p:anim calcmode="lin" valueType="num">
                                      <p:cBhvr additive="base">
                                        <p:cTn id="99" dur="500"/>
                                        <p:tgtEl>
                                          <p:spTgt spid="1885"/>
                                        </p:tgtEl>
                                        <p:attrNameLst>
                                          <p:attrName>ppt_w</p:attrName>
                                        </p:attrNameLst>
                                      </p:cBhvr>
                                      <p:tavLst>
                                        <p:tav tm="0">
                                          <p:val>
                                            <p:strVal val="0"/>
                                          </p:val>
                                        </p:tav>
                                        <p:tav tm="100000">
                                          <p:val>
                                            <p:strVal val="#ppt_w"/>
                                          </p:val>
                                        </p:tav>
                                      </p:tavLst>
                                    </p:anim>
                                    <p:anim calcmode="lin" valueType="num">
                                      <p:cBhvr additive="base">
                                        <p:cTn id="100" dur="500"/>
                                        <p:tgtEl>
                                          <p:spTgt spid="1885"/>
                                        </p:tgtEl>
                                        <p:attrNameLst>
                                          <p:attrName>ppt_h</p:attrName>
                                        </p:attrNameLst>
                                      </p:cBhvr>
                                      <p:tavLst>
                                        <p:tav tm="0">
                                          <p:val>
                                            <p:strVal val="0"/>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905"/>
                                        </p:tgtEl>
                                        <p:attrNameLst>
                                          <p:attrName>style.visibility</p:attrName>
                                        </p:attrNameLst>
                                      </p:cBhvr>
                                      <p:to>
                                        <p:strVal val="visible"/>
                                      </p:to>
                                    </p:set>
                                    <p:animEffect transition="in" filter="fade">
                                      <p:cBhvr>
                                        <p:cTn id="105" dur="2000"/>
                                        <p:tgtEl>
                                          <p:spTgt spid="190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883"/>
                                        </p:tgtEl>
                                        <p:attrNameLst>
                                          <p:attrName>style.visibility</p:attrName>
                                        </p:attrNameLst>
                                      </p:cBhvr>
                                      <p:to>
                                        <p:strVal val="visible"/>
                                      </p:to>
                                    </p:set>
                                    <p:animEffect transition="in" filter="fade">
                                      <p:cBhvr>
                                        <p:cTn id="110" dur="5000"/>
                                        <p:tgtEl>
                                          <p:spTgt spid="188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884"/>
                                        </p:tgtEl>
                                        <p:attrNameLst>
                                          <p:attrName>style.visibility</p:attrName>
                                        </p:attrNameLst>
                                      </p:cBhvr>
                                      <p:to>
                                        <p:strVal val="visible"/>
                                      </p:to>
                                    </p:set>
                                    <p:animEffect transition="in" filter="fade">
                                      <p:cBhvr>
                                        <p:cTn id="115" dur="2000"/>
                                        <p:tgtEl>
                                          <p:spTgt spid="188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1889"/>
                                        </p:tgtEl>
                                        <p:attrNameLst>
                                          <p:attrName>style.visibility</p:attrName>
                                        </p:attrNameLst>
                                      </p:cBhvr>
                                      <p:to>
                                        <p:strVal val="visible"/>
                                      </p:to>
                                    </p:set>
                                    <p:animEffect transition="in" filter="fade">
                                      <p:cBhvr>
                                        <p:cTn id="120" dur="1000"/>
                                        <p:tgtEl>
                                          <p:spTgt spid="188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1894"/>
                                        </p:tgtEl>
                                        <p:attrNameLst>
                                          <p:attrName>style.visibility</p:attrName>
                                        </p:attrNameLst>
                                      </p:cBhvr>
                                      <p:to>
                                        <p:strVal val="visible"/>
                                      </p:to>
                                    </p:set>
                                    <p:animEffect transition="in" filter="fade">
                                      <p:cBhvr>
                                        <p:cTn id="125" dur="2000"/>
                                        <p:tgtEl>
                                          <p:spTgt spid="189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890"/>
                                        </p:tgtEl>
                                        <p:attrNameLst>
                                          <p:attrName>style.visibility</p:attrName>
                                        </p:attrNameLst>
                                      </p:cBhvr>
                                      <p:to>
                                        <p:strVal val="visible"/>
                                      </p:to>
                                    </p:set>
                                    <p:animEffect transition="in" filter="fade">
                                      <p:cBhvr>
                                        <p:cTn id="130" dur="500"/>
                                        <p:tgtEl>
                                          <p:spTgt spid="189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1892"/>
                                        </p:tgtEl>
                                        <p:attrNameLst>
                                          <p:attrName>style.visibility</p:attrName>
                                        </p:attrNameLst>
                                      </p:cBhvr>
                                      <p:to>
                                        <p:strVal val="visible"/>
                                      </p:to>
                                    </p:set>
                                    <p:animEffect transition="in" filter="fade">
                                      <p:cBhvr>
                                        <p:cTn id="135" dur="500"/>
                                        <p:tgtEl>
                                          <p:spTgt spid="189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1898"/>
                                        </p:tgtEl>
                                        <p:attrNameLst>
                                          <p:attrName>style.visibility</p:attrName>
                                        </p:attrNameLst>
                                      </p:cBhvr>
                                      <p:to>
                                        <p:strVal val="visible"/>
                                      </p:to>
                                    </p:set>
                                    <p:animEffect transition="in" filter="fade">
                                      <p:cBhvr>
                                        <p:cTn id="140" dur="500"/>
                                        <p:tgtEl>
                                          <p:spTgt spid="1898"/>
                                        </p:tgtEl>
                                      </p:cBhvr>
                                    </p:animEffect>
                                  </p:childTnLst>
                                </p:cTn>
                              </p:par>
                            </p:childTnLst>
                          </p:cTn>
                        </p:par>
                        <p:par>
                          <p:cTn id="141" fill="hold">
                            <p:stCondLst>
                              <p:cond delay="500"/>
                            </p:stCondLst>
                            <p:childTnLst>
                              <p:par>
                                <p:cTn id="142" presetID="10" presetClass="entr" presetSubtype="0" fill="hold" nodeType="afterEffect">
                                  <p:stCondLst>
                                    <p:cond delay="0"/>
                                  </p:stCondLst>
                                  <p:childTnLst>
                                    <p:set>
                                      <p:cBhvr>
                                        <p:cTn id="143" dur="1" fill="hold">
                                          <p:stCondLst>
                                            <p:cond delay="0"/>
                                          </p:stCondLst>
                                        </p:cTn>
                                        <p:tgtEl>
                                          <p:spTgt spid="1899"/>
                                        </p:tgtEl>
                                        <p:attrNameLst>
                                          <p:attrName>style.visibility</p:attrName>
                                        </p:attrNameLst>
                                      </p:cBhvr>
                                      <p:to>
                                        <p:strVal val="visible"/>
                                      </p:to>
                                    </p:set>
                                    <p:animEffect transition="in" filter="fade">
                                      <p:cBhvr>
                                        <p:cTn id="144" dur="500"/>
                                        <p:tgtEl>
                                          <p:spTgt spid="1899"/>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1900"/>
                                        </p:tgtEl>
                                        <p:attrNameLst>
                                          <p:attrName>style.visibility</p:attrName>
                                        </p:attrNameLst>
                                      </p:cBhvr>
                                      <p:to>
                                        <p:strVal val="visible"/>
                                      </p:to>
                                    </p:set>
                                    <p:animEffect transition="in" filter="fade">
                                      <p:cBhvr>
                                        <p:cTn id="149" dur="2000"/>
                                        <p:tgtEl>
                                          <p:spTgt spid="1900"/>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1897"/>
                                        </p:tgtEl>
                                        <p:attrNameLst>
                                          <p:attrName>style.visibility</p:attrName>
                                        </p:attrNameLst>
                                      </p:cBhvr>
                                      <p:to>
                                        <p:strVal val="visible"/>
                                      </p:to>
                                    </p:set>
                                    <p:animEffect transition="in" filter="fade">
                                      <p:cBhvr>
                                        <p:cTn id="154" dur="500"/>
                                        <p:tgtEl>
                                          <p:spTgt spid="1897"/>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1893"/>
                                        </p:tgtEl>
                                        <p:attrNameLst>
                                          <p:attrName>style.visibility</p:attrName>
                                        </p:attrNameLst>
                                      </p:cBhvr>
                                      <p:to>
                                        <p:strVal val="visible"/>
                                      </p:to>
                                    </p:set>
                                    <p:animEffect transition="in" filter="fade">
                                      <p:cBhvr>
                                        <p:cTn id="159" dur="500"/>
                                        <p:tgtEl>
                                          <p:spTgt spid="1893"/>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1903"/>
                                        </p:tgtEl>
                                        <p:attrNameLst>
                                          <p:attrName>style.visibility</p:attrName>
                                        </p:attrNameLst>
                                      </p:cBhvr>
                                      <p:to>
                                        <p:strVal val="visible"/>
                                      </p:to>
                                    </p:set>
                                    <p:animEffect transition="in" filter="fade">
                                      <p:cBhvr>
                                        <p:cTn id="164" dur="500"/>
                                        <p:tgtEl>
                                          <p:spTgt spid="1903"/>
                                        </p:tgtEl>
                                      </p:cBhvr>
                                    </p:animEffect>
                                  </p:childTnLst>
                                </p:cTn>
                              </p:par>
                            </p:childTnLst>
                          </p:cTn>
                        </p:par>
                        <p:par>
                          <p:cTn id="165" fill="hold">
                            <p:stCondLst>
                              <p:cond delay="500"/>
                            </p:stCondLst>
                            <p:childTnLst>
                              <p:par>
                                <p:cTn id="166" presetID="10" presetClass="entr" presetSubtype="0" fill="hold" nodeType="afterEffect">
                                  <p:stCondLst>
                                    <p:cond delay="0"/>
                                  </p:stCondLst>
                                  <p:childTnLst>
                                    <p:set>
                                      <p:cBhvr>
                                        <p:cTn id="167" dur="1" fill="hold">
                                          <p:stCondLst>
                                            <p:cond delay="0"/>
                                          </p:stCondLst>
                                        </p:cTn>
                                        <p:tgtEl>
                                          <p:spTgt spid="1904"/>
                                        </p:tgtEl>
                                        <p:attrNameLst>
                                          <p:attrName>style.visibility</p:attrName>
                                        </p:attrNameLst>
                                      </p:cBhvr>
                                      <p:to>
                                        <p:strVal val="visible"/>
                                      </p:to>
                                    </p:set>
                                    <p:animEffect transition="in" filter="fade">
                                      <p:cBhvr>
                                        <p:cTn id="168" dur="500"/>
                                        <p:tgtEl>
                                          <p:spTgt spid="1904"/>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1908"/>
                                        </p:tgtEl>
                                        <p:attrNameLst>
                                          <p:attrName>style.visibility</p:attrName>
                                        </p:attrNameLst>
                                      </p:cBhvr>
                                      <p:to>
                                        <p:strVal val="visible"/>
                                      </p:to>
                                    </p:set>
                                    <p:animEffect transition="in" filter="fade">
                                      <p:cBhvr>
                                        <p:cTn id="173" dur="2000"/>
                                        <p:tgtEl>
                                          <p:spTgt spid="1908"/>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1907"/>
                                        </p:tgtEl>
                                        <p:attrNameLst>
                                          <p:attrName>style.visibility</p:attrName>
                                        </p:attrNameLst>
                                      </p:cBhvr>
                                      <p:to>
                                        <p:strVal val="visible"/>
                                      </p:to>
                                    </p:set>
                                    <p:animEffect transition="in" filter="fade">
                                      <p:cBhvr>
                                        <p:cTn id="178" dur="500"/>
                                        <p:tgtEl>
                                          <p:spTgt spid="1907"/>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1906"/>
                                        </p:tgtEl>
                                        <p:attrNameLst>
                                          <p:attrName>style.visibility</p:attrName>
                                        </p:attrNameLst>
                                      </p:cBhvr>
                                      <p:to>
                                        <p:strVal val="visible"/>
                                      </p:to>
                                    </p:set>
                                    <p:animEffect transition="in" filter="fade">
                                      <p:cBhvr>
                                        <p:cTn id="183" dur="500"/>
                                        <p:tgtEl>
                                          <p:spTgt spid="1906"/>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1911"/>
                                        </p:tgtEl>
                                        <p:attrNameLst>
                                          <p:attrName>style.visibility</p:attrName>
                                        </p:attrNameLst>
                                      </p:cBhvr>
                                      <p:to>
                                        <p:strVal val="visible"/>
                                      </p:to>
                                    </p:set>
                                    <p:animEffect transition="in" filter="fade">
                                      <p:cBhvr>
                                        <p:cTn id="188" dur="500"/>
                                        <p:tgtEl>
                                          <p:spTgt spid="1911"/>
                                        </p:tgtEl>
                                      </p:cBhvr>
                                    </p:animEffect>
                                  </p:childTnLst>
                                </p:cTn>
                              </p:par>
                            </p:childTnLst>
                          </p:cTn>
                        </p:par>
                        <p:par>
                          <p:cTn id="189" fill="hold">
                            <p:stCondLst>
                              <p:cond delay="500"/>
                            </p:stCondLst>
                            <p:childTnLst>
                              <p:par>
                                <p:cTn id="190" presetID="10" presetClass="entr" presetSubtype="0" fill="hold" nodeType="afterEffect">
                                  <p:stCondLst>
                                    <p:cond delay="0"/>
                                  </p:stCondLst>
                                  <p:childTnLst>
                                    <p:set>
                                      <p:cBhvr>
                                        <p:cTn id="191" dur="1" fill="hold">
                                          <p:stCondLst>
                                            <p:cond delay="0"/>
                                          </p:stCondLst>
                                        </p:cTn>
                                        <p:tgtEl>
                                          <p:spTgt spid="1912"/>
                                        </p:tgtEl>
                                        <p:attrNameLst>
                                          <p:attrName>style.visibility</p:attrName>
                                        </p:attrNameLst>
                                      </p:cBhvr>
                                      <p:to>
                                        <p:strVal val="visible"/>
                                      </p:to>
                                    </p:set>
                                    <p:animEffect transition="in" filter="fade">
                                      <p:cBhvr>
                                        <p:cTn id="192" dur="500"/>
                                        <p:tgtEl>
                                          <p:spTgt spid="1912"/>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1891"/>
                                        </p:tgtEl>
                                        <p:attrNameLst>
                                          <p:attrName>style.visibility</p:attrName>
                                        </p:attrNameLst>
                                      </p:cBhvr>
                                      <p:to>
                                        <p:strVal val="visible"/>
                                      </p:to>
                                    </p:set>
                                    <p:animEffect transition="in" filter="fade">
                                      <p:cBhvr>
                                        <p:cTn id="197" dur="500"/>
                                        <p:tgtEl>
                                          <p:spTgt spid="1891"/>
                                        </p:tgtEl>
                                      </p:cBhvr>
                                    </p:animEffect>
                                  </p:childTnLst>
                                </p:cTn>
                              </p:par>
                            </p:childTnLst>
                          </p:cTn>
                        </p:par>
                      </p:childTnLst>
                    </p:cTn>
                  </p:par>
                  <p:par>
                    <p:cTn id="198" fill="hold">
                      <p:stCondLst>
                        <p:cond delay="indefinite"/>
                      </p:stCondLst>
                      <p:childTnLst>
                        <p:par>
                          <p:cTn id="199" fill="hold">
                            <p:stCondLst>
                              <p:cond delay="0"/>
                            </p:stCondLst>
                            <p:childTnLst>
                              <p:par>
                                <p:cTn id="200" presetID="23" presetClass="entr" presetSubtype="16" fill="hold" nodeType="clickEffect">
                                  <p:stCondLst>
                                    <p:cond delay="0"/>
                                  </p:stCondLst>
                                  <p:childTnLst>
                                    <p:set>
                                      <p:cBhvr>
                                        <p:cTn id="201" dur="1" fill="hold">
                                          <p:stCondLst>
                                            <p:cond delay="0"/>
                                          </p:stCondLst>
                                        </p:cTn>
                                        <p:tgtEl>
                                          <p:spTgt spid="1913"/>
                                        </p:tgtEl>
                                        <p:attrNameLst>
                                          <p:attrName>style.visibility</p:attrName>
                                        </p:attrNameLst>
                                      </p:cBhvr>
                                      <p:to>
                                        <p:strVal val="visible"/>
                                      </p:to>
                                    </p:set>
                                    <p:anim calcmode="lin" valueType="num">
                                      <p:cBhvr additive="base">
                                        <p:cTn id="202" dur="500"/>
                                        <p:tgtEl>
                                          <p:spTgt spid="1913"/>
                                        </p:tgtEl>
                                        <p:attrNameLst>
                                          <p:attrName>ppt_w</p:attrName>
                                        </p:attrNameLst>
                                      </p:cBhvr>
                                      <p:tavLst>
                                        <p:tav tm="0">
                                          <p:val>
                                            <p:strVal val="0"/>
                                          </p:val>
                                        </p:tav>
                                        <p:tav tm="100000">
                                          <p:val>
                                            <p:strVal val="#ppt_w"/>
                                          </p:val>
                                        </p:tav>
                                      </p:tavLst>
                                    </p:anim>
                                    <p:anim calcmode="lin" valueType="num">
                                      <p:cBhvr additive="base">
                                        <p:cTn id="203" dur="500"/>
                                        <p:tgtEl>
                                          <p:spTgt spid="1913"/>
                                        </p:tgtEl>
                                        <p:attrNameLst>
                                          <p:attrName>ppt_h</p:attrName>
                                        </p:attrNameLst>
                                      </p:cBhvr>
                                      <p:tavLst>
                                        <p:tav tm="0">
                                          <p:val>
                                            <p:strVal val="0"/>
                                          </p:val>
                                        </p:tav>
                                        <p:tav tm="100000">
                                          <p:val>
                                            <p:strVal val="#ppt_h"/>
                                          </p:val>
                                        </p:tav>
                                      </p:tavLst>
                                    </p:anim>
                                  </p:childTnLst>
                                </p:cTn>
                              </p:par>
                              <p:par>
                                <p:cTn id="204" presetID="10" presetClass="exit" presetSubtype="0" fill="hold" nodeType="withEffect">
                                  <p:stCondLst>
                                    <p:cond delay="0"/>
                                  </p:stCondLst>
                                  <p:childTnLst>
                                    <p:animEffect transition="out" filter="fade">
                                      <p:cBhvr>
                                        <p:cTn id="205" dur="500"/>
                                        <p:tgtEl>
                                          <p:spTgt spid="1861"/>
                                        </p:tgtEl>
                                      </p:cBhvr>
                                    </p:animEffect>
                                    <p:set>
                                      <p:cBhvr>
                                        <p:cTn id="206" dur="1" fill="hold">
                                          <p:stCondLst>
                                            <p:cond delay="500"/>
                                          </p:stCondLst>
                                        </p:cTn>
                                        <p:tgtEl>
                                          <p:spTgt spid="18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Meaning of Chemical Formula</a:t>
            </a:r>
          </a:p>
        </p:txBody>
      </p:sp>
      <p:pic>
        <p:nvPicPr>
          <p:cNvPr id="299" name="Shape 299" descr="Meaning of Chemical Formula"/>
          <p:cNvPicPr preferRelativeResize="0"/>
          <p:nvPr/>
        </p:nvPicPr>
        <p:blipFill rotWithShape="1">
          <a:blip r:embed="rId3">
            <a:alphaModFix/>
          </a:blip>
          <a:srcRect l="40245" t="22758" r="48957" b="52588"/>
          <a:stretch/>
        </p:blipFill>
        <p:spPr>
          <a:xfrm>
            <a:off x="3886200" y="3048000"/>
            <a:ext cx="838199" cy="990599"/>
          </a:xfrm>
          <a:prstGeom prst="rect">
            <a:avLst/>
          </a:prstGeom>
          <a:noFill/>
          <a:ln>
            <a:noFill/>
          </a:ln>
        </p:spPr>
      </p:pic>
      <p:pic>
        <p:nvPicPr>
          <p:cNvPr id="300" name="Shape 300" descr="Meaning of Chemical Formula"/>
          <p:cNvPicPr preferRelativeResize="0"/>
          <p:nvPr/>
        </p:nvPicPr>
        <p:blipFill rotWithShape="1">
          <a:blip r:embed="rId3">
            <a:alphaModFix/>
          </a:blip>
          <a:srcRect l="36319" t="47412" r="45030" b="29828"/>
          <a:stretch/>
        </p:blipFill>
        <p:spPr>
          <a:xfrm>
            <a:off x="3581400" y="4191000"/>
            <a:ext cx="1447800" cy="914400"/>
          </a:xfrm>
          <a:prstGeom prst="rect">
            <a:avLst/>
          </a:prstGeom>
          <a:noFill/>
          <a:ln>
            <a:noFill/>
          </a:ln>
        </p:spPr>
      </p:pic>
      <p:pic>
        <p:nvPicPr>
          <p:cNvPr id="301" name="Shape 301" descr="Meaning of Chemical Formula"/>
          <p:cNvPicPr preferRelativeResize="0"/>
          <p:nvPr/>
        </p:nvPicPr>
        <p:blipFill rotWithShape="1">
          <a:blip r:embed="rId3">
            <a:alphaModFix/>
          </a:blip>
          <a:srcRect l="39264" t="70171" r="46012" b="5176"/>
          <a:stretch/>
        </p:blipFill>
        <p:spPr>
          <a:xfrm>
            <a:off x="3810000" y="5257800"/>
            <a:ext cx="1143000" cy="990599"/>
          </a:xfrm>
          <a:prstGeom prst="rect">
            <a:avLst/>
          </a:prstGeom>
          <a:noFill/>
          <a:ln>
            <a:noFill/>
          </a:ln>
        </p:spPr>
      </p:pic>
      <p:sp>
        <p:nvSpPr>
          <p:cNvPr id="302" name="Shape 302">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03" name="Shape 303"/>
          <p:cNvSpPr txBox="1"/>
          <p:nvPr/>
        </p:nvSpPr>
        <p:spPr>
          <a:xfrm>
            <a:off x="533400" y="1865313"/>
            <a:ext cx="7334250"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0" u="none" strike="noStrike" cap="none">
                <a:solidFill>
                  <a:schemeClr val="dk1"/>
                </a:solidFill>
                <a:latin typeface="Arial"/>
                <a:ea typeface="Arial"/>
                <a:cs typeface="Arial"/>
                <a:sym typeface="Arial"/>
              </a:rPr>
              <a:t>Chemical</a:t>
            </a:r>
          </a:p>
          <a:p>
            <a:pPr marL="0" marR="0" lvl="0" indent="0" algn="l" rtl="0">
              <a:spcBef>
                <a:spcPts val="0"/>
              </a:spcBef>
              <a:spcAft>
                <a:spcPts val="0"/>
              </a:spcAft>
              <a:buSzPct val="25000"/>
              <a:buNone/>
            </a:pPr>
            <a:r>
              <a:rPr lang="en-US" sz="1800" b="1" i="0" u="none" strike="noStrike" cap="none">
                <a:solidFill>
                  <a:schemeClr val="dk1"/>
                </a:solidFill>
                <a:latin typeface="Arial"/>
                <a:ea typeface="Arial"/>
                <a:cs typeface="Arial"/>
                <a:sym typeface="Arial"/>
              </a:rPr>
              <a:t> Symbol	           Meaning	  	                                 Composition</a:t>
            </a:r>
          </a:p>
        </p:txBody>
      </p:sp>
      <p:sp>
        <p:nvSpPr>
          <p:cNvPr id="304" name="Shape 304"/>
          <p:cNvSpPr txBox="1"/>
          <p:nvPr/>
        </p:nvSpPr>
        <p:spPr>
          <a:xfrm>
            <a:off x="685800" y="3211513"/>
            <a:ext cx="2809875"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H</a:t>
            </a:r>
            <a:r>
              <a:rPr lang="en-US" sz="2000" b="1" i="0" u="none" strike="noStrike" cap="none" baseline="-25000">
                <a:solidFill>
                  <a:schemeClr val="dk1"/>
                </a:solidFill>
                <a:latin typeface="Arial"/>
                <a:ea typeface="Arial"/>
                <a:cs typeface="Arial"/>
                <a:sym typeface="Arial"/>
              </a:rPr>
              <a:t>2</a:t>
            </a:r>
            <a:r>
              <a:rPr lang="en-US" sz="2000" b="1" i="0" u="none" strike="noStrike" cap="none">
                <a:solidFill>
                  <a:schemeClr val="dk1"/>
                </a:solidFill>
                <a:latin typeface="Arial"/>
                <a:ea typeface="Arial"/>
                <a:cs typeface="Arial"/>
                <a:sym typeface="Arial"/>
              </a:rPr>
              <a:t>O       One molecule</a:t>
            </a:r>
          </a:p>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	  of  water:</a:t>
            </a:r>
          </a:p>
        </p:txBody>
      </p:sp>
      <p:sp>
        <p:nvSpPr>
          <p:cNvPr id="305" name="Shape 305"/>
          <p:cNvSpPr txBox="1"/>
          <p:nvPr/>
        </p:nvSpPr>
        <p:spPr>
          <a:xfrm>
            <a:off x="5164137" y="3211513"/>
            <a:ext cx="375126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Two H atoms and one O atom</a:t>
            </a:r>
          </a:p>
        </p:txBody>
      </p:sp>
      <p:sp>
        <p:nvSpPr>
          <p:cNvPr id="306" name="Shape 306"/>
          <p:cNvSpPr/>
          <p:nvPr/>
        </p:nvSpPr>
        <p:spPr>
          <a:xfrm rot="-5400000">
            <a:off x="876300" y="2400299"/>
            <a:ext cx="228600" cy="762000"/>
          </a:xfrm>
          <a:prstGeom prst="rightBrace">
            <a:avLst>
              <a:gd name="adj1" fmla="val 27778"/>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07" name="Shape 307"/>
          <p:cNvSpPr/>
          <p:nvPr/>
        </p:nvSpPr>
        <p:spPr>
          <a:xfrm rot="-5400000">
            <a:off x="2438400" y="1904999"/>
            <a:ext cx="304799" cy="1828800"/>
          </a:xfrm>
          <a:prstGeom prst="rightBrace">
            <a:avLst>
              <a:gd name="adj1" fmla="val 50000"/>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08" name="Shape 308"/>
          <p:cNvSpPr/>
          <p:nvPr/>
        </p:nvSpPr>
        <p:spPr>
          <a:xfrm rot="-5400000">
            <a:off x="6858000" y="990599"/>
            <a:ext cx="304799" cy="3657600"/>
          </a:xfrm>
          <a:prstGeom prst="rightBrace">
            <a:avLst>
              <a:gd name="adj1" fmla="val 100000"/>
              <a:gd name="adj2" fmla="val 50000"/>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09" name="Shape 309"/>
          <p:cNvSpPr txBox="1"/>
          <p:nvPr/>
        </p:nvSpPr>
        <p:spPr>
          <a:xfrm>
            <a:off x="609600" y="4327525"/>
            <a:ext cx="2967037"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2 H</a:t>
            </a:r>
            <a:r>
              <a:rPr lang="en-US" sz="2000" b="1" i="0" u="none" strike="noStrike" cap="none" baseline="-25000">
                <a:solidFill>
                  <a:schemeClr val="dk1"/>
                </a:solidFill>
                <a:latin typeface="Arial"/>
                <a:ea typeface="Arial"/>
                <a:cs typeface="Arial"/>
                <a:sym typeface="Arial"/>
              </a:rPr>
              <a:t>2</a:t>
            </a:r>
            <a:r>
              <a:rPr lang="en-US" sz="2000" b="1" i="0" u="none" strike="noStrike" cap="none">
                <a:solidFill>
                  <a:schemeClr val="dk1"/>
                </a:solidFill>
                <a:latin typeface="Arial"/>
                <a:ea typeface="Arial"/>
                <a:cs typeface="Arial"/>
                <a:sym typeface="Arial"/>
              </a:rPr>
              <a:t>O    Two molecules</a:t>
            </a:r>
          </a:p>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	  of  water:</a:t>
            </a:r>
          </a:p>
        </p:txBody>
      </p:sp>
      <p:sp>
        <p:nvSpPr>
          <p:cNvPr id="310" name="Shape 310"/>
          <p:cNvSpPr txBox="1"/>
          <p:nvPr/>
        </p:nvSpPr>
        <p:spPr>
          <a:xfrm>
            <a:off x="5199062" y="4327525"/>
            <a:ext cx="393382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Four H atoms and two O atoms</a:t>
            </a:r>
          </a:p>
        </p:txBody>
      </p:sp>
      <p:sp>
        <p:nvSpPr>
          <p:cNvPr id="311" name="Shape 311"/>
          <p:cNvSpPr txBox="1"/>
          <p:nvPr/>
        </p:nvSpPr>
        <p:spPr>
          <a:xfrm>
            <a:off x="762000" y="5334000"/>
            <a:ext cx="2692399" cy="1006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H</a:t>
            </a:r>
            <a:r>
              <a:rPr lang="en-US" sz="2000" b="1" i="0" u="none" strike="noStrike" cap="none" baseline="-25000">
                <a:solidFill>
                  <a:schemeClr val="dk1"/>
                </a:solidFill>
                <a:latin typeface="Arial"/>
                <a:ea typeface="Arial"/>
                <a:cs typeface="Arial"/>
                <a:sym typeface="Arial"/>
              </a:rPr>
              <a:t>2</a:t>
            </a:r>
            <a:r>
              <a:rPr lang="en-US" sz="2000" b="1" i="0" u="none" strike="noStrike" cap="none">
                <a:solidFill>
                  <a:schemeClr val="dk1"/>
                </a:solidFill>
                <a:latin typeface="Arial"/>
                <a:ea typeface="Arial"/>
                <a:cs typeface="Arial"/>
                <a:sym typeface="Arial"/>
              </a:rPr>
              <a:t>O</a:t>
            </a:r>
            <a:r>
              <a:rPr lang="en-US" sz="2000" b="1" i="0" u="none" strike="noStrike" cap="none" baseline="-25000">
                <a:solidFill>
                  <a:schemeClr val="dk1"/>
                </a:solidFill>
                <a:latin typeface="Arial"/>
                <a:ea typeface="Arial"/>
                <a:cs typeface="Arial"/>
                <a:sym typeface="Arial"/>
              </a:rPr>
              <a:t>2</a:t>
            </a:r>
            <a:r>
              <a:rPr lang="en-US" sz="2000" b="1" i="0" u="none" strike="noStrike" cap="none">
                <a:solidFill>
                  <a:schemeClr val="dk1"/>
                </a:solidFill>
                <a:latin typeface="Arial"/>
                <a:ea typeface="Arial"/>
                <a:cs typeface="Arial"/>
                <a:sym typeface="Arial"/>
              </a:rPr>
              <a:t>    One molecule</a:t>
            </a:r>
          </a:p>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	of  hydrogen</a:t>
            </a:r>
          </a:p>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	peroxide:</a:t>
            </a:r>
          </a:p>
        </p:txBody>
      </p:sp>
      <p:sp>
        <p:nvSpPr>
          <p:cNvPr id="312" name="Shape 312"/>
          <p:cNvSpPr txBox="1"/>
          <p:nvPr/>
        </p:nvSpPr>
        <p:spPr>
          <a:xfrm>
            <a:off x="5180012" y="5334000"/>
            <a:ext cx="3876675"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chemeClr val="dk1"/>
                </a:solidFill>
                <a:latin typeface="Arial"/>
                <a:ea typeface="Arial"/>
                <a:cs typeface="Arial"/>
                <a:sym typeface="Arial"/>
              </a:rPr>
              <a:t>Two H atoms and two O atoms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sp>
        <p:nvSpPr>
          <p:cNvPr id="1919" name="Shape 1919"/>
          <p:cNvSpPr txBox="1">
            <a:spLocks noGrp="1"/>
          </p:cNvSpPr>
          <p:nvPr>
            <p:ph type="body" idx="1"/>
          </p:nvPr>
        </p:nvSpPr>
        <p:spPr>
          <a:xfrm>
            <a:off x="825500" y="296862"/>
            <a:ext cx="7467600" cy="1508124"/>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How many grams of silver will be formed from 12.0 g copper? </a:t>
            </a:r>
          </a:p>
        </p:txBody>
      </p:sp>
      <p:sp>
        <p:nvSpPr>
          <p:cNvPr id="1920" name="Shape 1920"/>
          <p:cNvSpPr/>
          <p:nvPr/>
        </p:nvSpPr>
        <p:spPr>
          <a:xfrm>
            <a:off x="1066800" y="2665413"/>
            <a:ext cx="1238250" cy="1133474"/>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12.0</a:t>
            </a:r>
          </a:p>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g Cu</a:t>
            </a:r>
          </a:p>
        </p:txBody>
      </p:sp>
      <p:cxnSp>
        <p:nvCxnSpPr>
          <p:cNvPr id="1921" name="Shape 1921"/>
          <p:cNvCxnSpPr/>
          <p:nvPr/>
        </p:nvCxnSpPr>
        <p:spPr>
          <a:xfrm rot="10800000" flipH="1">
            <a:off x="1150937" y="3868737"/>
            <a:ext cx="5868986" cy="3174"/>
          </a:xfrm>
          <a:prstGeom prst="straightConnector1">
            <a:avLst/>
          </a:prstGeom>
          <a:noFill/>
          <a:ln w="38100" cap="flat" cmpd="sng">
            <a:solidFill>
              <a:schemeClr val="dk1"/>
            </a:solidFill>
            <a:prstDash val="solid"/>
            <a:round/>
            <a:headEnd type="none" w="med" len="med"/>
            <a:tailEnd type="none" w="med" len="med"/>
          </a:ln>
        </p:spPr>
      </p:cxnSp>
      <p:cxnSp>
        <p:nvCxnSpPr>
          <p:cNvPr id="1922" name="Shape 1922"/>
          <p:cNvCxnSpPr/>
          <p:nvPr/>
        </p:nvCxnSpPr>
        <p:spPr>
          <a:xfrm flipH="1">
            <a:off x="2279650" y="2732088"/>
            <a:ext cx="1587" cy="2563812"/>
          </a:xfrm>
          <a:prstGeom prst="straightConnector1">
            <a:avLst/>
          </a:prstGeom>
          <a:noFill/>
          <a:ln w="38100" cap="flat" cmpd="sng">
            <a:solidFill>
              <a:schemeClr val="dk1"/>
            </a:solidFill>
            <a:prstDash val="solid"/>
            <a:round/>
            <a:headEnd type="none" w="med" len="med"/>
            <a:tailEnd type="none" w="med" len="med"/>
          </a:ln>
        </p:spPr>
      </p:cxnSp>
      <p:sp>
        <p:nvSpPr>
          <p:cNvPr id="1923" name="Shape 1923"/>
          <p:cNvSpPr/>
          <p:nvPr/>
        </p:nvSpPr>
        <p:spPr>
          <a:xfrm>
            <a:off x="2314575" y="2665413"/>
            <a:ext cx="1447800" cy="2684462"/>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1 mol</a:t>
            </a:r>
          </a:p>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Cu</a:t>
            </a:r>
          </a:p>
          <a:p>
            <a:pPr marL="342900" marR="0" lvl="0" indent="-342900" algn="ctr" rtl="0">
              <a:spcBef>
                <a:spcPts val="1600"/>
              </a:spcBef>
              <a:spcAft>
                <a:spcPts val="0"/>
              </a:spcAft>
              <a:buSzPct val="25000"/>
              <a:buNone/>
            </a:pPr>
            <a:r>
              <a:rPr lang="en-US" sz="3200" b="0" i="0" u="none" strike="noStrike" cap="none">
                <a:solidFill>
                  <a:schemeClr val="dk1"/>
                </a:solidFill>
                <a:latin typeface="Arial"/>
                <a:ea typeface="Arial"/>
                <a:cs typeface="Arial"/>
                <a:sym typeface="Arial"/>
              </a:rPr>
              <a:t>63.55</a:t>
            </a:r>
          </a:p>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g Cu</a:t>
            </a:r>
          </a:p>
        </p:txBody>
      </p:sp>
      <p:sp>
        <p:nvSpPr>
          <p:cNvPr id="1924" name="Shape 1924"/>
          <p:cNvSpPr/>
          <p:nvPr/>
        </p:nvSpPr>
        <p:spPr>
          <a:xfrm>
            <a:off x="7056438" y="3573462"/>
            <a:ext cx="2087562" cy="1498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 40.7 g</a:t>
            </a:r>
          </a:p>
          <a:p>
            <a:pPr marL="342900" marR="0" lvl="0" indent="-34290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	   Ag</a:t>
            </a:r>
          </a:p>
        </p:txBody>
      </p:sp>
      <p:sp>
        <p:nvSpPr>
          <p:cNvPr id="1925" name="Shape 1925"/>
          <p:cNvSpPr/>
          <p:nvPr/>
        </p:nvSpPr>
        <p:spPr>
          <a:xfrm>
            <a:off x="625475" y="1431925"/>
            <a:ext cx="7891463" cy="823913"/>
          </a:xfrm>
          <a:prstGeom prst="rect">
            <a:avLst/>
          </a:prstGeom>
          <a:noFill/>
          <a:ln>
            <a:noFill/>
          </a:ln>
        </p:spPr>
        <p:txBody>
          <a:bodyPr lIns="91425" tIns="45700" rIns="91425" bIns="45700" anchor="t" anchorCtr="0">
            <a:noAutofit/>
          </a:bodyPr>
          <a:lstStyle/>
          <a:p>
            <a:pPr marL="342900" marR="0" lvl="0" indent="-342900" algn="ctr" rtl="0">
              <a:lnSpc>
                <a:spcPct val="110000"/>
              </a:lnSpc>
              <a:spcBef>
                <a:spcPts val="0"/>
              </a:spcBef>
              <a:spcAft>
                <a:spcPts val="0"/>
              </a:spcAft>
              <a:buSzPct val="25000"/>
              <a:buNone/>
            </a:pPr>
            <a:r>
              <a:rPr lang="en-US" sz="3200" b="0" i="0" u="none" strike="noStrike" cap="none">
                <a:solidFill>
                  <a:schemeClr val="dk1"/>
                </a:solidFill>
                <a:latin typeface="Arial"/>
                <a:ea typeface="Arial"/>
                <a:cs typeface="Arial"/>
                <a:sym typeface="Arial"/>
              </a:rPr>
              <a:t>Cu   +   2 AgNO</a:t>
            </a:r>
            <a:r>
              <a:rPr lang="en-US" sz="3200" b="0" i="0" u="none" strike="noStrike" cap="none" baseline="-25000">
                <a:solidFill>
                  <a:schemeClr val="dk1"/>
                </a:solidFill>
                <a:latin typeface="Arial"/>
                <a:ea typeface="Arial"/>
                <a:cs typeface="Arial"/>
                <a:sym typeface="Arial"/>
              </a:rPr>
              <a:t>3</a:t>
            </a:r>
            <a:r>
              <a:rPr lang="en-US" sz="3200" b="0" i="0" u="none" strike="noStrike" cap="none">
                <a:solidFill>
                  <a:schemeClr val="dk1"/>
                </a:solidFill>
                <a:latin typeface="Arial"/>
                <a:ea typeface="Arial"/>
                <a:cs typeface="Arial"/>
                <a:sym typeface="Arial"/>
              </a:rPr>
              <a:t>   →   2 Ag   +   Cu(NO</a:t>
            </a:r>
            <a:r>
              <a:rPr lang="en-US" sz="3200" b="0" i="0" u="none" strike="noStrike" cap="none" baseline="-25000">
                <a:solidFill>
                  <a:schemeClr val="dk1"/>
                </a:solidFill>
                <a:latin typeface="Arial"/>
                <a:ea typeface="Arial"/>
                <a:cs typeface="Arial"/>
                <a:sym typeface="Arial"/>
              </a:rPr>
              <a:t>3</a:t>
            </a:r>
            <a:r>
              <a:rPr lang="en-US" sz="3200" b="0" i="0" u="none" strike="noStrike" cap="none">
                <a:solidFill>
                  <a:schemeClr val="dk1"/>
                </a:solidFill>
                <a:latin typeface="Arial"/>
                <a:ea typeface="Arial"/>
                <a:cs typeface="Arial"/>
                <a:sym typeface="Arial"/>
              </a:rPr>
              <a:t>)</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 </a:t>
            </a:r>
          </a:p>
        </p:txBody>
      </p:sp>
      <p:cxnSp>
        <p:nvCxnSpPr>
          <p:cNvPr id="1926" name="Shape 1926"/>
          <p:cNvCxnSpPr/>
          <p:nvPr/>
        </p:nvCxnSpPr>
        <p:spPr>
          <a:xfrm>
            <a:off x="3822700" y="2730500"/>
            <a:ext cx="0" cy="2563812"/>
          </a:xfrm>
          <a:prstGeom prst="straightConnector1">
            <a:avLst/>
          </a:prstGeom>
          <a:noFill/>
          <a:ln w="38100" cap="flat" cmpd="sng">
            <a:solidFill>
              <a:schemeClr val="dk1"/>
            </a:solidFill>
            <a:prstDash val="solid"/>
            <a:round/>
            <a:headEnd type="none" w="med" len="med"/>
            <a:tailEnd type="none" w="med" len="med"/>
          </a:ln>
        </p:spPr>
      </p:cxnSp>
      <p:sp>
        <p:nvSpPr>
          <p:cNvPr id="1927" name="Shape 1927"/>
          <p:cNvSpPr/>
          <p:nvPr/>
        </p:nvSpPr>
        <p:spPr>
          <a:xfrm>
            <a:off x="3883025" y="2665413"/>
            <a:ext cx="1422400" cy="2684462"/>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2 mol</a:t>
            </a:r>
          </a:p>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Ag</a:t>
            </a:r>
          </a:p>
          <a:p>
            <a:pPr marL="342900" marR="0" lvl="0" indent="-342900" algn="ctr" rtl="0">
              <a:spcBef>
                <a:spcPts val="1600"/>
              </a:spcBef>
              <a:spcAft>
                <a:spcPts val="0"/>
              </a:spcAft>
              <a:buSzPct val="25000"/>
              <a:buNone/>
            </a:pPr>
            <a:r>
              <a:rPr lang="en-US" sz="3200" b="0" i="0" u="none" strike="noStrike" cap="none">
                <a:solidFill>
                  <a:schemeClr val="dk1"/>
                </a:solidFill>
                <a:latin typeface="Arial"/>
                <a:ea typeface="Arial"/>
                <a:cs typeface="Arial"/>
                <a:sym typeface="Arial"/>
              </a:rPr>
              <a:t>1 mol</a:t>
            </a:r>
          </a:p>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Cu</a:t>
            </a:r>
          </a:p>
        </p:txBody>
      </p:sp>
      <p:cxnSp>
        <p:nvCxnSpPr>
          <p:cNvPr id="1928" name="Shape 1928"/>
          <p:cNvCxnSpPr/>
          <p:nvPr/>
        </p:nvCxnSpPr>
        <p:spPr>
          <a:xfrm>
            <a:off x="5359400" y="2732088"/>
            <a:ext cx="0" cy="2563812"/>
          </a:xfrm>
          <a:prstGeom prst="straightConnector1">
            <a:avLst/>
          </a:prstGeom>
          <a:noFill/>
          <a:ln w="38100" cap="flat" cmpd="sng">
            <a:solidFill>
              <a:schemeClr val="dk1"/>
            </a:solidFill>
            <a:prstDash val="solid"/>
            <a:round/>
            <a:headEnd type="none" w="med" len="med"/>
            <a:tailEnd type="none" w="med" len="med"/>
          </a:ln>
        </p:spPr>
      </p:cxnSp>
      <p:sp>
        <p:nvSpPr>
          <p:cNvPr id="1929" name="Shape 1929"/>
          <p:cNvSpPr/>
          <p:nvPr/>
        </p:nvSpPr>
        <p:spPr>
          <a:xfrm>
            <a:off x="5397500" y="2665413"/>
            <a:ext cx="1692275" cy="2684462"/>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107.87</a:t>
            </a:r>
          </a:p>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g Ag</a:t>
            </a:r>
          </a:p>
          <a:p>
            <a:pPr marL="342900" marR="0" lvl="0" indent="-342900" algn="ctr" rtl="0">
              <a:spcBef>
                <a:spcPts val="1600"/>
              </a:spcBef>
              <a:spcAft>
                <a:spcPts val="0"/>
              </a:spcAft>
              <a:buSzPct val="25000"/>
              <a:buNone/>
            </a:pPr>
            <a:r>
              <a:rPr lang="en-US" sz="3200" b="0" i="0" u="none" strike="noStrike" cap="none">
                <a:solidFill>
                  <a:schemeClr val="dk1"/>
                </a:solidFill>
                <a:latin typeface="Arial"/>
                <a:ea typeface="Arial"/>
                <a:cs typeface="Arial"/>
                <a:sym typeface="Arial"/>
              </a:rPr>
              <a:t>1 mol</a:t>
            </a:r>
          </a:p>
          <a:p>
            <a:pPr marL="342900" marR="0" lvl="0" indent="-342900" algn="ctr" rtl="0">
              <a:spcBef>
                <a:spcPts val="0"/>
              </a:spcBef>
              <a:spcAft>
                <a:spcPts val="0"/>
              </a:spcAft>
              <a:buSzPct val="25000"/>
              <a:buNone/>
            </a:pPr>
            <a:r>
              <a:rPr lang="en-US" sz="3200" b="0" i="0" u="none" strike="noStrike" cap="none">
                <a:solidFill>
                  <a:schemeClr val="dk1"/>
                </a:solidFill>
                <a:latin typeface="Arial"/>
                <a:ea typeface="Arial"/>
                <a:cs typeface="Arial"/>
                <a:sym typeface="Arial"/>
              </a:rPr>
              <a:t>Ag</a:t>
            </a:r>
          </a:p>
        </p:txBody>
      </p:sp>
      <p:sp>
        <p:nvSpPr>
          <p:cNvPr id="1930" name="Shape 1930"/>
          <p:cNvSpPr/>
          <p:nvPr/>
        </p:nvSpPr>
        <p:spPr>
          <a:xfrm>
            <a:off x="549275" y="2014538"/>
            <a:ext cx="1831975" cy="71755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rgbClr val="3366FF"/>
                </a:solidFill>
                <a:latin typeface="Arial"/>
                <a:ea typeface="Arial"/>
                <a:cs typeface="Arial"/>
                <a:sym typeface="Arial"/>
              </a:rPr>
              <a:t>12.0 g</a:t>
            </a:r>
          </a:p>
        </p:txBody>
      </p:sp>
      <p:sp>
        <p:nvSpPr>
          <p:cNvPr id="1931" name="Shape 1931"/>
          <p:cNvSpPr/>
          <p:nvPr/>
        </p:nvSpPr>
        <p:spPr>
          <a:xfrm>
            <a:off x="4918075" y="2014538"/>
            <a:ext cx="1158874" cy="71755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2800" b="0" i="0" u="none" strike="noStrike" cap="none">
                <a:solidFill>
                  <a:srgbClr val="3366FF"/>
                </a:solidFill>
                <a:latin typeface="Arial"/>
                <a:ea typeface="Arial"/>
                <a:cs typeface="Arial"/>
                <a:sym typeface="Arial"/>
              </a:rPr>
              <a:t>? g</a:t>
            </a:r>
          </a:p>
        </p:txBody>
      </p:sp>
      <p:sp>
        <p:nvSpPr>
          <p:cNvPr id="1932" name="Shape 1932"/>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cxnSp>
        <p:nvCxnSpPr>
          <p:cNvPr id="1933" name="Shape 1933"/>
          <p:cNvCxnSpPr/>
          <p:nvPr/>
        </p:nvCxnSpPr>
        <p:spPr>
          <a:xfrm rot="10800000" flipH="1">
            <a:off x="1241425" y="3357563"/>
            <a:ext cx="854074" cy="207961"/>
          </a:xfrm>
          <a:prstGeom prst="straightConnector1">
            <a:avLst/>
          </a:prstGeom>
          <a:noFill/>
          <a:ln w="19050" cap="flat" cmpd="sng">
            <a:solidFill>
              <a:srgbClr val="FF0000"/>
            </a:solidFill>
            <a:prstDash val="solid"/>
            <a:round/>
            <a:headEnd type="none" w="med" len="med"/>
            <a:tailEnd type="none" w="med" len="med"/>
          </a:ln>
        </p:spPr>
      </p:cxnSp>
      <p:cxnSp>
        <p:nvCxnSpPr>
          <p:cNvPr id="1934" name="Shape 1934"/>
          <p:cNvCxnSpPr/>
          <p:nvPr/>
        </p:nvCxnSpPr>
        <p:spPr>
          <a:xfrm rot="10800000" flipH="1">
            <a:off x="2601913" y="4579938"/>
            <a:ext cx="854074" cy="207961"/>
          </a:xfrm>
          <a:prstGeom prst="straightConnector1">
            <a:avLst/>
          </a:prstGeom>
          <a:noFill/>
          <a:ln w="19050" cap="flat" cmpd="sng">
            <a:solidFill>
              <a:srgbClr val="FF0000"/>
            </a:solidFill>
            <a:prstDash val="solid"/>
            <a:round/>
            <a:headEnd type="none" w="med" len="med"/>
            <a:tailEnd type="none" w="med" len="med"/>
          </a:ln>
        </p:spPr>
      </p:cxnSp>
      <p:cxnSp>
        <p:nvCxnSpPr>
          <p:cNvPr id="1935" name="Shape 1935"/>
          <p:cNvCxnSpPr/>
          <p:nvPr/>
        </p:nvCxnSpPr>
        <p:spPr>
          <a:xfrm flipH="1">
            <a:off x="2808287" y="2790825"/>
            <a:ext cx="701674" cy="812799"/>
          </a:xfrm>
          <a:prstGeom prst="straightConnector1">
            <a:avLst/>
          </a:prstGeom>
          <a:noFill/>
          <a:ln w="19050" cap="flat" cmpd="sng">
            <a:solidFill>
              <a:srgbClr val="FF0000"/>
            </a:solidFill>
            <a:prstDash val="solid"/>
            <a:round/>
            <a:headEnd type="none" w="med" len="med"/>
            <a:tailEnd type="none" w="med" len="med"/>
          </a:ln>
        </p:spPr>
      </p:cxnSp>
      <p:cxnSp>
        <p:nvCxnSpPr>
          <p:cNvPr id="1936" name="Shape 1936"/>
          <p:cNvCxnSpPr/>
          <p:nvPr/>
        </p:nvCxnSpPr>
        <p:spPr>
          <a:xfrm flipH="1">
            <a:off x="4327525" y="4041775"/>
            <a:ext cx="701674" cy="812799"/>
          </a:xfrm>
          <a:prstGeom prst="straightConnector1">
            <a:avLst/>
          </a:prstGeom>
          <a:noFill/>
          <a:ln w="19050" cap="flat" cmpd="sng">
            <a:solidFill>
              <a:srgbClr val="FF0000"/>
            </a:solidFill>
            <a:prstDash val="solid"/>
            <a:round/>
            <a:headEnd type="none" w="med" len="med"/>
            <a:tailEnd type="none" w="med" len="med"/>
          </a:ln>
        </p:spPr>
      </p:cxnSp>
      <p:cxnSp>
        <p:nvCxnSpPr>
          <p:cNvPr id="1937" name="Shape 1937"/>
          <p:cNvCxnSpPr/>
          <p:nvPr/>
        </p:nvCxnSpPr>
        <p:spPr>
          <a:xfrm flipH="1">
            <a:off x="4337050" y="2832100"/>
            <a:ext cx="701674" cy="812799"/>
          </a:xfrm>
          <a:prstGeom prst="straightConnector1">
            <a:avLst/>
          </a:prstGeom>
          <a:noFill/>
          <a:ln w="19050" cap="flat" cmpd="sng">
            <a:solidFill>
              <a:srgbClr val="FF0000"/>
            </a:solidFill>
            <a:prstDash val="solid"/>
            <a:round/>
            <a:headEnd type="none" w="med" len="med"/>
            <a:tailEnd type="none" w="med" len="med"/>
          </a:ln>
        </p:spPr>
      </p:cxnSp>
      <p:cxnSp>
        <p:nvCxnSpPr>
          <p:cNvPr id="1938" name="Shape 1938"/>
          <p:cNvCxnSpPr/>
          <p:nvPr/>
        </p:nvCxnSpPr>
        <p:spPr>
          <a:xfrm flipH="1">
            <a:off x="5989638" y="4035425"/>
            <a:ext cx="701674" cy="812799"/>
          </a:xfrm>
          <a:prstGeom prst="straightConnector1">
            <a:avLst/>
          </a:prstGeom>
          <a:noFill/>
          <a:ln w="19050" cap="flat" cmpd="sng">
            <a:solidFill>
              <a:srgbClr val="FF0000"/>
            </a:solidFill>
            <a:prstDash val="solid"/>
            <a:round/>
            <a:headEnd type="none" w="med" len="med"/>
            <a:tailEnd type="none" w="med" len="med"/>
          </a:ln>
        </p:spPr>
      </p:cxnSp>
      <p:grpSp>
        <p:nvGrpSpPr>
          <p:cNvPr id="1939" name="Shape 1939"/>
          <p:cNvGrpSpPr/>
          <p:nvPr/>
        </p:nvGrpSpPr>
        <p:grpSpPr>
          <a:xfrm>
            <a:off x="511175" y="5751512"/>
            <a:ext cx="1219199" cy="481011"/>
            <a:chOff x="186" y="1092"/>
            <a:chExt cx="767" cy="302"/>
          </a:xfrm>
        </p:grpSpPr>
        <p:cxnSp>
          <p:nvCxnSpPr>
            <p:cNvPr id="1940" name="Shape 1940"/>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1941" name="Shape 1941"/>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1942" name="Shape 1942"/>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1943" name="Shape 1943"/>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1944" name="Shape 1944"/>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1945" name="Shape 1945"/>
          <p:cNvSpPr/>
          <p:nvPr/>
        </p:nvSpPr>
        <p:spPr>
          <a:xfrm>
            <a:off x="520700" y="5713412"/>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46" name="Shape 1946"/>
          <p:cNvSpPr txBox="1"/>
          <p:nvPr/>
        </p:nvSpPr>
        <p:spPr>
          <a:xfrm>
            <a:off x="566737" y="6256337"/>
            <a:ext cx="41116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Cu</a:t>
            </a:r>
          </a:p>
        </p:txBody>
      </p:sp>
      <p:sp>
        <p:nvSpPr>
          <p:cNvPr id="1947" name="Shape 1947"/>
          <p:cNvSpPr txBox="1"/>
          <p:nvPr/>
        </p:nvSpPr>
        <p:spPr>
          <a:xfrm>
            <a:off x="1189037" y="6256337"/>
            <a:ext cx="4016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Ag</a:t>
            </a:r>
          </a:p>
        </p:txBody>
      </p:sp>
      <p:cxnSp>
        <p:nvCxnSpPr>
          <p:cNvPr id="1948" name="Shape 1948"/>
          <p:cNvCxnSpPr/>
          <p:nvPr/>
        </p:nvCxnSpPr>
        <p:spPr>
          <a:xfrm>
            <a:off x="844550" y="5988050"/>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1949" name="Shape 1949"/>
          <p:cNvCxnSpPr/>
          <p:nvPr/>
        </p:nvCxnSpPr>
        <p:spPr>
          <a:xfrm rot="10800000" flipH="1">
            <a:off x="1370012" y="5751513"/>
            <a:ext cx="260350" cy="233361"/>
          </a:xfrm>
          <a:prstGeom prst="straightConnector1">
            <a:avLst/>
          </a:prstGeom>
          <a:noFill/>
          <a:ln w="31750" cap="flat" cmpd="sng">
            <a:solidFill>
              <a:srgbClr val="800000"/>
            </a:solidFill>
            <a:prstDash val="solid"/>
            <a:round/>
            <a:headEnd type="none" w="med" len="med"/>
            <a:tailEnd type="none" w="med" len="med"/>
          </a:ln>
        </p:spPr>
      </p:cxnSp>
      <p:grpSp>
        <p:nvGrpSpPr>
          <p:cNvPr id="1950" name="Shape 1950"/>
          <p:cNvGrpSpPr/>
          <p:nvPr/>
        </p:nvGrpSpPr>
        <p:grpSpPr>
          <a:xfrm>
            <a:off x="1598613" y="5695950"/>
            <a:ext cx="88900" cy="88900"/>
            <a:chOff x="925" y="1217"/>
            <a:chExt cx="56" cy="56"/>
          </a:xfrm>
        </p:grpSpPr>
        <p:sp>
          <p:nvSpPr>
            <p:cNvPr id="1951" name="Shape 1951"/>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952" name="Shape 1952"/>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1953" name="Shape 1953"/>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1954" name="Shape 1954"/>
          <p:cNvSpPr txBox="1"/>
          <p:nvPr/>
        </p:nvSpPr>
        <p:spPr>
          <a:xfrm>
            <a:off x="2032000" y="5848350"/>
            <a:ext cx="18748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Ag = 12.0 g Cu</a:t>
            </a:r>
          </a:p>
        </p:txBody>
      </p:sp>
      <p:sp>
        <p:nvSpPr>
          <p:cNvPr id="1955" name="Shape 1955"/>
          <p:cNvSpPr txBox="1"/>
          <p:nvPr/>
        </p:nvSpPr>
        <p:spPr>
          <a:xfrm>
            <a:off x="3887787" y="5986462"/>
            <a:ext cx="11779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63.55 g Cu</a:t>
            </a:r>
          </a:p>
        </p:txBody>
      </p:sp>
      <p:sp>
        <p:nvSpPr>
          <p:cNvPr id="1956" name="Shape 1956"/>
          <p:cNvSpPr txBox="1"/>
          <p:nvPr/>
        </p:nvSpPr>
        <p:spPr>
          <a:xfrm>
            <a:off x="7343775" y="5859462"/>
            <a:ext cx="123031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40.7 g Ag</a:t>
            </a:r>
          </a:p>
        </p:txBody>
      </p:sp>
      <p:sp>
        <p:nvSpPr>
          <p:cNvPr id="1957" name="Shape 1957"/>
          <p:cNvSpPr/>
          <p:nvPr/>
        </p:nvSpPr>
        <p:spPr>
          <a:xfrm>
            <a:off x="3921125" y="5721350"/>
            <a:ext cx="996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Cu</a:t>
            </a:r>
          </a:p>
        </p:txBody>
      </p:sp>
      <p:sp>
        <p:nvSpPr>
          <p:cNvPr id="1958" name="Shape 1958"/>
          <p:cNvSpPr/>
          <p:nvPr/>
        </p:nvSpPr>
        <p:spPr>
          <a:xfrm>
            <a:off x="5038725" y="5715000"/>
            <a:ext cx="9858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Ag</a:t>
            </a:r>
          </a:p>
        </p:txBody>
      </p:sp>
      <p:grpSp>
        <p:nvGrpSpPr>
          <p:cNvPr id="1959" name="Shape 1959"/>
          <p:cNvGrpSpPr/>
          <p:nvPr/>
        </p:nvGrpSpPr>
        <p:grpSpPr>
          <a:xfrm>
            <a:off x="3922713" y="5759450"/>
            <a:ext cx="1089025" cy="542925"/>
            <a:chOff x="2353" y="2935"/>
            <a:chExt cx="1505" cy="342"/>
          </a:xfrm>
        </p:grpSpPr>
        <p:sp>
          <p:nvSpPr>
            <p:cNvPr id="1960" name="Shape 1960"/>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961" name="Shape 1961"/>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1962" name="Shape 1962"/>
          <p:cNvSpPr/>
          <p:nvPr/>
        </p:nvSpPr>
        <p:spPr>
          <a:xfrm>
            <a:off x="5037137" y="5984875"/>
            <a:ext cx="996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Cu</a:t>
            </a:r>
          </a:p>
        </p:txBody>
      </p:sp>
      <p:cxnSp>
        <p:nvCxnSpPr>
          <p:cNvPr id="1963" name="Shape 1963"/>
          <p:cNvCxnSpPr/>
          <p:nvPr/>
        </p:nvCxnSpPr>
        <p:spPr>
          <a:xfrm rot="10800000" flipH="1">
            <a:off x="3406775" y="6019800"/>
            <a:ext cx="436563" cy="60324"/>
          </a:xfrm>
          <a:prstGeom prst="straightConnector1">
            <a:avLst/>
          </a:prstGeom>
          <a:noFill/>
          <a:ln w="9525" cap="flat" cmpd="sng">
            <a:solidFill>
              <a:srgbClr val="FF0000"/>
            </a:solidFill>
            <a:prstDash val="solid"/>
            <a:round/>
            <a:headEnd type="none" w="med" len="med"/>
            <a:tailEnd type="none" w="med" len="med"/>
          </a:ln>
        </p:spPr>
      </p:cxnSp>
      <p:cxnSp>
        <p:nvCxnSpPr>
          <p:cNvPr id="1964" name="Shape 1964"/>
          <p:cNvCxnSpPr/>
          <p:nvPr/>
        </p:nvCxnSpPr>
        <p:spPr>
          <a:xfrm rot="10800000" flipH="1">
            <a:off x="4543425" y="6121399"/>
            <a:ext cx="414337" cy="96838"/>
          </a:xfrm>
          <a:prstGeom prst="straightConnector1">
            <a:avLst/>
          </a:prstGeom>
          <a:noFill/>
          <a:ln w="9525" cap="flat" cmpd="sng">
            <a:solidFill>
              <a:srgbClr val="FF0000"/>
            </a:solidFill>
            <a:prstDash val="solid"/>
            <a:round/>
            <a:headEnd type="none" w="med" len="med"/>
            <a:tailEnd type="none" w="med" len="med"/>
          </a:ln>
        </p:spPr>
      </p:cxnSp>
      <p:grpSp>
        <p:nvGrpSpPr>
          <p:cNvPr id="1965" name="Shape 1965"/>
          <p:cNvGrpSpPr/>
          <p:nvPr/>
        </p:nvGrpSpPr>
        <p:grpSpPr>
          <a:xfrm>
            <a:off x="5051424" y="5753099"/>
            <a:ext cx="996949" cy="542925"/>
            <a:chOff x="3884" y="2930"/>
            <a:chExt cx="542" cy="342"/>
          </a:xfrm>
        </p:grpSpPr>
        <p:sp>
          <p:nvSpPr>
            <p:cNvPr id="1966" name="Shape 1966"/>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967" name="Shape 1967"/>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1968" name="Shape 1968"/>
          <p:cNvCxnSpPr/>
          <p:nvPr/>
        </p:nvCxnSpPr>
        <p:spPr>
          <a:xfrm rot="10800000" flipH="1">
            <a:off x="4183062" y="5857874"/>
            <a:ext cx="620711" cy="93663"/>
          </a:xfrm>
          <a:prstGeom prst="straightConnector1">
            <a:avLst/>
          </a:prstGeom>
          <a:noFill/>
          <a:ln w="9525" cap="flat" cmpd="sng">
            <a:solidFill>
              <a:srgbClr val="FF0000"/>
            </a:solidFill>
            <a:prstDash val="solid"/>
            <a:round/>
            <a:headEnd type="none" w="med" len="med"/>
            <a:tailEnd type="none" w="med" len="med"/>
          </a:ln>
        </p:spPr>
      </p:cxnSp>
      <p:cxnSp>
        <p:nvCxnSpPr>
          <p:cNvPr id="1969" name="Shape 1969"/>
          <p:cNvCxnSpPr/>
          <p:nvPr/>
        </p:nvCxnSpPr>
        <p:spPr>
          <a:xfrm rot="10800000" flipH="1">
            <a:off x="5284787" y="6126162"/>
            <a:ext cx="669925" cy="95250"/>
          </a:xfrm>
          <a:prstGeom prst="straightConnector1">
            <a:avLst/>
          </a:prstGeom>
          <a:noFill/>
          <a:ln w="9525" cap="flat" cmpd="sng">
            <a:solidFill>
              <a:srgbClr val="FF0000"/>
            </a:solidFill>
            <a:prstDash val="solid"/>
            <a:round/>
            <a:headEnd type="none" w="med" len="med"/>
            <a:tailEnd type="none" w="med" len="med"/>
          </a:ln>
        </p:spPr>
      </p:cxnSp>
      <p:sp>
        <p:nvSpPr>
          <p:cNvPr id="1970" name="Shape 1970"/>
          <p:cNvSpPr/>
          <p:nvPr/>
        </p:nvSpPr>
        <p:spPr>
          <a:xfrm rot="10800000" flipH="1">
            <a:off x="592137" y="5768974"/>
            <a:ext cx="263525" cy="223837"/>
          </a:xfrm>
          <a:custGeom>
            <a:avLst/>
            <a:gdLst/>
            <a:ahLst/>
            <a:cxnLst/>
            <a:rect l="0" t="0" r="0" b="0"/>
            <a:pathLst>
              <a:path w="188" h="1" extrusionOk="0">
                <a:moveTo>
                  <a:pt x="0" y="1"/>
                </a:moveTo>
                <a:lnTo>
                  <a:pt x="188" y="0"/>
                </a:lnTo>
              </a:path>
            </a:pathLst>
          </a:custGeom>
          <a:noFill/>
          <a:ln w="31750" cap="flat" cmpd="sng">
            <a:solidFill>
              <a:srgbClr val="8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71" name="Shape 1971"/>
          <p:cNvSpPr/>
          <p:nvPr/>
        </p:nvSpPr>
        <p:spPr>
          <a:xfrm>
            <a:off x="6038850" y="5715000"/>
            <a:ext cx="12795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107.87 g Ag</a:t>
            </a:r>
          </a:p>
        </p:txBody>
      </p:sp>
      <p:sp>
        <p:nvSpPr>
          <p:cNvPr id="1972" name="Shape 1972"/>
          <p:cNvSpPr/>
          <p:nvPr/>
        </p:nvSpPr>
        <p:spPr>
          <a:xfrm>
            <a:off x="6167437" y="5984875"/>
            <a:ext cx="9858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Ag</a:t>
            </a:r>
          </a:p>
        </p:txBody>
      </p:sp>
      <p:grpSp>
        <p:nvGrpSpPr>
          <p:cNvPr id="1973" name="Shape 1973"/>
          <p:cNvGrpSpPr/>
          <p:nvPr/>
        </p:nvGrpSpPr>
        <p:grpSpPr>
          <a:xfrm>
            <a:off x="6083299" y="5753099"/>
            <a:ext cx="1233488" cy="542925"/>
            <a:chOff x="3884" y="2930"/>
            <a:chExt cx="542" cy="342"/>
          </a:xfrm>
        </p:grpSpPr>
        <p:sp>
          <p:nvSpPr>
            <p:cNvPr id="1974" name="Shape 1974"/>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975" name="Shape 1975"/>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1976" name="Shape 1976"/>
          <p:cNvCxnSpPr/>
          <p:nvPr/>
        </p:nvCxnSpPr>
        <p:spPr>
          <a:xfrm rot="10800000" flipH="1">
            <a:off x="5275262" y="5859462"/>
            <a:ext cx="733425" cy="88900"/>
          </a:xfrm>
          <a:prstGeom prst="straightConnector1">
            <a:avLst/>
          </a:prstGeom>
          <a:noFill/>
          <a:ln w="9525" cap="flat" cmpd="sng">
            <a:solidFill>
              <a:srgbClr val="FF0000"/>
            </a:solidFill>
            <a:prstDash val="solid"/>
            <a:round/>
            <a:headEnd type="none" w="med" len="med"/>
            <a:tailEnd type="none" w="med" len="med"/>
          </a:ln>
        </p:spPr>
      </p:cxnSp>
      <p:cxnSp>
        <p:nvCxnSpPr>
          <p:cNvPr id="1977" name="Shape 1977"/>
          <p:cNvCxnSpPr/>
          <p:nvPr/>
        </p:nvCxnSpPr>
        <p:spPr>
          <a:xfrm rot="10800000" flipH="1">
            <a:off x="6432550" y="6130924"/>
            <a:ext cx="681037" cy="88900"/>
          </a:xfrm>
          <a:prstGeom prst="straightConnector1">
            <a:avLst/>
          </a:prstGeom>
          <a:noFill/>
          <a:ln w="9525" cap="flat" cmpd="sng">
            <a:solidFill>
              <a:srgbClr val="FF0000"/>
            </a:solidFill>
            <a:prstDash val="solid"/>
            <a:round/>
            <a:headEnd type="none" w="med" len="med"/>
            <a:tailEnd type="none" w="med" len="med"/>
          </a:ln>
        </p:spPr>
      </p:cxnSp>
      <p:sp>
        <p:nvSpPr>
          <p:cNvPr id="1978" name="Shape 1978"/>
          <p:cNvSpPr txBox="1"/>
          <p:nvPr/>
        </p:nvSpPr>
        <p:spPr>
          <a:xfrm>
            <a:off x="7585075" y="5697537"/>
            <a:ext cx="1009649"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i="0" u="none" strike="noStrike" cap="none">
                <a:solidFill>
                  <a:srgbClr val="3366FF"/>
                </a:solidFill>
                <a:latin typeface="Arial Narrow"/>
                <a:ea typeface="Arial Narrow"/>
                <a:cs typeface="Arial Narrow"/>
                <a:sym typeface="Arial Narrow"/>
              </a:rPr>
              <a:t>40.7 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5"/>
                                        </p:tgtEl>
                                        <p:attrNameLst>
                                          <p:attrName>style.visibility</p:attrName>
                                        </p:attrNameLst>
                                      </p:cBhvr>
                                      <p:to>
                                        <p:strVal val="visible"/>
                                      </p:to>
                                    </p:set>
                                    <p:animEffect transition="in" filter="fade">
                                      <p:cBhvr>
                                        <p:cTn id="7" dur="500"/>
                                        <p:tgtEl>
                                          <p:spTgt spid="19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0"/>
                                        </p:tgtEl>
                                        <p:attrNameLst>
                                          <p:attrName>style.visibility</p:attrName>
                                        </p:attrNameLst>
                                      </p:cBhvr>
                                      <p:to>
                                        <p:strVal val="visible"/>
                                      </p:to>
                                    </p:set>
                                    <p:animEffect transition="in" filter="fade">
                                      <p:cBhvr>
                                        <p:cTn id="12" dur="500"/>
                                        <p:tgtEl>
                                          <p:spTgt spid="193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31"/>
                                        </p:tgtEl>
                                        <p:attrNameLst>
                                          <p:attrName>style.visibility</p:attrName>
                                        </p:attrNameLst>
                                      </p:cBhvr>
                                      <p:to>
                                        <p:strVal val="visible"/>
                                      </p:to>
                                    </p:set>
                                    <p:animEffect transition="in" filter="fade">
                                      <p:cBhvr>
                                        <p:cTn id="16" dur="500"/>
                                        <p:tgtEl>
                                          <p:spTgt spid="19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22"/>
                                        </p:tgtEl>
                                        <p:attrNameLst>
                                          <p:attrName>style.visibility</p:attrName>
                                        </p:attrNameLst>
                                      </p:cBhvr>
                                      <p:to>
                                        <p:strVal val="visible"/>
                                      </p:to>
                                    </p:set>
                                    <p:animEffect transition="in" filter="fade">
                                      <p:cBhvr>
                                        <p:cTn id="21" dur="500"/>
                                        <p:tgtEl>
                                          <p:spTgt spid="1922"/>
                                        </p:tgtEl>
                                      </p:cBhvr>
                                    </p:animEffect>
                                  </p:childTnLst>
                                </p:cTn>
                              </p:par>
                              <p:par>
                                <p:cTn id="22" presetID="10" presetClass="entr" presetSubtype="0" fill="hold" nodeType="withEffect">
                                  <p:stCondLst>
                                    <p:cond delay="0"/>
                                  </p:stCondLst>
                                  <p:childTnLst>
                                    <p:set>
                                      <p:cBhvr>
                                        <p:cTn id="23" dur="1" fill="hold">
                                          <p:stCondLst>
                                            <p:cond delay="0"/>
                                          </p:stCondLst>
                                        </p:cTn>
                                        <p:tgtEl>
                                          <p:spTgt spid="1921"/>
                                        </p:tgtEl>
                                        <p:attrNameLst>
                                          <p:attrName>style.visibility</p:attrName>
                                        </p:attrNameLst>
                                      </p:cBhvr>
                                      <p:to>
                                        <p:strVal val="visible"/>
                                      </p:to>
                                    </p:set>
                                    <p:animEffect transition="in" filter="fade">
                                      <p:cBhvr>
                                        <p:cTn id="24" dur="500"/>
                                        <p:tgtEl>
                                          <p:spTgt spid="192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920"/>
                                        </p:tgtEl>
                                        <p:attrNameLst>
                                          <p:attrName>style.visibility</p:attrName>
                                        </p:attrNameLst>
                                      </p:cBhvr>
                                      <p:to>
                                        <p:strVal val="visible"/>
                                      </p:to>
                                    </p:set>
                                    <p:anim calcmode="lin" valueType="num">
                                      <p:cBhvr additive="base">
                                        <p:cTn id="29" dur="500"/>
                                        <p:tgtEl>
                                          <p:spTgt spid="1920"/>
                                        </p:tgtEl>
                                        <p:attrNameLst>
                                          <p:attrName>ppt_x</p:attrName>
                                        </p:attrNameLst>
                                      </p:cBhvr>
                                      <p:tavLst>
                                        <p:tav tm="0">
                                          <p:val>
                                            <p:strVal val="#ppt_x-1"/>
                                          </p:val>
                                        </p:tav>
                                        <p:tav tm="100000">
                                          <p:val>
                                            <p:strVal val="#ppt_x"/>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23"/>
                                        </p:tgtEl>
                                        <p:attrNameLst>
                                          <p:attrName>style.visibility</p:attrName>
                                        </p:attrNameLst>
                                      </p:cBhvr>
                                      <p:to>
                                        <p:strVal val="visible"/>
                                      </p:to>
                                    </p:set>
                                    <p:animEffect transition="in" filter="fade">
                                      <p:cBhvr>
                                        <p:cTn id="34" dur="500"/>
                                        <p:tgtEl>
                                          <p:spTgt spid="19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33"/>
                                        </p:tgtEl>
                                        <p:attrNameLst>
                                          <p:attrName>style.visibility</p:attrName>
                                        </p:attrNameLst>
                                      </p:cBhvr>
                                      <p:to>
                                        <p:strVal val="visible"/>
                                      </p:to>
                                    </p:set>
                                    <p:animEffect transition="in" filter="fade">
                                      <p:cBhvr>
                                        <p:cTn id="39" dur="500"/>
                                        <p:tgtEl>
                                          <p:spTgt spid="1933"/>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934"/>
                                        </p:tgtEl>
                                        <p:attrNameLst>
                                          <p:attrName>style.visibility</p:attrName>
                                        </p:attrNameLst>
                                      </p:cBhvr>
                                      <p:to>
                                        <p:strVal val="visible"/>
                                      </p:to>
                                    </p:set>
                                    <p:animEffect transition="in" filter="fade">
                                      <p:cBhvr>
                                        <p:cTn id="43" dur="500"/>
                                        <p:tgtEl>
                                          <p:spTgt spid="19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26"/>
                                        </p:tgtEl>
                                        <p:attrNameLst>
                                          <p:attrName>style.visibility</p:attrName>
                                        </p:attrNameLst>
                                      </p:cBhvr>
                                      <p:to>
                                        <p:strVal val="visible"/>
                                      </p:to>
                                    </p:set>
                                    <p:animEffect transition="in" filter="fade">
                                      <p:cBhvr>
                                        <p:cTn id="48" dur="500"/>
                                        <p:tgtEl>
                                          <p:spTgt spid="19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27"/>
                                        </p:tgtEl>
                                        <p:attrNameLst>
                                          <p:attrName>style.visibility</p:attrName>
                                        </p:attrNameLst>
                                      </p:cBhvr>
                                      <p:to>
                                        <p:strVal val="visible"/>
                                      </p:to>
                                    </p:set>
                                    <p:animEffect transition="in" filter="fade">
                                      <p:cBhvr>
                                        <p:cTn id="53" dur="500"/>
                                        <p:tgtEl>
                                          <p:spTgt spid="19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35"/>
                                        </p:tgtEl>
                                        <p:attrNameLst>
                                          <p:attrName>style.visibility</p:attrName>
                                        </p:attrNameLst>
                                      </p:cBhvr>
                                      <p:to>
                                        <p:strVal val="visible"/>
                                      </p:to>
                                    </p:set>
                                    <p:animEffect transition="in" filter="fade">
                                      <p:cBhvr>
                                        <p:cTn id="58" dur="500"/>
                                        <p:tgtEl>
                                          <p:spTgt spid="1935"/>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1936"/>
                                        </p:tgtEl>
                                        <p:attrNameLst>
                                          <p:attrName>style.visibility</p:attrName>
                                        </p:attrNameLst>
                                      </p:cBhvr>
                                      <p:to>
                                        <p:strVal val="visible"/>
                                      </p:to>
                                    </p:set>
                                    <p:animEffect transition="in" filter="fade">
                                      <p:cBhvr>
                                        <p:cTn id="62" dur="500"/>
                                        <p:tgtEl>
                                          <p:spTgt spid="193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28"/>
                                        </p:tgtEl>
                                        <p:attrNameLst>
                                          <p:attrName>style.visibility</p:attrName>
                                        </p:attrNameLst>
                                      </p:cBhvr>
                                      <p:to>
                                        <p:strVal val="visible"/>
                                      </p:to>
                                    </p:set>
                                    <p:animEffect transition="in" filter="fade">
                                      <p:cBhvr>
                                        <p:cTn id="67" dur="500"/>
                                        <p:tgtEl>
                                          <p:spTgt spid="19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29"/>
                                        </p:tgtEl>
                                        <p:attrNameLst>
                                          <p:attrName>style.visibility</p:attrName>
                                        </p:attrNameLst>
                                      </p:cBhvr>
                                      <p:to>
                                        <p:strVal val="visible"/>
                                      </p:to>
                                    </p:set>
                                    <p:animEffect transition="in" filter="fade">
                                      <p:cBhvr>
                                        <p:cTn id="72" dur="500"/>
                                        <p:tgtEl>
                                          <p:spTgt spid="19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37"/>
                                        </p:tgtEl>
                                        <p:attrNameLst>
                                          <p:attrName>style.visibility</p:attrName>
                                        </p:attrNameLst>
                                      </p:cBhvr>
                                      <p:to>
                                        <p:strVal val="visible"/>
                                      </p:to>
                                    </p:set>
                                    <p:animEffect transition="in" filter="fade">
                                      <p:cBhvr>
                                        <p:cTn id="77" dur="500"/>
                                        <p:tgtEl>
                                          <p:spTgt spid="1937"/>
                                        </p:tgtEl>
                                      </p:cBhvr>
                                    </p:animEffec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938"/>
                                        </p:tgtEl>
                                        <p:attrNameLst>
                                          <p:attrName>style.visibility</p:attrName>
                                        </p:attrNameLst>
                                      </p:cBhvr>
                                      <p:to>
                                        <p:strVal val="visible"/>
                                      </p:to>
                                    </p:set>
                                    <p:animEffect transition="in" filter="fade">
                                      <p:cBhvr>
                                        <p:cTn id="81" dur="500"/>
                                        <p:tgtEl>
                                          <p:spTgt spid="193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924"/>
                                        </p:tgtEl>
                                        <p:attrNameLst>
                                          <p:attrName>style.visibility</p:attrName>
                                        </p:attrNameLst>
                                      </p:cBhvr>
                                      <p:to>
                                        <p:strVal val="visible"/>
                                      </p:to>
                                    </p:set>
                                    <p:animEffect transition="in" filter="fade">
                                      <p:cBhvr>
                                        <p:cTn id="86" dur="500"/>
                                        <p:tgtEl>
                                          <p:spTgt spid="192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939"/>
                                        </p:tgtEl>
                                        <p:attrNameLst>
                                          <p:attrName>style.visibility</p:attrName>
                                        </p:attrNameLst>
                                      </p:cBhvr>
                                      <p:to>
                                        <p:strVal val="visible"/>
                                      </p:to>
                                    </p:set>
                                    <p:animEffect transition="in" filter="fade">
                                      <p:cBhvr>
                                        <p:cTn id="91" dur="500"/>
                                        <p:tgtEl>
                                          <p:spTgt spid="193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946"/>
                                        </p:tgtEl>
                                        <p:attrNameLst>
                                          <p:attrName>style.visibility</p:attrName>
                                        </p:attrNameLst>
                                      </p:cBhvr>
                                      <p:to>
                                        <p:strVal val="visible"/>
                                      </p:to>
                                    </p:set>
                                    <p:animEffect transition="in" filter="fade">
                                      <p:cBhvr>
                                        <p:cTn id="96" dur="1000"/>
                                        <p:tgtEl>
                                          <p:spTgt spid="19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947"/>
                                        </p:tgtEl>
                                        <p:attrNameLst>
                                          <p:attrName>style.visibility</p:attrName>
                                        </p:attrNameLst>
                                      </p:cBhvr>
                                      <p:to>
                                        <p:strVal val="visible"/>
                                      </p:to>
                                    </p:set>
                                    <p:animEffect transition="in" filter="fade">
                                      <p:cBhvr>
                                        <p:cTn id="101" dur="1000"/>
                                        <p:tgtEl>
                                          <p:spTgt spid="1947"/>
                                        </p:tgtEl>
                                      </p:cBhvr>
                                    </p:animEffect>
                                  </p:childTnLst>
                                </p:cTn>
                              </p:par>
                            </p:childTnLst>
                          </p:cTn>
                        </p:par>
                      </p:childTnLst>
                    </p:cTn>
                  </p:par>
                  <p:par>
                    <p:cTn id="102" fill="hold">
                      <p:stCondLst>
                        <p:cond delay="indefinite"/>
                      </p:stCondLst>
                      <p:childTnLst>
                        <p:par>
                          <p:cTn id="103" fill="hold">
                            <p:stCondLst>
                              <p:cond delay="0"/>
                            </p:stCondLst>
                            <p:childTnLst>
                              <p:par>
                                <p:cTn id="104" presetID="23" presetClass="entr" presetSubtype="16" fill="hold" nodeType="clickEffect">
                                  <p:stCondLst>
                                    <p:cond delay="0"/>
                                  </p:stCondLst>
                                  <p:childTnLst>
                                    <p:set>
                                      <p:cBhvr>
                                        <p:cTn id="105" dur="1" fill="hold">
                                          <p:stCondLst>
                                            <p:cond delay="0"/>
                                          </p:stCondLst>
                                        </p:cTn>
                                        <p:tgtEl>
                                          <p:spTgt spid="1945"/>
                                        </p:tgtEl>
                                        <p:attrNameLst>
                                          <p:attrName>style.visibility</p:attrName>
                                        </p:attrNameLst>
                                      </p:cBhvr>
                                      <p:to>
                                        <p:strVal val="visible"/>
                                      </p:to>
                                    </p:set>
                                    <p:anim calcmode="lin" valueType="num">
                                      <p:cBhvr additive="base">
                                        <p:cTn id="106" dur="500"/>
                                        <p:tgtEl>
                                          <p:spTgt spid="1945"/>
                                        </p:tgtEl>
                                        <p:attrNameLst>
                                          <p:attrName>ppt_w</p:attrName>
                                        </p:attrNameLst>
                                      </p:cBhvr>
                                      <p:tavLst>
                                        <p:tav tm="0">
                                          <p:val>
                                            <p:strVal val="0"/>
                                          </p:val>
                                        </p:tav>
                                        <p:tav tm="100000">
                                          <p:val>
                                            <p:strVal val="#ppt_w"/>
                                          </p:val>
                                        </p:tav>
                                      </p:tavLst>
                                    </p:anim>
                                    <p:anim calcmode="lin" valueType="num">
                                      <p:cBhvr additive="base">
                                        <p:cTn id="107" dur="500"/>
                                        <p:tgtEl>
                                          <p:spTgt spid="1945"/>
                                        </p:tgtEl>
                                        <p:attrNameLst>
                                          <p:attrName>ppt_h</p:attrName>
                                        </p:attrNameLst>
                                      </p:cBhvr>
                                      <p:tavLst>
                                        <p:tav tm="0">
                                          <p:val>
                                            <p:strVal val="0"/>
                                          </p:val>
                                        </p:tav>
                                        <p:tav tm="100000">
                                          <p:val>
                                            <p:strVal val="#ppt_h"/>
                                          </p:val>
                                        </p:tav>
                                      </p:tavLst>
                                    </p:anim>
                                  </p:childTnLst>
                                </p:cTn>
                              </p:par>
                            </p:childTnLst>
                          </p:cTn>
                        </p:par>
                      </p:childTnLst>
                    </p:cTn>
                  </p:par>
                  <p:par>
                    <p:cTn id="108" fill="hold">
                      <p:stCondLst>
                        <p:cond delay="indefinite"/>
                      </p:stCondLst>
                      <p:childTnLst>
                        <p:par>
                          <p:cTn id="109" fill="hold">
                            <p:stCondLst>
                              <p:cond delay="0"/>
                            </p:stCondLst>
                            <p:childTnLst>
                              <p:par>
                                <p:cTn id="110" presetID="23" presetClass="entr" presetSubtype="16" fill="hold" nodeType="clickEffect">
                                  <p:stCondLst>
                                    <p:cond delay="0"/>
                                  </p:stCondLst>
                                  <p:childTnLst>
                                    <p:set>
                                      <p:cBhvr>
                                        <p:cTn id="111" dur="1" fill="hold">
                                          <p:stCondLst>
                                            <p:cond delay="0"/>
                                          </p:stCondLst>
                                        </p:cTn>
                                        <p:tgtEl>
                                          <p:spTgt spid="1950"/>
                                        </p:tgtEl>
                                        <p:attrNameLst>
                                          <p:attrName>style.visibility</p:attrName>
                                        </p:attrNameLst>
                                      </p:cBhvr>
                                      <p:to>
                                        <p:strVal val="visible"/>
                                      </p:to>
                                    </p:set>
                                    <p:anim calcmode="lin" valueType="num">
                                      <p:cBhvr additive="base">
                                        <p:cTn id="112" dur="500"/>
                                        <p:tgtEl>
                                          <p:spTgt spid="1950"/>
                                        </p:tgtEl>
                                        <p:attrNameLst>
                                          <p:attrName>ppt_w</p:attrName>
                                        </p:attrNameLst>
                                      </p:cBhvr>
                                      <p:tavLst>
                                        <p:tav tm="0">
                                          <p:val>
                                            <p:strVal val="0"/>
                                          </p:val>
                                        </p:tav>
                                        <p:tav tm="100000">
                                          <p:val>
                                            <p:strVal val="#ppt_w"/>
                                          </p:val>
                                        </p:tav>
                                      </p:tavLst>
                                    </p:anim>
                                    <p:anim calcmode="lin" valueType="num">
                                      <p:cBhvr additive="base">
                                        <p:cTn id="113" dur="500"/>
                                        <p:tgtEl>
                                          <p:spTgt spid="1950"/>
                                        </p:tgtEl>
                                        <p:attrNameLst>
                                          <p:attrName>ppt_h</p:attrName>
                                        </p:attrNameLst>
                                      </p:cBhvr>
                                      <p:tavLst>
                                        <p:tav tm="0">
                                          <p:val>
                                            <p:strVal val="0"/>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970"/>
                                        </p:tgtEl>
                                        <p:attrNameLst>
                                          <p:attrName>style.visibility</p:attrName>
                                        </p:attrNameLst>
                                      </p:cBhvr>
                                      <p:to>
                                        <p:strVal val="visible"/>
                                      </p:to>
                                    </p:set>
                                    <p:animEffect transition="in" filter="fade">
                                      <p:cBhvr>
                                        <p:cTn id="118" dur="2000"/>
                                        <p:tgtEl>
                                          <p:spTgt spid="197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948"/>
                                        </p:tgtEl>
                                        <p:attrNameLst>
                                          <p:attrName>style.visibility</p:attrName>
                                        </p:attrNameLst>
                                      </p:cBhvr>
                                      <p:to>
                                        <p:strVal val="visible"/>
                                      </p:to>
                                    </p:set>
                                    <p:animEffect transition="in" filter="fade">
                                      <p:cBhvr>
                                        <p:cTn id="123" dur="5000"/>
                                        <p:tgtEl>
                                          <p:spTgt spid="1948"/>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949"/>
                                        </p:tgtEl>
                                        <p:attrNameLst>
                                          <p:attrName>style.visibility</p:attrName>
                                        </p:attrNameLst>
                                      </p:cBhvr>
                                      <p:to>
                                        <p:strVal val="visible"/>
                                      </p:to>
                                    </p:set>
                                    <p:animEffect transition="in" filter="fade">
                                      <p:cBhvr>
                                        <p:cTn id="128" dur="2000"/>
                                        <p:tgtEl>
                                          <p:spTgt spid="194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954"/>
                                        </p:tgtEl>
                                        <p:attrNameLst>
                                          <p:attrName>style.visibility</p:attrName>
                                        </p:attrNameLst>
                                      </p:cBhvr>
                                      <p:to>
                                        <p:strVal val="visible"/>
                                      </p:to>
                                    </p:set>
                                    <p:animEffect transition="in" filter="fade">
                                      <p:cBhvr>
                                        <p:cTn id="133" dur="1000"/>
                                        <p:tgtEl>
                                          <p:spTgt spid="195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959"/>
                                        </p:tgtEl>
                                        <p:attrNameLst>
                                          <p:attrName>style.visibility</p:attrName>
                                        </p:attrNameLst>
                                      </p:cBhvr>
                                      <p:to>
                                        <p:strVal val="visible"/>
                                      </p:to>
                                    </p:set>
                                    <p:animEffect transition="in" filter="fade">
                                      <p:cBhvr>
                                        <p:cTn id="138" dur="2000"/>
                                        <p:tgtEl>
                                          <p:spTgt spid="1959"/>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955"/>
                                        </p:tgtEl>
                                        <p:attrNameLst>
                                          <p:attrName>style.visibility</p:attrName>
                                        </p:attrNameLst>
                                      </p:cBhvr>
                                      <p:to>
                                        <p:strVal val="visible"/>
                                      </p:to>
                                    </p:set>
                                    <p:animEffect transition="in" filter="fade">
                                      <p:cBhvr>
                                        <p:cTn id="143" dur="500"/>
                                        <p:tgtEl>
                                          <p:spTgt spid="195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957"/>
                                        </p:tgtEl>
                                        <p:attrNameLst>
                                          <p:attrName>style.visibility</p:attrName>
                                        </p:attrNameLst>
                                      </p:cBhvr>
                                      <p:to>
                                        <p:strVal val="visible"/>
                                      </p:to>
                                    </p:set>
                                    <p:animEffect transition="in" filter="fade">
                                      <p:cBhvr>
                                        <p:cTn id="148" dur="500"/>
                                        <p:tgtEl>
                                          <p:spTgt spid="1957"/>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1963"/>
                                        </p:tgtEl>
                                        <p:attrNameLst>
                                          <p:attrName>style.visibility</p:attrName>
                                        </p:attrNameLst>
                                      </p:cBhvr>
                                      <p:to>
                                        <p:strVal val="visible"/>
                                      </p:to>
                                    </p:set>
                                    <p:animEffect transition="in" filter="fade">
                                      <p:cBhvr>
                                        <p:cTn id="153" dur="500"/>
                                        <p:tgtEl>
                                          <p:spTgt spid="1963"/>
                                        </p:tgtEl>
                                      </p:cBhvr>
                                    </p:animEffect>
                                  </p:childTnLst>
                                </p:cTn>
                              </p:par>
                            </p:childTnLst>
                          </p:cTn>
                        </p:par>
                        <p:par>
                          <p:cTn id="154" fill="hold">
                            <p:stCondLst>
                              <p:cond delay="500"/>
                            </p:stCondLst>
                            <p:childTnLst>
                              <p:par>
                                <p:cTn id="155" presetID="10" presetClass="entr" presetSubtype="0" fill="hold" nodeType="afterEffect">
                                  <p:stCondLst>
                                    <p:cond delay="0"/>
                                  </p:stCondLst>
                                  <p:childTnLst>
                                    <p:set>
                                      <p:cBhvr>
                                        <p:cTn id="156" dur="1" fill="hold">
                                          <p:stCondLst>
                                            <p:cond delay="0"/>
                                          </p:stCondLst>
                                        </p:cTn>
                                        <p:tgtEl>
                                          <p:spTgt spid="1964"/>
                                        </p:tgtEl>
                                        <p:attrNameLst>
                                          <p:attrName>style.visibility</p:attrName>
                                        </p:attrNameLst>
                                      </p:cBhvr>
                                      <p:to>
                                        <p:strVal val="visible"/>
                                      </p:to>
                                    </p:set>
                                    <p:animEffect transition="in" filter="fade">
                                      <p:cBhvr>
                                        <p:cTn id="157" dur="500"/>
                                        <p:tgtEl>
                                          <p:spTgt spid="1964"/>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1965"/>
                                        </p:tgtEl>
                                        <p:attrNameLst>
                                          <p:attrName>style.visibility</p:attrName>
                                        </p:attrNameLst>
                                      </p:cBhvr>
                                      <p:to>
                                        <p:strVal val="visible"/>
                                      </p:to>
                                    </p:set>
                                    <p:animEffect transition="in" filter="fade">
                                      <p:cBhvr>
                                        <p:cTn id="162" dur="2000"/>
                                        <p:tgtEl>
                                          <p:spTgt spid="1965"/>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962"/>
                                        </p:tgtEl>
                                        <p:attrNameLst>
                                          <p:attrName>style.visibility</p:attrName>
                                        </p:attrNameLst>
                                      </p:cBhvr>
                                      <p:to>
                                        <p:strVal val="visible"/>
                                      </p:to>
                                    </p:set>
                                    <p:animEffect transition="in" filter="fade">
                                      <p:cBhvr>
                                        <p:cTn id="167" dur="500"/>
                                        <p:tgtEl>
                                          <p:spTgt spid="1962"/>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1958"/>
                                        </p:tgtEl>
                                        <p:attrNameLst>
                                          <p:attrName>style.visibility</p:attrName>
                                        </p:attrNameLst>
                                      </p:cBhvr>
                                      <p:to>
                                        <p:strVal val="visible"/>
                                      </p:to>
                                    </p:set>
                                    <p:animEffect transition="in" filter="fade">
                                      <p:cBhvr>
                                        <p:cTn id="172" dur="500"/>
                                        <p:tgtEl>
                                          <p:spTgt spid="1958"/>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1968"/>
                                        </p:tgtEl>
                                        <p:attrNameLst>
                                          <p:attrName>style.visibility</p:attrName>
                                        </p:attrNameLst>
                                      </p:cBhvr>
                                      <p:to>
                                        <p:strVal val="visible"/>
                                      </p:to>
                                    </p:set>
                                    <p:animEffect transition="in" filter="fade">
                                      <p:cBhvr>
                                        <p:cTn id="177" dur="500"/>
                                        <p:tgtEl>
                                          <p:spTgt spid="1968"/>
                                        </p:tgtEl>
                                      </p:cBhvr>
                                    </p:animEffect>
                                  </p:childTnLst>
                                </p:cTn>
                              </p:par>
                            </p:childTnLst>
                          </p:cTn>
                        </p:par>
                        <p:par>
                          <p:cTn id="178" fill="hold">
                            <p:stCondLst>
                              <p:cond delay="500"/>
                            </p:stCondLst>
                            <p:childTnLst>
                              <p:par>
                                <p:cTn id="179" presetID="10" presetClass="entr" presetSubtype="0" fill="hold" nodeType="afterEffect">
                                  <p:stCondLst>
                                    <p:cond delay="0"/>
                                  </p:stCondLst>
                                  <p:childTnLst>
                                    <p:set>
                                      <p:cBhvr>
                                        <p:cTn id="180" dur="1" fill="hold">
                                          <p:stCondLst>
                                            <p:cond delay="0"/>
                                          </p:stCondLst>
                                        </p:cTn>
                                        <p:tgtEl>
                                          <p:spTgt spid="1969"/>
                                        </p:tgtEl>
                                        <p:attrNameLst>
                                          <p:attrName>style.visibility</p:attrName>
                                        </p:attrNameLst>
                                      </p:cBhvr>
                                      <p:to>
                                        <p:strVal val="visible"/>
                                      </p:to>
                                    </p:set>
                                    <p:animEffect transition="in" filter="fade">
                                      <p:cBhvr>
                                        <p:cTn id="181" dur="500"/>
                                        <p:tgtEl>
                                          <p:spTgt spid="1969"/>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1973"/>
                                        </p:tgtEl>
                                        <p:attrNameLst>
                                          <p:attrName>style.visibility</p:attrName>
                                        </p:attrNameLst>
                                      </p:cBhvr>
                                      <p:to>
                                        <p:strVal val="visible"/>
                                      </p:to>
                                    </p:set>
                                    <p:animEffect transition="in" filter="fade">
                                      <p:cBhvr>
                                        <p:cTn id="186" dur="2000"/>
                                        <p:tgtEl>
                                          <p:spTgt spid="1973"/>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1972"/>
                                        </p:tgtEl>
                                        <p:attrNameLst>
                                          <p:attrName>style.visibility</p:attrName>
                                        </p:attrNameLst>
                                      </p:cBhvr>
                                      <p:to>
                                        <p:strVal val="visible"/>
                                      </p:to>
                                    </p:set>
                                    <p:animEffect transition="in" filter="fade">
                                      <p:cBhvr>
                                        <p:cTn id="191" dur="500"/>
                                        <p:tgtEl>
                                          <p:spTgt spid="1972"/>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1971"/>
                                        </p:tgtEl>
                                        <p:attrNameLst>
                                          <p:attrName>style.visibility</p:attrName>
                                        </p:attrNameLst>
                                      </p:cBhvr>
                                      <p:to>
                                        <p:strVal val="visible"/>
                                      </p:to>
                                    </p:set>
                                    <p:animEffect transition="in" filter="fade">
                                      <p:cBhvr>
                                        <p:cTn id="196" dur="500"/>
                                        <p:tgtEl>
                                          <p:spTgt spid="1971"/>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1976"/>
                                        </p:tgtEl>
                                        <p:attrNameLst>
                                          <p:attrName>style.visibility</p:attrName>
                                        </p:attrNameLst>
                                      </p:cBhvr>
                                      <p:to>
                                        <p:strVal val="visible"/>
                                      </p:to>
                                    </p:set>
                                    <p:animEffect transition="in" filter="fade">
                                      <p:cBhvr>
                                        <p:cTn id="201" dur="500"/>
                                        <p:tgtEl>
                                          <p:spTgt spid="1976"/>
                                        </p:tgtEl>
                                      </p:cBhvr>
                                    </p:animEffect>
                                  </p:childTnLst>
                                </p:cTn>
                              </p:par>
                            </p:childTnLst>
                          </p:cTn>
                        </p:par>
                        <p:par>
                          <p:cTn id="202" fill="hold">
                            <p:stCondLst>
                              <p:cond delay="500"/>
                            </p:stCondLst>
                            <p:childTnLst>
                              <p:par>
                                <p:cTn id="203" presetID="10" presetClass="entr" presetSubtype="0" fill="hold" nodeType="afterEffect">
                                  <p:stCondLst>
                                    <p:cond delay="0"/>
                                  </p:stCondLst>
                                  <p:childTnLst>
                                    <p:set>
                                      <p:cBhvr>
                                        <p:cTn id="204" dur="1" fill="hold">
                                          <p:stCondLst>
                                            <p:cond delay="0"/>
                                          </p:stCondLst>
                                        </p:cTn>
                                        <p:tgtEl>
                                          <p:spTgt spid="1977"/>
                                        </p:tgtEl>
                                        <p:attrNameLst>
                                          <p:attrName>style.visibility</p:attrName>
                                        </p:attrNameLst>
                                      </p:cBhvr>
                                      <p:to>
                                        <p:strVal val="visible"/>
                                      </p:to>
                                    </p:set>
                                    <p:animEffect transition="in" filter="fade">
                                      <p:cBhvr>
                                        <p:cTn id="205" dur="500"/>
                                        <p:tgtEl>
                                          <p:spTgt spid="1977"/>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nodeType="clickEffect">
                                  <p:stCondLst>
                                    <p:cond delay="0"/>
                                  </p:stCondLst>
                                  <p:childTnLst>
                                    <p:set>
                                      <p:cBhvr>
                                        <p:cTn id="209" dur="1" fill="hold">
                                          <p:stCondLst>
                                            <p:cond delay="0"/>
                                          </p:stCondLst>
                                        </p:cTn>
                                        <p:tgtEl>
                                          <p:spTgt spid="1956"/>
                                        </p:tgtEl>
                                        <p:attrNameLst>
                                          <p:attrName>style.visibility</p:attrName>
                                        </p:attrNameLst>
                                      </p:cBhvr>
                                      <p:to>
                                        <p:strVal val="visible"/>
                                      </p:to>
                                    </p:set>
                                    <p:animEffect transition="in" filter="fade">
                                      <p:cBhvr>
                                        <p:cTn id="210" dur="500"/>
                                        <p:tgtEl>
                                          <p:spTgt spid="1956"/>
                                        </p:tgtEl>
                                      </p:cBhvr>
                                    </p:animEffect>
                                  </p:childTnLst>
                                </p:cTn>
                              </p:par>
                            </p:childTnLst>
                          </p:cTn>
                        </p:par>
                      </p:childTnLst>
                    </p:cTn>
                  </p:par>
                  <p:par>
                    <p:cTn id="211" fill="hold">
                      <p:stCondLst>
                        <p:cond delay="indefinite"/>
                      </p:stCondLst>
                      <p:childTnLst>
                        <p:par>
                          <p:cTn id="212" fill="hold">
                            <p:stCondLst>
                              <p:cond delay="0"/>
                            </p:stCondLst>
                            <p:childTnLst>
                              <p:par>
                                <p:cTn id="213" presetID="23" presetClass="entr" presetSubtype="16" fill="hold" nodeType="clickEffect">
                                  <p:stCondLst>
                                    <p:cond delay="0"/>
                                  </p:stCondLst>
                                  <p:childTnLst>
                                    <p:set>
                                      <p:cBhvr>
                                        <p:cTn id="214" dur="1" fill="hold">
                                          <p:stCondLst>
                                            <p:cond delay="0"/>
                                          </p:stCondLst>
                                        </p:cTn>
                                        <p:tgtEl>
                                          <p:spTgt spid="1978"/>
                                        </p:tgtEl>
                                        <p:attrNameLst>
                                          <p:attrName>style.visibility</p:attrName>
                                        </p:attrNameLst>
                                      </p:cBhvr>
                                      <p:to>
                                        <p:strVal val="visible"/>
                                      </p:to>
                                    </p:set>
                                    <p:anim calcmode="lin" valueType="num">
                                      <p:cBhvr additive="base">
                                        <p:cTn id="215" dur="500"/>
                                        <p:tgtEl>
                                          <p:spTgt spid="1978"/>
                                        </p:tgtEl>
                                        <p:attrNameLst>
                                          <p:attrName>ppt_w</p:attrName>
                                        </p:attrNameLst>
                                      </p:cBhvr>
                                      <p:tavLst>
                                        <p:tav tm="0">
                                          <p:val>
                                            <p:strVal val="0"/>
                                          </p:val>
                                        </p:tav>
                                        <p:tav tm="100000">
                                          <p:val>
                                            <p:strVal val="#ppt_w"/>
                                          </p:val>
                                        </p:tav>
                                      </p:tavLst>
                                    </p:anim>
                                    <p:anim calcmode="lin" valueType="num">
                                      <p:cBhvr additive="base">
                                        <p:cTn id="216" dur="500"/>
                                        <p:tgtEl>
                                          <p:spTgt spid="1978"/>
                                        </p:tgtEl>
                                        <p:attrNameLst>
                                          <p:attrName>ppt_h</p:attrName>
                                        </p:attrNameLst>
                                      </p:cBhvr>
                                      <p:tavLst>
                                        <p:tav tm="0">
                                          <p:val>
                                            <p:strVal val="0"/>
                                          </p:val>
                                        </p:tav>
                                        <p:tav tm="100000">
                                          <p:val>
                                            <p:strVal val="#ppt_h"/>
                                          </p:val>
                                        </p:tav>
                                      </p:tavLst>
                                    </p:anim>
                                  </p:childTnLst>
                                </p:cTn>
                              </p:par>
                              <p:par>
                                <p:cTn id="217" presetID="10" presetClass="exit" presetSubtype="0" fill="hold" nodeType="withEffect">
                                  <p:stCondLst>
                                    <p:cond delay="0"/>
                                  </p:stCondLst>
                                  <p:childTnLst>
                                    <p:animEffect transition="out" filter="fade">
                                      <p:cBhvr>
                                        <p:cTn id="218" dur="500"/>
                                        <p:tgtEl>
                                          <p:spTgt spid="1931"/>
                                        </p:tgtEl>
                                      </p:cBhvr>
                                    </p:animEffect>
                                    <p:set>
                                      <p:cBhvr>
                                        <p:cTn id="219" dur="1" fill="hold">
                                          <p:stCondLst>
                                            <p:cond delay="500"/>
                                          </p:stCondLst>
                                        </p:cTn>
                                        <p:tgtEl>
                                          <p:spTgt spid="1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Shape 1984"/>
          <p:cNvSpPr txBox="1"/>
          <p:nvPr/>
        </p:nvSpPr>
        <p:spPr>
          <a:xfrm>
            <a:off x="6689725" y="5060950"/>
            <a:ext cx="1071562" cy="7302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use</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Avogadro’s</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number</a:t>
            </a:r>
          </a:p>
        </p:txBody>
      </p:sp>
      <p:sp>
        <p:nvSpPr>
          <p:cNvPr id="1985" name="Shape 1985"/>
          <p:cNvSpPr txBox="1"/>
          <p:nvPr/>
        </p:nvSpPr>
        <p:spPr>
          <a:xfrm>
            <a:off x="4565650" y="5060950"/>
            <a:ext cx="1100137" cy="5175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use </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molar mass</a:t>
            </a:r>
          </a:p>
        </p:txBody>
      </p:sp>
      <p:sp>
        <p:nvSpPr>
          <p:cNvPr id="1986" name="Shape 198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Mole Calculations</a:t>
            </a:r>
          </a:p>
        </p:txBody>
      </p:sp>
      <p:sp>
        <p:nvSpPr>
          <p:cNvPr id="1987" name="Shape 1987"/>
          <p:cNvSpPr/>
          <p:nvPr/>
        </p:nvSpPr>
        <p:spPr>
          <a:xfrm>
            <a:off x="457200" y="4745037"/>
            <a:ext cx="1447800" cy="533399"/>
          </a:xfrm>
          <a:prstGeom prst="rect">
            <a:avLst/>
          </a:prstGeom>
          <a:solidFill>
            <a:srgbClr val="E1E1FF"/>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Volume, cm</a:t>
            </a:r>
            <a:r>
              <a:rPr lang="en-US" sz="1600" b="0" i="0" u="none" strike="noStrike" cap="none" baseline="30000">
                <a:solidFill>
                  <a:schemeClr val="dk1"/>
                </a:solidFill>
                <a:latin typeface="Arial"/>
                <a:ea typeface="Arial"/>
                <a:cs typeface="Arial"/>
                <a:sym typeface="Arial"/>
              </a:rPr>
              <a:t>3</a:t>
            </a:r>
          </a:p>
        </p:txBody>
      </p:sp>
      <p:sp>
        <p:nvSpPr>
          <p:cNvPr id="1988" name="Shape 1988"/>
          <p:cNvSpPr/>
          <p:nvPr/>
        </p:nvSpPr>
        <p:spPr>
          <a:xfrm>
            <a:off x="3429000" y="4745037"/>
            <a:ext cx="1066799" cy="533399"/>
          </a:xfrm>
          <a:prstGeom prst="rect">
            <a:avLst/>
          </a:prstGeom>
          <a:solidFill>
            <a:srgbClr val="E1E1FF"/>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Mass, g</a:t>
            </a:r>
          </a:p>
        </p:txBody>
      </p:sp>
      <p:sp>
        <p:nvSpPr>
          <p:cNvPr id="1989" name="Shape 1989"/>
          <p:cNvSpPr/>
          <p:nvPr/>
        </p:nvSpPr>
        <p:spPr>
          <a:xfrm>
            <a:off x="5715000" y="4745037"/>
            <a:ext cx="914400" cy="533399"/>
          </a:xfrm>
          <a:prstGeom prst="rect">
            <a:avLst/>
          </a:prstGeom>
          <a:solidFill>
            <a:srgbClr val="E1E1FF"/>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Moles</a:t>
            </a:r>
          </a:p>
        </p:txBody>
      </p:sp>
      <p:sp>
        <p:nvSpPr>
          <p:cNvPr id="1990" name="Shape 1990"/>
          <p:cNvSpPr/>
          <p:nvPr/>
        </p:nvSpPr>
        <p:spPr>
          <a:xfrm>
            <a:off x="7848600" y="4745037"/>
            <a:ext cx="914400" cy="533399"/>
          </a:xfrm>
          <a:prstGeom prst="rect">
            <a:avLst/>
          </a:prstGeom>
          <a:solidFill>
            <a:srgbClr val="E1E1FF"/>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Atoms</a:t>
            </a:r>
          </a:p>
        </p:txBody>
      </p:sp>
      <p:cxnSp>
        <p:nvCxnSpPr>
          <p:cNvPr id="1991" name="Shape 1991"/>
          <p:cNvCxnSpPr/>
          <p:nvPr/>
        </p:nvCxnSpPr>
        <p:spPr>
          <a:xfrm>
            <a:off x="2057400" y="5049837"/>
            <a:ext cx="1219199" cy="0"/>
          </a:xfrm>
          <a:prstGeom prst="straightConnector1">
            <a:avLst/>
          </a:prstGeom>
          <a:noFill/>
          <a:ln w="9525" cap="flat" cmpd="sng">
            <a:solidFill>
              <a:schemeClr val="dk1"/>
            </a:solidFill>
            <a:prstDash val="solid"/>
            <a:round/>
            <a:headEnd type="none" w="med" len="med"/>
            <a:tailEnd type="triangle" w="lg" len="lg"/>
          </a:ln>
        </p:spPr>
      </p:cxnSp>
      <p:cxnSp>
        <p:nvCxnSpPr>
          <p:cNvPr id="1992" name="Shape 1992"/>
          <p:cNvCxnSpPr/>
          <p:nvPr/>
        </p:nvCxnSpPr>
        <p:spPr>
          <a:xfrm>
            <a:off x="4648200" y="5049837"/>
            <a:ext cx="914400" cy="0"/>
          </a:xfrm>
          <a:prstGeom prst="straightConnector1">
            <a:avLst/>
          </a:prstGeom>
          <a:noFill/>
          <a:ln w="9525" cap="flat" cmpd="sng">
            <a:solidFill>
              <a:schemeClr val="dk1"/>
            </a:solidFill>
            <a:prstDash val="solid"/>
            <a:round/>
            <a:headEnd type="none" w="med" len="med"/>
            <a:tailEnd type="triangle" w="lg" len="lg"/>
          </a:ln>
        </p:spPr>
      </p:cxnSp>
      <p:cxnSp>
        <p:nvCxnSpPr>
          <p:cNvPr id="1993" name="Shape 1993"/>
          <p:cNvCxnSpPr/>
          <p:nvPr/>
        </p:nvCxnSpPr>
        <p:spPr>
          <a:xfrm>
            <a:off x="6705600" y="5049837"/>
            <a:ext cx="1066799" cy="0"/>
          </a:xfrm>
          <a:prstGeom prst="straightConnector1">
            <a:avLst/>
          </a:prstGeom>
          <a:noFill/>
          <a:ln w="9525" cap="flat" cmpd="sng">
            <a:solidFill>
              <a:schemeClr val="dk1"/>
            </a:solidFill>
            <a:prstDash val="solid"/>
            <a:round/>
            <a:headEnd type="none" w="med" len="med"/>
            <a:tailEnd type="triangle" w="lg" len="lg"/>
          </a:ln>
        </p:spPr>
      </p:cxnSp>
      <p:sp>
        <p:nvSpPr>
          <p:cNvPr id="1994" name="Shape 1994"/>
          <p:cNvSpPr txBox="1"/>
          <p:nvPr/>
        </p:nvSpPr>
        <p:spPr>
          <a:xfrm>
            <a:off x="2119313" y="5060950"/>
            <a:ext cx="108108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use density</a:t>
            </a:r>
          </a:p>
        </p:txBody>
      </p:sp>
      <p:grpSp>
        <p:nvGrpSpPr>
          <p:cNvPr id="1995" name="Shape 1995"/>
          <p:cNvGrpSpPr/>
          <p:nvPr/>
        </p:nvGrpSpPr>
        <p:grpSpPr>
          <a:xfrm>
            <a:off x="2270125" y="4440237"/>
            <a:ext cx="777874" cy="517525"/>
            <a:chOff x="1430" y="2796"/>
            <a:chExt cx="489" cy="326"/>
          </a:xfrm>
        </p:grpSpPr>
        <p:sp>
          <p:nvSpPr>
            <p:cNvPr id="1996" name="Shape 1996"/>
            <p:cNvSpPr txBox="1"/>
            <p:nvPr/>
          </p:nvSpPr>
          <p:spPr>
            <a:xfrm>
              <a:off x="1614" y="2796"/>
              <a:ext cx="304" cy="32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g</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cm</a:t>
              </a:r>
              <a:r>
                <a:rPr lang="en-US" sz="1400" b="0" i="0" u="none" strike="noStrike" cap="none" baseline="30000">
                  <a:solidFill>
                    <a:schemeClr val="dk1"/>
                  </a:solidFill>
                  <a:latin typeface="Arial"/>
                  <a:ea typeface="Arial"/>
                  <a:cs typeface="Arial"/>
                  <a:sym typeface="Arial"/>
                </a:rPr>
                <a:t>3</a:t>
              </a:r>
            </a:p>
          </p:txBody>
        </p:sp>
        <p:cxnSp>
          <p:nvCxnSpPr>
            <p:cNvPr id="1997" name="Shape 1997"/>
            <p:cNvCxnSpPr/>
            <p:nvPr/>
          </p:nvCxnSpPr>
          <p:spPr>
            <a:xfrm>
              <a:off x="1625" y="2981"/>
              <a:ext cx="239" cy="0"/>
            </a:xfrm>
            <a:prstGeom prst="straightConnector1">
              <a:avLst/>
            </a:prstGeom>
            <a:noFill/>
            <a:ln w="9525" cap="flat" cmpd="sng">
              <a:solidFill>
                <a:schemeClr val="dk1"/>
              </a:solidFill>
              <a:prstDash val="solid"/>
              <a:round/>
              <a:headEnd type="none" w="med" len="med"/>
              <a:tailEnd type="none" w="med" len="med"/>
            </a:ln>
          </p:spPr>
        </p:cxnSp>
        <p:sp>
          <p:nvSpPr>
            <p:cNvPr id="1998" name="Shape 1998"/>
            <p:cNvSpPr txBox="1"/>
            <p:nvPr/>
          </p:nvSpPr>
          <p:spPr>
            <a:xfrm>
              <a:off x="1430" y="2893"/>
              <a:ext cx="203"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a:t>
              </a:r>
            </a:p>
          </p:txBody>
        </p:sp>
      </p:grpSp>
      <p:grpSp>
        <p:nvGrpSpPr>
          <p:cNvPr id="1999" name="Shape 1999"/>
          <p:cNvGrpSpPr/>
          <p:nvPr/>
        </p:nvGrpSpPr>
        <p:grpSpPr>
          <a:xfrm>
            <a:off x="4648200" y="4440237"/>
            <a:ext cx="747713" cy="517525"/>
            <a:chOff x="2928" y="2796"/>
            <a:chExt cx="470" cy="326"/>
          </a:xfrm>
        </p:grpSpPr>
        <p:sp>
          <p:nvSpPr>
            <p:cNvPr id="2000" name="Shape 2000"/>
            <p:cNvSpPr txBox="1"/>
            <p:nvPr/>
          </p:nvSpPr>
          <p:spPr>
            <a:xfrm>
              <a:off x="3103" y="2796"/>
              <a:ext cx="295" cy="32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mol</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g</a:t>
              </a:r>
            </a:p>
          </p:txBody>
        </p:sp>
        <p:cxnSp>
          <p:nvCxnSpPr>
            <p:cNvPr id="2001" name="Shape 2001"/>
            <p:cNvCxnSpPr/>
            <p:nvPr/>
          </p:nvCxnSpPr>
          <p:spPr>
            <a:xfrm>
              <a:off x="3112" y="2981"/>
              <a:ext cx="239" cy="0"/>
            </a:xfrm>
            <a:prstGeom prst="straightConnector1">
              <a:avLst/>
            </a:prstGeom>
            <a:noFill/>
            <a:ln w="9525" cap="flat" cmpd="sng">
              <a:solidFill>
                <a:schemeClr val="dk1"/>
              </a:solidFill>
              <a:prstDash val="solid"/>
              <a:round/>
              <a:headEnd type="none" w="med" len="med"/>
              <a:tailEnd type="none" w="med" len="med"/>
            </a:ln>
          </p:spPr>
        </p:cxnSp>
        <p:sp>
          <p:nvSpPr>
            <p:cNvPr id="2002" name="Shape 2002"/>
            <p:cNvSpPr/>
            <p:nvPr/>
          </p:nvSpPr>
          <p:spPr>
            <a:xfrm>
              <a:off x="2928" y="2893"/>
              <a:ext cx="172"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a:t>
              </a:r>
            </a:p>
          </p:txBody>
        </p:sp>
      </p:grpSp>
      <p:grpSp>
        <p:nvGrpSpPr>
          <p:cNvPr id="2003" name="Shape 2003"/>
          <p:cNvGrpSpPr/>
          <p:nvPr/>
        </p:nvGrpSpPr>
        <p:grpSpPr>
          <a:xfrm>
            <a:off x="6784974" y="4440237"/>
            <a:ext cx="912813" cy="517525"/>
            <a:chOff x="4291" y="2796"/>
            <a:chExt cx="575" cy="326"/>
          </a:xfrm>
        </p:grpSpPr>
        <p:sp>
          <p:nvSpPr>
            <p:cNvPr id="2004" name="Shape 2004"/>
            <p:cNvSpPr txBox="1"/>
            <p:nvPr/>
          </p:nvSpPr>
          <p:spPr>
            <a:xfrm>
              <a:off x="4447" y="2796"/>
              <a:ext cx="420" cy="32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atoms</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mol</a:t>
              </a:r>
            </a:p>
          </p:txBody>
        </p:sp>
        <p:cxnSp>
          <p:nvCxnSpPr>
            <p:cNvPr id="2005" name="Shape 2005"/>
            <p:cNvCxnSpPr/>
            <p:nvPr/>
          </p:nvCxnSpPr>
          <p:spPr>
            <a:xfrm>
              <a:off x="4456" y="2981"/>
              <a:ext cx="343" cy="7"/>
            </a:xfrm>
            <a:prstGeom prst="straightConnector1">
              <a:avLst/>
            </a:prstGeom>
            <a:noFill/>
            <a:ln w="9525" cap="flat" cmpd="sng">
              <a:solidFill>
                <a:schemeClr val="dk1"/>
              </a:solidFill>
              <a:prstDash val="solid"/>
              <a:round/>
              <a:headEnd type="none" w="med" len="med"/>
              <a:tailEnd type="none" w="med" len="med"/>
            </a:ln>
          </p:spPr>
        </p:cxnSp>
        <p:sp>
          <p:nvSpPr>
            <p:cNvPr id="2006" name="Shape 2006"/>
            <p:cNvSpPr/>
            <p:nvPr/>
          </p:nvSpPr>
          <p:spPr>
            <a:xfrm>
              <a:off x="4291" y="2893"/>
              <a:ext cx="172"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a:t>
              </a:r>
            </a:p>
          </p:txBody>
        </p:sp>
      </p:grpSp>
      <p:sp>
        <p:nvSpPr>
          <p:cNvPr id="2007" name="Shape 2007"/>
          <p:cNvSpPr txBox="1"/>
          <p:nvPr/>
        </p:nvSpPr>
        <p:spPr>
          <a:xfrm>
            <a:off x="533400" y="1981200"/>
            <a:ext cx="7743824" cy="9159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A graduated cylinder holds 25.4 cm</a:t>
            </a:r>
            <a:r>
              <a:rPr lang="en-US" sz="1800" b="0" i="0" u="none" strike="noStrike" cap="none" baseline="30000">
                <a:solidFill>
                  <a:schemeClr val="dk1"/>
                </a:solidFill>
                <a:latin typeface="Arial"/>
                <a:ea typeface="Arial"/>
                <a:cs typeface="Arial"/>
                <a:sym typeface="Arial"/>
              </a:rPr>
              <a:t>3</a:t>
            </a:r>
            <a:r>
              <a:rPr lang="en-US" sz="1800" b="0" i="0" u="none" strike="noStrike" cap="none">
                <a:solidFill>
                  <a:schemeClr val="dk1"/>
                </a:solidFill>
                <a:latin typeface="Arial"/>
                <a:ea typeface="Arial"/>
                <a:cs typeface="Arial"/>
                <a:sym typeface="Arial"/>
              </a:rPr>
              <a:t> of mercury.  If the density of mercury</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at 25 </a:t>
            </a:r>
            <a:r>
              <a:rPr lang="en-US" sz="1800" b="0" i="0" u="none" strike="noStrike" cap="none" baseline="30000">
                <a:solidFill>
                  <a:schemeClr val="dk1"/>
                </a:solidFill>
                <a:latin typeface="Arial"/>
                <a:ea typeface="Arial"/>
                <a:cs typeface="Arial"/>
                <a:sym typeface="Arial"/>
              </a:rPr>
              <a:t>o</a:t>
            </a:r>
            <a:r>
              <a:rPr lang="en-US" sz="1800" b="0" i="0" u="none" strike="noStrike" cap="none">
                <a:solidFill>
                  <a:schemeClr val="dk1"/>
                </a:solidFill>
                <a:latin typeface="Arial"/>
                <a:ea typeface="Arial"/>
                <a:cs typeface="Arial"/>
                <a:sym typeface="Arial"/>
              </a:rPr>
              <a:t>C is 13.534 g / cm</a:t>
            </a:r>
            <a:r>
              <a:rPr lang="en-US" sz="1800" b="0" i="0" u="none" strike="noStrike" cap="none" baseline="30000">
                <a:solidFill>
                  <a:schemeClr val="dk1"/>
                </a:solidFill>
                <a:latin typeface="Arial"/>
                <a:ea typeface="Arial"/>
                <a:cs typeface="Arial"/>
                <a:sym typeface="Arial"/>
              </a:rPr>
              <a:t>3</a:t>
            </a:r>
            <a:r>
              <a:rPr lang="en-US" sz="1800" b="0" i="0" u="none" strike="noStrike" cap="none">
                <a:solidFill>
                  <a:schemeClr val="dk1"/>
                </a:solidFill>
                <a:latin typeface="Arial"/>
                <a:ea typeface="Arial"/>
                <a:cs typeface="Arial"/>
                <a:sym typeface="Arial"/>
              </a:rPr>
              <a:t>, how many moles of mercury are in the cylinder?</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a:t>
            </a:r>
          </a:p>
        </p:txBody>
      </p:sp>
      <p:sp>
        <p:nvSpPr>
          <p:cNvPr id="2008" name="Shape 2008"/>
          <p:cNvSpPr txBox="1"/>
          <p:nvPr/>
        </p:nvSpPr>
        <p:spPr>
          <a:xfrm>
            <a:off x="517525" y="3287712"/>
            <a:ext cx="8297862" cy="739775"/>
          </a:xfrm>
          <a:prstGeom prst="rect">
            <a:avLst/>
          </a:prstGeom>
          <a:solidFill>
            <a:srgbClr val="E5FFE5">
              <a:alpha val="49803"/>
            </a:srgbClr>
          </a:solidFill>
          <a:ln w="952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HINT:  Volume of solids/liquids and moles are not directly connected.  You must first use the density to </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convert the volume to a mass, and then derive the quantity of mercury, in moles, from the mass.</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Finally, the number of atoms is obtained from the number of moles.</a:t>
            </a:r>
          </a:p>
        </p:txBody>
      </p:sp>
      <p:sp>
        <p:nvSpPr>
          <p:cNvPr id="2009" name="Shape 2009"/>
          <p:cNvSpPr/>
          <p:nvPr/>
        </p:nvSpPr>
        <p:spPr>
          <a:xfrm>
            <a:off x="76200" y="6567488"/>
            <a:ext cx="3692524"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Kotz &amp; Treichel, </a:t>
            </a:r>
            <a:r>
              <a:rPr lang="en-US" sz="800" b="0" i="0" u="sng" strike="noStrike" cap="none">
                <a:solidFill>
                  <a:schemeClr val="dk1"/>
                </a:solidFill>
                <a:latin typeface="Arial"/>
                <a:ea typeface="Arial"/>
                <a:cs typeface="Arial"/>
                <a:sym typeface="Arial"/>
              </a:rPr>
              <a:t>Chemistry &amp; Chemical Reactivity</a:t>
            </a:r>
            <a:r>
              <a:rPr lang="en-US" sz="800" b="0" i="0" u="none" strike="noStrike" cap="none">
                <a:solidFill>
                  <a:schemeClr val="dk1"/>
                </a:solidFill>
                <a:latin typeface="Arial"/>
                <a:ea typeface="Arial"/>
                <a:cs typeface="Arial"/>
                <a:sym typeface="Arial"/>
              </a:rPr>
              <a:t>,  3</a:t>
            </a:r>
            <a:r>
              <a:rPr lang="en-US" sz="800" b="0" i="0" u="none" strike="noStrike" cap="none" baseline="30000">
                <a:solidFill>
                  <a:schemeClr val="dk1"/>
                </a:solidFill>
                <a:latin typeface="Arial"/>
                <a:ea typeface="Arial"/>
                <a:cs typeface="Arial"/>
                <a:sym typeface="Arial"/>
              </a:rPr>
              <a:t>rd</a:t>
            </a:r>
            <a:r>
              <a:rPr lang="en-US" sz="800" b="0" i="0" u="none" strike="noStrike" cap="none">
                <a:solidFill>
                  <a:schemeClr val="dk1"/>
                </a:solidFill>
                <a:latin typeface="Arial"/>
                <a:ea typeface="Arial"/>
                <a:cs typeface="Arial"/>
                <a:sym typeface="Arial"/>
              </a:rPr>
              <a:t> Edition , 1996, page 93</a:t>
            </a:r>
          </a:p>
        </p:txBody>
      </p:sp>
      <p:sp>
        <p:nvSpPr>
          <p:cNvPr id="2010" name="Shape 2010">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11" name="Shape 2011"/>
          <p:cNvSpPr/>
          <p:nvPr/>
        </p:nvSpPr>
        <p:spPr>
          <a:xfrm>
            <a:off x="533400" y="2535238"/>
            <a:ext cx="41973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How many atoms of mercury are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8"/>
                                        </p:tgtEl>
                                        <p:attrNameLst>
                                          <p:attrName>style.visibility</p:attrName>
                                        </p:attrNameLst>
                                      </p:cBhvr>
                                      <p:to>
                                        <p:strVal val="visible"/>
                                      </p:to>
                                    </p:set>
                                    <p:animEffect transition="in" filter="fade">
                                      <p:cBhvr>
                                        <p:cTn id="7" dur="500"/>
                                        <p:tgtEl>
                                          <p:spTgt spid="20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7"/>
                                        </p:tgtEl>
                                        <p:attrNameLst>
                                          <p:attrName>style.visibility</p:attrName>
                                        </p:attrNameLst>
                                      </p:cBhvr>
                                      <p:to>
                                        <p:strVal val="visible"/>
                                      </p:to>
                                    </p:set>
                                    <p:animEffect transition="in" filter="fade">
                                      <p:cBhvr>
                                        <p:cTn id="12" dur="2000"/>
                                        <p:tgtEl>
                                          <p:spTgt spid="19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1"/>
                                        </p:tgtEl>
                                        <p:attrNameLst>
                                          <p:attrName>style.visibility</p:attrName>
                                        </p:attrNameLst>
                                      </p:cBhvr>
                                      <p:to>
                                        <p:strVal val="visible"/>
                                      </p:to>
                                    </p:set>
                                    <p:animEffect transition="in" filter="fade">
                                      <p:cBhvr>
                                        <p:cTn id="17" dur="500"/>
                                        <p:tgtEl>
                                          <p:spTgt spid="1991"/>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988"/>
                                        </p:tgtEl>
                                        <p:attrNameLst>
                                          <p:attrName>style.visibility</p:attrName>
                                        </p:attrNameLst>
                                      </p:cBhvr>
                                      <p:to>
                                        <p:strVal val="visible"/>
                                      </p:to>
                                    </p:set>
                                    <p:animEffect transition="in" filter="fade">
                                      <p:cBhvr>
                                        <p:cTn id="21" dur="2000"/>
                                        <p:tgtEl>
                                          <p:spTgt spid="198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94"/>
                                        </p:tgtEl>
                                        <p:attrNameLst>
                                          <p:attrName>style.visibility</p:attrName>
                                        </p:attrNameLst>
                                      </p:cBhvr>
                                      <p:to>
                                        <p:strVal val="visible"/>
                                      </p:to>
                                    </p:set>
                                    <p:animEffect transition="in" filter="fade">
                                      <p:cBhvr>
                                        <p:cTn id="26" dur="500"/>
                                        <p:tgtEl>
                                          <p:spTgt spid="199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92"/>
                                        </p:tgtEl>
                                        <p:attrNameLst>
                                          <p:attrName>style.visibility</p:attrName>
                                        </p:attrNameLst>
                                      </p:cBhvr>
                                      <p:to>
                                        <p:strVal val="visible"/>
                                      </p:to>
                                    </p:set>
                                    <p:animEffect transition="in" filter="fade">
                                      <p:cBhvr>
                                        <p:cTn id="31" dur="500"/>
                                        <p:tgtEl>
                                          <p:spTgt spid="1992"/>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989"/>
                                        </p:tgtEl>
                                        <p:attrNameLst>
                                          <p:attrName>style.visibility</p:attrName>
                                        </p:attrNameLst>
                                      </p:cBhvr>
                                      <p:to>
                                        <p:strVal val="visible"/>
                                      </p:to>
                                    </p:set>
                                    <p:animEffect transition="in" filter="fade">
                                      <p:cBhvr>
                                        <p:cTn id="35" dur="2000"/>
                                        <p:tgtEl>
                                          <p:spTgt spid="198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85"/>
                                        </p:tgtEl>
                                        <p:attrNameLst>
                                          <p:attrName>style.visibility</p:attrName>
                                        </p:attrNameLst>
                                      </p:cBhvr>
                                      <p:to>
                                        <p:strVal val="visible"/>
                                      </p:to>
                                    </p:set>
                                    <p:animEffect transition="in" filter="fade">
                                      <p:cBhvr>
                                        <p:cTn id="40" dur="500"/>
                                        <p:tgtEl>
                                          <p:spTgt spid="198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11"/>
                                        </p:tgtEl>
                                        <p:attrNameLst>
                                          <p:attrName>style.visibility</p:attrName>
                                        </p:attrNameLst>
                                      </p:cBhvr>
                                      <p:to>
                                        <p:strVal val="visible"/>
                                      </p:to>
                                    </p:set>
                                    <p:animEffect transition="in" filter="fade">
                                      <p:cBhvr>
                                        <p:cTn id="45" dur="1000"/>
                                        <p:tgtEl>
                                          <p:spTgt spid="20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93"/>
                                        </p:tgtEl>
                                        <p:attrNameLst>
                                          <p:attrName>style.visibility</p:attrName>
                                        </p:attrNameLst>
                                      </p:cBhvr>
                                      <p:to>
                                        <p:strVal val="visible"/>
                                      </p:to>
                                    </p:set>
                                    <p:animEffect transition="in" filter="fade">
                                      <p:cBhvr>
                                        <p:cTn id="50" dur="500"/>
                                        <p:tgtEl>
                                          <p:spTgt spid="1993"/>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990"/>
                                        </p:tgtEl>
                                        <p:attrNameLst>
                                          <p:attrName>style.visibility</p:attrName>
                                        </p:attrNameLst>
                                      </p:cBhvr>
                                      <p:to>
                                        <p:strVal val="visible"/>
                                      </p:to>
                                    </p:set>
                                    <p:animEffect transition="in" filter="fade">
                                      <p:cBhvr>
                                        <p:cTn id="54" dur="2000"/>
                                        <p:tgtEl>
                                          <p:spTgt spid="199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984"/>
                                        </p:tgtEl>
                                        <p:attrNameLst>
                                          <p:attrName>style.visibility</p:attrName>
                                        </p:attrNameLst>
                                      </p:cBhvr>
                                      <p:to>
                                        <p:strVal val="visible"/>
                                      </p:to>
                                    </p:set>
                                    <p:animEffect transition="in" filter="fade">
                                      <p:cBhvr>
                                        <p:cTn id="59" dur="500"/>
                                        <p:tgtEl>
                                          <p:spTgt spid="198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995"/>
                                        </p:tgtEl>
                                        <p:attrNameLst>
                                          <p:attrName>style.visibility</p:attrName>
                                        </p:attrNameLst>
                                      </p:cBhvr>
                                      <p:to>
                                        <p:strVal val="visible"/>
                                      </p:to>
                                    </p:set>
                                    <p:animEffect transition="in" filter="fade">
                                      <p:cBhvr>
                                        <p:cTn id="64" dur="1000"/>
                                        <p:tgtEl>
                                          <p:spTgt spid="199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999"/>
                                        </p:tgtEl>
                                        <p:attrNameLst>
                                          <p:attrName>style.visibility</p:attrName>
                                        </p:attrNameLst>
                                      </p:cBhvr>
                                      <p:to>
                                        <p:strVal val="visible"/>
                                      </p:to>
                                    </p:set>
                                    <p:animEffect transition="in" filter="fade">
                                      <p:cBhvr>
                                        <p:cTn id="69" dur="1000"/>
                                        <p:tgtEl>
                                          <p:spTgt spid="19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003"/>
                                        </p:tgtEl>
                                        <p:attrNameLst>
                                          <p:attrName>style.visibility</p:attrName>
                                        </p:attrNameLst>
                                      </p:cBhvr>
                                      <p:to>
                                        <p:strVal val="visible"/>
                                      </p:to>
                                    </p:set>
                                    <p:animEffect transition="in" filter="fade">
                                      <p:cBhvr>
                                        <p:cTn id="74" dur="1000"/>
                                        <p:tgtEl>
                                          <p:spTgt spid="2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Shape 2017"/>
          <p:cNvSpPr txBox="1"/>
          <p:nvPr/>
        </p:nvSpPr>
        <p:spPr>
          <a:xfrm>
            <a:off x="565150" y="1995488"/>
            <a:ext cx="80073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Therefore, the mass of mercury is found to be equivalent to 344 g of mercury.</a:t>
            </a:r>
          </a:p>
        </p:txBody>
      </p:sp>
      <p:sp>
        <p:nvSpPr>
          <p:cNvPr id="2018" name="Shape 2018"/>
          <p:cNvSpPr/>
          <p:nvPr/>
        </p:nvSpPr>
        <p:spPr>
          <a:xfrm>
            <a:off x="457200" y="706437"/>
            <a:ext cx="1447800" cy="533399"/>
          </a:xfrm>
          <a:prstGeom prst="rect">
            <a:avLst/>
          </a:prstGeom>
          <a:solidFill>
            <a:srgbClr val="E1E1FF"/>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Volume, cm</a:t>
            </a:r>
            <a:r>
              <a:rPr lang="en-US" sz="1600" b="0" i="0" u="none" strike="noStrike" cap="none" baseline="30000">
                <a:solidFill>
                  <a:schemeClr val="dk1"/>
                </a:solidFill>
                <a:latin typeface="Arial"/>
                <a:ea typeface="Arial"/>
                <a:cs typeface="Arial"/>
                <a:sym typeface="Arial"/>
              </a:rPr>
              <a:t>3</a:t>
            </a:r>
          </a:p>
        </p:txBody>
      </p:sp>
      <p:sp>
        <p:nvSpPr>
          <p:cNvPr id="2019" name="Shape 2019"/>
          <p:cNvSpPr/>
          <p:nvPr/>
        </p:nvSpPr>
        <p:spPr>
          <a:xfrm>
            <a:off x="3429000" y="706437"/>
            <a:ext cx="1066799" cy="533399"/>
          </a:xfrm>
          <a:prstGeom prst="rect">
            <a:avLst/>
          </a:prstGeom>
          <a:solidFill>
            <a:srgbClr val="E1E1FF"/>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Mass, g</a:t>
            </a:r>
          </a:p>
        </p:txBody>
      </p:sp>
      <p:sp>
        <p:nvSpPr>
          <p:cNvPr id="2020" name="Shape 2020"/>
          <p:cNvSpPr/>
          <p:nvPr/>
        </p:nvSpPr>
        <p:spPr>
          <a:xfrm>
            <a:off x="5715000" y="706437"/>
            <a:ext cx="914400" cy="533399"/>
          </a:xfrm>
          <a:prstGeom prst="rect">
            <a:avLst/>
          </a:prstGeom>
          <a:solidFill>
            <a:srgbClr val="E1E1FF"/>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Moles</a:t>
            </a:r>
          </a:p>
        </p:txBody>
      </p:sp>
      <p:sp>
        <p:nvSpPr>
          <p:cNvPr id="2021" name="Shape 2021"/>
          <p:cNvSpPr/>
          <p:nvPr/>
        </p:nvSpPr>
        <p:spPr>
          <a:xfrm>
            <a:off x="7848600" y="706437"/>
            <a:ext cx="914400" cy="533399"/>
          </a:xfrm>
          <a:prstGeom prst="rect">
            <a:avLst/>
          </a:prstGeom>
          <a:solidFill>
            <a:srgbClr val="E1E1FF"/>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0" i="0" u="none" strike="noStrike" cap="none">
                <a:solidFill>
                  <a:schemeClr val="dk1"/>
                </a:solidFill>
                <a:latin typeface="Arial"/>
                <a:ea typeface="Arial"/>
                <a:cs typeface="Arial"/>
                <a:sym typeface="Arial"/>
              </a:rPr>
              <a:t>Atoms</a:t>
            </a:r>
          </a:p>
        </p:txBody>
      </p:sp>
      <p:cxnSp>
        <p:nvCxnSpPr>
          <p:cNvPr id="2022" name="Shape 2022"/>
          <p:cNvCxnSpPr/>
          <p:nvPr/>
        </p:nvCxnSpPr>
        <p:spPr>
          <a:xfrm>
            <a:off x="2057400" y="1011237"/>
            <a:ext cx="1219199" cy="0"/>
          </a:xfrm>
          <a:prstGeom prst="straightConnector1">
            <a:avLst/>
          </a:prstGeom>
          <a:noFill/>
          <a:ln w="9525" cap="flat" cmpd="sng">
            <a:solidFill>
              <a:schemeClr val="dk1"/>
            </a:solidFill>
            <a:prstDash val="solid"/>
            <a:round/>
            <a:headEnd type="none" w="med" len="med"/>
            <a:tailEnd type="triangle" w="lg" len="lg"/>
          </a:ln>
        </p:spPr>
      </p:cxnSp>
      <p:cxnSp>
        <p:nvCxnSpPr>
          <p:cNvPr id="2023" name="Shape 2023"/>
          <p:cNvCxnSpPr/>
          <p:nvPr/>
        </p:nvCxnSpPr>
        <p:spPr>
          <a:xfrm>
            <a:off x="4648200" y="1011237"/>
            <a:ext cx="914400" cy="0"/>
          </a:xfrm>
          <a:prstGeom prst="straightConnector1">
            <a:avLst/>
          </a:prstGeom>
          <a:noFill/>
          <a:ln w="9525" cap="flat" cmpd="sng">
            <a:solidFill>
              <a:schemeClr val="dk1"/>
            </a:solidFill>
            <a:prstDash val="solid"/>
            <a:round/>
            <a:headEnd type="none" w="med" len="med"/>
            <a:tailEnd type="triangle" w="lg" len="lg"/>
          </a:ln>
        </p:spPr>
      </p:cxnSp>
      <p:cxnSp>
        <p:nvCxnSpPr>
          <p:cNvPr id="2024" name="Shape 2024"/>
          <p:cNvCxnSpPr/>
          <p:nvPr/>
        </p:nvCxnSpPr>
        <p:spPr>
          <a:xfrm>
            <a:off x="6705600" y="1011237"/>
            <a:ext cx="1066799" cy="0"/>
          </a:xfrm>
          <a:prstGeom prst="straightConnector1">
            <a:avLst/>
          </a:prstGeom>
          <a:noFill/>
          <a:ln w="9525" cap="flat" cmpd="sng">
            <a:solidFill>
              <a:schemeClr val="dk1"/>
            </a:solidFill>
            <a:prstDash val="solid"/>
            <a:round/>
            <a:headEnd type="none" w="med" len="med"/>
            <a:tailEnd type="triangle" w="lg" len="lg"/>
          </a:ln>
        </p:spPr>
      </p:cxnSp>
      <p:sp>
        <p:nvSpPr>
          <p:cNvPr id="2025" name="Shape 2025"/>
          <p:cNvSpPr txBox="1"/>
          <p:nvPr/>
        </p:nvSpPr>
        <p:spPr>
          <a:xfrm>
            <a:off x="2119313" y="1022350"/>
            <a:ext cx="108108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use density</a:t>
            </a:r>
          </a:p>
        </p:txBody>
      </p:sp>
      <p:sp>
        <p:nvSpPr>
          <p:cNvPr id="2026" name="Shape 2026"/>
          <p:cNvSpPr txBox="1"/>
          <p:nvPr/>
        </p:nvSpPr>
        <p:spPr>
          <a:xfrm>
            <a:off x="4632325" y="1022350"/>
            <a:ext cx="1100137" cy="5175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use </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molar mass</a:t>
            </a:r>
          </a:p>
        </p:txBody>
      </p:sp>
      <p:sp>
        <p:nvSpPr>
          <p:cNvPr id="2027" name="Shape 2027"/>
          <p:cNvSpPr txBox="1"/>
          <p:nvPr/>
        </p:nvSpPr>
        <p:spPr>
          <a:xfrm>
            <a:off x="6689725" y="1022350"/>
            <a:ext cx="1071562" cy="7302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use</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Avogadro’s</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number</a:t>
            </a:r>
          </a:p>
        </p:txBody>
      </p:sp>
      <p:grpSp>
        <p:nvGrpSpPr>
          <p:cNvPr id="2028" name="Shape 2028"/>
          <p:cNvGrpSpPr/>
          <p:nvPr/>
        </p:nvGrpSpPr>
        <p:grpSpPr>
          <a:xfrm>
            <a:off x="2270125" y="401637"/>
            <a:ext cx="777874" cy="517525"/>
            <a:chOff x="1430" y="252"/>
            <a:chExt cx="489" cy="326"/>
          </a:xfrm>
        </p:grpSpPr>
        <p:sp>
          <p:nvSpPr>
            <p:cNvPr id="2029" name="Shape 2029"/>
            <p:cNvSpPr txBox="1"/>
            <p:nvPr/>
          </p:nvSpPr>
          <p:spPr>
            <a:xfrm>
              <a:off x="1614" y="252"/>
              <a:ext cx="304" cy="32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g</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cm</a:t>
              </a:r>
              <a:r>
                <a:rPr lang="en-US" sz="1400" b="0" i="0" u="none" strike="noStrike" cap="none" baseline="30000">
                  <a:solidFill>
                    <a:schemeClr val="dk1"/>
                  </a:solidFill>
                  <a:latin typeface="Arial"/>
                  <a:ea typeface="Arial"/>
                  <a:cs typeface="Arial"/>
                  <a:sym typeface="Arial"/>
                </a:rPr>
                <a:t>3</a:t>
              </a:r>
            </a:p>
          </p:txBody>
        </p:sp>
        <p:cxnSp>
          <p:nvCxnSpPr>
            <p:cNvPr id="2030" name="Shape 2030"/>
            <p:cNvCxnSpPr/>
            <p:nvPr/>
          </p:nvCxnSpPr>
          <p:spPr>
            <a:xfrm>
              <a:off x="1625" y="438"/>
              <a:ext cx="239" cy="0"/>
            </a:xfrm>
            <a:prstGeom prst="straightConnector1">
              <a:avLst/>
            </a:prstGeom>
            <a:noFill/>
            <a:ln w="9525" cap="flat" cmpd="sng">
              <a:solidFill>
                <a:schemeClr val="dk1"/>
              </a:solidFill>
              <a:prstDash val="solid"/>
              <a:round/>
              <a:headEnd type="none" w="med" len="med"/>
              <a:tailEnd type="none" w="med" len="med"/>
            </a:ln>
          </p:spPr>
        </p:cxnSp>
        <p:sp>
          <p:nvSpPr>
            <p:cNvPr id="2031" name="Shape 2031"/>
            <p:cNvSpPr txBox="1"/>
            <p:nvPr/>
          </p:nvSpPr>
          <p:spPr>
            <a:xfrm>
              <a:off x="1430" y="349"/>
              <a:ext cx="203"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a:t>
              </a:r>
            </a:p>
          </p:txBody>
        </p:sp>
      </p:grpSp>
      <p:grpSp>
        <p:nvGrpSpPr>
          <p:cNvPr id="2032" name="Shape 2032"/>
          <p:cNvGrpSpPr/>
          <p:nvPr/>
        </p:nvGrpSpPr>
        <p:grpSpPr>
          <a:xfrm>
            <a:off x="4648200" y="401637"/>
            <a:ext cx="747713" cy="517525"/>
            <a:chOff x="2928" y="252"/>
            <a:chExt cx="470" cy="326"/>
          </a:xfrm>
        </p:grpSpPr>
        <p:sp>
          <p:nvSpPr>
            <p:cNvPr id="2033" name="Shape 2033"/>
            <p:cNvSpPr txBox="1"/>
            <p:nvPr/>
          </p:nvSpPr>
          <p:spPr>
            <a:xfrm>
              <a:off x="3103" y="252"/>
              <a:ext cx="295" cy="32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mol</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g</a:t>
              </a:r>
            </a:p>
          </p:txBody>
        </p:sp>
        <p:cxnSp>
          <p:nvCxnSpPr>
            <p:cNvPr id="2034" name="Shape 2034"/>
            <p:cNvCxnSpPr/>
            <p:nvPr/>
          </p:nvCxnSpPr>
          <p:spPr>
            <a:xfrm>
              <a:off x="3112" y="438"/>
              <a:ext cx="239" cy="0"/>
            </a:xfrm>
            <a:prstGeom prst="straightConnector1">
              <a:avLst/>
            </a:prstGeom>
            <a:noFill/>
            <a:ln w="9525" cap="flat" cmpd="sng">
              <a:solidFill>
                <a:schemeClr val="dk1"/>
              </a:solidFill>
              <a:prstDash val="solid"/>
              <a:round/>
              <a:headEnd type="none" w="med" len="med"/>
              <a:tailEnd type="none" w="med" len="med"/>
            </a:ln>
          </p:spPr>
        </p:cxnSp>
        <p:sp>
          <p:nvSpPr>
            <p:cNvPr id="2035" name="Shape 2035"/>
            <p:cNvSpPr/>
            <p:nvPr/>
          </p:nvSpPr>
          <p:spPr>
            <a:xfrm>
              <a:off x="2928" y="349"/>
              <a:ext cx="172"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a:t>
              </a:r>
            </a:p>
          </p:txBody>
        </p:sp>
      </p:grpSp>
      <p:sp>
        <p:nvSpPr>
          <p:cNvPr id="2036" name="Shape 2036"/>
          <p:cNvSpPr txBox="1"/>
          <p:nvPr/>
        </p:nvSpPr>
        <p:spPr>
          <a:xfrm>
            <a:off x="3429000" y="2743200"/>
            <a:ext cx="1619249"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a:t>
            </a:r>
            <a:r>
              <a:rPr lang="en-US" sz="1800" b="0" i="0" u="sng" strike="noStrike" cap="none">
                <a:solidFill>
                  <a:schemeClr val="dk1"/>
                </a:solidFill>
                <a:latin typeface="Arial"/>
                <a:ea typeface="Arial"/>
                <a:cs typeface="Arial"/>
                <a:sym typeface="Arial"/>
              </a:rPr>
              <a:t>13.534 g Hg</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1 cm</a:t>
            </a:r>
            <a:r>
              <a:rPr lang="en-US" sz="1800" b="0" i="0" u="none" strike="noStrike" cap="none" baseline="30000">
                <a:solidFill>
                  <a:schemeClr val="dk1"/>
                </a:solidFill>
                <a:latin typeface="Arial"/>
                <a:ea typeface="Arial"/>
                <a:cs typeface="Arial"/>
                <a:sym typeface="Arial"/>
              </a:rPr>
              <a:t>3</a:t>
            </a:r>
            <a:r>
              <a:rPr lang="en-US" sz="1800" b="0" i="0" u="none" strike="noStrike" cap="none">
                <a:solidFill>
                  <a:schemeClr val="dk1"/>
                </a:solidFill>
                <a:latin typeface="Arial"/>
                <a:ea typeface="Arial"/>
                <a:cs typeface="Arial"/>
                <a:sym typeface="Arial"/>
              </a:rPr>
              <a:t> Hg</a:t>
            </a:r>
          </a:p>
        </p:txBody>
      </p:sp>
      <p:sp>
        <p:nvSpPr>
          <p:cNvPr id="2037" name="Shape 2037"/>
          <p:cNvSpPr txBox="1"/>
          <p:nvPr/>
        </p:nvSpPr>
        <p:spPr>
          <a:xfrm>
            <a:off x="2057400" y="2779713"/>
            <a:ext cx="1500187"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25.4 cm</a:t>
            </a:r>
            <a:r>
              <a:rPr lang="en-US" sz="1800" b="0" i="0" u="none" strike="noStrike" cap="none" baseline="30000">
                <a:solidFill>
                  <a:schemeClr val="dk1"/>
                </a:solidFill>
                <a:latin typeface="Arial"/>
                <a:ea typeface="Arial"/>
                <a:cs typeface="Arial"/>
                <a:sym typeface="Arial"/>
              </a:rPr>
              <a:t>3</a:t>
            </a:r>
            <a:r>
              <a:rPr lang="en-US" sz="1800" b="0" i="0" u="none" strike="noStrike" cap="none">
                <a:solidFill>
                  <a:schemeClr val="dk1"/>
                </a:solidFill>
                <a:latin typeface="Arial"/>
                <a:ea typeface="Arial"/>
                <a:cs typeface="Arial"/>
                <a:sym typeface="Arial"/>
              </a:rPr>
              <a:t> Hg </a:t>
            </a:r>
          </a:p>
        </p:txBody>
      </p:sp>
      <p:sp>
        <p:nvSpPr>
          <p:cNvPr id="2038" name="Shape 2038"/>
          <p:cNvSpPr txBox="1"/>
          <p:nvPr/>
        </p:nvSpPr>
        <p:spPr>
          <a:xfrm>
            <a:off x="5016500" y="2833688"/>
            <a:ext cx="31750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a:t>
            </a:r>
          </a:p>
        </p:txBody>
      </p:sp>
      <p:sp>
        <p:nvSpPr>
          <p:cNvPr id="2039" name="Shape 2039"/>
          <p:cNvSpPr txBox="1"/>
          <p:nvPr/>
        </p:nvSpPr>
        <p:spPr>
          <a:xfrm>
            <a:off x="5394325" y="2833688"/>
            <a:ext cx="1111250" cy="366711"/>
          </a:xfrm>
          <a:prstGeom prst="rect">
            <a:avLst/>
          </a:prstGeom>
          <a:solidFill>
            <a:srgbClr val="FFFFCC"/>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344 g Hg</a:t>
            </a:r>
          </a:p>
        </p:txBody>
      </p:sp>
      <p:sp>
        <p:nvSpPr>
          <p:cNvPr id="2040" name="Shape 2040"/>
          <p:cNvSpPr/>
          <p:nvPr/>
        </p:nvSpPr>
        <p:spPr>
          <a:xfrm>
            <a:off x="533400" y="3581400"/>
            <a:ext cx="61150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Knowing the mass, you can now find the quantity in moles.</a:t>
            </a:r>
          </a:p>
        </p:txBody>
      </p:sp>
      <p:sp>
        <p:nvSpPr>
          <p:cNvPr id="2041" name="Shape 2041"/>
          <p:cNvSpPr txBox="1"/>
          <p:nvPr/>
        </p:nvSpPr>
        <p:spPr>
          <a:xfrm>
            <a:off x="3429000" y="4083050"/>
            <a:ext cx="1670050"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a:t>
            </a:r>
            <a:r>
              <a:rPr lang="en-US" sz="1800" b="0" i="0" u="sng" strike="noStrike" cap="none">
                <a:solidFill>
                  <a:schemeClr val="dk1"/>
                </a:solidFill>
                <a:latin typeface="Arial"/>
                <a:ea typeface="Arial"/>
                <a:cs typeface="Arial"/>
                <a:sym typeface="Arial"/>
              </a:rPr>
              <a:t>  1 mol Hg   </a:t>
            </a:r>
            <a:r>
              <a:rPr lang="en-US" sz="1800" b="0" i="0" u="none" strike="noStrike" cap="none">
                <a:solidFill>
                  <a:schemeClr val="dk1"/>
                </a:solidFill>
                <a:latin typeface="Arial"/>
                <a:ea typeface="Arial"/>
                <a:cs typeface="Arial"/>
                <a:sym typeface="Arial"/>
              </a:rPr>
              <a:t>.</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200.6 g Hg</a:t>
            </a:r>
          </a:p>
        </p:txBody>
      </p:sp>
      <p:sp>
        <p:nvSpPr>
          <p:cNvPr id="2042" name="Shape 2042"/>
          <p:cNvSpPr txBox="1"/>
          <p:nvPr/>
        </p:nvSpPr>
        <p:spPr>
          <a:xfrm>
            <a:off x="2406650" y="4119562"/>
            <a:ext cx="11747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344 g Hg </a:t>
            </a:r>
          </a:p>
        </p:txBody>
      </p:sp>
      <p:sp>
        <p:nvSpPr>
          <p:cNvPr id="2043" name="Shape 2043"/>
          <p:cNvSpPr txBox="1"/>
          <p:nvPr/>
        </p:nvSpPr>
        <p:spPr>
          <a:xfrm>
            <a:off x="5016500" y="4173537"/>
            <a:ext cx="31750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a:t>
            </a:r>
          </a:p>
        </p:txBody>
      </p:sp>
      <p:sp>
        <p:nvSpPr>
          <p:cNvPr id="2044" name="Shape 2044"/>
          <p:cNvSpPr txBox="1"/>
          <p:nvPr/>
        </p:nvSpPr>
        <p:spPr>
          <a:xfrm>
            <a:off x="5394325" y="4173537"/>
            <a:ext cx="1416049" cy="366711"/>
          </a:xfrm>
          <a:prstGeom prst="rect">
            <a:avLst/>
          </a:prstGeom>
          <a:solidFill>
            <a:srgbClr val="FFFFCC"/>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1.71 mol Hg</a:t>
            </a:r>
          </a:p>
        </p:txBody>
      </p:sp>
      <p:sp>
        <p:nvSpPr>
          <p:cNvPr id="2045" name="Shape 2045"/>
          <p:cNvSpPr/>
          <p:nvPr/>
        </p:nvSpPr>
        <p:spPr>
          <a:xfrm>
            <a:off x="4953000" y="4267200"/>
            <a:ext cx="76199" cy="152399"/>
          </a:xfrm>
          <a:prstGeom prst="rect">
            <a:avLst/>
          </a:prstGeom>
          <a:solidFill>
            <a:schemeClr val="lt1"/>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46" name="Shape 2046"/>
          <p:cNvSpPr txBox="1"/>
          <p:nvPr/>
        </p:nvSpPr>
        <p:spPr>
          <a:xfrm>
            <a:off x="533400" y="4913312"/>
            <a:ext cx="8070849"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Finally, because you know the relation between atoms and moles (Avogodro’s</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number), you can now find the number of atoms in the sample.</a:t>
            </a:r>
          </a:p>
        </p:txBody>
      </p:sp>
      <p:sp>
        <p:nvSpPr>
          <p:cNvPr id="2047" name="Shape 2047"/>
          <p:cNvSpPr txBox="1"/>
          <p:nvPr/>
        </p:nvSpPr>
        <p:spPr>
          <a:xfrm>
            <a:off x="2622550" y="5835650"/>
            <a:ext cx="2841625"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a:t>
            </a:r>
            <a:r>
              <a:rPr lang="en-US" sz="1800" b="0" i="0" u="sng" strike="noStrike" cap="none">
                <a:solidFill>
                  <a:schemeClr val="dk1"/>
                </a:solidFill>
                <a:latin typeface="Arial"/>
                <a:ea typeface="Arial"/>
                <a:cs typeface="Arial"/>
                <a:sym typeface="Arial"/>
              </a:rPr>
              <a:t> 6.02 x 10</a:t>
            </a:r>
            <a:r>
              <a:rPr lang="en-US" sz="1800" b="0" i="0" u="sng" strike="noStrike" cap="none" baseline="30000">
                <a:solidFill>
                  <a:schemeClr val="dk1"/>
                </a:solidFill>
                <a:latin typeface="Arial"/>
                <a:ea typeface="Arial"/>
                <a:cs typeface="Arial"/>
                <a:sym typeface="Arial"/>
              </a:rPr>
              <a:t>23</a:t>
            </a:r>
            <a:r>
              <a:rPr lang="en-US" sz="1800" b="0" i="0" u="sng" strike="noStrike" cap="none">
                <a:solidFill>
                  <a:schemeClr val="dk1"/>
                </a:solidFill>
                <a:latin typeface="Arial"/>
                <a:ea typeface="Arial"/>
                <a:cs typeface="Arial"/>
                <a:sym typeface="Arial"/>
              </a:rPr>
              <a:t> atoms Hg   </a:t>
            </a:r>
            <a:r>
              <a:rPr lang="en-US" sz="1800" b="0" i="0" u="none" strike="noStrike" cap="none">
                <a:solidFill>
                  <a:schemeClr val="dk1"/>
                </a:solidFill>
                <a:latin typeface="Arial"/>
                <a:ea typeface="Arial"/>
                <a:cs typeface="Arial"/>
                <a:sym typeface="Arial"/>
              </a:rPr>
              <a:t>.</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1 mol Hg</a:t>
            </a:r>
          </a:p>
        </p:txBody>
      </p:sp>
      <p:sp>
        <p:nvSpPr>
          <p:cNvPr id="2048" name="Shape 2048"/>
          <p:cNvSpPr txBox="1"/>
          <p:nvPr/>
        </p:nvSpPr>
        <p:spPr>
          <a:xfrm>
            <a:off x="1295400" y="5872162"/>
            <a:ext cx="14795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1.71 mol Hg </a:t>
            </a:r>
          </a:p>
        </p:txBody>
      </p:sp>
      <p:sp>
        <p:nvSpPr>
          <p:cNvPr id="2049" name="Shape 2049"/>
          <p:cNvSpPr txBox="1"/>
          <p:nvPr/>
        </p:nvSpPr>
        <p:spPr>
          <a:xfrm>
            <a:off x="5486400" y="5926137"/>
            <a:ext cx="31750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a:t>
            </a:r>
          </a:p>
        </p:txBody>
      </p:sp>
      <p:sp>
        <p:nvSpPr>
          <p:cNvPr id="2050" name="Shape 2050"/>
          <p:cNvSpPr txBox="1"/>
          <p:nvPr/>
        </p:nvSpPr>
        <p:spPr>
          <a:xfrm>
            <a:off x="5867400" y="5926137"/>
            <a:ext cx="2333625" cy="366711"/>
          </a:xfrm>
          <a:prstGeom prst="rect">
            <a:avLst/>
          </a:prstGeom>
          <a:solidFill>
            <a:srgbClr val="FFFFCC"/>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1.03 x 10</a:t>
            </a:r>
            <a:r>
              <a:rPr lang="en-US" sz="1800" b="0" i="0" u="none" strike="noStrike" cap="none" baseline="30000">
                <a:solidFill>
                  <a:schemeClr val="dk1"/>
                </a:solidFill>
                <a:latin typeface="Arial"/>
                <a:ea typeface="Arial"/>
                <a:cs typeface="Arial"/>
                <a:sym typeface="Arial"/>
              </a:rPr>
              <a:t>24</a:t>
            </a:r>
            <a:r>
              <a:rPr lang="en-US" sz="1800" b="0" i="0" u="none" strike="noStrike" cap="none">
                <a:solidFill>
                  <a:schemeClr val="dk1"/>
                </a:solidFill>
                <a:latin typeface="Arial"/>
                <a:ea typeface="Arial"/>
                <a:cs typeface="Arial"/>
                <a:sym typeface="Arial"/>
              </a:rPr>
              <a:t> atoms Hg</a:t>
            </a:r>
          </a:p>
        </p:txBody>
      </p:sp>
      <p:sp>
        <p:nvSpPr>
          <p:cNvPr id="2051" name="Shape 2051"/>
          <p:cNvSpPr/>
          <p:nvPr/>
        </p:nvSpPr>
        <p:spPr>
          <a:xfrm>
            <a:off x="5334000" y="5943600"/>
            <a:ext cx="228600" cy="304799"/>
          </a:xfrm>
          <a:prstGeom prst="rect">
            <a:avLst/>
          </a:prstGeom>
          <a:solidFill>
            <a:schemeClr val="lt1"/>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052" name="Shape 2052"/>
          <p:cNvCxnSpPr/>
          <p:nvPr/>
        </p:nvCxnSpPr>
        <p:spPr>
          <a:xfrm rot="10800000" flipH="1">
            <a:off x="2667000" y="2895599"/>
            <a:ext cx="685799" cy="228600"/>
          </a:xfrm>
          <a:prstGeom prst="straightConnector1">
            <a:avLst/>
          </a:prstGeom>
          <a:noFill/>
          <a:ln w="9525" cap="flat" cmpd="sng">
            <a:solidFill>
              <a:schemeClr val="dk1"/>
            </a:solidFill>
            <a:prstDash val="solid"/>
            <a:round/>
            <a:headEnd type="none" w="med" len="med"/>
            <a:tailEnd type="none" w="med" len="med"/>
          </a:ln>
        </p:spPr>
      </p:cxnSp>
      <p:cxnSp>
        <p:nvCxnSpPr>
          <p:cNvPr id="2053" name="Shape 2053"/>
          <p:cNvCxnSpPr/>
          <p:nvPr/>
        </p:nvCxnSpPr>
        <p:spPr>
          <a:xfrm rot="10800000" flipH="1">
            <a:off x="4114800" y="3124199"/>
            <a:ext cx="685799" cy="228600"/>
          </a:xfrm>
          <a:prstGeom prst="straightConnector1">
            <a:avLst/>
          </a:prstGeom>
          <a:noFill/>
          <a:ln w="9525" cap="flat" cmpd="sng">
            <a:solidFill>
              <a:schemeClr val="dk1"/>
            </a:solidFill>
            <a:prstDash val="solid"/>
            <a:round/>
            <a:headEnd type="none" w="med" len="med"/>
            <a:tailEnd type="none" w="med" len="med"/>
          </a:ln>
        </p:spPr>
      </p:cxnSp>
      <p:cxnSp>
        <p:nvCxnSpPr>
          <p:cNvPr id="2054" name="Shape 2054"/>
          <p:cNvCxnSpPr/>
          <p:nvPr/>
        </p:nvCxnSpPr>
        <p:spPr>
          <a:xfrm rot="10800000" flipH="1">
            <a:off x="2895600" y="4227512"/>
            <a:ext cx="576262" cy="192087"/>
          </a:xfrm>
          <a:prstGeom prst="straightConnector1">
            <a:avLst/>
          </a:prstGeom>
          <a:noFill/>
          <a:ln w="9525" cap="flat" cmpd="sng">
            <a:solidFill>
              <a:schemeClr val="dk1"/>
            </a:solidFill>
            <a:prstDash val="solid"/>
            <a:round/>
            <a:headEnd type="none" w="med" len="med"/>
            <a:tailEnd type="none" w="med" len="med"/>
          </a:ln>
        </p:spPr>
      </p:cxnSp>
      <p:cxnSp>
        <p:nvCxnSpPr>
          <p:cNvPr id="2055" name="Shape 2055"/>
          <p:cNvCxnSpPr/>
          <p:nvPr/>
        </p:nvCxnSpPr>
        <p:spPr>
          <a:xfrm rot="10800000" flipH="1">
            <a:off x="4410075" y="4484688"/>
            <a:ext cx="490537" cy="163511"/>
          </a:xfrm>
          <a:prstGeom prst="straightConnector1">
            <a:avLst/>
          </a:prstGeom>
          <a:noFill/>
          <a:ln w="9525" cap="flat" cmpd="sng">
            <a:solidFill>
              <a:schemeClr val="dk1"/>
            </a:solidFill>
            <a:prstDash val="solid"/>
            <a:round/>
            <a:headEnd type="none" w="med" len="med"/>
            <a:tailEnd type="none" w="med" len="med"/>
          </a:ln>
        </p:spPr>
      </p:cxnSp>
      <p:cxnSp>
        <p:nvCxnSpPr>
          <p:cNvPr id="2056" name="Shape 2056"/>
          <p:cNvCxnSpPr/>
          <p:nvPr/>
        </p:nvCxnSpPr>
        <p:spPr>
          <a:xfrm rot="10800000" flipH="1">
            <a:off x="1905000" y="5943599"/>
            <a:ext cx="685799" cy="228600"/>
          </a:xfrm>
          <a:prstGeom prst="straightConnector1">
            <a:avLst/>
          </a:prstGeom>
          <a:noFill/>
          <a:ln w="9525" cap="flat" cmpd="sng">
            <a:solidFill>
              <a:schemeClr val="dk1"/>
            </a:solidFill>
            <a:prstDash val="solid"/>
            <a:round/>
            <a:headEnd type="none" w="med" len="med"/>
            <a:tailEnd type="none" w="med" len="med"/>
          </a:ln>
        </p:spPr>
      </p:cxnSp>
      <p:cxnSp>
        <p:nvCxnSpPr>
          <p:cNvPr id="2057" name="Shape 2057"/>
          <p:cNvCxnSpPr/>
          <p:nvPr/>
        </p:nvCxnSpPr>
        <p:spPr>
          <a:xfrm rot="10800000" flipH="1">
            <a:off x="3657600" y="6172199"/>
            <a:ext cx="685799" cy="228600"/>
          </a:xfrm>
          <a:prstGeom prst="straightConnector1">
            <a:avLst/>
          </a:prstGeom>
          <a:noFill/>
          <a:ln w="9525" cap="flat" cmpd="sng">
            <a:solidFill>
              <a:schemeClr val="dk1"/>
            </a:solidFill>
            <a:prstDash val="solid"/>
            <a:round/>
            <a:headEnd type="none" w="med" len="med"/>
            <a:tailEnd type="none" w="med" len="med"/>
          </a:ln>
        </p:spPr>
      </p:cxnSp>
      <p:sp>
        <p:nvSpPr>
          <p:cNvPr id="2058" name="Shape 2058"/>
          <p:cNvSpPr txBox="1"/>
          <p:nvPr/>
        </p:nvSpPr>
        <p:spPr>
          <a:xfrm>
            <a:off x="288925" y="1981200"/>
            <a:ext cx="35401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A</a:t>
            </a:r>
          </a:p>
        </p:txBody>
      </p:sp>
      <p:sp>
        <p:nvSpPr>
          <p:cNvPr id="2059" name="Shape 2059"/>
          <p:cNvSpPr/>
          <p:nvPr/>
        </p:nvSpPr>
        <p:spPr>
          <a:xfrm>
            <a:off x="2514600" y="76200"/>
            <a:ext cx="35401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A</a:t>
            </a:r>
          </a:p>
        </p:txBody>
      </p:sp>
      <p:sp>
        <p:nvSpPr>
          <p:cNvPr id="2060" name="Shape 2060"/>
          <p:cNvSpPr/>
          <p:nvPr/>
        </p:nvSpPr>
        <p:spPr>
          <a:xfrm>
            <a:off x="4903787" y="76200"/>
            <a:ext cx="354012"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B</a:t>
            </a:r>
          </a:p>
        </p:txBody>
      </p:sp>
      <p:sp>
        <p:nvSpPr>
          <p:cNvPr id="2061" name="Shape 2061"/>
          <p:cNvSpPr/>
          <p:nvPr/>
        </p:nvSpPr>
        <p:spPr>
          <a:xfrm>
            <a:off x="7086600" y="76200"/>
            <a:ext cx="36829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C</a:t>
            </a:r>
          </a:p>
        </p:txBody>
      </p:sp>
      <p:sp>
        <p:nvSpPr>
          <p:cNvPr id="2062" name="Shape 2062"/>
          <p:cNvSpPr/>
          <p:nvPr/>
        </p:nvSpPr>
        <p:spPr>
          <a:xfrm>
            <a:off x="228600" y="3581400"/>
            <a:ext cx="354013"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B</a:t>
            </a:r>
          </a:p>
        </p:txBody>
      </p:sp>
      <p:sp>
        <p:nvSpPr>
          <p:cNvPr id="2063" name="Shape 2063"/>
          <p:cNvSpPr/>
          <p:nvPr/>
        </p:nvSpPr>
        <p:spPr>
          <a:xfrm>
            <a:off x="228600" y="4937125"/>
            <a:ext cx="36829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rgbClr val="FF0000"/>
                </a:solidFill>
                <a:latin typeface="Arial"/>
                <a:ea typeface="Arial"/>
                <a:cs typeface="Arial"/>
                <a:sym typeface="Arial"/>
              </a:rPr>
              <a:t>C</a:t>
            </a:r>
          </a:p>
        </p:txBody>
      </p:sp>
      <p:sp>
        <p:nvSpPr>
          <p:cNvPr id="2064" name="Shape 2064"/>
          <p:cNvSpPr/>
          <p:nvPr/>
        </p:nvSpPr>
        <p:spPr>
          <a:xfrm>
            <a:off x="76200" y="6567488"/>
            <a:ext cx="3692524"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Kotz &amp; Treichel, </a:t>
            </a:r>
            <a:r>
              <a:rPr lang="en-US" sz="800" b="0" i="0" u="sng" strike="noStrike" cap="none">
                <a:solidFill>
                  <a:schemeClr val="dk1"/>
                </a:solidFill>
                <a:latin typeface="Arial"/>
                <a:ea typeface="Arial"/>
                <a:cs typeface="Arial"/>
                <a:sym typeface="Arial"/>
              </a:rPr>
              <a:t>Chemistry &amp; Chemical Reactivity</a:t>
            </a:r>
            <a:r>
              <a:rPr lang="en-US" sz="800" b="0" i="0" u="none" strike="noStrike" cap="none">
                <a:solidFill>
                  <a:schemeClr val="dk1"/>
                </a:solidFill>
                <a:latin typeface="Arial"/>
                <a:ea typeface="Arial"/>
                <a:cs typeface="Arial"/>
                <a:sym typeface="Arial"/>
              </a:rPr>
              <a:t>,  3</a:t>
            </a:r>
            <a:r>
              <a:rPr lang="en-US" sz="800" b="0" i="0" u="none" strike="noStrike" cap="none" baseline="30000">
                <a:solidFill>
                  <a:schemeClr val="dk1"/>
                </a:solidFill>
                <a:latin typeface="Arial"/>
                <a:ea typeface="Arial"/>
                <a:cs typeface="Arial"/>
                <a:sym typeface="Arial"/>
              </a:rPr>
              <a:t>rd</a:t>
            </a:r>
            <a:r>
              <a:rPr lang="en-US" sz="800" b="0" i="0" u="none" strike="noStrike" cap="none">
                <a:solidFill>
                  <a:schemeClr val="dk1"/>
                </a:solidFill>
                <a:latin typeface="Arial"/>
                <a:ea typeface="Arial"/>
                <a:cs typeface="Arial"/>
                <a:sym typeface="Arial"/>
              </a:rPr>
              <a:t> Edition , 1996, page 93</a:t>
            </a:r>
          </a:p>
        </p:txBody>
      </p:sp>
      <p:sp>
        <p:nvSpPr>
          <p:cNvPr id="2065" name="Shape 2065">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66" name="Shape 2066"/>
          <p:cNvSpPr/>
          <p:nvPr/>
        </p:nvSpPr>
        <p:spPr>
          <a:xfrm>
            <a:off x="3621087" y="2697163"/>
            <a:ext cx="1412874" cy="665161"/>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67" name="Shape 2067"/>
          <p:cNvSpPr/>
          <p:nvPr/>
        </p:nvSpPr>
        <p:spPr>
          <a:xfrm>
            <a:off x="3651250" y="4041775"/>
            <a:ext cx="1366837" cy="66516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68" name="Shape 2068"/>
          <p:cNvSpPr/>
          <p:nvPr/>
        </p:nvSpPr>
        <p:spPr>
          <a:xfrm>
            <a:off x="2854325" y="5800725"/>
            <a:ext cx="2513012" cy="66516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69" name="Shape 2069"/>
          <p:cNvSpPr txBox="1"/>
          <p:nvPr/>
        </p:nvSpPr>
        <p:spPr>
          <a:xfrm>
            <a:off x="-862062" y="2439237"/>
            <a:ext cx="7743900" cy="915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A graduated cylinder holds 25.4 cm</a:t>
            </a:r>
            <a:r>
              <a:rPr lang="en-US" sz="1800" b="0" i="0" u="none" strike="noStrike" cap="none" baseline="30000">
                <a:solidFill>
                  <a:schemeClr val="dk1"/>
                </a:solidFill>
                <a:latin typeface="Arial"/>
                <a:ea typeface="Arial"/>
                <a:cs typeface="Arial"/>
                <a:sym typeface="Arial"/>
              </a:rPr>
              <a:t>3</a:t>
            </a:r>
            <a:r>
              <a:rPr lang="en-US" sz="1800" b="0" i="0" u="none" strike="noStrike" cap="none">
                <a:solidFill>
                  <a:schemeClr val="dk1"/>
                </a:solidFill>
                <a:latin typeface="Arial"/>
                <a:ea typeface="Arial"/>
                <a:cs typeface="Arial"/>
                <a:sym typeface="Arial"/>
              </a:rPr>
              <a:t> of mercury.  If the density of mercury</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at 25 </a:t>
            </a:r>
            <a:r>
              <a:rPr lang="en-US" sz="1800" b="0" i="0" u="none" strike="noStrike" cap="none" baseline="30000">
                <a:solidFill>
                  <a:schemeClr val="dk1"/>
                </a:solidFill>
                <a:latin typeface="Arial"/>
                <a:ea typeface="Arial"/>
                <a:cs typeface="Arial"/>
                <a:sym typeface="Arial"/>
              </a:rPr>
              <a:t>o</a:t>
            </a:r>
            <a:r>
              <a:rPr lang="en-US" sz="1800" b="0" i="0" u="none" strike="noStrike" cap="none">
                <a:solidFill>
                  <a:schemeClr val="dk1"/>
                </a:solidFill>
                <a:latin typeface="Arial"/>
                <a:ea typeface="Arial"/>
                <a:cs typeface="Arial"/>
                <a:sym typeface="Arial"/>
              </a:rPr>
              <a:t>C is 13.534 g / cm</a:t>
            </a:r>
            <a:r>
              <a:rPr lang="en-US" sz="1800" b="0" i="0" u="none" strike="noStrike" cap="none" baseline="30000">
                <a:solidFill>
                  <a:schemeClr val="dk1"/>
                </a:solidFill>
                <a:latin typeface="Arial"/>
                <a:ea typeface="Arial"/>
                <a:cs typeface="Arial"/>
                <a:sym typeface="Arial"/>
              </a:rPr>
              <a:t>3</a:t>
            </a:r>
            <a:r>
              <a:rPr lang="en-US" sz="1800" b="0" i="0" u="none" strike="noStrike" cap="none">
                <a:solidFill>
                  <a:schemeClr val="dk1"/>
                </a:solidFill>
                <a:latin typeface="Arial"/>
                <a:ea typeface="Arial"/>
                <a:cs typeface="Arial"/>
                <a:sym typeface="Arial"/>
              </a:rPr>
              <a:t>, how many moles of mercury are in the cylinder?</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How many atoms of mercury are there?</a:t>
            </a:r>
          </a:p>
        </p:txBody>
      </p:sp>
      <p:sp>
        <p:nvSpPr>
          <p:cNvPr id="2070" name="Shape 2070"/>
          <p:cNvSpPr txBox="1"/>
          <p:nvPr/>
        </p:nvSpPr>
        <p:spPr>
          <a:xfrm>
            <a:off x="5394325" y="2835275"/>
            <a:ext cx="11112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lt2"/>
                </a:solidFill>
                <a:latin typeface="Arial"/>
                <a:ea typeface="Arial"/>
                <a:cs typeface="Arial"/>
                <a:sym typeface="Arial"/>
              </a:rPr>
              <a:t>344 g Hg</a:t>
            </a:r>
          </a:p>
        </p:txBody>
      </p:sp>
      <p:sp>
        <p:nvSpPr>
          <p:cNvPr id="2071" name="Shape 2071"/>
          <p:cNvSpPr txBox="1"/>
          <p:nvPr/>
        </p:nvSpPr>
        <p:spPr>
          <a:xfrm>
            <a:off x="5397500" y="4179887"/>
            <a:ext cx="1416049"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lt2"/>
                </a:solidFill>
                <a:latin typeface="Arial"/>
                <a:ea typeface="Arial"/>
                <a:cs typeface="Arial"/>
                <a:sym typeface="Arial"/>
              </a:rPr>
              <a:t>1.71 mol Hg</a:t>
            </a:r>
          </a:p>
        </p:txBody>
      </p:sp>
      <p:grpSp>
        <p:nvGrpSpPr>
          <p:cNvPr id="2072" name="Shape 2072"/>
          <p:cNvGrpSpPr/>
          <p:nvPr/>
        </p:nvGrpSpPr>
        <p:grpSpPr>
          <a:xfrm>
            <a:off x="6813549" y="401637"/>
            <a:ext cx="912813" cy="517525"/>
            <a:chOff x="4291" y="252"/>
            <a:chExt cx="575" cy="326"/>
          </a:xfrm>
        </p:grpSpPr>
        <p:sp>
          <p:nvSpPr>
            <p:cNvPr id="2073" name="Shape 2073"/>
            <p:cNvSpPr txBox="1"/>
            <p:nvPr/>
          </p:nvSpPr>
          <p:spPr>
            <a:xfrm>
              <a:off x="4447" y="252"/>
              <a:ext cx="420" cy="32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atoms</a:t>
              </a:r>
            </a:p>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 mol</a:t>
              </a:r>
            </a:p>
          </p:txBody>
        </p:sp>
        <p:sp>
          <p:nvSpPr>
            <p:cNvPr id="2074" name="Shape 2074"/>
            <p:cNvSpPr/>
            <p:nvPr/>
          </p:nvSpPr>
          <p:spPr>
            <a:xfrm>
              <a:off x="4291" y="349"/>
              <a:ext cx="172"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a:t>
              </a:r>
            </a:p>
          </p:txBody>
        </p:sp>
        <p:cxnSp>
          <p:nvCxnSpPr>
            <p:cNvPr id="2075" name="Shape 2075"/>
            <p:cNvCxnSpPr/>
            <p:nvPr/>
          </p:nvCxnSpPr>
          <p:spPr>
            <a:xfrm>
              <a:off x="4493" y="428"/>
              <a:ext cx="326"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37"/>
                                        </p:tgtEl>
                                        <p:attrNameLst>
                                          <p:attrName>style.visibility</p:attrName>
                                        </p:attrNameLst>
                                      </p:cBhvr>
                                      <p:to>
                                        <p:strVal val="visible"/>
                                      </p:to>
                                    </p:set>
                                    <p:anim calcmode="lin" valueType="num">
                                      <p:cBhvr additive="base">
                                        <p:cTn id="7" dur="500"/>
                                        <p:tgtEl>
                                          <p:spTgt spid="2037"/>
                                        </p:tgtEl>
                                        <p:attrNameLst>
                                          <p:attrName>ppt_w</p:attrName>
                                        </p:attrNameLst>
                                      </p:cBhvr>
                                      <p:tavLst>
                                        <p:tav tm="0">
                                          <p:val>
                                            <p:strVal val="0"/>
                                          </p:val>
                                        </p:tav>
                                        <p:tav tm="100000">
                                          <p:val>
                                            <p:strVal val="#ppt_w"/>
                                          </p:val>
                                        </p:tav>
                                      </p:tavLst>
                                    </p:anim>
                                    <p:anim calcmode="lin" valueType="num">
                                      <p:cBhvr additive="base">
                                        <p:cTn id="8" dur="500"/>
                                        <p:tgtEl>
                                          <p:spTgt spid="2037"/>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066"/>
                                        </p:tgtEl>
                                        <p:attrNameLst>
                                          <p:attrName>style.visibility</p:attrName>
                                        </p:attrNameLst>
                                      </p:cBhvr>
                                      <p:to>
                                        <p:strVal val="visible"/>
                                      </p:to>
                                    </p:set>
                                    <p:animEffect transition="in" filter="fade">
                                      <p:cBhvr>
                                        <p:cTn id="11" dur="2000"/>
                                        <p:tgtEl>
                                          <p:spTgt spid="206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36"/>
                                        </p:tgtEl>
                                        <p:attrNameLst>
                                          <p:attrName>style.visibility</p:attrName>
                                        </p:attrNameLst>
                                      </p:cBhvr>
                                      <p:to>
                                        <p:strVal val="visible"/>
                                      </p:to>
                                    </p:set>
                                    <p:animEffect transition="in" filter="fade">
                                      <p:cBhvr>
                                        <p:cTn id="16" dur="500"/>
                                        <p:tgtEl>
                                          <p:spTgt spid="20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053"/>
                                        </p:tgtEl>
                                        <p:attrNameLst>
                                          <p:attrName>style.visibility</p:attrName>
                                        </p:attrNameLst>
                                      </p:cBhvr>
                                      <p:to>
                                        <p:strVal val="visible"/>
                                      </p:to>
                                    </p:set>
                                    <p:animEffect transition="in" filter="fade">
                                      <p:cBhvr>
                                        <p:cTn id="25" dur="500"/>
                                        <p:tgtEl>
                                          <p:spTgt spid="20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38"/>
                                        </p:tgtEl>
                                        <p:attrNameLst>
                                          <p:attrName>style.visibility</p:attrName>
                                        </p:attrNameLst>
                                      </p:cBhvr>
                                      <p:to>
                                        <p:strVal val="visible"/>
                                      </p:to>
                                    </p:set>
                                    <p:animEffect transition="in" filter="fade">
                                      <p:cBhvr>
                                        <p:cTn id="30" dur="500"/>
                                        <p:tgtEl>
                                          <p:spTgt spid="20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39"/>
                                        </p:tgtEl>
                                        <p:attrNameLst>
                                          <p:attrName>style.visibility</p:attrName>
                                        </p:attrNameLst>
                                      </p:cBhvr>
                                      <p:to>
                                        <p:strVal val="visible"/>
                                      </p:to>
                                    </p:set>
                                    <p:animEffect transition="in" filter="fade">
                                      <p:cBhvr>
                                        <p:cTn id="35" dur="500"/>
                                        <p:tgtEl>
                                          <p:spTgt spid="203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017"/>
                                        </p:tgtEl>
                                        <p:attrNameLst>
                                          <p:attrName>style.visibility</p:attrName>
                                        </p:attrNameLst>
                                      </p:cBhvr>
                                      <p:to>
                                        <p:strVal val="visible"/>
                                      </p:to>
                                    </p:set>
                                    <p:animEffect transition="in" filter="fade">
                                      <p:cBhvr>
                                        <p:cTn id="39" dur="1000"/>
                                        <p:tgtEl>
                                          <p:spTgt spid="201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xit" presetSubtype="32" fill="hold" nodeType="clickEffect">
                                  <p:stCondLst>
                                    <p:cond delay="0"/>
                                  </p:stCondLst>
                                  <p:childTnLst>
                                    <p:anim calcmode="lin" valueType="num">
                                      <p:cBhvr additive="base">
                                        <p:cTn id="43" dur="500"/>
                                        <p:tgtEl>
                                          <p:spTgt spid="2028"/>
                                        </p:tgtEl>
                                        <p:attrNameLst>
                                          <p:attrName>ppt_w</p:attrName>
                                        </p:attrNameLst>
                                      </p:cBhvr>
                                      <p:tavLst>
                                        <p:tav tm="0">
                                          <p:val>
                                            <p:strVal val="#ppt_w"/>
                                          </p:val>
                                        </p:tav>
                                        <p:tav tm="100000">
                                          <p:val>
                                            <p:strVal val="0"/>
                                          </p:val>
                                        </p:tav>
                                      </p:tavLst>
                                    </p:anim>
                                    <p:anim calcmode="lin" valueType="num">
                                      <p:cBhvr additive="base">
                                        <p:cTn id="44" dur="500"/>
                                        <p:tgtEl>
                                          <p:spTgt spid="2028"/>
                                        </p:tgtEl>
                                        <p:attrNameLst>
                                          <p:attrName>ppt_h</p:attrName>
                                        </p:attrNameLst>
                                      </p:cBhvr>
                                      <p:tavLst>
                                        <p:tav tm="0">
                                          <p:val>
                                            <p:strVal val="#ppt_h"/>
                                          </p:val>
                                        </p:tav>
                                        <p:tav tm="100000">
                                          <p:val>
                                            <p:strVal val="0"/>
                                          </p:val>
                                        </p:tav>
                                      </p:tavLst>
                                    </p:anim>
                                    <p:set>
                                      <p:cBhvr>
                                        <p:cTn id="45" dur="1" fill="hold">
                                          <p:stCondLst>
                                            <p:cond delay="500"/>
                                          </p:stCondLst>
                                        </p:cTn>
                                        <p:tgtEl>
                                          <p:spTgt spid="202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000"/>
                                        <p:tgtEl>
                                          <p:spTgt spid="2025"/>
                                        </p:tgtEl>
                                      </p:cBhvr>
                                    </p:animEffect>
                                    <p:set>
                                      <p:cBhvr>
                                        <p:cTn id="48" dur="1" fill="hold">
                                          <p:stCondLst>
                                            <p:cond delay="2000"/>
                                          </p:stCondLst>
                                        </p:cTn>
                                        <p:tgtEl>
                                          <p:spTgt spid="2025"/>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070"/>
                                        </p:tgtEl>
                                        <p:attrNameLst>
                                          <p:attrName>style.visibility</p:attrName>
                                        </p:attrNameLst>
                                      </p:cBhvr>
                                      <p:to>
                                        <p:strVal val="visible"/>
                                      </p:to>
                                    </p:set>
                                    <p:animEffect transition="in" filter="fade">
                                      <p:cBhvr>
                                        <p:cTn id="51" dur="2000"/>
                                        <p:tgtEl>
                                          <p:spTgt spid="2070"/>
                                        </p:tgtEl>
                                      </p:cBhvr>
                                    </p:animEffect>
                                  </p:childTnLst>
                                </p:cTn>
                              </p:par>
                              <p:par>
                                <p:cTn id="52" presetID="10" presetClass="entr" presetSubtype="0" fill="hold" nodeType="withEffect">
                                  <p:stCondLst>
                                    <p:cond delay="0"/>
                                  </p:stCondLst>
                                  <p:childTnLst>
                                    <p:set>
                                      <p:cBhvr>
                                        <p:cTn id="53" dur="1" fill="hold">
                                          <p:stCondLst>
                                            <p:cond delay="0"/>
                                          </p:stCondLst>
                                        </p:cTn>
                                        <p:tgtEl>
                                          <p:spTgt spid="2040"/>
                                        </p:tgtEl>
                                        <p:attrNameLst>
                                          <p:attrName>style.visibility</p:attrName>
                                        </p:attrNameLst>
                                      </p:cBhvr>
                                      <p:to>
                                        <p:strVal val="visible"/>
                                      </p:to>
                                    </p:set>
                                    <p:animEffect transition="in" filter="fade">
                                      <p:cBhvr>
                                        <p:cTn id="54" dur="1000"/>
                                        <p:tgtEl>
                                          <p:spTgt spid="2040"/>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042"/>
                                        </p:tgtEl>
                                        <p:attrNameLst>
                                          <p:attrName>style.visibility</p:attrName>
                                        </p:attrNameLst>
                                      </p:cBhvr>
                                      <p:to>
                                        <p:strVal val="visible"/>
                                      </p:to>
                                    </p:set>
                                    <p:anim calcmode="lin" valueType="num">
                                      <p:cBhvr additive="base">
                                        <p:cTn id="59" dur="500"/>
                                        <p:tgtEl>
                                          <p:spTgt spid="2042"/>
                                        </p:tgtEl>
                                        <p:attrNameLst>
                                          <p:attrName>ppt_w</p:attrName>
                                        </p:attrNameLst>
                                      </p:cBhvr>
                                      <p:tavLst>
                                        <p:tav tm="0">
                                          <p:val>
                                            <p:strVal val="0"/>
                                          </p:val>
                                        </p:tav>
                                        <p:tav tm="100000">
                                          <p:val>
                                            <p:strVal val="#ppt_w"/>
                                          </p:val>
                                        </p:tav>
                                      </p:tavLst>
                                    </p:anim>
                                    <p:anim calcmode="lin" valueType="num">
                                      <p:cBhvr additive="base">
                                        <p:cTn id="60" dur="500"/>
                                        <p:tgtEl>
                                          <p:spTgt spid="2042"/>
                                        </p:tgtEl>
                                        <p:attrNameLst>
                                          <p:attrName>ppt_h</p:attrName>
                                        </p:attrNameLst>
                                      </p:cBhvr>
                                      <p:tavLst>
                                        <p:tav tm="0">
                                          <p:val>
                                            <p:strVal val="0"/>
                                          </p:val>
                                        </p:tav>
                                        <p:tav tm="100000">
                                          <p:val>
                                            <p:strVal val="#ppt_h"/>
                                          </p:val>
                                        </p:tav>
                                      </p:tavLst>
                                    </p:anim>
                                  </p:childTnLst>
                                </p:cTn>
                              </p:par>
                              <p:par>
                                <p:cTn id="61" presetID="10" presetClass="entr" presetSubtype="0" fill="hold" nodeType="withEffect">
                                  <p:stCondLst>
                                    <p:cond delay="0"/>
                                  </p:stCondLst>
                                  <p:childTnLst>
                                    <p:set>
                                      <p:cBhvr>
                                        <p:cTn id="62" dur="1" fill="hold">
                                          <p:stCondLst>
                                            <p:cond delay="0"/>
                                          </p:stCondLst>
                                        </p:cTn>
                                        <p:tgtEl>
                                          <p:spTgt spid="2067"/>
                                        </p:tgtEl>
                                        <p:attrNameLst>
                                          <p:attrName>style.visibility</p:attrName>
                                        </p:attrNameLst>
                                      </p:cBhvr>
                                      <p:to>
                                        <p:strVal val="visible"/>
                                      </p:to>
                                    </p:set>
                                    <p:animEffect transition="in" filter="fade">
                                      <p:cBhvr>
                                        <p:cTn id="63" dur="2000"/>
                                        <p:tgtEl>
                                          <p:spTgt spid="206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41"/>
                                        </p:tgtEl>
                                        <p:attrNameLst>
                                          <p:attrName>style.visibility</p:attrName>
                                        </p:attrNameLst>
                                      </p:cBhvr>
                                      <p:to>
                                        <p:strVal val="visible"/>
                                      </p:to>
                                    </p:set>
                                    <p:animEffect transition="in" filter="fade">
                                      <p:cBhvr>
                                        <p:cTn id="68" dur="500"/>
                                        <p:tgtEl>
                                          <p:spTgt spid="204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2055"/>
                                        </p:tgtEl>
                                        <p:attrNameLst>
                                          <p:attrName>style.visibility</p:attrName>
                                        </p:attrNameLst>
                                      </p:cBhvr>
                                      <p:to>
                                        <p:strVal val="visible"/>
                                      </p:to>
                                    </p:set>
                                    <p:animEffect transition="in" filter="fade">
                                      <p:cBhvr>
                                        <p:cTn id="77" dur="500"/>
                                        <p:tgtEl>
                                          <p:spTgt spid="205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043"/>
                                        </p:tgtEl>
                                        <p:attrNameLst>
                                          <p:attrName>style.visibility</p:attrName>
                                        </p:attrNameLst>
                                      </p:cBhvr>
                                      <p:to>
                                        <p:strVal val="visible"/>
                                      </p:to>
                                    </p:set>
                                    <p:animEffect transition="in" filter="fade">
                                      <p:cBhvr>
                                        <p:cTn id="82" dur="500"/>
                                        <p:tgtEl>
                                          <p:spTgt spid="204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044"/>
                                        </p:tgtEl>
                                        <p:attrNameLst>
                                          <p:attrName>style.visibility</p:attrName>
                                        </p:attrNameLst>
                                      </p:cBhvr>
                                      <p:to>
                                        <p:strVal val="visible"/>
                                      </p:to>
                                    </p:set>
                                    <p:animEffect transition="in" filter="fade">
                                      <p:cBhvr>
                                        <p:cTn id="87" dur="500"/>
                                        <p:tgtEl>
                                          <p:spTgt spid="20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1000"/>
                                        <p:tgtEl>
                                          <p:spTgt spid="2069"/>
                                        </p:tgtEl>
                                      </p:cBhvr>
                                    </p:animEffect>
                                    <p:set>
                                      <p:cBhvr>
                                        <p:cTn id="92" dur="1" fill="hold">
                                          <p:stCondLst>
                                            <p:cond delay="1000"/>
                                          </p:stCondLst>
                                        </p:cTn>
                                        <p:tgtEl>
                                          <p:spTgt spid="206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071"/>
                                        </p:tgtEl>
                                        <p:attrNameLst>
                                          <p:attrName>style.visibility</p:attrName>
                                        </p:attrNameLst>
                                      </p:cBhvr>
                                      <p:to>
                                        <p:strVal val="visible"/>
                                      </p:to>
                                    </p:set>
                                    <p:animEffect transition="in" filter="fade">
                                      <p:cBhvr>
                                        <p:cTn id="97" dur="2000"/>
                                        <p:tgtEl>
                                          <p:spTgt spid="2071"/>
                                        </p:tgtEl>
                                      </p:cBhvr>
                                    </p:animEffect>
                                  </p:childTnLst>
                                </p:cTn>
                              </p:par>
                              <p:par>
                                <p:cTn id="98" presetID="10" presetClass="exit" presetSubtype="0" fill="hold" nodeType="withEffect">
                                  <p:stCondLst>
                                    <p:cond delay="0"/>
                                  </p:stCondLst>
                                  <p:childTnLst>
                                    <p:animEffect transition="out" filter="fade">
                                      <p:cBhvr>
                                        <p:cTn id="99" dur="500"/>
                                        <p:tgtEl>
                                          <p:spTgt spid="2026"/>
                                        </p:tgtEl>
                                      </p:cBhvr>
                                    </p:animEffect>
                                    <p:set>
                                      <p:cBhvr>
                                        <p:cTn id="100" dur="1" fill="hold">
                                          <p:stCondLst>
                                            <p:cond delay="500"/>
                                          </p:stCondLst>
                                        </p:cTn>
                                        <p:tgtEl>
                                          <p:spTgt spid="2026"/>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027"/>
                                        </p:tgtEl>
                                      </p:cBhvr>
                                    </p:animEffect>
                                    <p:set>
                                      <p:cBhvr>
                                        <p:cTn id="103" dur="1" fill="hold">
                                          <p:stCondLst>
                                            <p:cond delay="500"/>
                                          </p:stCondLst>
                                        </p:cTn>
                                        <p:tgtEl>
                                          <p:spTgt spid="2027"/>
                                        </p:tgtEl>
                                        <p:attrNameLst>
                                          <p:attrName>style.visibility</p:attrName>
                                        </p:attrNameLst>
                                      </p:cBhvr>
                                      <p:to>
                                        <p:strVal val="hidden"/>
                                      </p:to>
                                    </p:set>
                                  </p:childTnLst>
                                </p:cTn>
                              </p:par>
                              <p:par>
                                <p:cTn id="104" presetID="23" presetClass="exit" presetSubtype="32" fill="hold" nodeType="withEffect">
                                  <p:stCondLst>
                                    <p:cond delay="0"/>
                                  </p:stCondLst>
                                  <p:childTnLst>
                                    <p:anim calcmode="lin" valueType="num">
                                      <p:cBhvr additive="base">
                                        <p:cTn id="105" dur="500"/>
                                        <p:tgtEl>
                                          <p:spTgt spid="2032"/>
                                        </p:tgtEl>
                                        <p:attrNameLst>
                                          <p:attrName>ppt_w</p:attrName>
                                        </p:attrNameLst>
                                      </p:cBhvr>
                                      <p:tavLst>
                                        <p:tav tm="0">
                                          <p:val>
                                            <p:strVal val="#ppt_w"/>
                                          </p:val>
                                        </p:tav>
                                        <p:tav tm="100000">
                                          <p:val>
                                            <p:strVal val="0"/>
                                          </p:val>
                                        </p:tav>
                                      </p:tavLst>
                                    </p:anim>
                                    <p:anim calcmode="lin" valueType="num">
                                      <p:cBhvr additive="base">
                                        <p:cTn id="106" dur="500"/>
                                        <p:tgtEl>
                                          <p:spTgt spid="2032"/>
                                        </p:tgtEl>
                                        <p:attrNameLst>
                                          <p:attrName>ppt_h</p:attrName>
                                        </p:attrNameLst>
                                      </p:cBhvr>
                                      <p:tavLst>
                                        <p:tav tm="0">
                                          <p:val>
                                            <p:strVal val="#ppt_h"/>
                                          </p:val>
                                        </p:tav>
                                        <p:tav tm="100000">
                                          <p:val>
                                            <p:strVal val="0"/>
                                          </p:val>
                                        </p:tav>
                                      </p:tavLst>
                                    </p:anim>
                                    <p:set>
                                      <p:cBhvr>
                                        <p:cTn id="107" dur="1" fill="hold">
                                          <p:stCondLst>
                                            <p:cond delay="500"/>
                                          </p:stCondLst>
                                        </p:cTn>
                                        <p:tgtEl>
                                          <p:spTgt spid="203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046"/>
                                        </p:tgtEl>
                                        <p:attrNameLst>
                                          <p:attrName>style.visibility</p:attrName>
                                        </p:attrNameLst>
                                      </p:cBhvr>
                                      <p:to>
                                        <p:strVal val="visible"/>
                                      </p:to>
                                    </p:set>
                                    <p:animEffect transition="in" filter="fade">
                                      <p:cBhvr>
                                        <p:cTn id="110" dur="1000"/>
                                        <p:tgtEl>
                                          <p:spTgt spid="2046"/>
                                        </p:tgtEl>
                                      </p:cBhvr>
                                    </p:animEffect>
                                  </p:childTnLst>
                                </p:cTn>
                              </p:par>
                            </p:childTnLst>
                          </p:cTn>
                        </p:par>
                      </p:childTnLst>
                    </p:cTn>
                  </p:par>
                  <p:par>
                    <p:cTn id="111" fill="hold">
                      <p:stCondLst>
                        <p:cond delay="indefinite"/>
                      </p:stCondLst>
                      <p:childTnLst>
                        <p:par>
                          <p:cTn id="112" fill="hold">
                            <p:stCondLst>
                              <p:cond delay="0"/>
                            </p:stCondLst>
                            <p:childTnLst>
                              <p:par>
                                <p:cTn id="113" presetID="23" presetClass="entr" presetSubtype="16" fill="hold" nodeType="clickEffect">
                                  <p:stCondLst>
                                    <p:cond delay="0"/>
                                  </p:stCondLst>
                                  <p:childTnLst>
                                    <p:set>
                                      <p:cBhvr>
                                        <p:cTn id="114" dur="1" fill="hold">
                                          <p:stCondLst>
                                            <p:cond delay="0"/>
                                          </p:stCondLst>
                                        </p:cTn>
                                        <p:tgtEl>
                                          <p:spTgt spid="2048"/>
                                        </p:tgtEl>
                                        <p:attrNameLst>
                                          <p:attrName>style.visibility</p:attrName>
                                        </p:attrNameLst>
                                      </p:cBhvr>
                                      <p:to>
                                        <p:strVal val="visible"/>
                                      </p:to>
                                    </p:set>
                                    <p:anim calcmode="lin" valueType="num">
                                      <p:cBhvr additive="base">
                                        <p:cTn id="115" dur="500"/>
                                        <p:tgtEl>
                                          <p:spTgt spid="2048"/>
                                        </p:tgtEl>
                                        <p:attrNameLst>
                                          <p:attrName>ppt_w</p:attrName>
                                        </p:attrNameLst>
                                      </p:cBhvr>
                                      <p:tavLst>
                                        <p:tav tm="0">
                                          <p:val>
                                            <p:strVal val="0"/>
                                          </p:val>
                                        </p:tav>
                                        <p:tav tm="100000">
                                          <p:val>
                                            <p:strVal val="#ppt_w"/>
                                          </p:val>
                                        </p:tav>
                                      </p:tavLst>
                                    </p:anim>
                                    <p:anim calcmode="lin" valueType="num">
                                      <p:cBhvr additive="base">
                                        <p:cTn id="116" dur="500"/>
                                        <p:tgtEl>
                                          <p:spTgt spid="2048"/>
                                        </p:tgtEl>
                                        <p:attrNameLst>
                                          <p:attrName>ppt_h</p:attrName>
                                        </p:attrNameLst>
                                      </p:cBhvr>
                                      <p:tavLst>
                                        <p:tav tm="0">
                                          <p:val>
                                            <p:strVal val="0"/>
                                          </p:val>
                                        </p:tav>
                                        <p:tav tm="100000">
                                          <p:val>
                                            <p:strVal val="#ppt_h"/>
                                          </p:val>
                                        </p:tav>
                                      </p:tavLst>
                                    </p:anim>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2068"/>
                                        </p:tgtEl>
                                        <p:attrNameLst>
                                          <p:attrName>style.visibility</p:attrName>
                                        </p:attrNameLst>
                                      </p:cBhvr>
                                      <p:to>
                                        <p:strVal val="visible"/>
                                      </p:to>
                                    </p:set>
                                    <p:animEffect transition="in" filter="fade">
                                      <p:cBhvr>
                                        <p:cTn id="120" dur="2000"/>
                                        <p:tgtEl>
                                          <p:spTgt spid="206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2047"/>
                                        </p:tgtEl>
                                        <p:attrNameLst>
                                          <p:attrName>style.visibility</p:attrName>
                                        </p:attrNameLst>
                                      </p:cBhvr>
                                      <p:to>
                                        <p:strVal val="visible"/>
                                      </p:to>
                                    </p:set>
                                    <p:animEffect transition="in" filter="fade">
                                      <p:cBhvr>
                                        <p:cTn id="125" dur="500"/>
                                        <p:tgtEl>
                                          <p:spTgt spid="2047"/>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2056"/>
                                        </p:tgtEl>
                                        <p:attrNameLst>
                                          <p:attrName>style.visibility</p:attrName>
                                        </p:attrNameLst>
                                      </p:cBhvr>
                                      <p:to>
                                        <p:strVal val="visible"/>
                                      </p:to>
                                    </p:set>
                                    <p:animEffect transition="in" filter="fade">
                                      <p:cBhvr>
                                        <p:cTn id="130" dur="500"/>
                                        <p:tgtEl>
                                          <p:spTgt spid="2056"/>
                                        </p:tgtEl>
                                      </p:cBhvr>
                                    </p:animEffect>
                                  </p:childTnLst>
                                </p:cTn>
                              </p:par>
                            </p:childTnLst>
                          </p:cTn>
                        </p:par>
                        <p:par>
                          <p:cTn id="131" fill="hold">
                            <p:stCondLst>
                              <p:cond delay="500"/>
                            </p:stCondLst>
                            <p:childTnLst>
                              <p:par>
                                <p:cTn id="132" presetID="10" presetClass="entr" presetSubtype="0" fill="hold" nodeType="afterEffect">
                                  <p:stCondLst>
                                    <p:cond delay="0"/>
                                  </p:stCondLst>
                                  <p:childTnLst>
                                    <p:set>
                                      <p:cBhvr>
                                        <p:cTn id="133" dur="1" fill="hold">
                                          <p:stCondLst>
                                            <p:cond delay="0"/>
                                          </p:stCondLst>
                                        </p:cTn>
                                        <p:tgtEl>
                                          <p:spTgt spid="2057"/>
                                        </p:tgtEl>
                                        <p:attrNameLst>
                                          <p:attrName>style.visibility</p:attrName>
                                        </p:attrNameLst>
                                      </p:cBhvr>
                                      <p:to>
                                        <p:strVal val="visible"/>
                                      </p:to>
                                    </p:set>
                                    <p:animEffect transition="in" filter="fade">
                                      <p:cBhvr>
                                        <p:cTn id="134" dur="500"/>
                                        <p:tgtEl>
                                          <p:spTgt spid="2057"/>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2049"/>
                                        </p:tgtEl>
                                        <p:attrNameLst>
                                          <p:attrName>style.visibility</p:attrName>
                                        </p:attrNameLst>
                                      </p:cBhvr>
                                      <p:to>
                                        <p:strVal val="visible"/>
                                      </p:to>
                                    </p:set>
                                    <p:animEffect transition="in" filter="fade">
                                      <p:cBhvr>
                                        <p:cTn id="139" dur="500"/>
                                        <p:tgtEl>
                                          <p:spTgt spid="2049"/>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2050"/>
                                        </p:tgtEl>
                                        <p:attrNameLst>
                                          <p:attrName>style.visibility</p:attrName>
                                        </p:attrNameLst>
                                      </p:cBhvr>
                                      <p:to>
                                        <p:strVal val="visible"/>
                                      </p:to>
                                    </p:set>
                                    <p:animEffect transition="in" filter="fade">
                                      <p:cBhvr>
                                        <p:cTn id="144" dur="500"/>
                                        <p:tgtEl>
                                          <p:spTgt spid="2050"/>
                                        </p:tgtEl>
                                      </p:cBhvr>
                                    </p:animEffect>
                                  </p:childTnLst>
                                </p:cTn>
                              </p:par>
                            </p:childTnLst>
                          </p:cTn>
                        </p:par>
                        <p:par>
                          <p:cTn id="145" fill="hold">
                            <p:stCondLst>
                              <p:cond delay="500"/>
                            </p:stCondLst>
                            <p:childTnLst>
                              <p:par>
                                <p:cTn id="146" presetID="23" presetClass="exit" presetSubtype="32" fill="hold" nodeType="afterEffect">
                                  <p:stCondLst>
                                    <p:cond delay="0"/>
                                  </p:stCondLst>
                                  <p:childTnLst>
                                    <p:anim calcmode="lin" valueType="num">
                                      <p:cBhvr additive="base">
                                        <p:cTn id="147" dur="500"/>
                                        <p:tgtEl>
                                          <p:spTgt spid="2072"/>
                                        </p:tgtEl>
                                        <p:attrNameLst>
                                          <p:attrName>ppt_w</p:attrName>
                                        </p:attrNameLst>
                                      </p:cBhvr>
                                      <p:tavLst>
                                        <p:tav tm="0">
                                          <p:val>
                                            <p:strVal val="#ppt_w"/>
                                          </p:val>
                                        </p:tav>
                                        <p:tav tm="100000">
                                          <p:val>
                                            <p:strVal val="0"/>
                                          </p:val>
                                        </p:tav>
                                      </p:tavLst>
                                    </p:anim>
                                    <p:anim calcmode="lin" valueType="num">
                                      <p:cBhvr additive="base">
                                        <p:cTn id="148" dur="500"/>
                                        <p:tgtEl>
                                          <p:spTgt spid="2072"/>
                                        </p:tgtEl>
                                        <p:attrNameLst>
                                          <p:attrName>ppt_h</p:attrName>
                                        </p:attrNameLst>
                                      </p:cBhvr>
                                      <p:tavLst>
                                        <p:tav tm="0">
                                          <p:val>
                                            <p:strVal val="#ppt_h"/>
                                          </p:val>
                                        </p:tav>
                                        <p:tav tm="100000">
                                          <p:val>
                                            <p:strVal val="0"/>
                                          </p:val>
                                        </p:tav>
                                      </p:tavLst>
                                    </p:anim>
                                    <p:set>
                                      <p:cBhvr>
                                        <p:cTn id="149" dur="1" fill="hold">
                                          <p:stCondLst>
                                            <p:cond delay="500"/>
                                          </p:stCondLst>
                                        </p:cTn>
                                        <p:tgtEl>
                                          <p:spTgt spid="20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1" name="Shape 2081"/>
          <p:cNvSpPr/>
          <p:nvPr/>
        </p:nvSpPr>
        <p:spPr>
          <a:xfrm>
            <a:off x="2024063" y="1624012"/>
            <a:ext cx="4900611" cy="379412"/>
          </a:xfrm>
          <a:prstGeom prst="roundRect">
            <a:avLst>
              <a:gd name="adj" fmla="val 16667"/>
            </a:avLst>
          </a:prstGeom>
          <a:solidFill>
            <a:srgbClr val="FF0000"/>
          </a:solidFill>
          <a:ln w="9525" cap="flat" cmpd="sng">
            <a:solidFill>
              <a:srgbClr val="00008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82" name="Shape 2082"/>
          <p:cNvSpPr txBox="1"/>
          <p:nvPr/>
        </p:nvSpPr>
        <p:spPr>
          <a:xfrm>
            <a:off x="1920875" y="987425"/>
            <a:ext cx="5307013"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2 Na  +   Cl</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               2 NaCl</a:t>
            </a:r>
          </a:p>
        </p:txBody>
      </p:sp>
      <p:cxnSp>
        <p:nvCxnSpPr>
          <p:cNvPr id="2083" name="Shape 2083"/>
          <p:cNvCxnSpPr/>
          <p:nvPr/>
        </p:nvCxnSpPr>
        <p:spPr>
          <a:xfrm>
            <a:off x="4406900" y="1274762"/>
            <a:ext cx="1254125" cy="0"/>
          </a:xfrm>
          <a:prstGeom prst="straightConnector1">
            <a:avLst/>
          </a:prstGeom>
          <a:noFill/>
          <a:ln w="15875" cap="flat" cmpd="sng">
            <a:solidFill>
              <a:schemeClr val="dk1"/>
            </a:solidFill>
            <a:prstDash val="solid"/>
            <a:round/>
            <a:headEnd type="none" w="med" len="med"/>
            <a:tailEnd type="triangle" w="lg" len="lg"/>
          </a:ln>
        </p:spPr>
      </p:cxnSp>
      <p:sp>
        <p:nvSpPr>
          <p:cNvPr id="2084" name="Shape 2084"/>
          <p:cNvSpPr txBox="1"/>
          <p:nvPr/>
        </p:nvSpPr>
        <p:spPr>
          <a:xfrm>
            <a:off x="2043113" y="1662113"/>
            <a:ext cx="481964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2 grams                  1 gram                                       2 grams</a:t>
            </a:r>
          </a:p>
        </p:txBody>
      </p:sp>
      <p:sp>
        <p:nvSpPr>
          <p:cNvPr id="2085" name="Shape 2085"/>
          <p:cNvSpPr txBox="1"/>
          <p:nvPr/>
        </p:nvSpPr>
        <p:spPr>
          <a:xfrm>
            <a:off x="7159625" y="1652588"/>
            <a:ext cx="108267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W R O N G</a:t>
            </a:r>
          </a:p>
        </p:txBody>
      </p:sp>
      <p:sp>
        <p:nvSpPr>
          <p:cNvPr id="2086" name="Shape 2086"/>
          <p:cNvSpPr txBox="1"/>
          <p:nvPr/>
        </p:nvSpPr>
        <p:spPr>
          <a:xfrm>
            <a:off x="2887663" y="2105025"/>
            <a:ext cx="322897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Violates Law of Conservation of Matter</a:t>
            </a:r>
          </a:p>
        </p:txBody>
      </p:sp>
      <p:sp>
        <p:nvSpPr>
          <p:cNvPr id="2087" name="Shape 2087"/>
          <p:cNvSpPr txBox="1"/>
          <p:nvPr/>
        </p:nvSpPr>
        <p:spPr>
          <a:xfrm>
            <a:off x="2043113" y="2414588"/>
            <a:ext cx="51974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2 atoms                  1 molecule                                 2 molecules*</a:t>
            </a:r>
          </a:p>
        </p:txBody>
      </p:sp>
      <p:sp>
        <p:nvSpPr>
          <p:cNvPr id="2088" name="Shape 2088"/>
          <p:cNvSpPr txBox="1"/>
          <p:nvPr/>
        </p:nvSpPr>
        <p:spPr>
          <a:xfrm>
            <a:off x="369887" y="6450012"/>
            <a:ext cx="307022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*Better name would be “formula unit”</a:t>
            </a:r>
          </a:p>
        </p:txBody>
      </p:sp>
      <p:sp>
        <p:nvSpPr>
          <p:cNvPr id="2089" name="Shape 2089"/>
          <p:cNvSpPr txBox="1"/>
          <p:nvPr/>
        </p:nvSpPr>
        <p:spPr>
          <a:xfrm>
            <a:off x="2043113" y="2824163"/>
            <a:ext cx="481171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2 moles                  1 mole                                        2 moles</a:t>
            </a:r>
          </a:p>
        </p:txBody>
      </p:sp>
      <p:sp>
        <p:nvSpPr>
          <p:cNvPr id="2090" name="Shape 2090"/>
          <p:cNvSpPr txBox="1"/>
          <p:nvPr/>
        </p:nvSpPr>
        <p:spPr>
          <a:xfrm>
            <a:off x="2036763" y="1662113"/>
            <a:ext cx="62706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100 g</a:t>
            </a:r>
          </a:p>
        </p:txBody>
      </p:sp>
      <p:sp>
        <p:nvSpPr>
          <p:cNvPr id="2091" name="Shape 2091"/>
          <p:cNvSpPr txBox="1"/>
          <p:nvPr/>
        </p:nvSpPr>
        <p:spPr>
          <a:xfrm>
            <a:off x="3721100" y="1660525"/>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L</a:t>
            </a:r>
          </a:p>
        </p:txBody>
      </p:sp>
      <p:sp>
        <p:nvSpPr>
          <p:cNvPr id="2092" name="Shape 2092"/>
          <p:cNvSpPr txBox="1"/>
          <p:nvPr/>
        </p:nvSpPr>
        <p:spPr>
          <a:xfrm>
            <a:off x="6291262" y="1660525"/>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g</a:t>
            </a:r>
          </a:p>
        </p:txBody>
      </p:sp>
      <p:grpSp>
        <p:nvGrpSpPr>
          <p:cNvPr id="2093" name="Shape 2093"/>
          <p:cNvGrpSpPr/>
          <p:nvPr/>
        </p:nvGrpSpPr>
        <p:grpSpPr>
          <a:xfrm>
            <a:off x="711200" y="2332037"/>
            <a:ext cx="1219199" cy="481011"/>
            <a:chOff x="186" y="1092"/>
            <a:chExt cx="767" cy="302"/>
          </a:xfrm>
        </p:grpSpPr>
        <p:cxnSp>
          <p:nvCxnSpPr>
            <p:cNvPr id="2094" name="Shape 2094"/>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095" name="Shape 2095"/>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096" name="Shape 2096"/>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097" name="Shape 2097"/>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098" name="Shape 2098"/>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099" name="Shape 2099"/>
          <p:cNvSpPr/>
          <p:nvPr/>
        </p:nvSpPr>
        <p:spPr>
          <a:xfrm>
            <a:off x="735012" y="2279650"/>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00" name="Shape 2100"/>
          <p:cNvSpPr txBox="1"/>
          <p:nvPr/>
        </p:nvSpPr>
        <p:spPr>
          <a:xfrm>
            <a:off x="652462" y="2836863"/>
            <a:ext cx="41116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Na</a:t>
            </a:r>
          </a:p>
        </p:txBody>
      </p:sp>
      <p:sp>
        <p:nvSpPr>
          <p:cNvPr id="2101" name="Shape 2101"/>
          <p:cNvSpPr txBox="1"/>
          <p:nvPr/>
        </p:nvSpPr>
        <p:spPr>
          <a:xfrm>
            <a:off x="1493837" y="2836863"/>
            <a:ext cx="4159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Cl</a:t>
            </a:r>
            <a:r>
              <a:rPr lang="en-US" sz="1400" b="0" i="0" u="none" strike="noStrike" cap="none" baseline="-25000">
                <a:solidFill>
                  <a:schemeClr val="dk1"/>
                </a:solidFill>
                <a:latin typeface="Arial"/>
                <a:ea typeface="Arial"/>
                <a:cs typeface="Arial"/>
                <a:sym typeface="Arial"/>
              </a:rPr>
              <a:t>2</a:t>
            </a:r>
          </a:p>
        </p:txBody>
      </p:sp>
      <p:cxnSp>
        <p:nvCxnSpPr>
          <p:cNvPr id="2102" name="Shape 2102"/>
          <p:cNvCxnSpPr/>
          <p:nvPr/>
        </p:nvCxnSpPr>
        <p:spPr>
          <a:xfrm>
            <a:off x="1044575" y="2565400"/>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2103" name="Shape 2103"/>
          <p:cNvCxnSpPr/>
          <p:nvPr/>
        </p:nvCxnSpPr>
        <p:spPr>
          <a:xfrm rot="10800000" flipH="1">
            <a:off x="1570037" y="2563812"/>
            <a:ext cx="320675" cy="1587"/>
          </a:xfrm>
          <a:prstGeom prst="straightConnector1">
            <a:avLst/>
          </a:prstGeom>
          <a:noFill/>
          <a:ln w="31750" cap="flat" cmpd="sng">
            <a:solidFill>
              <a:srgbClr val="800000"/>
            </a:solidFill>
            <a:prstDash val="solid"/>
            <a:round/>
            <a:headEnd type="none" w="med" len="med"/>
            <a:tailEnd type="none" w="med" len="med"/>
          </a:ln>
        </p:spPr>
      </p:cxnSp>
      <p:grpSp>
        <p:nvGrpSpPr>
          <p:cNvPr id="2104" name="Shape 2104"/>
          <p:cNvGrpSpPr/>
          <p:nvPr/>
        </p:nvGrpSpPr>
        <p:grpSpPr>
          <a:xfrm>
            <a:off x="1857375" y="2528888"/>
            <a:ext cx="88900" cy="88900"/>
            <a:chOff x="925" y="1217"/>
            <a:chExt cx="56" cy="56"/>
          </a:xfrm>
        </p:grpSpPr>
        <p:sp>
          <p:nvSpPr>
            <p:cNvPr id="2105" name="Shape 2105"/>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06" name="Shape 2106"/>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107" name="Shape 2107"/>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2108" name="Shape 2108"/>
          <p:cNvSpPr txBox="1"/>
          <p:nvPr/>
        </p:nvSpPr>
        <p:spPr>
          <a:xfrm>
            <a:off x="2051050" y="2428875"/>
            <a:ext cx="19526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L Cl</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  100 g Na</a:t>
            </a:r>
          </a:p>
        </p:txBody>
      </p:sp>
      <p:sp>
        <p:nvSpPr>
          <p:cNvPr id="2109" name="Shape 2109"/>
          <p:cNvSpPr txBox="1"/>
          <p:nvPr/>
        </p:nvSpPr>
        <p:spPr>
          <a:xfrm>
            <a:off x="4040187" y="2566988"/>
            <a:ext cx="8953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23 g Na</a:t>
            </a:r>
          </a:p>
        </p:txBody>
      </p:sp>
      <p:sp>
        <p:nvSpPr>
          <p:cNvPr id="2110" name="Shape 2110"/>
          <p:cNvSpPr txBox="1"/>
          <p:nvPr/>
        </p:nvSpPr>
        <p:spPr>
          <a:xfrm>
            <a:off x="7227888" y="2439988"/>
            <a:ext cx="11382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49 L Cl</a:t>
            </a:r>
            <a:r>
              <a:rPr lang="en-US" sz="1600" b="0" i="0" u="none" strike="noStrike" cap="none" baseline="-25000">
                <a:solidFill>
                  <a:schemeClr val="dk1"/>
                </a:solidFill>
                <a:latin typeface="Arial"/>
                <a:ea typeface="Arial"/>
                <a:cs typeface="Arial"/>
                <a:sym typeface="Arial"/>
              </a:rPr>
              <a:t>2</a:t>
            </a:r>
          </a:p>
        </p:txBody>
      </p:sp>
      <p:sp>
        <p:nvSpPr>
          <p:cNvPr id="2111" name="Shape 2111"/>
          <p:cNvSpPr/>
          <p:nvPr/>
        </p:nvSpPr>
        <p:spPr>
          <a:xfrm>
            <a:off x="4006850" y="2301875"/>
            <a:ext cx="996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Na</a:t>
            </a:r>
          </a:p>
        </p:txBody>
      </p:sp>
      <p:sp>
        <p:nvSpPr>
          <p:cNvPr id="2112" name="Shape 2112"/>
          <p:cNvSpPr/>
          <p:nvPr/>
        </p:nvSpPr>
        <p:spPr>
          <a:xfrm>
            <a:off x="5091112" y="2295525"/>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Cl</a:t>
            </a:r>
            <a:r>
              <a:rPr lang="en-US" sz="1600" b="0" i="0" u="none" strike="noStrike" cap="none" baseline="-25000">
                <a:solidFill>
                  <a:schemeClr val="dk1"/>
                </a:solidFill>
                <a:latin typeface="Arial"/>
                <a:ea typeface="Arial"/>
                <a:cs typeface="Arial"/>
                <a:sym typeface="Arial"/>
              </a:rPr>
              <a:t>2</a:t>
            </a:r>
          </a:p>
        </p:txBody>
      </p:sp>
      <p:grpSp>
        <p:nvGrpSpPr>
          <p:cNvPr id="2113" name="Shape 2113"/>
          <p:cNvGrpSpPr/>
          <p:nvPr/>
        </p:nvGrpSpPr>
        <p:grpSpPr>
          <a:xfrm>
            <a:off x="4008438" y="2339975"/>
            <a:ext cx="1058862" cy="542925"/>
            <a:chOff x="2353" y="2935"/>
            <a:chExt cx="1505" cy="342"/>
          </a:xfrm>
        </p:grpSpPr>
        <p:sp>
          <p:nvSpPr>
            <p:cNvPr id="2114" name="Shape 2114"/>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15" name="Shape 2115"/>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2116" name="Shape 2116"/>
          <p:cNvSpPr/>
          <p:nvPr/>
        </p:nvSpPr>
        <p:spPr>
          <a:xfrm>
            <a:off x="5073650" y="2565400"/>
            <a:ext cx="996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a:t>
            </a:r>
          </a:p>
        </p:txBody>
      </p:sp>
      <p:cxnSp>
        <p:nvCxnSpPr>
          <p:cNvPr id="2117" name="Shape 2117"/>
          <p:cNvCxnSpPr/>
          <p:nvPr/>
        </p:nvCxnSpPr>
        <p:spPr>
          <a:xfrm rot="10800000" flipH="1">
            <a:off x="3454400" y="2571749"/>
            <a:ext cx="506412" cy="88900"/>
          </a:xfrm>
          <a:prstGeom prst="straightConnector1">
            <a:avLst/>
          </a:prstGeom>
          <a:noFill/>
          <a:ln w="9525" cap="flat" cmpd="sng">
            <a:solidFill>
              <a:srgbClr val="FF0000"/>
            </a:solidFill>
            <a:prstDash val="solid"/>
            <a:round/>
            <a:headEnd type="none" w="med" len="med"/>
            <a:tailEnd type="none" w="med" len="med"/>
          </a:ln>
        </p:spPr>
      </p:cxnSp>
      <p:cxnSp>
        <p:nvCxnSpPr>
          <p:cNvPr id="2118" name="Shape 2118"/>
          <p:cNvCxnSpPr/>
          <p:nvPr/>
        </p:nvCxnSpPr>
        <p:spPr>
          <a:xfrm rot="10800000" flipH="1">
            <a:off x="4381500" y="2722563"/>
            <a:ext cx="549275" cy="76199"/>
          </a:xfrm>
          <a:prstGeom prst="straightConnector1">
            <a:avLst/>
          </a:prstGeom>
          <a:noFill/>
          <a:ln w="9525" cap="flat" cmpd="sng">
            <a:solidFill>
              <a:srgbClr val="FF0000"/>
            </a:solidFill>
            <a:prstDash val="solid"/>
            <a:round/>
            <a:headEnd type="none" w="med" len="med"/>
            <a:tailEnd type="none" w="med" len="med"/>
          </a:ln>
        </p:spPr>
      </p:cxnSp>
      <p:grpSp>
        <p:nvGrpSpPr>
          <p:cNvPr id="2119" name="Shape 2119"/>
          <p:cNvGrpSpPr/>
          <p:nvPr/>
        </p:nvGrpSpPr>
        <p:grpSpPr>
          <a:xfrm>
            <a:off x="5103812" y="2333624"/>
            <a:ext cx="996949" cy="542925"/>
            <a:chOff x="3884" y="2930"/>
            <a:chExt cx="542" cy="342"/>
          </a:xfrm>
        </p:grpSpPr>
        <p:sp>
          <p:nvSpPr>
            <p:cNvPr id="2120" name="Shape 2120"/>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21" name="Shape 2121"/>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122" name="Shape 2122"/>
          <p:cNvCxnSpPr/>
          <p:nvPr/>
        </p:nvCxnSpPr>
        <p:spPr>
          <a:xfrm rot="10800000" flipH="1">
            <a:off x="4297362" y="2439988"/>
            <a:ext cx="674687" cy="92074"/>
          </a:xfrm>
          <a:prstGeom prst="straightConnector1">
            <a:avLst/>
          </a:prstGeom>
          <a:noFill/>
          <a:ln w="9525" cap="flat" cmpd="sng">
            <a:solidFill>
              <a:srgbClr val="FF0000"/>
            </a:solidFill>
            <a:prstDash val="solid"/>
            <a:round/>
            <a:headEnd type="none" w="med" len="med"/>
            <a:tailEnd type="none" w="med" len="med"/>
          </a:ln>
        </p:spPr>
      </p:cxnSp>
      <p:cxnSp>
        <p:nvCxnSpPr>
          <p:cNvPr id="2123" name="Shape 2123"/>
          <p:cNvCxnSpPr/>
          <p:nvPr/>
        </p:nvCxnSpPr>
        <p:spPr>
          <a:xfrm rot="10800000" flipH="1">
            <a:off x="5337175" y="2690813"/>
            <a:ext cx="671513" cy="101599"/>
          </a:xfrm>
          <a:prstGeom prst="straightConnector1">
            <a:avLst/>
          </a:prstGeom>
          <a:noFill/>
          <a:ln w="9525" cap="flat" cmpd="sng">
            <a:solidFill>
              <a:srgbClr val="FF0000"/>
            </a:solidFill>
            <a:prstDash val="solid"/>
            <a:round/>
            <a:headEnd type="none" w="med" len="med"/>
            <a:tailEnd type="none" w="med" len="med"/>
          </a:ln>
        </p:spPr>
      </p:cxnSp>
      <p:cxnSp>
        <p:nvCxnSpPr>
          <p:cNvPr id="2124" name="Shape 2124"/>
          <p:cNvCxnSpPr/>
          <p:nvPr/>
        </p:nvCxnSpPr>
        <p:spPr>
          <a:xfrm>
            <a:off x="787400" y="2354263"/>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2125" name="Shape 2125"/>
          <p:cNvSpPr/>
          <p:nvPr/>
        </p:nvSpPr>
        <p:spPr>
          <a:xfrm>
            <a:off x="6119812" y="2295525"/>
            <a:ext cx="10747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Cl</a:t>
            </a:r>
            <a:r>
              <a:rPr lang="en-US" sz="1600" b="0" i="0" u="none" strike="noStrike" cap="none" baseline="-25000">
                <a:solidFill>
                  <a:schemeClr val="dk1"/>
                </a:solidFill>
                <a:latin typeface="Arial"/>
                <a:ea typeface="Arial"/>
                <a:cs typeface="Arial"/>
                <a:sym typeface="Arial"/>
              </a:rPr>
              <a:t>2</a:t>
            </a:r>
          </a:p>
        </p:txBody>
      </p:sp>
      <p:sp>
        <p:nvSpPr>
          <p:cNvPr id="2126" name="Shape 2126"/>
          <p:cNvSpPr/>
          <p:nvPr/>
        </p:nvSpPr>
        <p:spPr>
          <a:xfrm>
            <a:off x="6102350" y="2565400"/>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Cl</a:t>
            </a:r>
            <a:r>
              <a:rPr lang="en-US" sz="1600" b="0" i="0" u="none" strike="noStrike" cap="none" baseline="-25000">
                <a:solidFill>
                  <a:schemeClr val="dk1"/>
                </a:solidFill>
                <a:latin typeface="Arial"/>
                <a:ea typeface="Arial"/>
                <a:cs typeface="Arial"/>
                <a:sym typeface="Arial"/>
              </a:rPr>
              <a:t>2</a:t>
            </a:r>
          </a:p>
        </p:txBody>
      </p:sp>
      <p:grpSp>
        <p:nvGrpSpPr>
          <p:cNvPr id="2127" name="Shape 2127"/>
          <p:cNvGrpSpPr/>
          <p:nvPr/>
        </p:nvGrpSpPr>
        <p:grpSpPr>
          <a:xfrm>
            <a:off x="6145212" y="2333624"/>
            <a:ext cx="1058861" cy="542925"/>
            <a:chOff x="3884" y="2930"/>
            <a:chExt cx="542" cy="342"/>
          </a:xfrm>
        </p:grpSpPr>
        <p:sp>
          <p:nvSpPr>
            <p:cNvPr id="2128" name="Shape 2128"/>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29" name="Shape 2129"/>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130" name="Shape 2130"/>
          <p:cNvCxnSpPr/>
          <p:nvPr/>
        </p:nvCxnSpPr>
        <p:spPr>
          <a:xfrm rot="10800000" flipH="1">
            <a:off x="5372100" y="2438400"/>
            <a:ext cx="584200" cy="90487"/>
          </a:xfrm>
          <a:prstGeom prst="straightConnector1">
            <a:avLst/>
          </a:prstGeom>
          <a:noFill/>
          <a:ln w="9525" cap="flat" cmpd="sng">
            <a:solidFill>
              <a:srgbClr val="FF0000"/>
            </a:solidFill>
            <a:prstDash val="solid"/>
            <a:round/>
            <a:headEnd type="none" w="med" len="med"/>
            <a:tailEnd type="none" w="med" len="med"/>
          </a:ln>
        </p:spPr>
      </p:cxnSp>
      <p:cxnSp>
        <p:nvCxnSpPr>
          <p:cNvPr id="2131" name="Shape 2131"/>
          <p:cNvCxnSpPr/>
          <p:nvPr/>
        </p:nvCxnSpPr>
        <p:spPr>
          <a:xfrm rot="10800000" flipH="1">
            <a:off x="6386512" y="2700338"/>
            <a:ext cx="584200" cy="100011"/>
          </a:xfrm>
          <a:prstGeom prst="straightConnector1">
            <a:avLst/>
          </a:prstGeom>
          <a:noFill/>
          <a:ln w="9525" cap="flat" cmpd="sng">
            <a:solidFill>
              <a:srgbClr val="FF0000"/>
            </a:solidFill>
            <a:prstDash val="solid"/>
            <a:round/>
            <a:headEnd type="none" w="med" len="med"/>
            <a:tailEnd type="none" w="med" len="med"/>
          </a:ln>
        </p:spPr>
      </p:cxnSp>
      <p:sp>
        <p:nvSpPr>
          <p:cNvPr id="2132" name="Shape 2132"/>
          <p:cNvSpPr txBox="1"/>
          <p:nvPr/>
        </p:nvSpPr>
        <p:spPr>
          <a:xfrm>
            <a:off x="7594600" y="2460625"/>
            <a:ext cx="7747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48.69 L</a:t>
            </a:r>
          </a:p>
        </p:txBody>
      </p:sp>
      <p:sp>
        <p:nvSpPr>
          <p:cNvPr id="2133" name="Shape 2133"/>
          <p:cNvSpPr txBox="1"/>
          <p:nvPr/>
        </p:nvSpPr>
        <p:spPr>
          <a:xfrm>
            <a:off x="884237" y="3348037"/>
            <a:ext cx="728821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Right side of room…calculate how many grams of NaCl will be produced from 100 g of Na.</a:t>
            </a:r>
          </a:p>
        </p:txBody>
      </p:sp>
      <p:sp>
        <p:nvSpPr>
          <p:cNvPr id="2134" name="Shape 2134"/>
          <p:cNvSpPr txBox="1"/>
          <p:nvPr/>
        </p:nvSpPr>
        <p:spPr>
          <a:xfrm>
            <a:off x="884237" y="4967287"/>
            <a:ext cx="732155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Left side of room…calculate how many grams of NaCl will be produced from 48.69 L of Cl</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a:t>
            </a:r>
          </a:p>
        </p:txBody>
      </p:sp>
      <p:grpSp>
        <p:nvGrpSpPr>
          <p:cNvPr id="2135" name="Shape 2135"/>
          <p:cNvGrpSpPr/>
          <p:nvPr/>
        </p:nvGrpSpPr>
        <p:grpSpPr>
          <a:xfrm>
            <a:off x="733425" y="3856037"/>
            <a:ext cx="1219199" cy="481011"/>
            <a:chOff x="186" y="1092"/>
            <a:chExt cx="767" cy="302"/>
          </a:xfrm>
        </p:grpSpPr>
        <p:cxnSp>
          <p:nvCxnSpPr>
            <p:cNvPr id="2136" name="Shape 2136"/>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137" name="Shape 2137"/>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138" name="Shape 2138"/>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139" name="Shape 2139"/>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140" name="Shape 2140"/>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141" name="Shape 2141"/>
          <p:cNvSpPr/>
          <p:nvPr/>
        </p:nvSpPr>
        <p:spPr>
          <a:xfrm>
            <a:off x="757237" y="3803650"/>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42" name="Shape 2142"/>
          <p:cNvSpPr txBox="1"/>
          <p:nvPr/>
        </p:nvSpPr>
        <p:spPr>
          <a:xfrm>
            <a:off x="598487" y="4360862"/>
            <a:ext cx="41116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Na</a:t>
            </a:r>
          </a:p>
        </p:txBody>
      </p:sp>
      <p:sp>
        <p:nvSpPr>
          <p:cNvPr id="2143" name="Shape 2143"/>
          <p:cNvSpPr txBox="1"/>
          <p:nvPr/>
        </p:nvSpPr>
        <p:spPr>
          <a:xfrm>
            <a:off x="1525587" y="4360862"/>
            <a:ext cx="57943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NaCl</a:t>
            </a:r>
          </a:p>
        </p:txBody>
      </p:sp>
      <p:cxnSp>
        <p:nvCxnSpPr>
          <p:cNvPr id="2144" name="Shape 2144"/>
          <p:cNvCxnSpPr/>
          <p:nvPr/>
        </p:nvCxnSpPr>
        <p:spPr>
          <a:xfrm>
            <a:off x="1066800" y="4089400"/>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2145" name="Shape 2145"/>
          <p:cNvCxnSpPr/>
          <p:nvPr/>
        </p:nvCxnSpPr>
        <p:spPr>
          <a:xfrm rot="10800000" flipH="1">
            <a:off x="1592262" y="3856038"/>
            <a:ext cx="260350" cy="233361"/>
          </a:xfrm>
          <a:prstGeom prst="straightConnector1">
            <a:avLst/>
          </a:prstGeom>
          <a:noFill/>
          <a:ln w="31750" cap="flat" cmpd="sng">
            <a:solidFill>
              <a:srgbClr val="800000"/>
            </a:solidFill>
            <a:prstDash val="solid"/>
            <a:round/>
            <a:headEnd type="none" w="med" len="med"/>
            <a:tailEnd type="none" w="med" len="med"/>
          </a:ln>
        </p:spPr>
      </p:cxnSp>
      <p:grpSp>
        <p:nvGrpSpPr>
          <p:cNvPr id="2146" name="Shape 2146"/>
          <p:cNvGrpSpPr/>
          <p:nvPr/>
        </p:nvGrpSpPr>
        <p:grpSpPr>
          <a:xfrm>
            <a:off x="1820862" y="3800475"/>
            <a:ext cx="88900" cy="88900"/>
            <a:chOff x="925" y="1217"/>
            <a:chExt cx="56" cy="56"/>
          </a:xfrm>
        </p:grpSpPr>
        <p:sp>
          <p:nvSpPr>
            <p:cNvPr id="2147" name="Shape 2147"/>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48" name="Shape 2148"/>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149" name="Shape 2149"/>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2150" name="Shape 2150"/>
          <p:cNvSpPr txBox="1"/>
          <p:nvPr/>
        </p:nvSpPr>
        <p:spPr>
          <a:xfrm>
            <a:off x="1978025" y="3952875"/>
            <a:ext cx="20192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NaCl = 100 g Na</a:t>
            </a:r>
          </a:p>
        </p:txBody>
      </p:sp>
      <p:sp>
        <p:nvSpPr>
          <p:cNvPr id="2151" name="Shape 2151"/>
          <p:cNvSpPr txBox="1"/>
          <p:nvPr/>
        </p:nvSpPr>
        <p:spPr>
          <a:xfrm>
            <a:off x="4252912" y="4090987"/>
            <a:ext cx="8953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23 g Na</a:t>
            </a:r>
          </a:p>
        </p:txBody>
      </p:sp>
      <p:sp>
        <p:nvSpPr>
          <p:cNvPr id="2152" name="Shape 2152"/>
          <p:cNvSpPr txBox="1"/>
          <p:nvPr/>
        </p:nvSpPr>
        <p:spPr>
          <a:xfrm>
            <a:off x="7612063" y="3963987"/>
            <a:ext cx="1374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254 g NaCl</a:t>
            </a:r>
          </a:p>
        </p:txBody>
      </p:sp>
      <p:sp>
        <p:nvSpPr>
          <p:cNvPr id="2153" name="Shape 2153"/>
          <p:cNvSpPr/>
          <p:nvPr/>
        </p:nvSpPr>
        <p:spPr>
          <a:xfrm>
            <a:off x="4181475" y="3825875"/>
            <a:ext cx="996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Na</a:t>
            </a:r>
          </a:p>
        </p:txBody>
      </p:sp>
      <p:sp>
        <p:nvSpPr>
          <p:cNvPr id="2154" name="Shape 2154"/>
          <p:cNvSpPr/>
          <p:nvPr/>
        </p:nvSpPr>
        <p:spPr>
          <a:xfrm>
            <a:off x="5232400" y="3819525"/>
            <a:ext cx="11874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NaCl</a:t>
            </a:r>
          </a:p>
        </p:txBody>
      </p:sp>
      <p:grpSp>
        <p:nvGrpSpPr>
          <p:cNvPr id="2155" name="Shape 2155"/>
          <p:cNvGrpSpPr/>
          <p:nvPr/>
        </p:nvGrpSpPr>
        <p:grpSpPr>
          <a:xfrm>
            <a:off x="4221163" y="3863975"/>
            <a:ext cx="974725" cy="542925"/>
            <a:chOff x="2353" y="2935"/>
            <a:chExt cx="1505" cy="342"/>
          </a:xfrm>
        </p:grpSpPr>
        <p:sp>
          <p:nvSpPr>
            <p:cNvPr id="2156" name="Shape 2156"/>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57" name="Shape 2157"/>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2158" name="Shape 2158"/>
          <p:cNvSpPr/>
          <p:nvPr/>
        </p:nvSpPr>
        <p:spPr>
          <a:xfrm>
            <a:off x="5311775" y="4089400"/>
            <a:ext cx="996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a:t>
            </a:r>
          </a:p>
        </p:txBody>
      </p:sp>
      <p:cxnSp>
        <p:nvCxnSpPr>
          <p:cNvPr id="2159" name="Shape 2159"/>
          <p:cNvCxnSpPr/>
          <p:nvPr/>
        </p:nvCxnSpPr>
        <p:spPr>
          <a:xfrm rot="10800000" flipH="1">
            <a:off x="3476625" y="4110038"/>
            <a:ext cx="522288" cy="74611"/>
          </a:xfrm>
          <a:prstGeom prst="straightConnector1">
            <a:avLst/>
          </a:prstGeom>
          <a:noFill/>
          <a:ln w="9525" cap="flat" cmpd="sng">
            <a:solidFill>
              <a:srgbClr val="FF0000"/>
            </a:solidFill>
            <a:prstDash val="solid"/>
            <a:round/>
            <a:headEnd type="none" w="med" len="med"/>
            <a:tailEnd type="none" w="med" len="med"/>
          </a:ln>
        </p:spPr>
      </p:cxnSp>
      <p:cxnSp>
        <p:nvCxnSpPr>
          <p:cNvPr id="2160" name="Shape 2160"/>
          <p:cNvCxnSpPr/>
          <p:nvPr/>
        </p:nvCxnSpPr>
        <p:spPr>
          <a:xfrm rot="10800000" flipH="1">
            <a:off x="4618037" y="4249737"/>
            <a:ext cx="552449" cy="73025"/>
          </a:xfrm>
          <a:prstGeom prst="straightConnector1">
            <a:avLst/>
          </a:prstGeom>
          <a:noFill/>
          <a:ln w="9525" cap="flat" cmpd="sng">
            <a:solidFill>
              <a:srgbClr val="FF0000"/>
            </a:solidFill>
            <a:prstDash val="solid"/>
            <a:round/>
            <a:headEnd type="none" w="med" len="med"/>
            <a:tailEnd type="none" w="med" len="med"/>
          </a:ln>
        </p:spPr>
      </p:cxnSp>
      <p:grpSp>
        <p:nvGrpSpPr>
          <p:cNvPr id="2161" name="Shape 2161"/>
          <p:cNvGrpSpPr/>
          <p:nvPr/>
        </p:nvGrpSpPr>
        <p:grpSpPr>
          <a:xfrm>
            <a:off x="5230812" y="3857624"/>
            <a:ext cx="1171574" cy="542925"/>
            <a:chOff x="3884" y="2930"/>
            <a:chExt cx="542" cy="342"/>
          </a:xfrm>
        </p:grpSpPr>
        <p:sp>
          <p:nvSpPr>
            <p:cNvPr id="2162" name="Shape 2162"/>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63" name="Shape 2163"/>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164" name="Shape 2164"/>
          <p:cNvCxnSpPr/>
          <p:nvPr/>
        </p:nvCxnSpPr>
        <p:spPr>
          <a:xfrm rot="10800000" flipH="1">
            <a:off x="4424362" y="3967162"/>
            <a:ext cx="715962" cy="88900"/>
          </a:xfrm>
          <a:prstGeom prst="straightConnector1">
            <a:avLst/>
          </a:prstGeom>
          <a:noFill/>
          <a:ln w="9525" cap="flat" cmpd="sng">
            <a:solidFill>
              <a:srgbClr val="FF0000"/>
            </a:solidFill>
            <a:prstDash val="solid"/>
            <a:round/>
            <a:headEnd type="none" w="med" len="med"/>
            <a:tailEnd type="none" w="med" len="med"/>
          </a:ln>
        </p:spPr>
      </p:cxnSp>
      <p:cxnSp>
        <p:nvCxnSpPr>
          <p:cNvPr id="2165" name="Shape 2165"/>
          <p:cNvCxnSpPr/>
          <p:nvPr/>
        </p:nvCxnSpPr>
        <p:spPr>
          <a:xfrm rot="10800000" flipH="1">
            <a:off x="5578475" y="4224337"/>
            <a:ext cx="708024" cy="101599"/>
          </a:xfrm>
          <a:prstGeom prst="straightConnector1">
            <a:avLst/>
          </a:prstGeom>
          <a:noFill/>
          <a:ln w="9525" cap="flat" cmpd="sng">
            <a:solidFill>
              <a:srgbClr val="FF0000"/>
            </a:solidFill>
            <a:prstDash val="solid"/>
            <a:round/>
            <a:headEnd type="none" w="med" len="med"/>
            <a:tailEnd type="none" w="med" len="med"/>
          </a:ln>
        </p:spPr>
      </p:cxnSp>
      <p:cxnSp>
        <p:nvCxnSpPr>
          <p:cNvPr id="2166" name="Shape 2166"/>
          <p:cNvCxnSpPr/>
          <p:nvPr/>
        </p:nvCxnSpPr>
        <p:spPr>
          <a:xfrm>
            <a:off x="809625" y="3878262"/>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2167" name="Shape 2167"/>
          <p:cNvSpPr/>
          <p:nvPr/>
        </p:nvSpPr>
        <p:spPr>
          <a:xfrm>
            <a:off x="6402387" y="3819525"/>
            <a:ext cx="12557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58.5 g NaCl</a:t>
            </a:r>
          </a:p>
        </p:txBody>
      </p:sp>
      <p:sp>
        <p:nvSpPr>
          <p:cNvPr id="2168" name="Shape 2168"/>
          <p:cNvSpPr/>
          <p:nvPr/>
        </p:nvSpPr>
        <p:spPr>
          <a:xfrm>
            <a:off x="6426200" y="4089400"/>
            <a:ext cx="11874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NaCl</a:t>
            </a:r>
          </a:p>
        </p:txBody>
      </p:sp>
      <p:grpSp>
        <p:nvGrpSpPr>
          <p:cNvPr id="2169" name="Shape 2169"/>
          <p:cNvGrpSpPr/>
          <p:nvPr/>
        </p:nvGrpSpPr>
        <p:grpSpPr>
          <a:xfrm>
            <a:off x="6430962" y="3857624"/>
            <a:ext cx="1195386" cy="542925"/>
            <a:chOff x="3884" y="2930"/>
            <a:chExt cx="542" cy="342"/>
          </a:xfrm>
        </p:grpSpPr>
        <p:sp>
          <p:nvSpPr>
            <p:cNvPr id="2170" name="Shape 2170"/>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71" name="Shape 2171"/>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172" name="Shape 2172"/>
          <p:cNvCxnSpPr/>
          <p:nvPr/>
        </p:nvCxnSpPr>
        <p:spPr>
          <a:xfrm rot="10800000" flipH="1">
            <a:off x="5503862" y="3913187"/>
            <a:ext cx="827086" cy="139699"/>
          </a:xfrm>
          <a:prstGeom prst="straightConnector1">
            <a:avLst/>
          </a:prstGeom>
          <a:noFill/>
          <a:ln w="9525" cap="flat" cmpd="sng">
            <a:solidFill>
              <a:srgbClr val="FF0000"/>
            </a:solidFill>
            <a:prstDash val="solid"/>
            <a:round/>
            <a:headEnd type="none" w="med" len="med"/>
            <a:tailEnd type="none" w="med" len="med"/>
          </a:ln>
        </p:spPr>
      </p:cxnSp>
      <p:cxnSp>
        <p:nvCxnSpPr>
          <p:cNvPr id="2173" name="Shape 2173"/>
          <p:cNvCxnSpPr/>
          <p:nvPr/>
        </p:nvCxnSpPr>
        <p:spPr>
          <a:xfrm rot="10800000" flipH="1">
            <a:off x="6691313" y="4194174"/>
            <a:ext cx="841374" cy="130175"/>
          </a:xfrm>
          <a:prstGeom prst="straightConnector1">
            <a:avLst/>
          </a:prstGeom>
          <a:noFill/>
          <a:ln w="9525" cap="flat" cmpd="sng">
            <a:solidFill>
              <a:srgbClr val="FF0000"/>
            </a:solidFill>
            <a:prstDash val="solid"/>
            <a:round/>
            <a:headEnd type="none" w="med" len="med"/>
            <a:tailEnd type="none" w="med" len="med"/>
          </a:ln>
        </p:spPr>
      </p:cxnSp>
      <p:grpSp>
        <p:nvGrpSpPr>
          <p:cNvPr id="2174" name="Shape 2174"/>
          <p:cNvGrpSpPr/>
          <p:nvPr/>
        </p:nvGrpSpPr>
        <p:grpSpPr>
          <a:xfrm>
            <a:off x="723900" y="5446712"/>
            <a:ext cx="1219199" cy="481011"/>
            <a:chOff x="186" y="1092"/>
            <a:chExt cx="767" cy="302"/>
          </a:xfrm>
        </p:grpSpPr>
        <p:cxnSp>
          <p:nvCxnSpPr>
            <p:cNvPr id="2175" name="Shape 2175"/>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176" name="Shape 2176"/>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177" name="Shape 2177"/>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178" name="Shape 2178"/>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179" name="Shape 2179"/>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180" name="Shape 2180"/>
          <p:cNvSpPr/>
          <p:nvPr/>
        </p:nvSpPr>
        <p:spPr>
          <a:xfrm>
            <a:off x="682625" y="5640387"/>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81" name="Shape 2181"/>
          <p:cNvSpPr txBox="1"/>
          <p:nvPr/>
        </p:nvSpPr>
        <p:spPr>
          <a:xfrm>
            <a:off x="588962" y="5951537"/>
            <a:ext cx="4159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Cl</a:t>
            </a:r>
            <a:r>
              <a:rPr lang="en-US" sz="1400" b="0" i="0" u="none" strike="noStrike" cap="none" baseline="-25000">
                <a:solidFill>
                  <a:schemeClr val="dk1"/>
                </a:solidFill>
                <a:latin typeface="Arial"/>
                <a:ea typeface="Arial"/>
                <a:cs typeface="Arial"/>
                <a:sym typeface="Arial"/>
              </a:rPr>
              <a:t>2</a:t>
            </a:r>
          </a:p>
        </p:txBody>
      </p:sp>
      <p:sp>
        <p:nvSpPr>
          <p:cNvPr id="2182" name="Shape 2182"/>
          <p:cNvSpPr txBox="1"/>
          <p:nvPr/>
        </p:nvSpPr>
        <p:spPr>
          <a:xfrm>
            <a:off x="1516062" y="5951537"/>
            <a:ext cx="57943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NaCl</a:t>
            </a:r>
          </a:p>
        </p:txBody>
      </p:sp>
      <p:cxnSp>
        <p:nvCxnSpPr>
          <p:cNvPr id="2183" name="Shape 2183"/>
          <p:cNvCxnSpPr/>
          <p:nvPr/>
        </p:nvCxnSpPr>
        <p:spPr>
          <a:xfrm>
            <a:off x="1057275" y="5680075"/>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2184" name="Shape 2184"/>
          <p:cNvCxnSpPr/>
          <p:nvPr/>
        </p:nvCxnSpPr>
        <p:spPr>
          <a:xfrm rot="10800000" flipH="1">
            <a:off x="1582737" y="5446713"/>
            <a:ext cx="260350" cy="233361"/>
          </a:xfrm>
          <a:prstGeom prst="straightConnector1">
            <a:avLst/>
          </a:prstGeom>
          <a:noFill/>
          <a:ln w="31750" cap="flat" cmpd="sng">
            <a:solidFill>
              <a:srgbClr val="800000"/>
            </a:solidFill>
            <a:prstDash val="solid"/>
            <a:round/>
            <a:headEnd type="none" w="med" len="med"/>
            <a:tailEnd type="none" w="med" len="med"/>
          </a:ln>
        </p:spPr>
      </p:cxnSp>
      <p:grpSp>
        <p:nvGrpSpPr>
          <p:cNvPr id="2185" name="Shape 2185"/>
          <p:cNvGrpSpPr/>
          <p:nvPr/>
        </p:nvGrpSpPr>
        <p:grpSpPr>
          <a:xfrm>
            <a:off x="1811337" y="5391150"/>
            <a:ext cx="88900" cy="88900"/>
            <a:chOff x="925" y="1217"/>
            <a:chExt cx="56" cy="56"/>
          </a:xfrm>
        </p:grpSpPr>
        <p:sp>
          <p:nvSpPr>
            <p:cNvPr id="2186" name="Shape 2186"/>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87" name="Shape 2187"/>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188" name="Shape 2188"/>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2189" name="Shape 2189"/>
          <p:cNvSpPr txBox="1"/>
          <p:nvPr/>
        </p:nvSpPr>
        <p:spPr>
          <a:xfrm>
            <a:off x="1968500" y="5543550"/>
            <a:ext cx="21986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NaCl = 48.69 L Cl</a:t>
            </a:r>
            <a:r>
              <a:rPr lang="en-US" sz="1600" b="0" i="0" u="none" strike="noStrike" cap="none" baseline="-25000">
                <a:solidFill>
                  <a:schemeClr val="dk1"/>
                </a:solidFill>
                <a:latin typeface="Arial"/>
                <a:ea typeface="Arial"/>
                <a:cs typeface="Arial"/>
                <a:sym typeface="Arial"/>
              </a:rPr>
              <a:t>2</a:t>
            </a:r>
          </a:p>
        </p:txBody>
      </p:sp>
      <p:sp>
        <p:nvSpPr>
          <p:cNvPr id="2190" name="Shape 2190"/>
          <p:cNvSpPr txBox="1"/>
          <p:nvPr/>
        </p:nvSpPr>
        <p:spPr>
          <a:xfrm>
            <a:off x="4110037" y="5681662"/>
            <a:ext cx="10747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Cl</a:t>
            </a:r>
            <a:r>
              <a:rPr lang="en-US" sz="1600" b="0" i="0" u="none" strike="noStrike" cap="none" baseline="-25000">
                <a:solidFill>
                  <a:schemeClr val="dk1"/>
                </a:solidFill>
                <a:latin typeface="Arial"/>
                <a:ea typeface="Arial"/>
                <a:cs typeface="Arial"/>
                <a:sym typeface="Arial"/>
              </a:rPr>
              <a:t>2</a:t>
            </a:r>
          </a:p>
        </p:txBody>
      </p:sp>
      <p:sp>
        <p:nvSpPr>
          <p:cNvPr id="2191" name="Shape 2191"/>
          <p:cNvSpPr txBox="1"/>
          <p:nvPr/>
        </p:nvSpPr>
        <p:spPr>
          <a:xfrm>
            <a:off x="7602538" y="5554662"/>
            <a:ext cx="1374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254 g NaCl</a:t>
            </a:r>
          </a:p>
        </p:txBody>
      </p:sp>
      <p:sp>
        <p:nvSpPr>
          <p:cNvPr id="2192" name="Shape 2192"/>
          <p:cNvSpPr/>
          <p:nvPr/>
        </p:nvSpPr>
        <p:spPr>
          <a:xfrm>
            <a:off x="4146550" y="5416550"/>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Cl</a:t>
            </a:r>
            <a:r>
              <a:rPr lang="en-US" sz="1600" b="0" i="0" u="none" strike="noStrike" cap="none" baseline="-25000">
                <a:solidFill>
                  <a:schemeClr val="dk1"/>
                </a:solidFill>
                <a:latin typeface="Arial"/>
                <a:ea typeface="Arial"/>
                <a:cs typeface="Arial"/>
                <a:sym typeface="Arial"/>
              </a:rPr>
              <a:t>2</a:t>
            </a:r>
          </a:p>
        </p:txBody>
      </p:sp>
      <p:sp>
        <p:nvSpPr>
          <p:cNvPr id="2193" name="Shape 2193"/>
          <p:cNvSpPr/>
          <p:nvPr/>
        </p:nvSpPr>
        <p:spPr>
          <a:xfrm>
            <a:off x="5222875" y="5410200"/>
            <a:ext cx="11874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NaCl</a:t>
            </a:r>
          </a:p>
        </p:txBody>
      </p:sp>
      <p:grpSp>
        <p:nvGrpSpPr>
          <p:cNvPr id="2194" name="Shape 2194"/>
          <p:cNvGrpSpPr/>
          <p:nvPr/>
        </p:nvGrpSpPr>
        <p:grpSpPr>
          <a:xfrm>
            <a:off x="4144963" y="5454650"/>
            <a:ext cx="1041400" cy="542925"/>
            <a:chOff x="2353" y="2935"/>
            <a:chExt cx="1505" cy="342"/>
          </a:xfrm>
        </p:grpSpPr>
        <p:sp>
          <p:nvSpPr>
            <p:cNvPr id="2195" name="Shape 2195"/>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196" name="Shape 2196"/>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2197" name="Shape 2197"/>
          <p:cNvSpPr/>
          <p:nvPr/>
        </p:nvSpPr>
        <p:spPr>
          <a:xfrm>
            <a:off x="5302250" y="5680075"/>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Cl</a:t>
            </a:r>
            <a:r>
              <a:rPr lang="en-US" sz="1600" b="0" i="0" u="none" strike="noStrike" cap="none" baseline="-25000">
                <a:solidFill>
                  <a:schemeClr val="dk1"/>
                </a:solidFill>
                <a:latin typeface="Arial"/>
                <a:ea typeface="Arial"/>
                <a:cs typeface="Arial"/>
                <a:sym typeface="Arial"/>
              </a:rPr>
              <a:t>2</a:t>
            </a:r>
          </a:p>
        </p:txBody>
      </p:sp>
      <p:cxnSp>
        <p:nvCxnSpPr>
          <p:cNvPr id="2198" name="Shape 2198"/>
          <p:cNvCxnSpPr/>
          <p:nvPr/>
        </p:nvCxnSpPr>
        <p:spPr>
          <a:xfrm rot="10800000" flipH="1">
            <a:off x="3600450" y="5653087"/>
            <a:ext cx="481013" cy="122237"/>
          </a:xfrm>
          <a:prstGeom prst="straightConnector1">
            <a:avLst/>
          </a:prstGeom>
          <a:noFill/>
          <a:ln w="9525" cap="flat" cmpd="sng">
            <a:solidFill>
              <a:srgbClr val="FF0000"/>
            </a:solidFill>
            <a:prstDash val="solid"/>
            <a:round/>
            <a:headEnd type="none" w="med" len="med"/>
            <a:tailEnd type="none" w="med" len="med"/>
          </a:ln>
        </p:spPr>
      </p:cxnSp>
      <p:cxnSp>
        <p:nvCxnSpPr>
          <p:cNvPr id="2199" name="Shape 2199"/>
          <p:cNvCxnSpPr/>
          <p:nvPr/>
        </p:nvCxnSpPr>
        <p:spPr>
          <a:xfrm rot="10800000" flipH="1">
            <a:off x="4637087" y="5799137"/>
            <a:ext cx="492125" cy="114300"/>
          </a:xfrm>
          <a:prstGeom prst="straightConnector1">
            <a:avLst/>
          </a:prstGeom>
          <a:noFill/>
          <a:ln w="9525" cap="flat" cmpd="sng">
            <a:solidFill>
              <a:srgbClr val="FF0000"/>
            </a:solidFill>
            <a:prstDash val="solid"/>
            <a:round/>
            <a:headEnd type="none" w="med" len="med"/>
            <a:tailEnd type="none" w="med" len="med"/>
          </a:ln>
        </p:spPr>
      </p:cxnSp>
      <p:grpSp>
        <p:nvGrpSpPr>
          <p:cNvPr id="2200" name="Shape 2200"/>
          <p:cNvGrpSpPr/>
          <p:nvPr/>
        </p:nvGrpSpPr>
        <p:grpSpPr>
          <a:xfrm>
            <a:off x="5221287" y="5448299"/>
            <a:ext cx="1171574" cy="542925"/>
            <a:chOff x="3884" y="2930"/>
            <a:chExt cx="542" cy="342"/>
          </a:xfrm>
        </p:grpSpPr>
        <p:sp>
          <p:nvSpPr>
            <p:cNvPr id="2201" name="Shape 2201"/>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202" name="Shape 2202"/>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203" name="Shape 2203"/>
          <p:cNvCxnSpPr/>
          <p:nvPr/>
        </p:nvCxnSpPr>
        <p:spPr>
          <a:xfrm rot="10800000" flipH="1">
            <a:off x="4389437" y="5557837"/>
            <a:ext cx="715962" cy="88900"/>
          </a:xfrm>
          <a:prstGeom prst="straightConnector1">
            <a:avLst/>
          </a:prstGeom>
          <a:noFill/>
          <a:ln w="9525" cap="flat" cmpd="sng">
            <a:solidFill>
              <a:srgbClr val="FF0000"/>
            </a:solidFill>
            <a:prstDash val="solid"/>
            <a:round/>
            <a:headEnd type="none" w="med" len="med"/>
            <a:tailEnd type="none" w="med" len="med"/>
          </a:ln>
        </p:spPr>
      </p:cxnSp>
      <p:cxnSp>
        <p:nvCxnSpPr>
          <p:cNvPr id="2204" name="Shape 2204"/>
          <p:cNvCxnSpPr/>
          <p:nvPr/>
        </p:nvCxnSpPr>
        <p:spPr>
          <a:xfrm rot="10800000" flipH="1">
            <a:off x="5568950" y="5815012"/>
            <a:ext cx="708024" cy="101599"/>
          </a:xfrm>
          <a:prstGeom prst="straightConnector1">
            <a:avLst/>
          </a:prstGeom>
          <a:noFill/>
          <a:ln w="9525" cap="flat" cmpd="sng">
            <a:solidFill>
              <a:srgbClr val="FF0000"/>
            </a:solidFill>
            <a:prstDash val="solid"/>
            <a:round/>
            <a:headEnd type="none" w="med" len="med"/>
            <a:tailEnd type="none" w="med" len="med"/>
          </a:ln>
        </p:spPr>
      </p:cxnSp>
      <p:cxnSp>
        <p:nvCxnSpPr>
          <p:cNvPr id="2205" name="Shape 2205"/>
          <p:cNvCxnSpPr/>
          <p:nvPr/>
        </p:nvCxnSpPr>
        <p:spPr>
          <a:xfrm>
            <a:off x="733425" y="5688012"/>
            <a:ext cx="325438" cy="0"/>
          </a:xfrm>
          <a:prstGeom prst="straightConnector1">
            <a:avLst/>
          </a:prstGeom>
          <a:noFill/>
          <a:ln w="31750" cap="flat" cmpd="sng">
            <a:solidFill>
              <a:srgbClr val="800000"/>
            </a:solidFill>
            <a:prstDash val="solid"/>
            <a:round/>
            <a:headEnd type="none" w="med" len="med"/>
            <a:tailEnd type="none" w="med" len="med"/>
          </a:ln>
        </p:spPr>
      </p:cxnSp>
      <p:sp>
        <p:nvSpPr>
          <p:cNvPr id="2206" name="Shape 2206"/>
          <p:cNvSpPr/>
          <p:nvPr/>
        </p:nvSpPr>
        <p:spPr>
          <a:xfrm>
            <a:off x="6392862" y="5410200"/>
            <a:ext cx="12557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58.5 g NaCl</a:t>
            </a:r>
          </a:p>
        </p:txBody>
      </p:sp>
      <p:sp>
        <p:nvSpPr>
          <p:cNvPr id="2207" name="Shape 2207"/>
          <p:cNvSpPr/>
          <p:nvPr/>
        </p:nvSpPr>
        <p:spPr>
          <a:xfrm>
            <a:off x="6416675" y="5680075"/>
            <a:ext cx="11874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NaCl</a:t>
            </a:r>
          </a:p>
        </p:txBody>
      </p:sp>
      <p:grpSp>
        <p:nvGrpSpPr>
          <p:cNvPr id="2208" name="Shape 2208"/>
          <p:cNvGrpSpPr/>
          <p:nvPr/>
        </p:nvGrpSpPr>
        <p:grpSpPr>
          <a:xfrm>
            <a:off x="6421437" y="5448299"/>
            <a:ext cx="1195386" cy="542925"/>
            <a:chOff x="3884" y="2930"/>
            <a:chExt cx="542" cy="342"/>
          </a:xfrm>
        </p:grpSpPr>
        <p:sp>
          <p:nvSpPr>
            <p:cNvPr id="2209" name="Shape 2209"/>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210" name="Shape 2210"/>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211" name="Shape 2211"/>
          <p:cNvCxnSpPr/>
          <p:nvPr/>
        </p:nvCxnSpPr>
        <p:spPr>
          <a:xfrm rot="10800000" flipH="1">
            <a:off x="5494337" y="5503862"/>
            <a:ext cx="827086" cy="139699"/>
          </a:xfrm>
          <a:prstGeom prst="straightConnector1">
            <a:avLst/>
          </a:prstGeom>
          <a:noFill/>
          <a:ln w="9525" cap="flat" cmpd="sng">
            <a:solidFill>
              <a:srgbClr val="FF0000"/>
            </a:solidFill>
            <a:prstDash val="solid"/>
            <a:round/>
            <a:headEnd type="none" w="med" len="med"/>
            <a:tailEnd type="none" w="med" len="med"/>
          </a:ln>
        </p:spPr>
      </p:cxnSp>
      <p:cxnSp>
        <p:nvCxnSpPr>
          <p:cNvPr id="2212" name="Shape 2212"/>
          <p:cNvCxnSpPr/>
          <p:nvPr/>
        </p:nvCxnSpPr>
        <p:spPr>
          <a:xfrm rot="10800000" flipH="1">
            <a:off x="6681788" y="5784849"/>
            <a:ext cx="841374" cy="130175"/>
          </a:xfrm>
          <a:prstGeom prst="straightConnector1">
            <a:avLst/>
          </a:prstGeom>
          <a:noFill/>
          <a:ln w="9525" cap="flat" cmpd="sng">
            <a:solidFill>
              <a:srgbClr val="FF0000"/>
            </a:solidFill>
            <a:prstDash val="solid"/>
            <a:round/>
            <a:headEnd type="none" w="med" len="med"/>
            <a:tailEnd type="none" w="med" len="med"/>
          </a:ln>
        </p:spPr>
      </p:cxnSp>
      <p:pic>
        <p:nvPicPr>
          <p:cNvPr id="2213" name="Shape 2213" descr="sodium metal"/>
          <p:cNvPicPr preferRelativeResize="0"/>
          <p:nvPr/>
        </p:nvPicPr>
        <p:blipFill rotWithShape="1">
          <a:blip r:embed="rId3">
            <a:alphaModFix/>
          </a:blip>
          <a:srcRect/>
          <a:stretch/>
        </p:blipFill>
        <p:spPr>
          <a:xfrm>
            <a:off x="1978025" y="0"/>
            <a:ext cx="1023938" cy="914400"/>
          </a:xfrm>
          <a:prstGeom prst="rect">
            <a:avLst/>
          </a:prstGeom>
          <a:noFill/>
          <a:ln>
            <a:noFill/>
          </a:ln>
        </p:spPr>
      </p:pic>
      <p:pic>
        <p:nvPicPr>
          <p:cNvPr id="2214" name="Shape 2214" descr="chlorine gas"/>
          <p:cNvPicPr preferRelativeResize="0"/>
          <p:nvPr/>
        </p:nvPicPr>
        <p:blipFill rotWithShape="1">
          <a:blip r:embed="rId4">
            <a:alphaModFix/>
          </a:blip>
          <a:srcRect/>
          <a:stretch/>
        </p:blipFill>
        <p:spPr>
          <a:xfrm>
            <a:off x="3444875" y="4763"/>
            <a:ext cx="914400" cy="914400"/>
          </a:xfrm>
          <a:prstGeom prst="rect">
            <a:avLst/>
          </a:prstGeom>
          <a:noFill/>
          <a:ln>
            <a:noFill/>
          </a:ln>
        </p:spPr>
      </p:pic>
      <p:pic>
        <p:nvPicPr>
          <p:cNvPr id="2215" name="Shape 2215" descr="salt"/>
          <p:cNvPicPr preferRelativeResize="0"/>
          <p:nvPr/>
        </p:nvPicPr>
        <p:blipFill rotWithShape="1">
          <a:blip r:embed="rId5">
            <a:alphaModFix/>
          </a:blip>
          <a:srcRect/>
          <a:stretch/>
        </p:blipFill>
        <p:spPr>
          <a:xfrm>
            <a:off x="6238875" y="-14288"/>
            <a:ext cx="731838" cy="9159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3"/>
                                        </p:tgtEl>
                                        <p:attrNameLst>
                                          <p:attrName>style.visibility</p:attrName>
                                        </p:attrNameLst>
                                      </p:cBhvr>
                                      <p:to>
                                        <p:strVal val="visible"/>
                                      </p:to>
                                    </p:set>
                                    <p:animEffect transition="in" filter="fade">
                                      <p:cBhvr>
                                        <p:cTn id="7" dur="1000"/>
                                        <p:tgtEl>
                                          <p:spTgt spid="2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4"/>
                                        </p:tgtEl>
                                        <p:attrNameLst>
                                          <p:attrName>style.visibility</p:attrName>
                                        </p:attrNameLst>
                                      </p:cBhvr>
                                      <p:to>
                                        <p:strVal val="visible"/>
                                      </p:to>
                                    </p:set>
                                    <p:animEffect transition="in" filter="fade">
                                      <p:cBhvr>
                                        <p:cTn id="12" dur="1000"/>
                                        <p:tgtEl>
                                          <p:spTgt spid="2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5"/>
                                        </p:tgtEl>
                                        <p:attrNameLst>
                                          <p:attrName>style.visibility</p:attrName>
                                        </p:attrNameLst>
                                      </p:cBhvr>
                                      <p:to>
                                        <p:strVal val="visible"/>
                                      </p:to>
                                    </p:set>
                                    <p:animEffect transition="in" filter="fade">
                                      <p:cBhvr>
                                        <p:cTn id="17" dur="500"/>
                                        <p:tgtEl>
                                          <p:spTgt spid="22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4"/>
                                        </p:tgtEl>
                                        <p:attrNameLst>
                                          <p:attrName>style.visibility</p:attrName>
                                        </p:attrNameLst>
                                      </p:cBhvr>
                                      <p:to>
                                        <p:strVal val="visible"/>
                                      </p:to>
                                    </p:set>
                                    <p:animEffect transition="in" filter="fade">
                                      <p:cBhvr>
                                        <p:cTn id="22" dur="1000"/>
                                        <p:tgtEl>
                                          <p:spTgt spid="20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81"/>
                                        </p:tgtEl>
                                        <p:attrNameLst>
                                          <p:attrName>style.visibility</p:attrName>
                                        </p:attrNameLst>
                                      </p:cBhvr>
                                      <p:to>
                                        <p:strVal val="visible"/>
                                      </p:to>
                                    </p:set>
                                    <p:animEffect transition="in" filter="fade">
                                      <p:cBhvr>
                                        <p:cTn id="27" dur="500"/>
                                        <p:tgtEl>
                                          <p:spTgt spid="2081"/>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085"/>
                                        </p:tgtEl>
                                        <p:attrNameLst>
                                          <p:attrName>style.visibility</p:attrName>
                                        </p:attrNameLst>
                                      </p:cBhvr>
                                      <p:to>
                                        <p:strVal val="visible"/>
                                      </p:to>
                                    </p:set>
                                    <p:anim calcmode="lin" valueType="num">
                                      <p:cBhvr additive="base">
                                        <p:cTn id="32" dur="500"/>
                                        <p:tgtEl>
                                          <p:spTgt spid="2085"/>
                                        </p:tgtEl>
                                        <p:attrNameLst>
                                          <p:attrName>ppt_w</p:attrName>
                                        </p:attrNameLst>
                                      </p:cBhvr>
                                      <p:tavLst>
                                        <p:tav tm="0">
                                          <p:val>
                                            <p:strVal val="0"/>
                                          </p:val>
                                        </p:tav>
                                        <p:tav tm="100000">
                                          <p:val>
                                            <p:strVal val="#ppt_w"/>
                                          </p:val>
                                        </p:tav>
                                      </p:tavLst>
                                    </p:anim>
                                    <p:anim calcmode="lin" valueType="num">
                                      <p:cBhvr additive="base">
                                        <p:cTn id="33" dur="500"/>
                                        <p:tgtEl>
                                          <p:spTgt spid="2085"/>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86"/>
                                        </p:tgtEl>
                                        <p:attrNameLst>
                                          <p:attrName>style.visibility</p:attrName>
                                        </p:attrNameLst>
                                      </p:cBhvr>
                                      <p:to>
                                        <p:strVal val="visible"/>
                                      </p:to>
                                    </p:set>
                                    <p:animEffect transition="in" filter="fade">
                                      <p:cBhvr>
                                        <p:cTn id="38" dur="1000"/>
                                        <p:tgtEl>
                                          <p:spTgt spid="208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2086"/>
                                        </p:tgtEl>
                                      </p:cBhvr>
                                    </p:animEffect>
                                    <p:set>
                                      <p:cBhvr>
                                        <p:cTn id="43" dur="1" fill="hold">
                                          <p:stCondLst>
                                            <p:cond delay="1000"/>
                                          </p:stCondLst>
                                        </p:cTn>
                                        <p:tgtEl>
                                          <p:spTgt spid="208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87"/>
                                        </p:tgtEl>
                                        <p:attrNameLst>
                                          <p:attrName>style.visibility</p:attrName>
                                        </p:attrNameLst>
                                      </p:cBhvr>
                                      <p:to>
                                        <p:strVal val="visible"/>
                                      </p:to>
                                    </p:set>
                                    <p:animEffect transition="in" filter="fade">
                                      <p:cBhvr>
                                        <p:cTn id="48" dur="1000"/>
                                        <p:tgtEl>
                                          <p:spTgt spid="2087"/>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088"/>
                                        </p:tgtEl>
                                        <p:attrNameLst>
                                          <p:attrName>style.visibility</p:attrName>
                                        </p:attrNameLst>
                                      </p:cBhvr>
                                      <p:to>
                                        <p:strVal val="visible"/>
                                      </p:to>
                                    </p:set>
                                    <p:animEffect transition="in" filter="fade">
                                      <p:cBhvr>
                                        <p:cTn id="52" dur="1000"/>
                                        <p:tgtEl>
                                          <p:spTgt spid="208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2088"/>
                                        </p:tgtEl>
                                      </p:cBhvr>
                                    </p:animEffect>
                                    <p:set>
                                      <p:cBhvr>
                                        <p:cTn id="57" dur="1" fill="hold">
                                          <p:stCondLst>
                                            <p:cond delay="1000"/>
                                          </p:stCondLst>
                                        </p:cTn>
                                        <p:tgtEl>
                                          <p:spTgt spid="208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89"/>
                                        </p:tgtEl>
                                        <p:attrNameLst>
                                          <p:attrName>style.visibility</p:attrName>
                                        </p:attrNameLst>
                                      </p:cBhvr>
                                      <p:to>
                                        <p:strVal val="visible"/>
                                      </p:to>
                                    </p:set>
                                    <p:animEffect transition="in" filter="fade">
                                      <p:cBhvr>
                                        <p:cTn id="62" dur="1000"/>
                                        <p:tgtEl>
                                          <p:spTgt spid="208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2081"/>
                                        </p:tgtEl>
                                      </p:cBhvr>
                                    </p:animEffect>
                                    <p:set>
                                      <p:cBhvr>
                                        <p:cTn id="67" dur="1" fill="hold">
                                          <p:stCondLst>
                                            <p:cond delay="1000"/>
                                          </p:stCondLst>
                                        </p:cTn>
                                        <p:tgtEl>
                                          <p:spTgt spid="2081"/>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2084"/>
                                        </p:tgtEl>
                                      </p:cBhvr>
                                    </p:animEffect>
                                    <p:set>
                                      <p:cBhvr>
                                        <p:cTn id="70" dur="1" fill="hold">
                                          <p:stCondLst>
                                            <p:cond delay="1000"/>
                                          </p:stCondLst>
                                        </p:cTn>
                                        <p:tgtEl>
                                          <p:spTgt spid="208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2085"/>
                                        </p:tgtEl>
                                      </p:cBhvr>
                                    </p:animEffect>
                                    <p:set>
                                      <p:cBhvr>
                                        <p:cTn id="73" dur="1" fill="hold">
                                          <p:stCondLst>
                                            <p:cond delay="1000"/>
                                          </p:stCondLst>
                                        </p:cTn>
                                        <p:tgtEl>
                                          <p:spTgt spid="208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2086"/>
                                        </p:tgtEl>
                                      </p:cBhvr>
                                    </p:animEffect>
                                    <p:set>
                                      <p:cBhvr>
                                        <p:cTn id="76" dur="1" fill="hold">
                                          <p:stCondLst>
                                            <p:cond delay="1000"/>
                                          </p:stCondLst>
                                        </p:cTn>
                                        <p:tgtEl>
                                          <p:spTgt spid="208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2087"/>
                                        </p:tgtEl>
                                      </p:cBhvr>
                                    </p:animEffect>
                                    <p:set>
                                      <p:cBhvr>
                                        <p:cTn id="79" dur="1" fill="hold">
                                          <p:stCondLst>
                                            <p:cond delay="1000"/>
                                          </p:stCondLst>
                                        </p:cTn>
                                        <p:tgtEl>
                                          <p:spTgt spid="208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2089"/>
                                        </p:tgtEl>
                                      </p:cBhvr>
                                    </p:animEffect>
                                    <p:set>
                                      <p:cBhvr>
                                        <p:cTn id="82" dur="1" fill="hold">
                                          <p:stCondLst>
                                            <p:cond delay="1000"/>
                                          </p:stCondLst>
                                        </p:cTn>
                                        <p:tgtEl>
                                          <p:spTgt spid="2089"/>
                                        </p:tgtEl>
                                        <p:attrNameLst>
                                          <p:attrName>style.visibility</p:attrName>
                                        </p:attrNameLst>
                                      </p:cBhvr>
                                      <p:to>
                                        <p:strVal val="hidden"/>
                                      </p:to>
                                    </p:set>
                                  </p:childTnLst>
                                </p:cTn>
                              </p:par>
                            </p:childTnLst>
                          </p:cTn>
                        </p:par>
                        <p:par>
                          <p:cTn id="83" fill="hold">
                            <p:stCondLst>
                              <p:cond delay="1000"/>
                            </p:stCondLst>
                            <p:childTnLst>
                              <p:par>
                                <p:cTn id="84" presetID="10" presetClass="exit" presetSubtype="0" fill="hold" nodeType="afterEffect">
                                  <p:stCondLst>
                                    <p:cond delay="0"/>
                                  </p:stCondLst>
                                  <p:childTnLst>
                                    <p:animEffect transition="out" filter="fade">
                                      <p:cBhvr>
                                        <p:cTn id="85" dur="1000"/>
                                        <p:tgtEl>
                                          <p:spTgt spid="2213"/>
                                        </p:tgtEl>
                                      </p:cBhvr>
                                    </p:animEffect>
                                    <p:set>
                                      <p:cBhvr>
                                        <p:cTn id="86" dur="1" fill="hold">
                                          <p:stCondLst>
                                            <p:cond delay="1000"/>
                                          </p:stCondLst>
                                        </p:cTn>
                                        <p:tgtEl>
                                          <p:spTgt spid="2213"/>
                                        </p:tgtEl>
                                        <p:attrNameLst>
                                          <p:attrName>style.visibility</p:attrName>
                                        </p:attrNameLst>
                                      </p:cBhvr>
                                      <p:to>
                                        <p:strVal val="hidden"/>
                                      </p:to>
                                    </p:set>
                                  </p:childTnLst>
                                </p:cTn>
                              </p:par>
                            </p:childTnLst>
                          </p:cTn>
                        </p:par>
                        <p:par>
                          <p:cTn id="87" fill="hold">
                            <p:stCondLst>
                              <p:cond delay="2000"/>
                            </p:stCondLst>
                            <p:childTnLst>
                              <p:par>
                                <p:cTn id="88" presetID="10" presetClass="exit" presetSubtype="0" fill="hold" nodeType="afterEffect">
                                  <p:stCondLst>
                                    <p:cond delay="0"/>
                                  </p:stCondLst>
                                  <p:childTnLst>
                                    <p:animEffect transition="out" filter="fade">
                                      <p:cBhvr>
                                        <p:cTn id="89" dur="1000"/>
                                        <p:tgtEl>
                                          <p:spTgt spid="2214"/>
                                        </p:tgtEl>
                                      </p:cBhvr>
                                    </p:animEffect>
                                    <p:set>
                                      <p:cBhvr>
                                        <p:cTn id="90" dur="1" fill="hold">
                                          <p:stCondLst>
                                            <p:cond delay="1000"/>
                                          </p:stCondLst>
                                        </p:cTn>
                                        <p:tgtEl>
                                          <p:spTgt spid="2214"/>
                                        </p:tgtEl>
                                        <p:attrNameLst>
                                          <p:attrName>style.visibility</p:attrName>
                                        </p:attrNameLst>
                                      </p:cBhvr>
                                      <p:to>
                                        <p:strVal val="hidden"/>
                                      </p:to>
                                    </p:set>
                                  </p:childTnLst>
                                </p:cTn>
                              </p:par>
                            </p:childTnLst>
                          </p:cTn>
                        </p:par>
                        <p:par>
                          <p:cTn id="91" fill="hold">
                            <p:stCondLst>
                              <p:cond delay="3000"/>
                            </p:stCondLst>
                            <p:childTnLst>
                              <p:par>
                                <p:cTn id="92" presetID="10" presetClass="exit" presetSubtype="0" fill="hold" nodeType="afterEffect">
                                  <p:stCondLst>
                                    <p:cond delay="0"/>
                                  </p:stCondLst>
                                  <p:childTnLst>
                                    <p:animEffect transition="out" filter="fade">
                                      <p:cBhvr>
                                        <p:cTn id="93" dur="1000"/>
                                        <p:tgtEl>
                                          <p:spTgt spid="2215"/>
                                        </p:tgtEl>
                                      </p:cBhvr>
                                    </p:animEffect>
                                    <p:set>
                                      <p:cBhvr>
                                        <p:cTn id="94" dur="1" fill="hold">
                                          <p:stCondLst>
                                            <p:cond delay="1000"/>
                                          </p:stCondLst>
                                        </p:cTn>
                                        <p:tgtEl>
                                          <p:spTgt spid="221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090"/>
                                        </p:tgtEl>
                                        <p:attrNameLst>
                                          <p:attrName>style.visibility</p:attrName>
                                        </p:attrNameLst>
                                      </p:cBhvr>
                                      <p:to>
                                        <p:strVal val="visible"/>
                                      </p:to>
                                    </p:set>
                                    <p:animEffect transition="in" filter="fade">
                                      <p:cBhvr>
                                        <p:cTn id="99" dur="1000"/>
                                        <p:tgtEl>
                                          <p:spTgt spid="209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091"/>
                                        </p:tgtEl>
                                        <p:attrNameLst>
                                          <p:attrName>style.visibility</p:attrName>
                                        </p:attrNameLst>
                                      </p:cBhvr>
                                      <p:to>
                                        <p:strVal val="visible"/>
                                      </p:to>
                                    </p:set>
                                    <p:animEffect transition="in" filter="fade">
                                      <p:cBhvr>
                                        <p:cTn id="104" dur="1000"/>
                                        <p:tgtEl>
                                          <p:spTgt spid="2091"/>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092"/>
                                        </p:tgtEl>
                                        <p:attrNameLst>
                                          <p:attrName>style.visibility</p:attrName>
                                        </p:attrNameLst>
                                      </p:cBhvr>
                                      <p:to>
                                        <p:strVal val="visible"/>
                                      </p:to>
                                    </p:set>
                                    <p:animEffect transition="in" filter="fade">
                                      <p:cBhvr>
                                        <p:cTn id="109" dur="1000"/>
                                        <p:tgtEl>
                                          <p:spTgt spid="209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093"/>
                                        </p:tgtEl>
                                        <p:attrNameLst>
                                          <p:attrName>style.visibility</p:attrName>
                                        </p:attrNameLst>
                                      </p:cBhvr>
                                      <p:to>
                                        <p:strVal val="visible"/>
                                      </p:to>
                                    </p:set>
                                    <p:animEffect transition="in" filter="fade">
                                      <p:cBhvr>
                                        <p:cTn id="114" dur="500"/>
                                        <p:tgtEl>
                                          <p:spTgt spid="209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100"/>
                                        </p:tgtEl>
                                        <p:attrNameLst>
                                          <p:attrName>style.visibility</p:attrName>
                                        </p:attrNameLst>
                                      </p:cBhvr>
                                      <p:to>
                                        <p:strVal val="visible"/>
                                      </p:to>
                                    </p:set>
                                    <p:animEffect transition="in" filter="fade">
                                      <p:cBhvr>
                                        <p:cTn id="119" dur="1000"/>
                                        <p:tgtEl>
                                          <p:spTgt spid="210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2101"/>
                                        </p:tgtEl>
                                        <p:attrNameLst>
                                          <p:attrName>style.visibility</p:attrName>
                                        </p:attrNameLst>
                                      </p:cBhvr>
                                      <p:to>
                                        <p:strVal val="visible"/>
                                      </p:to>
                                    </p:set>
                                    <p:animEffect transition="in" filter="fade">
                                      <p:cBhvr>
                                        <p:cTn id="124" dur="1000"/>
                                        <p:tgtEl>
                                          <p:spTgt spid="2101"/>
                                        </p:tgtEl>
                                      </p:cBhvr>
                                    </p:animEffect>
                                  </p:childTnLst>
                                </p:cTn>
                              </p:par>
                            </p:childTnLst>
                          </p:cTn>
                        </p:par>
                      </p:childTnLst>
                    </p:cTn>
                  </p:par>
                  <p:par>
                    <p:cTn id="125" fill="hold">
                      <p:stCondLst>
                        <p:cond delay="indefinite"/>
                      </p:stCondLst>
                      <p:childTnLst>
                        <p:par>
                          <p:cTn id="126" fill="hold">
                            <p:stCondLst>
                              <p:cond delay="0"/>
                            </p:stCondLst>
                            <p:childTnLst>
                              <p:par>
                                <p:cTn id="127" presetID="23" presetClass="entr" presetSubtype="16" fill="hold" nodeType="clickEffect">
                                  <p:stCondLst>
                                    <p:cond delay="0"/>
                                  </p:stCondLst>
                                  <p:childTnLst>
                                    <p:set>
                                      <p:cBhvr>
                                        <p:cTn id="128" dur="1" fill="hold">
                                          <p:stCondLst>
                                            <p:cond delay="0"/>
                                          </p:stCondLst>
                                        </p:cTn>
                                        <p:tgtEl>
                                          <p:spTgt spid="2099"/>
                                        </p:tgtEl>
                                        <p:attrNameLst>
                                          <p:attrName>style.visibility</p:attrName>
                                        </p:attrNameLst>
                                      </p:cBhvr>
                                      <p:to>
                                        <p:strVal val="visible"/>
                                      </p:to>
                                    </p:set>
                                    <p:anim calcmode="lin" valueType="num">
                                      <p:cBhvr additive="base">
                                        <p:cTn id="129" dur="500"/>
                                        <p:tgtEl>
                                          <p:spTgt spid="2099"/>
                                        </p:tgtEl>
                                        <p:attrNameLst>
                                          <p:attrName>ppt_w</p:attrName>
                                        </p:attrNameLst>
                                      </p:cBhvr>
                                      <p:tavLst>
                                        <p:tav tm="0">
                                          <p:val>
                                            <p:strVal val="0"/>
                                          </p:val>
                                        </p:tav>
                                        <p:tav tm="100000">
                                          <p:val>
                                            <p:strVal val="#ppt_w"/>
                                          </p:val>
                                        </p:tav>
                                      </p:tavLst>
                                    </p:anim>
                                    <p:anim calcmode="lin" valueType="num">
                                      <p:cBhvr additive="base">
                                        <p:cTn id="130" dur="500"/>
                                        <p:tgtEl>
                                          <p:spTgt spid="2099"/>
                                        </p:tgtEl>
                                        <p:attrNameLst>
                                          <p:attrName>ppt_h</p:attrName>
                                        </p:attrNameLst>
                                      </p:cBhvr>
                                      <p:tavLst>
                                        <p:tav tm="0">
                                          <p:val>
                                            <p:strVal val="0"/>
                                          </p:val>
                                        </p:tav>
                                        <p:tav tm="100000">
                                          <p:val>
                                            <p:strVal val="#ppt_h"/>
                                          </p:val>
                                        </p:tav>
                                      </p:tavLst>
                                    </p:anim>
                                  </p:childTnLst>
                                </p:cTn>
                              </p:par>
                            </p:childTnLst>
                          </p:cTn>
                        </p:par>
                      </p:childTnLst>
                    </p:cTn>
                  </p:par>
                  <p:par>
                    <p:cTn id="131" fill="hold">
                      <p:stCondLst>
                        <p:cond delay="indefinite"/>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2104"/>
                                        </p:tgtEl>
                                        <p:attrNameLst>
                                          <p:attrName>style.visibility</p:attrName>
                                        </p:attrNameLst>
                                      </p:cBhvr>
                                      <p:to>
                                        <p:strVal val="visible"/>
                                      </p:to>
                                    </p:set>
                                    <p:anim calcmode="lin" valueType="num">
                                      <p:cBhvr additive="base">
                                        <p:cTn id="135" dur="500"/>
                                        <p:tgtEl>
                                          <p:spTgt spid="2104"/>
                                        </p:tgtEl>
                                        <p:attrNameLst>
                                          <p:attrName>ppt_w</p:attrName>
                                        </p:attrNameLst>
                                      </p:cBhvr>
                                      <p:tavLst>
                                        <p:tav tm="0">
                                          <p:val>
                                            <p:strVal val="0"/>
                                          </p:val>
                                        </p:tav>
                                        <p:tav tm="100000">
                                          <p:val>
                                            <p:strVal val="#ppt_w"/>
                                          </p:val>
                                        </p:tav>
                                      </p:tavLst>
                                    </p:anim>
                                    <p:anim calcmode="lin" valueType="num">
                                      <p:cBhvr additive="base">
                                        <p:cTn id="136" dur="500"/>
                                        <p:tgtEl>
                                          <p:spTgt spid="2104"/>
                                        </p:tgtEl>
                                        <p:attrNameLst>
                                          <p:attrName>ppt_h</p:attrName>
                                        </p:attrNameLst>
                                      </p:cBhvr>
                                      <p:tavLst>
                                        <p:tav tm="0">
                                          <p:val>
                                            <p:strVal val="0"/>
                                          </p:val>
                                        </p:tav>
                                        <p:tav tm="100000">
                                          <p:val>
                                            <p:strVal val="#ppt_h"/>
                                          </p:val>
                                        </p:tav>
                                      </p:tavLst>
                                    </p:anim>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2124"/>
                                        </p:tgtEl>
                                        <p:attrNameLst>
                                          <p:attrName>style.visibility</p:attrName>
                                        </p:attrNameLst>
                                      </p:cBhvr>
                                      <p:to>
                                        <p:strVal val="visible"/>
                                      </p:to>
                                    </p:set>
                                    <p:animEffect transition="in" filter="fade">
                                      <p:cBhvr>
                                        <p:cTn id="141" dur="2000"/>
                                        <p:tgtEl>
                                          <p:spTgt spid="2124"/>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2102"/>
                                        </p:tgtEl>
                                        <p:attrNameLst>
                                          <p:attrName>style.visibility</p:attrName>
                                        </p:attrNameLst>
                                      </p:cBhvr>
                                      <p:to>
                                        <p:strVal val="visible"/>
                                      </p:to>
                                    </p:set>
                                    <p:animEffect transition="in" filter="fade">
                                      <p:cBhvr>
                                        <p:cTn id="146" dur="5000"/>
                                        <p:tgtEl>
                                          <p:spTgt spid="2102"/>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2103"/>
                                        </p:tgtEl>
                                        <p:attrNameLst>
                                          <p:attrName>style.visibility</p:attrName>
                                        </p:attrNameLst>
                                      </p:cBhvr>
                                      <p:to>
                                        <p:strVal val="visible"/>
                                      </p:to>
                                    </p:set>
                                    <p:animEffect transition="in" filter="fade">
                                      <p:cBhvr>
                                        <p:cTn id="151" dur="2000"/>
                                        <p:tgtEl>
                                          <p:spTgt spid="2103"/>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2108"/>
                                        </p:tgtEl>
                                        <p:attrNameLst>
                                          <p:attrName>style.visibility</p:attrName>
                                        </p:attrNameLst>
                                      </p:cBhvr>
                                      <p:to>
                                        <p:strVal val="visible"/>
                                      </p:to>
                                    </p:set>
                                    <p:animEffect transition="in" filter="fade">
                                      <p:cBhvr>
                                        <p:cTn id="156" dur="1000"/>
                                        <p:tgtEl>
                                          <p:spTgt spid="2108"/>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2113"/>
                                        </p:tgtEl>
                                        <p:attrNameLst>
                                          <p:attrName>style.visibility</p:attrName>
                                        </p:attrNameLst>
                                      </p:cBhvr>
                                      <p:to>
                                        <p:strVal val="visible"/>
                                      </p:to>
                                    </p:set>
                                    <p:animEffect transition="in" filter="fade">
                                      <p:cBhvr>
                                        <p:cTn id="161" dur="2000"/>
                                        <p:tgtEl>
                                          <p:spTgt spid="2113"/>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2109"/>
                                        </p:tgtEl>
                                        <p:attrNameLst>
                                          <p:attrName>style.visibility</p:attrName>
                                        </p:attrNameLst>
                                      </p:cBhvr>
                                      <p:to>
                                        <p:strVal val="visible"/>
                                      </p:to>
                                    </p:set>
                                    <p:animEffect transition="in" filter="fade">
                                      <p:cBhvr>
                                        <p:cTn id="166" dur="500"/>
                                        <p:tgtEl>
                                          <p:spTgt spid="2109"/>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2111"/>
                                        </p:tgtEl>
                                        <p:attrNameLst>
                                          <p:attrName>style.visibility</p:attrName>
                                        </p:attrNameLst>
                                      </p:cBhvr>
                                      <p:to>
                                        <p:strVal val="visible"/>
                                      </p:to>
                                    </p:set>
                                    <p:animEffect transition="in" filter="fade">
                                      <p:cBhvr>
                                        <p:cTn id="171" dur="500"/>
                                        <p:tgtEl>
                                          <p:spTgt spid="2111"/>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nodeType="clickEffect">
                                  <p:stCondLst>
                                    <p:cond delay="0"/>
                                  </p:stCondLst>
                                  <p:childTnLst>
                                    <p:set>
                                      <p:cBhvr>
                                        <p:cTn id="175" dur="1" fill="hold">
                                          <p:stCondLst>
                                            <p:cond delay="0"/>
                                          </p:stCondLst>
                                        </p:cTn>
                                        <p:tgtEl>
                                          <p:spTgt spid="2117"/>
                                        </p:tgtEl>
                                        <p:attrNameLst>
                                          <p:attrName>style.visibility</p:attrName>
                                        </p:attrNameLst>
                                      </p:cBhvr>
                                      <p:to>
                                        <p:strVal val="visible"/>
                                      </p:to>
                                    </p:set>
                                    <p:animEffect transition="in" filter="fade">
                                      <p:cBhvr>
                                        <p:cTn id="176" dur="500"/>
                                        <p:tgtEl>
                                          <p:spTgt spid="2117"/>
                                        </p:tgtEl>
                                      </p:cBhvr>
                                    </p:animEffect>
                                  </p:childTnLst>
                                </p:cTn>
                              </p:par>
                            </p:childTnLst>
                          </p:cTn>
                        </p:par>
                        <p:par>
                          <p:cTn id="177" fill="hold">
                            <p:stCondLst>
                              <p:cond delay="500"/>
                            </p:stCondLst>
                            <p:childTnLst>
                              <p:par>
                                <p:cTn id="178" presetID="10" presetClass="entr" presetSubtype="0" fill="hold" nodeType="afterEffect">
                                  <p:stCondLst>
                                    <p:cond delay="0"/>
                                  </p:stCondLst>
                                  <p:childTnLst>
                                    <p:set>
                                      <p:cBhvr>
                                        <p:cTn id="179" dur="1" fill="hold">
                                          <p:stCondLst>
                                            <p:cond delay="0"/>
                                          </p:stCondLst>
                                        </p:cTn>
                                        <p:tgtEl>
                                          <p:spTgt spid="2118"/>
                                        </p:tgtEl>
                                        <p:attrNameLst>
                                          <p:attrName>style.visibility</p:attrName>
                                        </p:attrNameLst>
                                      </p:cBhvr>
                                      <p:to>
                                        <p:strVal val="visible"/>
                                      </p:to>
                                    </p:set>
                                    <p:animEffect transition="in" filter="fade">
                                      <p:cBhvr>
                                        <p:cTn id="180" dur="500"/>
                                        <p:tgtEl>
                                          <p:spTgt spid="2118"/>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nodeType="clickEffect">
                                  <p:stCondLst>
                                    <p:cond delay="0"/>
                                  </p:stCondLst>
                                  <p:childTnLst>
                                    <p:set>
                                      <p:cBhvr>
                                        <p:cTn id="184" dur="1" fill="hold">
                                          <p:stCondLst>
                                            <p:cond delay="0"/>
                                          </p:stCondLst>
                                        </p:cTn>
                                        <p:tgtEl>
                                          <p:spTgt spid="2119"/>
                                        </p:tgtEl>
                                        <p:attrNameLst>
                                          <p:attrName>style.visibility</p:attrName>
                                        </p:attrNameLst>
                                      </p:cBhvr>
                                      <p:to>
                                        <p:strVal val="visible"/>
                                      </p:to>
                                    </p:set>
                                    <p:animEffect transition="in" filter="fade">
                                      <p:cBhvr>
                                        <p:cTn id="185" dur="2000"/>
                                        <p:tgtEl>
                                          <p:spTgt spid="2119"/>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nodeType="clickEffect">
                                  <p:stCondLst>
                                    <p:cond delay="0"/>
                                  </p:stCondLst>
                                  <p:childTnLst>
                                    <p:set>
                                      <p:cBhvr>
                                        <p:cTn id="189" dur="1" fill="hold">
                                          <p:stCondLst>
                                            <p:cond delay="0"/>
                                          </p:stCondLst>
                                        </p:cTn>
                                        <p:tgtEl>
                                          <p:spTgt spid="2116"/>
                                        </p:tgtEl>
                                        <p:attrNameLst>
                                          <p:attrName>style.visibility</p:attrName>
                                        </p:attrNameLst>
                                      </p:cBhvr>
                                      <p:to>
                                        <p:strVal val="visible"/>
                                      </p:to>
                                    </p:set>
                                    <p:animEffect transition="in" filter="fade">
                                      <p:cBhvr>
                                        <p:cTn id="190" dur="500"/>
                                        <p:tgtEl>
                                          <p:spTgt spid="2116"/>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nodeType="clickEffect">
                                  <p:stCondLst>
                                    <p:cond delay="0"/>
                                  </p:stCondLst>
                                  <p:childTnLst>
                                    <p:set>
                                      <p:cBhvr>
                                        <p:cTn id="194" dur="1" fill="hold">
                                          <p:stCondLst>
                                            <p:cond delay="0"/>
                                          </p:stCondLst>
                                        </p:cTn>
                                        <p:tgtEl>
                                          <p:spTgt spid="2112"/>
                                        </p:tgtEl>
                                        <p:attrNameLst>
                                          <p:attrName>style.visibility</p:attrName>
                                        </p:attrNameLst>
                                      </p:cBhvr>
                                      <p:to>
                                        <p:strVal val="visible"/>
                                      </p:to>
                                    </p:set>
                                    <p:animEffect transition="in" filter="fade">
                                      <p:cBhvr>
                                        <p:cTn id="195" dur="500"/>
                                        <p:tgtEl>
                                          <p:spTgt spid="2112"/>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nodeType="clickEffect">
                                  <p:stCondLst>
                                    <p:cond delay="0"/>
                                  </p:stCondLst>
                                  <p:childTnLst>
                                    <p:set>
                                      <p:cBhvr>
                                        <p:cTn id="199" dur="1" fill="hold">
                                          <p:stCondLst>
                                            <p:cond delay="0"/>
                                          </p:stCondLst>
                                        </p:cTn>
                                        <p:tgtEl>
                                          <p:spTgt spid="2122"/>
                                        </p:tgtEl>
                                        <p:attrNameLst>
                                          <p:attrName>style.visibility</p:attrName>
                                        </p:attrNameLst>
                                      </p:cBhvr>
                                      <p:to>
                                        <p:strVal val="visible"/>
                                      </p:to>
                                    </p:set>
                                    <p:animEffect transition="in" filter="fade">
                                      <p:cBhvr>
                                        <p:cTn id="200" dur="500"/>
                                        <p:tgtEl>
                                          <p:spTgt spid="2122"/>
                                        </p:tgtEl>
                                      </p:cBhvr>
                                    </p:animEffect>
                                  </p:childTnLst>
                                </p:cTn>
                              </p:par>
                            </p:childTnLst>
                          </p:cTn>
                        </p:par>
                        <p:par>
                          <p:cTn id="201" fill="hold">
                            <p:stCondLst>
                              <p:cond delay="500"/>
                            </p:stCondLst>
                            <p:childTnLst>
                              <p:par>
                                <p:cTn id="202" presetID="10" presetClass="entr" presetSubtype="0" fill="hold" nodeType="afterEffect">
                                  <p:stCondLst>
                                    <p:cond delay="0"/>
                                  </p:stCondLst>
                                  <p:childTnLst>
                                    <p:set>
                                      <p:cBhvr>
                                        <p:cTn id="203" dur="1" fill="hold">
                                          <p:stCondLst>
                                            <p:cond delay="0"/>
                                          </p:stCondLst>
                                        </p:cTn>
                                        <p:tgtEl>
                                          <p:spTgt spid="2123"/>
                                        </p:tgtEl>
                                        <p:attrNameLst>
                                          <p:attrName>style.visibility</p:attrName>
                                        </p:attrNameLst>
                                      </p:cBhvr>
                                      <p:to>
                                        <p:strVal val="visible"/>
                                      </p:to>
                                    </p:set>
                                    <p:animEffect transition="in" filter="fade">
                                      <p:cBhvr>
                                        <p:cTn id="204" dur="500"/>
                                        <p:tgtEl>
                                          <p:spTgt spid="2123"/>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2127"/>
                                        </p:tgtEl>
                                        <p:attrNameLst>
                                          <p:attrName>style.visibility</p:attrName>
                                        </p:attrNameLst>
                                      </p:cBhvr>
                                      <p:to>
                                        <p:strVal val="visible"/>
                                      </p:to>
                                    </p:set>
                                    <p:animEffect transition="in" filter="fade">
                                      <p:cBhvr>
                                        <p:cTn id="209" dur="2000"/>
                                        <p:tgtEl>
                                          <p:spTgt spid="2127"/>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2126"/>
                                        </p:tgtEl>
                                        <p:attrNameLst>
                                          <p:attrName>style.visibility</p:attrName>
                                        </p:attrNameLst>
                                      </p:cBhvr>
                                      <p:to>
                                        <p:strVal val="visible"/>
                                      </p:to>
                                    </p:set>
                                    <p:animEffect transition="in" filter="fade">
                                      <p:cBhvr>
                                        <p:cTn id="214" dur="500"/>
                                        <p:tgtEl>
                                          <p:spTgt spid="2126"/>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nodeType="clickEffect">
                                  <p:stCondLst>
                                    <p:cond delay="0"/>
                                  </p:stCondLst>
                                  <p:childTnLst>
                                    <p:set>
                                      <p:cBhvr>
                                        <p:cTn id="218" dur="1" fill="hold">
                                          <p:stCondLst>
                                            <p:cond delay="0"/>
                                          </p:stCondLst>
                                        </p:cTn>
                                        <p:tgtEl>
                                          <p:spTgt spid="2125"/>
                                        </p:tgtEl>
                                        <p:attrNameLst>
                                          <p:attrName>style.visibility</p:attrName>
                                        </p:attrNameLst>
                                      </p:cBhvr>
                                      <p:to>
                                        <p:strVal val="visible"/>
                                      </p:to>
                                    </p:set>
                                    <p:animEffect transition="in" filter="fade">
                                      <p:cBhvr>
                                        <p:cTn id="219" dur="500"/>
                                        <p:tgtEl>
                                          <p:spTgt spid="2125"/>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nodeType="clickEffect">
                                  <p:stCondLst>
                                    <p:cond delay="0"/>
                                  </p:stCondLst>
                                  <p:childTnLst>
                                    <p:set>
                                      <p:cBhvr>
                                        <p:cTn id="223" dur="1" fill="hold">
                                          <p:stCondLst>
                                            <p:cond delay="0"/>
                                          </p:stCondLst>
                                        </p:cTn>
                                        <p:tgtEl>
                                          <p:spTgt spid="2130"/>
                                        </p:tgtEl>
                                        <p:attrNameLst>
                                          <p:attrName>style.visibility</p:attrName>
                                        </p:attrNameLst>
                                      </p:cBhvr>
                                      <p:to>
                                        <p:strVal val="visible"/>
                                      </p:to>
                                    </p:set>
                                    <p:animEffect transition="in" filter="fade">
                                      <p:cBhvr>
                                        <p:cTn id="224" dur="500"/>
                                        <p:tgtEl>
                                          <p:spTgt spid="2130"/>
                                        </p:tgtEl>
                                      </p:cBhvr>
                                    </p:animEffect>
                                  </p:childTnLst>
                                </p:cTn>
                              </p:par>
                            </p:childTnLst>
                          </p:cTn>
                        </p:par>
                        <p:par>
                          <p:cTn id="225" fill="hold">
                            <p:stCondLst>
                              <p:cond delay="500"/>
                            </p:stCondLst>
                            <p:childTnLst>
                              <p:par>
                                <p:cTn id="226" presetID="10" presetClass="entr" presetSubtype="0" fill="hold" nodeType="afterEffect">
                                  <p:stCondLst>
                                    <p:cond delay="0"/>
                                  </p:stCondLst>
                                  <p:childTnLst>
                                    <p:set>
                                      <p:cBhvr>
                                        <p:cTn id="227" dur="1" fill="hold">
                                          <p:stCondLst>
                                            <p:cond delay="0"/>
                                          </p:stCondLst>
                                        </p:cTn>
                                        <p:tgtEl>
                                          <p:spTgt spid="2131"/>
                                        </p:tgtEl>
                                        <p:attrNameLst>
                                          <p:attrName>style.visibility</p:attrName>
                                        </p:attrNameLst>
                                      </p:cBhvr>
                                      <p:to>
                                        <p:strVal val="visible"/>
                                      </p:to>
                                    </p:set>
                                    <p:animEffect transition="in" filter="fade">
                                      <p:cBhvr>
                                        <p:cTn id="228" dur="500"/>
                                        <p:tgtEl>
                                          <p:spTgt spid="2131"/>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nodeType="clickEffect">
                                  <p:stCondLst>
                                    <p:cond delay="0"/>
                                  </p:stCondLst>
                                  <p:childTnLst>
                                    <p:set>
                                      <p:cBhvr>
                                        <p:cTn id="232" dur="1" fill="hold">
                                          <p:stCondLst>
                                            <p:cond delay="0"/>
                                          </p:stCondLst>
                                        </p:cTn>
                                        <p:tgtEl>
                                          <p:spTgt spid="2110"/>
                                        </p:tgtEl>
                                        <p:attrNameLst>
                                          <p:attrName>style.visibility</p:attrName>
                                        </p:attrNameLst>
                                      </p:cBhvr>
                                      <p:to>
                                        <p:strVal val="visible"/>
                                      </p:to>
                                    </p:set>
                                    <p:animEffect transition="in" filter="fade">
                                      <p:cBhvr>
                                        <p:cTn id="233" dur="500"/>
                                        <p:tgtEl>
                                          <p:spTgt spid="2110"/>
                                        </p:tgtEl>
                                      </p:cBhvr>
                                    </p:animEffect>
                                  </p:childTnLst>
                                </p:cTn>
                              </p:par>
                            </p:childTnLst>
                          </p:cTn>
                        </p:par>
                      </p:childTnLst>
                    </p:cTn>
                  </p:par>
                  <p:par>
                    <p:cTn id="234" fill="hold">
                      <p:stCondLst>
                        <p:cond delay="indefinite"/>
                      </p:stCondLst>
                      <p:childTnLst>
                        <p:par>
                          <p:cTn id="235" fill="hold">
                            <p:stCondLst>
                              <p:cond delay="0"/>
                            </p:stCondLst>
                            <p:childTnLst>
                              <p:par>
                                <p:cTn id="236" presetID="23" presetClass="entr" presetSubtype="16" fill="hold" nodeType="clickEffect">
                                  <p:stCondLst>
                                    <p:cond delay="0"/>
                                  </p:stCondLst>
                                  <p:childTnLst>
                                    <p:set>
                                      <p:cBhvr>
                                        <p:cTn id="237" dur="1" fill="hold">
                                          <p:stCondLst>
                                            <p:cond delay="0"/>
                                          </p:stCondLst>
                                        </p:cTn>
                                        <p:tgtEl>
                                          <p:spTgt spid="2132"/>
                                        </p:tgtEl>
                                        <p:attrNameLst>
                                          <p:attrName>style.visibility</p:attrName>
                                        </p:attrNameLst>
                                      </p:cBhvr>
                                      <p:to>
                                        <p:strVal val="visible"/>
                                      </p:to>
                                    </p:set>
                                    <p:anim calcmode="lin" valueType="num">
                                      <p:cBhvr additive="base">
                                        <p:cTn id="238" dur="500"/>
                                        <p:tgtEl>
                                          <p:spTgt spid="2132"/>
                                        </p:tgtEl>
                                        <p:attrNameLst>
                                          <p:attrName>ppt_w</p:attrName>
                                        </p:attrNameLst>
                                      </p:cBhvr>
                                      <p:tavLst>
                                        <p:tav tm="0">
                                          <p:val>
                                            <p:strVal val="0"/>
                                          </p:val>
                                        </p:tav>
                                        <p:tav tm="100000">
                                          <p:val>
                                            <p:strVal val="#ppt_w"/>
                                          </p:val>
                                        </p:tav>
                                      </p:tavLst>
                                    </p:anim>
                                    <p:anim calcmode="lin" valueType="num">
                                      <p:cBhvr additive="base">
                                        <p:cTn id="239" dur="500"/>
                                        <p:tgtEl>
                                          <p:spTgt spid="2132"/>
                                        </p:tgtEl>
                                        <p:attrNameLst>
                                          <p:attrName>ppt_h</p:attrName>
                                        </p:attrNameLst>
                                      </p:cBhvr>
                                      <p:tavLst>
                                        <p:tav tm="0">
                                          <p:val>
                                            <p:strVal val="0"/>
                                          </p:val>
                                        </p:tav>
                                        <p:tav tm="100000">
                                          <p:val>
                                            <p:strVal val="#ppt_h"/>
                                          </p:val>
                                        </p:tav>
                                      </p:tavLst>
                                    </p:anim>
                                  </p:childTnLst>
                                </p:cTn>
                              </p:par>
                              <p:par>
                                <p:cTn id="240" presetID="10" presetClass="exit" presetSubtype="0" fill="hold" nodeType="withEffect">
                                  <p:stCondLst>
                                    <p:cond delay="0"/>
                                  </p:stCondLst>
                                  <p:childTnLst>
                                    <p:animEffect transition="out" filter="fade">
                                      <p:cBhvr>
                                        <p:cTn id="241" dur="1000"/>
                                        <p:tgtEl>
                                          <p:spTgt spid="2091"/>
                                        </p:tgtEl>
                                      </p:cBhvr>
                                    </p:animEffect>
                                    <p:set>
                                      <p:cBhvr>
                                        <p:cTn id="242" dur="1" fill="hold">
                                          <p:stCondLst>
                                            <p:cond delay="1000"/>
                                          </p:stCondLst>
                                        </p:cTn>
                                        <p:tgtEl>
                                          <p:spTgt spid="2091"/>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nodeType="clickEffect">
                                  <p:stCondLst>
                                    <p:cond delay="0"/>
                                  </p:stCondLst>
                                  <p:childTnLst>
                                    <p:set>
                                      <p:cBhvr>
                                        <p:cTn id="246" dur="1" fill="hold">
                                          <p:stCondLst>
                                            <p:cond delay="0"/>
                                          </p:stCondLst>
                                        </p:cTn>
                                        <p:tgtEl>
                                          <p:spTgt spid="2133"/>
                                        </p:tgtEl>
                                        <p:attrNameLst>
                                          <p:attrName>style.visibility</p:attrName>
                                        </p:attrNameLst>
                                      </p:cBhvr>
                                      <p:to>
                                        <p:strVal val="visible"/>
                                      </p:to>
                                    </p:set>
                                    <p:animEffect transition="in" filter="fade">
                                      <p:cBhvr>
                                        <p:cTn id="247" dur="1000"/>
                                        <p:tgtEl>
                                          <p:spTgt spid="2133"/>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2134"/>
                                        </p:tgtEl>
                                        <p:attrNameLst>
                                          <p:attrName>style.visibility</p:attrName>
                                        </p:attrNameLst>
                                      </p:cBhvr>
                                      <p:to>
                                        <p:strVal val="visible"/>
                                      </p:to>
                                    </p:set>
                                    <p:animEffect transition="in" filter="fade">
                                      <p:cBhvr>
                                        <p:cTn id="252" dur="1000"/>
                                        <p:tgtEl>
                                          <p:spTgt spid="2134"/>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2135"/>
                                        </p:tgtEl>
                                        <p:attrNameLst>
                                          <p:attrName>style.visibility</p:attrName>
                                        </p:attrNameLst>
                                      </p:cBhvr>
                                      <p:to>
                                        <p:strVal val="visible"/>
                                      </p:to>
                                    </p:set>
                                    <p:animEffect transition="in" filter="fade">
                                      <p:cBhvr>
                                        <p:cTn id="257" dur="500"/>
                                        <p:tgtEl>
                                          <p:spTgt spid="2135"/>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nodeType="clickEffect">
                                  <p:stCondLst>
                                    <p:cond delay="0"/>
                                  </p:stCondLst>
                                  <p:childTnLst>
                                    <p:set>
                                      <p:cBhvr>
                                        <p:cTn id="261" dur="1" fill="hold">
                                          <p:stCondLst>
                                            <p:cond delay="0"/>
                                          </p:stCondLst>
                                        </p:cTn>
                                        <p:tgtEl>
                                          <p:spTgt spid="2142"/>
                                        </p:tgtEl>
                                        <p:attrNameLst>
                                          <p:attrName>style.visibility</p:attrName>
                                        </p:attrNameLst>
                                      </p:cBhvr>
                                      <p:to>
                                        <p:strVal val="visible"/>
                                      </p:to>
                                    </p:set>
                                    <p:animEffect transition="in" filter="fade">
                                      <p:cBhvr>
                                        <p:cTn id="262" dur="1000"/>
                                        <p:tgtEl>
                                          <p:spTgt spid="2142"/>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2143"/>
                                        </p:tgtEl>
                                        <p:attrNameLst>
                                          <p:attrName>style.visibility</p:attrName>
                                        </p:attrNameLst>
                                      </p:cBhvr>
                                      <p:to>
                                        <p:strVal val="visible"/>
                                      </p:to>
                                    </p:set>
                                    <p:animEffect transition="in" filter="fade">
                                      <p:cBhvr>
                                        <p:cTn id="267" dur="1000"/>
                                        <p:tgtEl>
                                          <p:spTgt spid="2143"/>
                                        </p:tgtEl>
                                      </p:cBhvr>
                                    </p:animEffect>
                                  </p:childTnLst>
                                </p:cTn>
                              </p:par>
                            </p:childTnLst>
                          </p:cTn>
                        </p:par>
                      </p:childTnLst>
                    </p:cTn>
                  </p:par>
                  <p:par>
                    <p:cTn id="268" fill="hold">
                      <p:stCondLst>
                        <p:cond delay="indefinite"/>
                      </p:stCondLst>
                      <p:childTnLst>
                        <p:par>
                          <p:cTn id="269" fill="hold">
                            <p:stCondLst>
                              <p:cond delay="0"/>
                            </p:stCondLst>
                            <p:childTnLst>
                              <p:par>
                                <p:cTn id="270" presetID="23" presetClass="entr" presetSubtype="16" fill="hold" nodeType="clickEffect">
                                  <p:stCondLst>
                                    <p:cond delay="0"/>
                                  </p:stCondLst>
                                  <p:childTnLst>
                                    <p:set>
                                      <p:cBhvr>
                                        <p:cTn id="271" dur="1" fill="hold">
                                          <p:stCondLst>
                                            <p:cond delay="0"/>
                                          </p:stCondLst>
                                        </p:cTn>
                                        <p:tgtEl>
                                          <p:spTgt spid="2141"/>
                                        </p:tgtEl>
                                        <p:attrNameLst>
                                          <p:attrName>style.visibility</p:attrName>
                                        </p:attrNameLst>
                                      </p:cBhvr>
                                      <p:to>
                                        <p:strVal val="visible"/>
                                      </p:to>
                                    </p:set>
                                    <p:anim calcmode="lin" valueType="num">
                                      <p:cBhvr additive="base">
                                        <p:cTn id="272" dur="500"/>
                                        <p:tgtEl>
                                          <p:spTgt spid="2141"/>
                                        </p:tgtEl>
                                        <p:attrNameLst>
                                          <p:attrName>ppt_w</p:attrName>
                                        </p:attrNameLst>
                                      </p:cBhvr>
                                      <p:tavLst>
                                        <p:tav tm="0">
                                          <p:val>
                                            <p:strVal val="0"/>
                                          </p:val>
                                        </p:tav>
                                        <p:tav tm="100000">
                                          <p:val>
                                            <p:strVal val="#ppt_w"/>
                                          </p:val>
                                        </p:tav>
                                      </p:tavLst>
                                    </p:anim>
                                    <p:anim calcmode="lin" valueType="num">
                                      <p:cBhvr additive="base">
                                        <p:cTn id="273" dur="500"/>
                                        <p:tgtEl>
                                          <p:spTgt spid="2141"/>
                                        </p:tgtEl>
                                        <p:attrNameLst>
                                          <p:attrName>ppt_h</p:attrName>
                                        </p:attrNameLst>
                                      </p:cBhvr>
                                      <p:tavLst>
                                        <p:tav tm="0">
                                          <p:val>
                                            <p:strVal val="0"/>
                                          </p:val>
                                        </p:tav>
                                        <p:tav tm="100000">
                                          <p:val>
                                            <p:strVal val="#ppt_h"/>
                                          </p:val>
                                        </p:tav>
                                      </p:tavLst>
                                    </p:anim>
                                  </p:childTnLst>
                                </p:cTn>
                              </p:par>
                            </p:childTnLst>
                          </p:cTn>
                        </p:par>
                      </p:childTnLst>
                    </p:cTn>
                  </p:par>
                  <p:par>
                    <p:cTn id="274" fill="hold">
                      <p:stCondLst>
                        <p:cond delay="indefinite"/>
                      </p:stCondLst>
                      <p:childTnLst>
                        <p:par>
                          <p:cTn id="275" fill="hold">
                            <p:stCondLst>
                              <p:cond delay="0"/>
                            </p:stCondLst>
                            <p:childTnLst>
                              <p:par>
                                <p:cTn id="276" presetID="23" presetClass="entr" presetSubtype="16" fill="hold" nodeType="clickEffect">
                                  <p:stCondLst>
                                    <p:cond delay="0"/>
                                  </p:stCondLst>
                                  <p:childTnLst>
                                    <p:set>
                                      <p:cBhvr>
                                        <p:cTn id="277" dur="1" fill="hold">
                                          <p:stCondLst>
                                            <p:cond delay="0"/>
                                          </p:stCondLst>
                                        </p:cTn>
                                        <p:tgtEl>
                                          <p:spTgt spid="2146"/>
                                        </p:tgtEl>
                                        <p:attrNameLst>
                                          <p:attrName>style.visibility</p:attrName>
                                        </p:attrNameLst>
                                      </p:cBhvr>
                                      <p:to>
                                        <p:strVal val="visible"/>
                                      </p:to>
                                    </p:set>
                                    <p:anim calcmode="lin" valueType="num">
                                      <p:cBhvr additive="base">
                                        <p:cTn id="278" dur="500"/>
                                        <p:tgtEl>
                                          <p:spTgt spid="2146"/>
                                        </p:tgtEl>
                                        <p:attrNameLst>
                                          <p:attrName>ppt_w</p:attrName>
                                        </p:attrNameLst>
                                      </p:cBhvr>
                                      <p:tavLst>
                                        <p:tav tm="0">
                                          <p:val>
                                            <p:strVal val="0"/>
                                          </p:val>
                                        </p:tav>
                                        <p:tav tm="100000">
                                          <p:val>
                                            <p:strVal val="#ppt_w"/>
                                          </p:val>
                                        </p:tav>
                                      </p:tavLst>
                                    </p:anim>
                                    <p:anim calcmode="lin" valueType="num">
                                      <p:cBhvr additive="base">
                                        <p:cTn id="279" dur="500"/>
                                        <p:tgtEl>
                                          <p:spTgt spid="2146"/>
                                        </p:tgtEl>
                                        <p:attrNameLst>
                                          <p:attrName>ppt_h</p:attrName>
                                        </p:attrNameLst>
                                      </p:cBhvr>
                                      <p:tavLst>
                                        <p:tav tm="0">
                                          <p:val>
                                            <p:strVal val="0"/>
                                          </p:val>
                                        </p:tav>
                                        <p:tav tm="100000">
                                          <p:val>
                                            <p:strVal val="#ppt_h"/>
                                          </p:val>
                                        </p:tav>
                                      </p:tavLst>
                                    </p:anim>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2166"/>
                                        </p:tgtEl>
                                        <p:attrNameLst>
                                          <p:attrName>style.visibility</p:attrName>
                                        </p:attrNameLst>
                                      </p:cBhvr>
                                      <p:to>
                                        <p:strVal val="visible"/>
                                      </p:to>
                                    </p:set>
                                    <p:animEffect transition="in" filter="fade">
                                      <p:cBhvr>
                                        <p:cTn id="284" dur="2000"/>
                                        <p:tgtEl>
                                          <p:spTgt spid="2166"/>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2144"/>
                                        </p:tgtEl>
                                        <p:attrNameLst>
                                          <p:attrName>style.visibility</p:attrName>
                                        </p:attrNameLst>
                                      </p:cBhvr>
                                      <p:to>
                                        <p:strVal val="visible"/>
                                      </p:to>
                                    </p:set>
                                    <p:animEffect transition="in" filter="fade">
                                      <p:cBhvr>
                                        <p:cTn id="289" dur="5000"/>
                                        <p:tgtEl>
                                          <p:spTgt spid="2144"/>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nodeType="clickEffect">
                                  <p:stCondLst>
                                    <p:cond delay="0"/>
                                  </p:stCondLst>
                                  <p:childTnLst>
                                    <p:set>
                                      <p:cBhvr>
                                        <p:cTn id="293" dur="1" fill="hold">
                                          <p:stCondLst>
                                            <p:cond delay="0"/>
                                          </p:stCondLst>
                                        </p:cTn>
                                        <p:tgtEl>
                                          <p:spTgt spid="2145"/>
                                        </p:tgtEl>
                                        <p:attrNameLst>
                                          <p:attrName>style.visibility</p:attrName>
                                        </p:attrNameLst>
                                      </p:cBhvr>
                                      <p:to>
                                        <p:strVal val="visible"/>
                                      </p:to>
                                    </p:set>
                                    <p:animEffect transition="in" filter="fade">
                                      <p:cBhvr>
                                        <p:cTn id="294" dur="2000"/>
                                        <p:tgtEl>
                                          <p:spTgt spid="2145"/>
                                        </p:tgtEl>
                                      </p:cBhvr>
                                    </p:animEffect>
                                  </p:child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nodeType="clickEffect">
                                  <p:stCondLst>
                                    <p:cond delay="0"/>
                                  </p:stCondLst>
                                  <p:childTnLst>
                                    <p:set>
                                      <p:cBhvr>
                                        <p:cTn id="298" dur="1" fill="hold">
                                          <p:stCondLst>
                                            <p:cond delay="0"/>
                                          </p:stCondLst>
                                        </p:cTn>
                                        <p:tgtEl>
                                          <p:spTgt spid="2150"/>
                                        </p:tgtEl>
                                        <p:attrNameLst>
                                          <p:attrName>style.visibility</p:attrName>
                                        </p:attrNameLst>
                                      </p:cBhvr>
                                      <p:to>
                                        <p:strVal val="visible"/>
                                      </p:to>
                                    </p:set>
                                    <p:animEffect transition="in" filter="fade">
                                      <p:cBhvr>
                                        <p:cTn id="299" dur="1000"/>
                                        <p:tgtEl>
                                          <p:spTgt spid="2150"/>
                                        </p:tgtEl>
                                      </p:cBhvr>
                                    </p:animEffect>
                                  </p:childTnLst>
                                </p:cTn>
                              </p:par>
                            </p:childTnLst>
                          </p:cTn>
                        </p:par>
                      </p:childTnLst>
                    </p:cTn>
                  </p:par>
                  <p:par>
                    <p:cTn id="300" fill="hold">
                      <p:stCondLst>
                        <p:cond delay="indefinite"/>
                      </p:stCondLst>
                      <p:childTnLst>
                        <p:par>
                          <p:cTn id="301" fill="hold">
                            <p:stCondLst>
                              <p:cond delay="0"/>
                            </p:stCondLst>
                            <p:childTnLst>
                              <p:par>
                                <p:cTn id="302" presetID="10" presetClass="entr" presetSubtype="0" fill="hold" nodeType="clickEffect">
                                  <p:stCondLst>
                                    <p:cond delay="0"/>
                                  </p:stCondLst>
                                  <p:childTnLst>
                                    <p:set>
                                      <p:cBhvr>
                                        <p:cTn id="303" dur="1" fill="hold">
                                          <p:stCondLst>
                                            <p:cond delay="0"/>
                                          </p:stCondLst>
                                        </p:cTn>
                                        <p:tgtEl>
                                          <p:spTgt spid="2155"/>
                                        </p:tgtEl>
                                        <p:attrNameLst>
                                          <p:attrName>style.visibility</p:attrName>
                                        </p:attrNameLst>
                                      </p:cBhvr>
                                      <p:to>
                                        <p:strVal val="visible"/>
                                      </p:to>
                                    </p:set>
                                    <p:animEffect transition="in" filter="fade">
                                      <p:cBhvr>
                                        <p:cTn id="304" dur="2000"/>
                                        <p:tgtEl>
                                          <p:spTgt spid="2155"/>
                                        </p:tgtEl>
                                      </p:cBhvr>
                                    </p:animEffect>
                                  </p:childTnLst>
                                </p:cTn>
                              </p:par>
                            </p:childTnLst>
                          </p:cTn>
                        </p:par>
                      </p:childTnLst>
                    </p:cTn>
                  </p:par>
                  <p:par>
                    <p:cTn id="305" fill="hold">
                      <p:stCondLst>
                        <p:cond delay="indefinite"/>
                      </p:stCondLst>
                      <p:childTnLst>
                        <p:par>
                          <p:cTn id="306" fill="hold">
                            <p:stCondLst>
                              <p:cond delay="0"/>
                            </p:stCondLst>
                            <p:childTnLst>
                              <p:par>
                                <p:cTn id="307" presetID="10" presetClass="entr" presetSubtype="0" fill="hold" nodeType="clickEffect">
                                  <p:stCondLst>
                                    <p:cond delay="0"/>
                                  </p:stCondLst>
                                  <p:childTnLst>
                                    <p:set>
                                      <p:cBhvr>
                                        <p:cTn id="308" dur="1" fill="hold">
                                          <p:stCondLst>
                                            <p:cond delay="0"/>
                                          </p:stCondLst>
                                        </p:cTn>
                                        <p:tgtEl>
                                          <p:spTgt spid="2151"/>
                                        </p:tgtEl>
                                        <p:attrNameLst>
                                          <p:attrName>style.visibility</p:attrName>
                                        </p:attrNameLst>
                                      </p:cBhvr>
                                      <p:to>
                                        <p:strVal val="visible"/>
                                      </p:to>
                                    </p:set>
                                    <p:animEffect transition="in" filter="fade">
                                      <p:cBhvr>
                                        <p:cTn id="309" dur="500"/>
                                        <p:tgtEl>
                                          <p:spTgt spid="2151"/>
                                        </p:tgtEl>
                                      </p:cBhvr>
                                    </p:animEffect>
                                  </p:childTnLst>
                                </p:cTn>
                              </p:par>
                            </p:childTnLst>
                          </p:cTn>
                        </p:par>
                      </p:childTnLst>
                    </p:cTn>
                  </p:par>
                  <p:par>
                    <p:cTn id="310" fill="hold">
                      <p:stCondLst>
                        <p:cond delay="indefinite"/>
                      </p:stCondLst>
                      <p:childTnLst>
                        <p:par>
                          <p:cTn id="311" fill="hold">
                            <p:stCondLst>
                              <p:cond delay="0"/>
                            </p:stCondLst>
                            <p:childTnLst>
                              <p:par>
                                <p:cTn id="312" presetID="10" presetClass="entr" presetSubtype="0" fill="hold" nodeType="clickEffect">
                                  <p:stCondLst>
                                    <p:cond delay="0"/>
                                  </p:stCondLst>
                                  <p:childTnLst>
                                    <p:set>
                                      <p:cBhvr>
                                        <p:cTn id="313" dur="1" fill="hold">
                                          <p:stCondLst>
                                            <p:cond delay="0"/>
                                          </p:stCondLst>
                                        </p:cTn>
                                        <p:tgtEl>
                                          <p:spTgt spid="2153"/>
                                        </p:tgtEl>
                                        <p:attrNameLst>
                                          <p:attrName>style.visibility</p:attrName>
                                        </p:attrNameLst>
                                      </p:cBhvr>
                                      <p:to>
                                        <p:strVal val="visible"/>
                                      </p:to>
                                    </p:set>
                                    <p:animEffect transition="in" filter="fade">
                                      <p:cBhvr>
                                        <p:cTn id="314" dur="500"/>
                                        <p:tgtEl>
                                          <p:spTgt spid="2153"/>
                                        </p:tgtEl>
                                      </p:cBhvr>
                                    </p:animEffect>
                                  </p:childTnLst>
                                </p:cTn>
                              </p:par>
                            </p:childTnLst>
                          </p:cTn>
                        </p:par>
                      </p:childTnLst>
                    </p:cTn>
                  </p:par>
                  <p:par>
                    <p:cTn id="315" fill="hold">
                      <p:stCondLst>
                        <p:cond delay="indefinite"/>
                      </p:stCondLst>
                      <p:childTnLst>
                        <p:par>
                          <p:cTn id="316" fill="hold">
                            <p:stCondLst>
                              <p:cond delay="0"/>
                            </p:stCondLst>
                            <p:childTnLst>
                              <p:par>
                                <p:cTn id="317" presetID="10" presetClass="entr" presetSubtype="0" fill="hold" nodeType="clickEffect">
                                  <p:stCondLst>
                                    <p:cond delay="0"/>
                                  </p:stCondLst>
                                  <p:childTnLst>
                                    <p:set>
                                      <p:cBhvr>
                                        <p:cTn id="318" dur="1" fill="hold">
                                          <p:stCondLst>
                                            <p:cond delay="0"/>
                                          </p:stCondLst>
                                        </p:cTn>
                                        <p:tgtEl>
                                          <p:spTgt spid="2159"/>
                                        </p:tgtEl>
                                        <p:attrNameLst>
                                          <p:attrName>style.visibility</p:attrName>
                                        </p:attrNameLst>
                                      </p:cBhvr>
                                      <p:to>
                                        <p:strVal val="visible"/>
                                      </p:to>
                                    </p:set>
                                    <p:animEffect transition="in" filter="fade">
                                      <p:cBhvr>
                                        <p:cTn id="319" dur="500"/>
                                        <p:tgtEl>
                                          <p:spTgt spid="2159"/>
                                        </p:tgtEl>
                                      </p:cBhvr>
                                    </p:animEffect>
                                  </p:childTnLst>
                                </p:cTn>
                              </p:par>
                            </p:childTnLst>
                          </p:cTn>
                        </p:par>
                        <p:par>
                          <p:cTn id="320" fill="hold">
                            <p:stCondLst>
                              <p:cond delay="500"/>
                            </p:stCondLst>
                            <p:childTnLst>
                              <p:par>
                                <p:cTn id="321" presetID="10" presetClass="entr" presetSubtype="0" fill="hold" nodeType="afterEffect">
                                  <p:stCondLst>
                                    <p:cond delay="0"/>
                                  </p:stCondLst>
                                  <p:childTnLst>
                                    <p:set>
                                      <p:cBhvr>
                                        <p:cTn id="322" dur="1" fill="hold">
                                          <p:stCondLst>
                                            <p:cond delay="0"/>
                                          </p:stCondLst>
                                        </p:cTn>
                                        <p:tgtEl>
                                          <p:spTgt spid="2160"/>
                                        </p:tgtEl>
                                        <p:attrNameLst>
                                          <p:attrName>style.visibility</p:attrName>
                                        </p:attrNameLst>
                                      </p:cBhvr>
                                      <p:to>
                                        <p:strVal val="visible"/>
                                      </p:to>
                                    </p:set>
                                    <p:animEffect transition="in" filter="fade">
                                      <p:cBhvr>
                                        <p:cTn id="323" dur="500"/>
                                        <p:tgtEl>
                                          <p:spTgt spid="2160"/>
                                        </p:tgtEl>
                                      </p:cBhvr>
                                    </p:animEffect>
                                  </p:childTnLst>
                                </p:cTn>
                              </p:par>
                            </p:childTnLst>
                          </p:cTn>
                        </p:par>
                      </p:childTnLst>
                    </p:cTn>
                  </p:par>
                  <p:par>
                    <p:cTn id="324" fill="hold">
                      <p:stCondLst>
                        <p:cond delay="indefinite"/>
                      </p:stCondLst>
                      <p:childTnLst>
                        <p:par>
                          <p:cTn id="325" fill="hold">
                            <p:stCondLst>
                              <p:cond delay="0"/>
                            </p:stCondLst>
                            <p:childTnLst>
                              <p:par>
                                <p:cTn id="326" presetID="10" presetClass="entr" presetSubtype="0" fill="hold" nodeType="clickEffect">
                                  <p:stCondLst>
                                    <p:cond delay="0"/>
                                  </p:stCondLst>
                                  <p:childTnLst>
                                    <p:set>
                                      <p:cBhvr>
                                        <p:cTn id="327" dur="1" fill="hold">
                                          <p:stCondLst>
                                            <p:cond delay="0"/>
                                          </p:stCondLst>
                                        </p:cTn>
                                        <p:tgtEl>
                                          <p:spTgt spid="2161"/>
                                        </p:tgtEl>
                                        <p:attrNameLst>
                                          <p:attrName>style.visibility</p:attrName>
                                        </p:attrNameLst>
                                      </p:cBhvr>
                                      <p:to>
                                        <p:strVal val="visible"/>
                                      </p:to>
                                    </p:set>
                                    <p:animEffect transition="in" filter="fade">
                                      <p:cBhvr>
                                        <p:cTn id="328" dur="2000"/>
                                        <p:tgtEl>
                                          <p:spTgt spid="2161"/>
                                        </p:tgtEl>
                                      </p:cBhvr>
                                    </p:animEffect>
                                  </p:childTnLst>
                                </p:cTn>
                              </p:par>
                            </p:childTnLst>
                          </p:cTn>
                        </p:par>
                      </p:childTnLst>
                    </p:cTn>
                  </p:par>
                  <p:par>
                    <p:cTn id="329" fill="hold">
                      <p:stCondLst>
                        <p:cond delay="indefinite"/>
                      </p:stCondLst>
                      <p:childTnLst>
                        <p:par>
                          <p:cTn id="330" fill="hold">
                            <p:stCondLst>
                              <p:cond delay="0"/>
                            </p:stCondLst>
                            <p:childTnLst>
                              <p:par>
                                <p:cTn id="331" presetID="10" presetClass="entr" presetSubtype="0" fill="hold" nodeType="clickEffect">
                                  <p:stCondLst>
                                    <p:cond delay="0"/>
                                  </p:stCondLst>
                                  <p:childTnLst>
                                    <p:set>
                                      <p:cBhvr>
                                        <p:cTn id="332" dur="1" fill="hold">
                                          <p:stCondLst>
                                            <p:cond delay="0"/>
                                          </p:stCondLst>
                                        </p:cTn>
                                        <p:tgtEl>
                                          <p:spTgt spid="2158"/>
                                        </p:tgtEl>
                                        <p:attrNameLst>
                                          <p:attrName>style.visibility</p:attrName>
                                        </p:attrNameLst>
                                      </p:cBhvr>
                                      <p:to>
                                        <p:strVal val="visible"/>
                                      </p:to>
                                    </p:set>
                                    <p:animEffect transition="in" filter="fade">
                                      <p:cBhvr>
                                        <p:cTn id="333" dur="500"/>
                                        <p:tgtEl>
                                          <p:spTgt spid="2158"/>
                                        </p:tgtEl>
                                      </p:cBhvr>
                                    </p:animEffect>
                                  </p:childTnLst>
                                </p:cTn>
                              </p:par>
                            </p:childTnLst>
                          </p:cTn>
                        </p:par>
                      </p:childTnLst>
                    </p:cTn>
                  </p:par>
                  <p:par>
                    <p:cTn id="334" fill="hold">
                      <p:stCondLst>
                        <p:cond delay="indefinite"/>
                      </p:stCondLst>
                      <p:childTnLst>
                        <p:par>
                          <p:cTn id="335" fill="hold">
                            <p:stCondLst>
                              <p:cond delay="0"/>
                            </p:stCondLst>
                            <p:childTnLst>
                              <p:par>
                                <p:cTn id="336" presetID="10" presetClass="entr" presetSubtype="0" fill="hold" nodeType="clickEffect">
                                  <p:stCondLst>
                                    <p:cond delay="0"/>
                                  </p:stCondLst>
                                  <p:childTnLst>
                                    <p:set>
                                      <p:cBhvr>
                                        <p:cTn id="337" dur="1" fill="hold">
                                          <p:stCondLst>
                                            <p:cond delay="0"/>
                                          </p:stCondLst>
                                        </p:cTn>
                                        <p:tgtEl>
                                          <p:spTgt spid="2154"/>
                                        </p:tgtEl>
                                        <p:attrNameLst>
                                          <p:attrName>style.visibility</p:attrName>
                                        </p:attrNameLst>
                                      </p:cBhvr>
                                      <p:to>
                                        <p:strVal val="visible"/>
                                      </p:to>
                                    </p:set>
                                    <p:animEffect transition="in" filter="fade">
                                      <p:cBhvr>
                                        <p:cTn id="338" dur="500"/>
                                        <p:tgtEl>
                                          <p:spTgt spid="2154"/>
                                        </p:tgtEl>
                                      </p:cBhvr>
                                    </p:animEffect>
                                  </p:childTnLst>
                                </p:cTn>
                              </p:par>
                            </p:childTnLst>
                          </p:cTn>
                        </p:par>
                      </p:childTnLst>
                    </p:cTn>
                  </p:par>
                  <p:par>
                    <p:cTn id="339" fill="hold">
                      <p:stCondLst>
                        <p:cond delay="indefinite"/>
                      </p:stCondLst>
                      <p:childTnLst>
                        <p:par>
                          <p:cTn id="340" fill="hold">
                            <p:stCondLst>
                              <p:cond delay="0"/>
                            </p:stCondLst>
                            <p:childTnLst>
                              <p:par>
                                <p:cTn id="341" presetID="10" presetClass="entr" presetSubtype="0" fill="hold" nodeType="clickEffect">
                                  <p:stCondLst>
                                    <p:cond delay="0"/>
                                  </p:stCondLst>
                                  <p:childTnLst>
                                    <p:set>
                                      <p:cBhvr>
                                        <p:cTn id="342" dur="1" fill="hold">
                                          <p:stCondLst>
                                            <p:cond delay="0"/>
                                          </p:stCondLst>
                                        </p:cTn>
                                        <p:tgtEl>
                                          <p:spTgt spid="2164"/>
                                        </p:tgtEl>
                                        <p:attrNameLst>
                                          <p:attrName>style.visibility</p:attrName>
                                        </p:attrNameLst>
                                      </p:cBhvr>
                                      <p:to>
                                        <p:strVal val="visible"/>
                                      </p:to>
                                    </p:set>
                                    <p:animEffect transition="in" filter="fade">
                                      <p:cBhvr>
                                        <p:cTn id="343" dur="500"/>
                                        <p:tgtEl>
                                          <p:spTgt spid="2164"/>
                                        </p:tgtEl>
                                      </p:cBhvr>
                                    </p:animEffect>
                                  </p:childTnLst>
                                </p:cTn>
                              </p:par>
                            </p:childTnLst>
                          </p:cTn>
                        </p:par>
                        <p:par>
                          <p:cTn id="344" fill="hold">
                            <p:stCondLst>
                              <p:cond delay="500"/>
                            </p:stCondLst>
                            <p:childTnLst>
                              <p:par>
                                <p:cTn id="345" presetID="10" presetClass="entr" presetSubtype="0" fill="hold" nodeType="afterEffect">
                                  <p:stCondLst>
                                    <p:cond delay="0"/>
                                  </p:stCondLst>
                                  <p:childTnLst>
                                    <p:set>
                                      <p:cBhvr>
                                        <p:cTn id="346" dur="1" fill="hold">
                                          <p:stCondLst>
                                            <p:cond delay="0"/>
                                          </p:stCondLst>
                                        </p:cTn>
                                        <p:tgtEl>
                                          <p:spTgt spid="2165"/>
                                        </p:tgtEl>
                                        <p:attrNameLst>
                                          <p:attrName>style.visibility</p:attrName>
                                        </p:attrNameLst>
                                      </p:cBhvr>
                                      <p:to>
                                        <p:strVal val="visible"/>
                                      </p:to>
                                    </p:set>
                                    <p:animEffect transition="in" filter="fade">
                                      <p:cBhvr>
                                        <p:cTn id="347" dur="500"/>
                                        <p:tgtEl>
                                          <p:spTgt spid="2165"/>
                                        </p:tgtEl>
                                      </p:cBhvr>
                                    </p:animEffect>
                                  </p:childTnLst>
                                </p:cTn>
                              </p:par>
                            </p:childTnLst>
                          </p:cTn>
                        </p:par>
                      </p:childTnLst>
                    </p:cTn>
                  </p:par>
                  <p:par>
                    <p:cTn id="348" fill="hold">
                      <p:stCondLst>
                        <p:cond delay="indefinite"/>
                      </p:stCondLst>
                      <p:childTnLst>
                        <p:par>
                          <p:cTn id="349" fill="hold">
                            <p:stCondLst>
                              <p:cond delay="0"/>
                            </p:stCondLst>
                            <p:childTnLst>
                              <p:par>
                                <p:cTn id="350" presetID="10" presetClass="entr" presetSubtype="0" fill="hold" nodeType="clickEffect">
                                  <p:stCondLst>
                                    <p:cond delay="0"/>
                                  </p:stCondLst>
                                  <p:childTnLst>
                                    <p:set>
                                      <p:cBhvr>
                                        <p:cTn id="351" dur="1" fill="hold">
                                          <p:stCondLst>
                                            <p:cond delay="0"/>
                                          </p:stCondLst>
                                        </p:cTn>
                                        <p:tgtEl>
                                          <p:spTgt spid="2169"/>
                                        </p:tgtEl>
                                        <p:attrNameLst>
                                          <p:attrName>style.visibility</p:attrName>
                                        </p:attrNameLst>
                                      </p:cBhvr>
                                      <p:to>
                                        <p:strVal val="visible"/>
                                      </p:to>
                                    </p:set>
                                    <p:animEffect transition="in" filter="fade">
                                      <p:cBhvr>
                                        <p:cTn id="352" dur="2000"/>
                                        <p:tgtEl>
                                          <p:spTgt spid="2169"/>
                                        </p:tgtEl>
                                      </p:cBhvr>
                                    </p:animEffect>
                                  </p:childTnLst>
                                </p:cTn>
                              </p:par>
                            </p:childTnLst>
                          </p:cTn>
                        </p:par>
                      </p:childTnLst>
                    </p:cTn>
                  </p:par>
                  <p:par>
                    <p:cTn id="353" fill="hold">
                      <p:stCondLst>
                        <p:cond delay="indefinite"/>
                      </p:stCondLst>
                      <p:childTnLst>
                        <p:par>
                          <p:cTn id="354" fill="hold">
                            <p:stCondLst>
                              <p:cond delay="0"/>
                            </p:stCondLst>
                            <p:childTnLst>
                              <p:par>
                                <p:cTn id="355" presetID="10" presetClass="entr" presetSubtype="0" fill="hold" nodeType="clickEffect">
                                  <p:stCondLst>
                                    <p:cond delay="0"/>
                                  </p:stCondLst>
                                  <p:childTnLst>
                                    <p:set>
                                      <p:cBhvr>
                                        <p:cTn id="356" dur="1" fill="hold">
                                          <p:stCondLst>
                                            <p:cond delay="0"/>
                                          </p:stCondLst>
                                        </p:cTn>
                                        <p:tgtEl>
                                          <p:spTgt spid="2168"/>
                                        </p:tgtEl>
                                        <p:attrNameLst>
                                          <p:attrName>style.visibility</p:attrName>
                                        </p:attrNameLst>
                                      </p:cBhvr>
                                      <p:to>
                                        <p:strVal val="visible"/>
                                      </p:to>
                                    </p:set>
                                    <p:animEffect transition="in" filter="fade">
                                      <p:cBhvr>
                                        <p:cTn id="357" dur="500"/>
                                        <p:tgtEl>
                                          <p:spTgt spid="2168"/>
                                        </p:tgtEl>
                                      </p:cBhvr>
                                    </p:animEffect>
                                  </p:childTnLst>
                                </p:cTn>
                              </p:par>
                            </p:childTnLst>
                          </p:cTn>
                        </p:par>
                      </p:childTnLst>
                    </p:cTn>
                  </p:par>
                  <p:par>
                    <p:cTn id="358" fill="hold">
                      <p:stCondLst>
                        <p:cond delay="indefinite"/>
                      </p:stCondLst>
                      <p:childTnLst>
                        <p:par>
                          <p:cTn id="359" fill="hold">
                            <p:stCondLst>
                              <p:cond delay="0"/>
                            </p:stCondLst>
                            <p:childTnLst>
                              <p:par>
                                <p:cTn id="360" presetID="10" presetClass="entr" presetSubtype="0" fill="hold" nodeType="clickEffect">
                                  <p:stCondLst>
                                    <p:cond delay="0"/>
                                  </p:stCondLst>
                                  <p:childTnLst>
                                    <p:set>
                                      <p:cBhvr>
                                        <p:cTn id="361" dur="1" fill="hold">
                                          <p:stCondLst>
                                            <p:cond delay="0"/>
                                          </p:stCondLst>
                                        </p:cTn>
                                        <p:tgtEl>
                                          <p:spTgt spid="2167"/>
                                        </p:tgtEl>
                                        <p:attrNameLst>
                                          <p:attrName>style.visibility</p:attrName>
                                        </p:attrNameLst>
                                      </p:cBhvr>
                                      <p:to>
                                        <p:strVal val="visible"/>
                                      </p:to>
                                    </p:set>
                                    <p:animEffect transition="in" filter="fade">
                                      <p:cBhvr>
                                        <p:cTn id="362" dur="500"/>
                                        <p:tgtEl>
                                          <p:spTgt spid="2167"/>
                                        </p:tgtEl>
                                      </p:cBhvr>
                                    </p:animEffect>
                                  </p:childTnLst>
                                </p:cTn>
                              </p:par>
                            </p:childTnLst>
                          </p:cTn>
                        </p:par>
                      </p:childTnLst>
                    </p:cTn>
                  </p:par>
                  <p:par>
                    <p:cTn id="363" fill="hold">
                      <p:stCondLst>
                        <p:cond delay="indefinite"/>
                      </p:stCondLst>
                      <p:childTnLst>
                        <p:par>
                          <p:cTn id="364" fill="hold">
                            <p:stCondLst>
                              <p:cond delay="0"/>
                            </p:stCondLst>
                            <p:childTnLst>
                              <p:par>
                                <p:cTn id="365" presetID="10" presetClass="entr" presetSubtype="0" fill="hold" nodeType="clickEffect">
                                  <p:stCondLst>
                                    <p:cond delay="0"/>
                                  </p:stCondLst>
                                  <p:childTnLst>
                                    <p:set>
                                      <p:cBhvr>
                                        <p:cTn id="366" dur="1" fill="hold">
                                          <p:stCondLst>
                                            <p:cond delay="0"/>
                                          </p:stCondLst>
                                        </p:cTn>
                                        <p:tgtEl>
                                          <p:spTgt spid="2172"/>
                                        </p:tgtEl>
                                        <p:attrNameLst>
                                          <p:attrName>style.visibility</p:attrName>
                                        </p:attrNameLst>
                                      </p:cBhvr>
                                      <p:to>
                                        <p:strVal val="visible"/>
                                      </p:to>
                                    </p:set>
                                    <p:animEffect transition="in" filter="fade">
                                      <p:cBhvr>
                                        <p:cTn id="367" dur="500"/>
                                        <p:tgtEl>
                                          <p:spTgt spid="2172"/>
                                        </p:tgtEl>
                                      </p:cBhvr>
                                    </p:animEffect>
                                  </p:childTnLst>
                                </p:cTn>
                              </p:par>
                            </p:childTnLst>
                          </p:cTn>
                        </p:par>
                        <p:par>
                          <p:cTn id="368" fill="hold">
                            <p:stCondLst>
                              <p:cond delay="500"/>
                            </p:stCondLst>
                            <p:childTnLst>
                              <p:par>
                                <p:cTn id="369" presetID="10" presetClass="entr" presetSubtype="0" fill="hold" nodeType="afterEffect">
                                  <p:stCondLst>
                                    <p:cond delay="0"/>
                                  </p:stCondLst>
                                  <p:childTnLst>
                                    <p:set>
                                      <p:cBhvr>
                                        <p:cTn id="370" dur="1" fill="hold">
                                          <p:stCondLst>
                                            <p:cond delay="0"/>
                                          </p:stCondLst>
                                        </p:cTn>
                                        <p:tgtEl>
                                          <p:spTgt spid="2173"/>
                                        </p:tgtEl>
                                        <p:attrNameLst>
                                          <p:attrName>style.visibility</p:attrName>
                                        </p:attrNameLst>
                                      </p:cBhvr>
                                      <p:to>
                                        <p:strVal val="visible"/>
                                      </p:to>
                                    </p:set>
                                    <p:animEffect transition="in" filter="fade">
                                      <p:cBhvr>
                                        <p:cTn id="371" dur="500"/>
                                        <p:tgtEl>
                                          <p:spTgt spid="2173"/>
                                        </p:tgtEl>
                                      </p:cBhvr>
                                    </p:animEffect>
                                  </p:childTnLst>
                                </p:cTn>
                              </p:par>
                            </p:childTnLst>
                          </p:cTn>
                        </p:par>
                      </p:childTnLst>
                    </p:cTn>
                  </p:par>
                  <p:par>
                    <p:cTn id="372" fill="hold">
                      <p:stCondLst>
                        <p:cond delay="indefinite"/>
                      </p:stCondLst>
                      <p:childTnLst>
                        <p:par>
                          <p:cTn id="373" fill="hold">
                            <p:stCondLst>
                              <p:cond delay="0"/>
                            </p:stCondLst>
                            <p:childTnLst>
                              <p:par>
                                <p:cTn id="374" presetID="10" presetClass="entr" presetSubtype="0" fill="hold" nodeType="clickEffect">
                                  <p:stCondLst>
                                    <p:cond delay="0"/>
                                  </p:stCondLst>
                                  <p:childTnLst>
                                    <p:set>
                                      <p:cBhvr>
                                        <p:cTn id="375" dur="1" fill="hold">
                                          <p:stCondLst>
                                            <p:cond delay="0"/>
                                          </p:stCondLst>
                                        </p:cTn>
                                        <p:tgtEl>
                                          <p:spTgt spid="2152"/>
                                        </p:tgtEl>
                                        <p:attrNameLst>
                                          <p:attrName>style.visibility</p:attrName>
                                        </p:attrNameLst>
                                      </p:cBhvr>
                                      <p:to>
                                        <p:strVal val="visible"/>
                                      </p:to>
                                    </p:set>
                                    <p:animEffect transition="in" filter="fade">
                                      <p:cBhvr>
                                        <p:cTn id="376" dur="500"/>
                                        <p:tgtEl>
                                          <p:spTgt spid="2152"/>
                                        </p:tgtEl>
                                      </p:cBhvr>
                                    </p:animEffect>
                                  </p:childTnLst>
                                </p:cTn>
                              </p:par>
                            </p:childTnLst>
                          </p:cTn>
                        </p:par>
                      </p:childTnLst>
                    </p:cTn>
                  </p:par>
                  <p:par>
                    <p:cTn id="377" fill="hold">
                      <p:stCondLst>
                        <p:cond delay="indefinite"/>
                      </p:stCondLst>
                      <p:childTnLst>
                        <p:par>
                          <p:cTn id="378" fill="hold">
                            <p:stCondLst>
                              <p:cond delay="0"/>
                            </p:stCondLst>
                            <p:childTnLst>
                              <p:par>
                                <p:cTn id="379" presetID="10" presetClass="entr" presetSubtype="0" fill="hold" nodeType="clickEffect">
                                  <p:stCondLst>
                                    <p:cond delay="0"/>
                                  </p:stCondLst>
                                  <p:childTnLst>
                                    <p:set>
                                      <p:cBhvr>
                                        <p:cTn id="380" dur="1" fill="hold">
                                          <p:stCondLst>
                                            <p:cond delay="0"/>
                                          </p:stCondLst>
                                        </p:cTn>
                                        <p:tgtEl>
                                          <p:spTgt spid="2174"/>
                                        </p:tgtEl>
                                        <p:attrNameLst>
                                          <p:attrName>style.visibility</p:attrName>
                                        </p:attrNameLst>
                                      </p:cBhvr>
                                      <p:to>
                                        <p:strVal val="visible"/>
                                      </p:to>
                                    </p:set>
                                    <p:animEffect transition="in" filter="fade">
                                      <p:cBhvr>
                                        <p:cTn id="381" dur="500"/>
                                        <p:tgtEl>
                                          <p:spTgt spid="2174"/>
                                        </p:tgtEl>
                                      </p:cBhvr>
                                    </p:animEffect>
                                  </p:childTnLst>
                                </p:cTn>
                              </p:par>
                            </p:childTnLst>
                          </p:cTn>
                        </p:par>
                      </p:childTnLst>
                    </p:cTn>
                  </p:par>
                  <p:par>
                    <p:cTn id="382" fill="hold">
                      <p:stCondLst>
                        <p:cond delay="indefinite"/>
                      </p:stCondLst>
                      <p:childTnLst>
                        <p:par>
                          <p:cTn id="383" fill="hold">
                            <p:stCondLst>
                              <p:cond delay="0"/>
                            </p:stCondLst>
                            <p:childTnLst>
                              <p:par>
                                <p:cTn id="384" presetID="10" presetClass="entr" presetSubtype="0" fill="hold" nodeType="clickEffect">
                                  <p:stCondLst>
                                    <p:cond delay="0"/>
                                  </p:stCondLst>
                                  <p:childTnLst>
                                    <p:set>
                                      <p:cBhvr>
                                        <p:cTn id="385" dur="1" fill="hold">
                                          <p:stCondLst>
                                            <p:cond delay="0"/>
                                          </p:stCondLst>
                                        </p:cTn>
                                        <p:tgtEl>
                                          <p:spTgt spid="2181"/>
                                        </p:tgtEl>
                                        <p:attrNameLst>
                                          <p:attrName>style.visibility</p:attrName>
                                        </p:attrNameLst>
                                      </p:cBhvr>
                                      <p:to>
                                        <p:strVal val="visible"/>
                                      </p:to>
                                    </p:set>
                                    <p:animEffect transition="in" filter="fade">
                                      <p:cBhvr>
                                        <p:cTn id="386" dur="1000"/>
                                        <p:tgtEl>
                                          <p:spTgt spid="2181"/>
                                        </p:tgtEl>
                                      </p:cBhvr>
                                    </p:animEffect>
                                  </p:childTnLst>
                                </p:cTn>
                              </p:par>
                            </p:childTnLst>
                          </p:cTn>
                        </p:par>
                      </p:childTnLst>
                    </p:cTn>
                  </p:par>
                  <p:par>
                    <p:cTn id="387" fill="hold">
                      <p:stCondLst>
                        <p:cond delay="indefinite"/>
                      </p:stCondLst>
                      <p:childTnLst>
                        <p:par>
                          <p:cTn id="388" fill="hold">
                            <p:stCondLst>
                              <p:cond delay="0"/>
                            </p:stCondLst>
                            <p:childTnLst>
                              <p:par>
                                <p:cTn id="389" presetID="10" presetClass="entr" presetSubtype="0" fill="hold" nodeType="clickEffect">
                                  <p:stCondLst>
                                    <p:cond delay="0"/>
                                  </p:stCondLst>
                                  <p:childTnLst>
                                    <p:set>
                                      <p:cBhvr>
                                        <p:cTn id="390" dur="1" fill="hold">
                                          <p:stCondLst>
                                            <p:cond delay="0"/>
                                          </p:stCondLst>
                                        </p:cTn>
                                        <p:tgtEl>
                                          <p:spTgt spid="2182"/>
                                        </p:tgtEl>
                                        <p:attrNameLst>
                                          <p:attrName>style.visibility</p:attrName>
                                        </p:attrNameLst>
                                      </p:cBhvr>
                                      <p:to>
                                        <p:strVal val="visible"/>
                                      </p:to>
                                    </p:set>
                                    <p:animEffect transition="in" filter="fade">
                                      <p:cBhvr>
                                        <p:cTn id="391" dur="1000"/>
                                        <p:tgtEl>
                                          <p:spTgt spid="2182"/>
                                        </p:tgtEl>
                                      </p:cBhvr>
                                    </p:animEffect>
                                  </p:childTnLst>
                                </p:cTn>
                              </p:par>
                            </p:childTnLst>
                          </p:cTn>
                        </p:par>
                      </p:childTnLst>
                    </p:cTn>
                  </p:par>
                  <p:par>
                    <p:cTn id="392" fill="hold">
                      <p:stCondLst>
                        <p:cond delay="indefinite"/>
                      </p:stCondLst>
                      <p:childTnLst>
                        <p:par>
                          <p:cTn id="393" fill="hold">
                            <p:stCondLst>
                              <p:cond delay="0"/>
                            </p:stCondLst>
                            <p:childTnLst>
                              <p:par>
                                <p:cTn id="394" presetID="23" presetClass="entr" presetSubtype="16" fill="hold" nodeType="clickEffect">
                                  <p:stCondLst>
                                    <p:cond delay="0"/>
                                  </p:stCondLst>
                                  <p:childTnLst>
                                    <p:set>
                                      <p:cBhvr>
                                        <p:cTn id="395" dur="1" fill="hold">
                                          <p:stCondLst>
                                            <p:cond delay="0"/>
                                          </p:stCondLst>
                                        </p:cTn>
                                        <p:tgtEl>
                                          <p:spTgt spid="2180"/>
                                        </p:tgtEl>
                                        <p:attrNameLst>
                                          <p:attrName>style.visibility</p:attrName>
                                        </p:attrNameLst>
                                      </p:cBhvr>
                                      <p:to>
                                        <p:strVal val="visible"/>
                                      </p:to>
                                    </p:set>
                                    <p:anim calcmode="lin" valueType="num">
                                      <p:cBhvr additive="base">
                                        <p:cTn id="396" dur="500"/>
                                        <p:tgtEl>
                                          <p:spTgt spid="2180"/>
                                        </p:tgtEl>
                                        <p:attrNameLst>
                                          <p:attrName>ppt_w</p:attrName>
                                        </p:attrNameLst>
                                      </p:cBhvr>
                                      <p:tavLst>
                                        <p:tav tm="0">
                                          <p:val>
                                            <p:strVal val="0"/>
                                          </p:val>
                                        </p:tav>
                                        <p:tav tm="100000">
                                          <p:val>
                                            <p:strVal val="#ppt_w"/>
                                          </p:val>
                                        </p:tav>
                                      </p:tavLst>
                                    </p:anim>
                                    <p:anim calcmode="lin" valueType="num">
                                      <p:cBhvr additive="base">
                                        <p:cTn id="397" dur="500"/>
                                        <p:tgtEl>
                                          <p:spTgt spid="2180"/>
                                        </p:tgtEl>
                                        <p:attrNameLst>
                                          <p:attrName>ppt_h</p:attrName>
                                        </p:attrNameLst>
                                      </p:cBhvr>
                                      <p:tavLst>
                                        <p:tav tm="0">
                                          <p:val>
                                            <p:strVal val="0"/>
                                          </p:val>
                                        </p:tav>
                                        <p:tav tm="100000">
                                          <p:val>
                                            <p:strVal val="#ppt_h"/>
                                          </p:val>
                                        </p:tav>
                                      </p:tavLst>
                                    </p:anim>
                                  </p:childTnLst>
                                </p:cTn>
                              </p:par>
                            </p:childTnLst>
                          </p:cTn>
                        </p:par>
                      </p:childTnLst>
                    </p:cTn>
                  </p:par>
                  <p:par>
                    <p:cTn id="398" fill="hold">
                      <p:stCondLst>
                        <p:cond delay="indefinite"/>
                      </p:stCondLst>
                      <p:childTnLst>
                        <p:par>
                          <p:cTn id="399" fill="hold">
                            <p:stCondLst>
                              <p:cond delay="0"/>
                            </p:stCondLst>
                            <p:childTnLst>
                              <p:par>
                                <p:cTn id="400" presetID="23" presetClass="entr" presetSubtype="16" fill="hold" nodeType="clickEffect">
                                  <p:stCondLst>
                                    <p:cond delay="0"/>
                                  </p:stCondLst>
                                  <p:childTnLst>
                                    <p:set>
                                      <p:cBhvr>
                                        <p:cTn id="401" dur="1" fill="hold">
                                          <p:stCondLst>
                                            <p:cond delay="0"/>
                                          </p:stCondLst>
                                        </p:cTn>
                                        <p:tgtEl>
                                          <p:spTgt spid="2185"/>
                                        </p:tgtEl>
                                        <p:attrNameLst>
                                          <p:attrName>style.visibility</p:attrName>
                                        </p:attrNameLst>
                                      </p:cBhvr>
                                      <p:to>
                                        <p:strVal val="visible"/>
                                      </p:to>
                                    </p:set>
                                    <p:anim calcmode="lin" valueType="num">
                                      <p:cBhvr additive="base">
                                        <p:cTn id="402" dur="500"/>
                                        <p:tgtEl>
                                          <p:spTgt spid="2185"/>
                                        </p:tgtEl>
                                        <p:attrNameLst>
                                          <p:attrName>ppt_w</p:attrName>
                                        </p:attrNameLst>
                                      </p:cBhvr>
                                      <p:tavLst>
                                        <p:tav tm="0">
                                          <p:val>
                                            <p:strVal val="0"/>
                                          </p:val>
                                        </p:tav>
                                        <p:tav tm="100000">
                                          <p:val>
                                            <p:strVal val="#ppt_w"/>
                                          </p:val>
                                        </p:tav>
                                      </p:tavLst>
                                    </p:anim>
                                    <p:anim calcmode="lin" valueType="num">
                                      <p:cBhvr additive="base">
                                        <p:cTn id="403" dur="500"/>
                                        <p:tgtEl>
                                          <p:spTgt spid="2185"/>
                                        </p:tgtEl>
                                        <p:attrNameLst>
                                          <p:attrName>ppt_h</p:attrName>
                                        </p:attrNameLst>
                                      </p:cBhvr>
                                      <p:tavLst>
                                        <p:tav tm="0">
                                          <p:val>
                                            <p:strVal val="0"/>
                                          </p:val>
                                        </p:tav>
                                        <p:tav tm="100000">
                                          <p:val>
                                            <p:strVal val="#ppt_h"/>
                                          </p:val>
                                        </p:tav>
                                      </p:tavLst>
                                    </p:anim>
                                  </p:childTnLst>
                                </p:cTn>
                              </p:par>
                            </p:childTnLst>
                          </p:cTn>
                        </p:par>
                      </p:childTnLst>
                    </p:cTn>
                  </p:par>
                  <p:par>
                    <p:cTn id="404" fill="hold">
                      <p:stCondLst>
                        <p:cond delay="indefinite"/>
                      </p:stCondLst>
                      <p:childTnLst>
                        <p:par>
                          <p:cTn id="405" fill="hold">
                            <p:stCondLst>
                              <p:cond delay="0"/>
                            </p:stCondLst>
                            <p:childTnLst>
                              <p:par>
                                <p:cTn id="406" presetID="10" presetClass="entr" presetSubtype="0" fill="hold" nodeType="clickEffect">
                                  <p:stCondLst>
                                    <p:cond delay="0"/>
                                  </p:stCondLst>
                                  <p:childTnLst>
                                    <p:set>
                                      <p:cBhvr>
                                        <p:cTn id="407" dur="1" fill="hold">
                                          <p:stCondLst>
                                            <p:cond delay="0"/>
                                          </p:stCondLst>
                                        </p:cTn>
                                        <p:tgtEl>
                                          <p:spTgt spid="2205"/>
                                        </p:tgtEl>
                                        <p:attrNameLst>
                                          <p:attrName>style.visibility</p:attrName>
                                        </p:attrNameLst>
                                      </p:cBhvr>
                                      <p:to>
                                        <p:strVal val="visible"/>
                                      </p:to>
                                    </p:set>
                                    <p:animEffect transition="in" filter="fade">
                                      <p:cBhvr>
                                        <p:cTn id="408" dur="2000"/>
                                        <p:tgtEl>
                                          <p:spTgt spid="2205"/>
                                        </p:tgtEl>
                                      </p:cBhvr>
                                    </p:animEffect>
                                  </p:childTnLst>
                                </p:cTn>
                              </p:par>
                            </p:childTnLst>
                          </p:cTn>
                        </p:par>
                      </p:childTnLst>
                    </p:cTn>
                  </p:par>
                  <p:par>
                    <p:cTn id="409" fill="hold">
                      <p:stCondLst>
                        <p:cond delay="indefinite"/>
                      </p:stCondLst>
                      <p:childTnLst>
                        <p:par>
                          <p:cTn id="410" fill="hold">
                            <p:stCondLst>
                              <p:cond delay="0"/>
                            </p:stCondLst>
                            <p:childTnLst>
                              <p:par>
                                <p:cTn id="411" presetID="10" presetClass="entr" presetSubtype="0" fill="hold" nodeType="clickEffect">
                                  <p:stCondLst>
                                    <p:cond delay="0"/>
                                  </p:stCondLst>
                                  <p:childTnLst>
                                    <p:set>
                                      <p:cBhvr>
                                        <p:cTn id="412" dur="1" fill="hold">
                                          <p:stCondLst>
                                            <p:cond delay="0"/>
                                          </p:stCondLst>
                                        </p:cTn>
                                        <p:tgtEl>
                                          <p:spTgt spid="2183"/>
                                        </p:tgtEl>
                                        <p:attrNameLst>
                                          <p:attrName>style.visibility</p:attrName>
                                        </p:attrNameLst>
                                      </p:cBhvr>
                                      <p:to>
                                        <p:strVal val="visible"/>
                                      </p:to>
                                    </p:set>
                                    <p:animEffect transition="in" filter="fade">
                                      <p:cBhvr>
                                        <p:cTn id="413" dur="5000"/>
                                        <p:tgtEl>
                                          <p:spTgt spid="2183"/>
                                        </p:tgtEl>
                                      </p:cBhvr>
                                    </p:animEffect>
                                  </p:childTnLst>
                                </p:cTn>
                              </p:par>
                            </p:childTnLst>
                          </p:cTn>
                        </p:par>
                      </p:childTnLst>
                    </p:cTn>
                  </p:par>
                  <p:par>
                    <p:cTn id="414" fill="hold">
                      <p:stCondLst>
                        <p:cond delay="indefinite"/>
                      </p:stCondLst>
                      <p:childTnLst>
                        <p:par>
                          <p:cTn id="415" fill="hold">
                            <p:stCondLst>
                              <p:cond delay="0"/>
                            </p:stCondLst>
                            <p:childTnLst>
                              <p:par>
                                <p:cTn id="416" presetID="10" presetClass="entr" presetSubtype="0" fill="hold" nodeType="clickEffect">
                                  <p:stCondLst>
                                    <p:cond delay="0"/>
                                  </p:stCondLst>
                                  <p:childTnLst>
                                    <p:set>
                                      <p:cBhvr>
                                        <p:cTn id="417" dur="1" fill="hold">
                                          <p:stCondLst>
                                            <p:cond delay="0"/>
                                          </p:stCondLst>
                                        </p:cTn>
                                        <p:tgtEl>
                                          <p:spTgt spid="2184"/>
                                        </p:tgtEl>
                                        <p:attrNameLst>
                                          <p:attrName>style.visibility</p:attrName>
                                        </p:attrNameLst>
                                      </p:cBhvr>
                                      <p:to>
                                        <p:strVal val="visible"/>
                                      </p:to>
                                    </p:set>
                                    <p:animEffect transition="in" filter="fade">
                                      <p:cBhvr>
                                        <p:cTn id="418" dur="2000"/>
                                        <p:tgtEl>
                                          <p:spTgt spid="2184"/>
                                        </p:tgtEl>
                                      </p:cBhvr>
                                    </p:animEffect>
                                  </p:childTnLst>
                                </p:cTn>
                              </p:par>
                            </p:childTnLst>
                          </p:cTn>
                        </p:par>
                      </p:childTnLst>
                    </p:cTn>
                  </p:par>
                  <p:par>
                    <p:cTn id="419" fill="hold">
                      <p:stCondLst>
                        <p:cond delay="indefinite"/>
                      </p:stCondLst>
                      <p:childTnLst>
                        <p:par>
                          <p:cTn id="420" fill="hold">
                            <p:stCondLst>
                              <p:cond delay="0"/>
                            </p:stCondLst>
                            <p:childTnLst>
                              <p:par>
                                <p:cTn id="421" presetID="10" presetClass="entr" presetSubtype="0" fill="hold" nodeType="clickEffect">
                                  <p:stCondLst>
                                    <p:cond delay="0"/>
                                  </p:stCondLst>
                                  <p:childTnLst>
                                    <p:set>
                                      <p:cBhvr>
                                        <p:cTn id="422" dur="1" fill="hold">
                                          <p:stCondLst>
                                            <p:cond delay="0"/>
                                          </p:stCondLst>
                                        </p:cTn>
                                        <p:tgtEl>
                                          <p:spTgt spid="2189"/>
                                        </p:tgtEl>
                                        <p:attrNameLst>
                                          <p:attrName>style.visibility</p:attrName>
                                        </p:attrNameLst>
                                      </p:cBhvr>
                                      <p:to>
                                        <p:strVal val="visible"/>
                                      </p:to>
                                    </p:set>
                                    <p:animEffect transition="in" filter="fade">
                                      <p:cBhvr>
                                        <p:cTn id="423" dur="1000"/>
                                        <p:tgtEl>
                                          <p:spTgt spid="2189"/>
                                        </p:tgtEl>
                                      </p:cBhvr>
                                    </p:animEffect>
                                  </p:childTnLst>
                                </p:cTn>
                              </p:par>
                            </p:childTnLst>
                          </p:cTn>
                        </p:par>
                      </p:childTnLst>
                    </p:cTn>
                  </p:par>
                  <p:par>
                    <p:cTn id="424" fill="hold">
                      <p:stCondLst>
                        <p:cond delay="indefinite"/>
                      </p:stCondLst>
                      <p:childTnLst>
                        <p:par>
                          <p:cTn id="425" fill="hold">
                            <p:stCondLst>
                              <p:cond delay="0"/>
                            </p:stCondLst>
                            <p:childTnLst>
                              <p:par>
                                <p:cTn id="426" presetID="10" presetClass="entr" presetSubtype="0" fill="hold" nodeType="clickEffect">
                                  <p:stCondLst>
                                    <p:cond delay="0"/>
                                  </p:stCondLst>
                                  <p:childTnLst>
                                    <p:set>
                                      <p:cBhvr>
                                        <p:cTn id="427" dur="1" fill="hold">
                                          <p:stCondLst>
                                            <p:cond delay="0"/>
                                          </p:stCondLst>
                                        </p:cTn>
                                        <p:tgtEl>
                                          <p:spTgt spid="2194"/>
                                        </p:tgtEl>
                                        <p:attrNameLst>
                                          <p:attrName>style.visibility</p:attrName>
                                        </p:attrNameLst>
                                      </p:cBhvr>
                                      <p:to>
                                        <p:strVal val="visible"/>
                                      </p:to>
                                    </p:set>
                                    <p:animEffect transition="in" filter="fade">
                                      <p:cBhvr>
                                        <p:cTn id="428" dur="2000"/>
                                        <p:tgtEl>
                                          <p:spTgt spid="2194"/>
                                        </p:tgtEl>
                                      </p:cBhvr>
                                    </p:animEffect>
                                  </p:childTnLst>
                                </p:cTn>
                              </p:par>
                            </p:childTnLst>
                          </p:cTn>
                        </p:par>
                      </p:childTnLst>
                    </p:cTn>
                  </p:par>
                  <p:par>
                    <p:cTn id="429" fill="hold">
                      <p:stCondLst>
                        <p:cond delay="indefinite"/>
                      </p:stCondLst>
                      <p:childTnLst>
                        <p:par>
                          <p:cTn id="430" fill="hold">
                            <p:stCondLst>
                              <p:cond delay="0"/>
                            </p:stCondLst>
                            <p:childTnLst>
                              <p:par>
                                <p:cTn id="431" presetID="10" presetClass="entr" presetSubtype="0" fill="hold" nodeType="clickEffect">
                                  <p:stCondLst>
                                    <p:cond delay="0"/>
                                  </p:stCondLst>
                                  <p:childTnLst>
                                    <p:set>
                                      <p:cBhvr>
                                        <p:cTn id="432" dur="1" fill="hold">
                                          <p:stCondLst>
                                            <p:cond delay="0"/>
                                          </p:stCondLst>
                                        </p:cTn>
                                        <p:tgtEl>
                                          <p:spTgt spid="2190"/>
                                        </p:tgtEl>
                                        <p:attrNameLst>
                                          <p:attrName>style.visibility</p:attrName>
                                        </p:attrNameLst>
                                      </p:cBhvr>
                                      <p:to>
                                        <p:strVal val="visible"/>
                                      </p:to>
                                    </p:set>
                                    <p:animEffect transition="in" filter="fade">
                                      <p:cBhvr>
                                        <p:cTn id="433" dur="500"/>
                                        <p:tgtEl>
                                          <p:spTgt spid="2190"/>
                                        </p:tgtEl>
                                      </p:cBhvr>
                                    </p:animEffect>
                                  </p:childTnLst>
                                </p:cTn>
                              </p:par>
                            </p:childTnLst>
                          </p:cTn>
                        </p:par>
                      </p:childTnLst>
                    </p:cTn>
                  </p:par>
                  <p:par>
                    <p:cTn id="434" fill="hold">
                      <p:stCondLst>
                        <p:cond delay="indefinite"/>
                      </p:stCondLst>
                      <p:childTnLst>
                        <p:par>
                          <p:cTn id="435" fill="hold">
                            <p:stCondLst>
                              <p:cond delay="0"/>
                            </p:stCondLst>
                            <p:childTnLst>
                              <p:par>
                                <p:cTn id="436" presetID="10" presetClass="entr" presetSubtype="0" fill="hold" nodeType="clickEffect">
                                  <p:stCondLst>
                                    <p:cond delay="0"/>
                                  </p:stCondLst>
                                  <p:childTnLst>
                                    <p:set>
                                      <p:cBhvr>
                                        <p:cTn id="437" dur="1" fill="hold">
                                          <p:stCondLst>
                                            <p:cond delay="0"/>
                                          </p:stCondLst>
                                        </p:cTn>
                                        <p:tgtEl>
                                          <p:spTgt spid="2192"/>
                                        </p:tgtEl>
                                        <p:attrNameLst>
                                          <p:attrName>style.visibility</p:attrName>
                                        </p:attrNameLst>
                                      </p:cBhvr>
                                      <p:to>
                                        <p:strVal val="visible"/>
                                      </p:to>
                                    </p:set>
                                    <p:animEffect transition="in" filter="fade">
                                      <p:cBhvr>
                                        <p:cTn id="438" dur="500"/>
                                        <p:tgtEl>
                                          <p:spTgt spid="2192"/>
                                        </p:tgtEl>
                                      </p:cBhvr>
                                    </p:animEffect>
                                  </p:childTnLst>
                                </p:cTn>
                              </p:par>
                            </p:childTnLst>
                          </p:cTn>
                        </p:par>
                      </p:childTnLst>
                    </p:cTn>
                  </p:par>
                  <p:par>
                    <p:cTn id="439" fill="hold">
                      <p:stCondLst>
                        <p:cond delay="indefinite"/>
                      </p:stCondLst>
                      <p:childTnLst>
                        <p:par>
                          <p:cTn id="440" fill="hold">
                            <p:stCondLst>
                              <p:cond delay="0"/>
                            </p:stCondLst>
                            <p:childTnLst>
                              <p:par>
                                <p:cTn id="441" presetID="10" presetClass="entr" presetSubtype="0" fill="hold" nodeType="clickEffect">
                                  <p:stCondLst>
                                    <p:cond delay="0"/>
                                  </p:stCondLst>
                                  <p:childTnLst>
                                    <p:set>
                                      <p:cBhvr>
                                        <p:cTn id="442" dur="1" fill="hold">
                                          <p:stCondLst>
                                            <p:cond delay="0"/>
                                          </p:stCondLst>
                                        </p:cTn>
                                        <p:tgtEl>
                                          <p:spTgt spid="2198"/>
                                        </p:tgtEl>
                                        <p:attrNameLst>
                                          <p:attrName>style.visibility</p:attrName>
                                        </p:attrNameLst>
                                      </p:cBhvr>
                                      <p:to>
                                        <p:strVal val="visible"/>
                                      </p:to>
                                    </p:set>
                                    <p:animEffect transition="in" filter="fade">
                                      <p:cBhvr>
                                        <p:cTn id="443" dur="500"/>
                                        <p:tgtEl>
                                          <p:spTgt spid="2198"/>
                                        </p:tgtEl>
                                      </p:cBhvr>
                                    </p:animEffect>
                                  </p:childTnLst>
                                </p:cTn>
                              </p:par>
                            </p:childTnLst>
                          </p:cTn>
                        </p:par>
                        <p:par>
                          <p:cTn id="444" fill="hold">
                            <p:stCondLst>
                              <p:cond delay="500"/>
                            </p:stCondLst>
                            <p:childTnLst>
                              <p:par>
                                <p:cTn id="445" presetID="10" presetClass="entr" presetSubtype="0" fill="hold" nodeType="afterEffect">
                                  <p:stCondLst>
                                    <p:cond delay="0"/>
                                  </p:stCondLst>
                                  <p:childTnLst>
                                    <p:set>
                                      <p:cBhvr>
                                        <p:cTn id="446" dur="1" fill="hold">
                                          <p:stCondLst>
                                            <p:cond delay="0"/>
                                          </p:stCondLst>
                                        </p:cTn>
                                        <p:tgtEl>
                                          <p:spTgt spid="2199"/>
                                        </p:tgtEl>
                                        <p:attrNameLst>
                                          <p:attrName>style.visibility</p:attrName>
                                        </p:attrNameLst>
                                      </p:cBhvr>
                                      <p:to>
                                        <p:strVal val="visible"/>
                                      </p:to>
                                    </p:set>
                                    <p:animEffect transition="in" filter="fade">
                                      <p:cBhvr>
                                        <p:cTn id="447" dur="500"/>
                                        <p:tgtEl>
                                          <p:spTgt spid="2199"/>
                                        </p:tgtEl>
                                      </p:cBhvr>
                                    </p:animEffect>
                                  </p:childTnLst>
                                </p:cTn>
                              </p:par>
                            </p:childTnLst>
                          </p:cTn>
                        </p:par>
                      </p:childTnLst>
                    </p:cTn>
                  </p:par>
                  <p:par>
                    <p:cTn id="448" fill="hold">
                      <p:stCondLst>
                        <p:cond delay="indefinite"/>
                      </p:stCondLst>
                      <p:childTnLst>
                        <p:par>
                          <p:cTn id="449" fill="hold">
                            <p:stCondLst>
                              <p:cond delay="0"/>
                            </p:stCondLst>
                            <p:childTnLst>
                              <p:par>
                                <p:cTn id="450" presetID="10" presetClass="entr" presetSubtype="0" fill="hold" nodeType="clickEffect">
                                  <p:stCondLst>
                                    <p:cond delay="0"/>
                                  </p:stCondLst>
                                  <p:childTnLst>
                                    <p:set>
                                      <p:cBhvr>
                                        <p:cTn id="451" dur="1" fill="hold">
                                          <p:stCondLst>
                                            <p:cond delay="0"/>
                                          </p:stCondLst>
                                        </p:cTn>
                                        <p:tgtEl>
                                          <p:spTgt spid="2200"/>
                                        </p:tgtEl>
                                        <p:attrNameLst>
                                          <p:attrName>style.visibility</p:attrName>
                                        </p:attrNameLst>
                                      </p:cBhvr>
                                      <p:to>
                                        <p:strVal val="visible"/>
                                      </p:to>
                                    </p:set>
                                    <p:animEffect transition="in" filter="fade">
                                      <p:cBhvr>
                                        <p:cTn id="452" dur="2000"/>
                                        <p:tgtEl>
                                          <p:spTgt spid="2200"/>
                                        </p:tgtEl>
                                      </p:cBhvr>
                                    </p:animEffect>
                                  </p:childTnLst>
                                </p:cTn>
                              </p:par>
                            </p:childTnLst>
                          </p:cTn>
                        </p:par>
                      </p:childTnLst>
                    </p:cTn>
                  </p:par>
                  <p:par>
                    <p:cTn id="453" fill="hold">
                      <p:stCondLst>
                        <p:cond delay="indefinite"/>
                      </p:stCondLst>
                      <p:childTnLst>
                        <p:par>
                          <p:cTn id="454" fill="hold">
                            <p:stCondLst>
                              <p:cond delay="0"/>
                            </p:stCondLst>
                            <p:childTnLst>
                              <p:par>
                                <p:cTn id="455" presetID="10" presetClass="entr" presetSubtype="0" fill="hold" nodeType="clickEffect">
                                  <p:stCondLst>
                                    <p:cond delay="0"/>
                                  </p:stCondLst>
                                  <p:childTnLst>
                                    <p:set>
                                      <p:cBhvr>
                                        <p:cTn id="456" dur="1" fill="hold">
                                          <p:stCondLst>
                                            <p:cond delay="0"/>
                                          </p:stCondLst>
                                        </p:cTn>
                                        <p:tgtEl>
                                          <p:spTgt spid="2197"/>
                                        </p:tgtEl>
                                        <p:attrNameLst>
                                          <p:attrName>style.visibility</p:attrName>
                                        </p:attrNameLst>
                                      </p:cBhvr>
                                      <p:to>
                                        <p:strVal val="visible"/>
                                      </p:to>
                                    </p:set>
                                    <p:animEffect transition="in" filter="fade">
                                      <p:cBhvr>
                                        <p:cTn id="457" dur="500"/>
                                        <p:tgtEl>
                                          <p:spTgt spid="2197"/>
                                        </p:tgtEl>
                                      </p:cBhvr>
                                    </p:animEffect>
                                  </p:childTnLst>
                                </p:cTn>
                              </p:par>
                            </p:childTnLst>
                          </p:cTn>
                        </p:par>
                      </p:childTnLst>
                    </p:cTn>
                  </p:par>
                  <p:par>
                    <p:cTn id="458" fill="hold">
                      <p:stCondLst>
                        <p:cond delay="indefinite"/>
                      </p:stCondLst>
                      <p:childTnLst>
                        <p:par>
                          <p:cTn id="459" fill="hold">
                            <p:stCondLst>
                              <p:cond delay="0"/>
                            </p:stCondLst>
                            <p:childTnLst>
                              <p:par>
                                <p:cTn id="460" presetID="10" presetClass="entr" presetSubtype="0" fill="hold" nodeType="clickEffect">
                                  <p:stCondLst>
                                    <p:cond delay="0"/>
                                  </p:stCondLst>
                                  <p:childTnLst>
                                    <p:set>
                                      <p:cBhvr>
                                        <p:cTn id="461" dur="1" fill="hold">
                                          <p:stCondLst>
                                            <p:cond delay="0"/>
                                          </p:stCondLst>
                                        </p:cTn>
                                        <p:tgtEl>
                                          <p:spTgt spid="2193"/>
                                        </p:tgtEl>
                                        <p:attrNameLst>
                                          <p:attrName>style.visibility</p:attrName>
                                        </p:attrNameLst>
                                      </p:cBhvr>
                                      <p:to>
                                        <p:strVal val="visible"/>
                                      </p:to>
                                    </p:set>
                                    <p:animEffect transition="in" filter="fade">
                                      <p:cBhvr>
                                        <p:cTn id="462" dur="500"/>
                                        <p:tgtEl>
                                          <p:spTgt spid="2193"/>
                                        </p:tgtEl>
                                      </p:cBhvr>
                                    </p:animEffect>
                                  </p:childTnLst>
                                </p:cTn>
                              </p:par>
                            </p:childTnLst>
                          </p:cTn>
                        </p:par>
                      </p:childTnLst>
                    </p:cTn>
                  </p:par>
                  <p:par>
                    <p:cTn id="463" fill="hold">
                      <p:stCondLst>
                        <p:cond delay="indefinite"/>
                      </p:stCondLst>
                      <p:childTnLst>
                        <p:par>
                          <p:cTn id="464" fill="hold">
                            <p:stCondLst>
                              <p:cond delay="0"/>
                            </p:stCondLst>
                            <p:childTnLst>
                              <p:par>
                                <p:cTn id="465" presetID="10" presetClass="entr" presetSubtype="0" fill="hold" nodeType="clickEffect">
                                  <p:stCondLst>
                                    <p:cond delay="0"/>
                                  </p:stCondLst>
                                  <p:childTnLst>
                                    <p:set>
                                      <p:cBhvr>
                                        <p:cTn id="466" dur="1" fill="hold">
                                          <p:stCondLst>
                                            <p:cond delay="0"/>
                                          </p:stCondLst>
                                        </p:cTn>
                                        <p:tgtEl>
                                          <p:spTgt spid="2203"/>
                                        </p:tgtEl>
                                        <p:attrNameLst>
                                          <p:attrName>style.visibility</p:attrName>
                                        </p:attrNameLst>
                                      </p:cBhvr>
                                      <p:to>
                                        <p:strVal val="visible"/>
                                      </p:to>
                                    </p:set>
                                    <p:animEffect transition="in" filter="fade">
                                      <p:cBhvr>
                                        <p:cTn id="467" dur="500"/>
                                        <p:tgtEl>
                                          <p:spTgt spid="2203"/>
                                        </p:tgtEl>
                                      </p:cBhvr>
                                    </p:animEffect>
                                  </p:childTnLst>
                                </p:cTn>
                              </p:par>
                            </p:childTnLst>
                          </p:cTn>
                        </p:par>
                        <p:par>
                          <p:cTn id="468" fill="hold">
                            <p:stCondLst>
                              <p:cond delay="500"/>
                            </p:stCondLst>
                            <p:childTnLst>
                              <p:par>
                                <p:cTn id="469" presetID="10" presetClass="entr" presetSubtype="0" fill="hold" nodeType="afterEffect">
                                  <p:stCondLst>
                                    <p:cond delay="0"/>
                                  </p:stCondLst>
                                  <p:childTnLst>
                                    <p:set>
                                      <p:cBhvr>
                                        <p:cTn id="470" dur="1" fill="hold">
                                          <p:stCondLst>
                                            <p:cond delay="0"/>
                                          </p:stCondLst>
                                        </p:cTn>
                                        <p:tgtEl>
                                          <p:spTgt spid="2204"/>
                                        </p:tgtEl>
                                        <p:attrNameLst>
                                          <p:attrName>style.visibility</p:attrName>
                                        </p:attrNameLst>
                                      </p:cBhvr>
                                      <p:to>
                                        <p:strVal val="visible"/>
                                      </p:to>
                                    </p:set>
                                    <p:animEffect transition="in" filter="fade">
                                      <p:cBhvr>
                                        <p:cTn id="471" dur="500"/>
                                        <p:tgtEl>
                                          <p:spTgt spid="2204"/>
                                        </p:tgtEl>
                                      </p:cBhvr>
                                    </p:animEffect>
                                  </p:childTnLst>
                                </p:cTn>
                              </p:par>
                            </p:childTnLst>
                          </p:cTn>
                        </p:par>
                      </p:childTnLst>
                    </p:cTn>
                  </p:par>
                  <p:par>
                    <p:cTn id="472" fill="hold">
                      <p:stCondLst>
                        <p:cond delay="indefinite"/>
                      </p:stCondLst>
                      <p:childTnLst>
                        <p:par>
                          <p:cTn id="473" fill="hold">
                            <p:stCondLst>
                              <p:cond delay="0"/>
                            </p:stCondLst>
                            <p:childTnLst>
                              <p:par>
                                <p:cTn id="474" presetID="10" presetClass="entr" presetSubtype="0" fill="hold" nodeType="clickEffect">
                                  <p:stCondLst>
                                    <p:cond delay="0"/>
                                  </p:stCondLst>
                                  <p:childTnLst>
                                    <p:set>
                                      <p:cBhvr>
                                        <p:cTn id="475" dur="1" fill="hold">
                                          <p:stCondLst>
                                            <p:cond delay="0"/>
                                          </p:stCondLst>
                                        </p:cTn>
                                        <p:tgtEl>
                                          <p:spTgt spid="2208"/>
                                        </p:tgtEl>
                                        <p:attrNameLst>
                                          <p:attrName>style.visibility</p:attrName>
                                        </p:attrNameLst>
                                      </p:cBhvr>
                                      <p:to>
                                        <p:strVal val="visible"/>
                                      </p:to>
                                    </p:set>
                                    <p:animEffect transition="in" filter="fade">
                                      <p:cBhvr>
                                        <p:cTn id="476" dur="2000"/>
                                        <p:tgtEl>
                                          <p:spTgt spid="2208"/>
                                        </p:tgtEl>
                                      </p:cBhvr>
                                    </p:animEffect>
                                  </p:childTnLst>
                                </p:cTn>
                              </p:par>
                            </p:childTnLst>
                          </p:cTn>
                        </p:par>
                      </p:childTnLst>
                    </p:cTn>
                  </p:par>
                  <p:par>
                    <p:cTn id="477" fill="hold">
                      <p:stCondLst>
                        <p:cond delay="indefinite"/>
                      </p:stCondLst>
                      <p:childTnLst>
                        <p:par>
                          <p:cTn id="478" fill="hold">
                            <p:stCondLst>
                              <p:cond delay="0"/>
                            </p:stCondLst>
                            <p:childTnLst>
                              <p:par>
                                <p:cTn id="479" presetID="10" presetClass="entr" presetSubtype="0" fill="hold" nodeType="clickEffect">
                                  <p:stCondLst>
                                    <p:cond delay="0"/>
                                  </p:stCondLst>
                                  <p:childTnLst>
                                    <p:set>
                                      <p:cBhvr>
                                        <p:cTn id="480" dur="1" fill="hold">
                                          <p:stCondLst>
                                            <p:cond delay="0"/>
                                          </p:stCondLst>
                                        </p:cTn>
                                        <p:tgtEl>
                                          <p:spTgt spid="2207"/>
                                        </p:tgtEl>
                                        <p:attrNameLst>
                                          <p:attrName>style.visibility</p:attrName>
                                        </p:attrNameLst>
                                      </p:cBhvr>
                                      <p:to>
                                        <p:strVal val="visible"/>
                                      </p:to>
                                    </p:set>
                                    <p:animEffect transition="in" filter="fade">
                                      <p:cBhvr>
                                        <p:cTn id="481" dur="500"/>
                                        <p:tgtEl>
                                          <p:spTgt spid="2207"/>
                                        </p:tgtEl>
                                      </p:cBhvr>
                                    </p:animEffect>
                                  </p:childTnLst>
                                </p:cTn>
                              </p:par>
                            </p:childTnLst>
                          </p:cTn>
                        </p:par>
                      </p:childTnLst>
                    </p:cTn>
                  </p:par>
                  <p:par>
                    <p:cTn id="482" fill="hold">
                      <p:stCondLst>
                        <p:cond delay="indefinite"/>
                      </p:stCondLst>
                      <p:childTnLst>
                        <p:par>
                          <p:cTn id="483" fill="hold">
                            <p:stCondLst>
                              <p:cond delay="0"/>
                            </p:stCondLst>
                            <p:childTnLst>
                              <p:par>
                                <p:cTn id="484" presetID="10" presetClass="entr" presetSubtype="0" fill="hold" nodeType="clickEffect">
                                  <p:stCondLst>
                                    <p:cond delay="0"/>
                                  </p:stCondLst>
                                  <p:childTnLst>
                                    <p:set>
                                      <p:cBhvr>
                                        <p:cTn id="485" dur="1" fill="hold">
                                          <p:stCondLst>
                                            <p:cond delay="0"/>
                                          </p:stCondLst>
                                        </p:cTn>
                                        <p:tgtEl>
                                          <p:spTgt spid="2206"/>
                                        </p:tgtEl>
                                        <p:attrNameLst>
                                          <p:attrName>style.visibility</p:attrName>
                                        </p:attrNameLst>
                                      </p:cBhvr>
                                      <p:to>
                                        <p:strVal val="visible"/>
                                      </p:to>
                                    </p:set>
                                    <p:animEffect transition="in" filter="fade">
                                      <p:cBhvr>
                                        <p:cTn id="486" dur="500"/>
                                        <p:tgtEl>
                                          <p:spTgt spid="2206"/>
                                        </p:tgtEl>
                                      </p:cBhvr>
                                    </p:animEffect>
                                  </p:childTnLst>
                                </p:cTn>
                              </p:par>
                            </p:childTnLst>
                          </p:cTn>
                        </p:par>
                      </p:childTnLst>
                    </p:cTn>
                  </p:par>
                  <p:par>
                    <p:cTn id="487" fill="hold">
                      <p:stCondLst>
                        <p:cond delay="indefinite"/>
                      </p:stCondLst>
                      <p:childTnLst>
                        <p:par>
                          <p:cTn id="488" fill="hold">
                            <p:stCondLst>
                              <p:cond delay="0"/>
                            </p:stCondLst>
                            <p:childTnLst>
                              <p:par>
                                <p:cTn id="489" presetID="10" presetClass="entr" presetSubtype="0" fill="hold" nodeType="clickEffect">
                                  <p:stCondLst>
                                    <p:cond delay="0"/>
                                  </p:stCondLst>
                                  <p:childTnLst>
                                    <p:set>
                                      <p:cBhvr>
                                        <p:cTn id="490" dur="1" fill="hold">
                                          <p:stCondLst>
                                            <p:cond delay="0"/>
                                          </p:stCondLst>
                                        </p:cTn>
                                        <p:tgtEl>
                                          <p:spTgt spid="2211"/>
                                        </p:tgtEl>
                                        <p:attrNameLst>
                                          <p:attrName>style.visibility</p:attrName>
                                        </p:attrNameLst>
                                      </p:cBhvr>
                                      <p:to>
                                        <p:strVal val="visible"/>
                                      </p:to>
                                    </p:set>
                                    <p:animEffect transition="in" filter="fade">
                                      <p:cBhvr>
                                        <p:cTn id="491" dur="500"/>
                                        <p:tgtEl>
                                          <p:spTgt spid="2211"/>
                                        </p:tgtEl>
                                      </p:cBhvr>
                                    </p:animEffect>
                                  </p:childTnLst>
                                </p:cTn>
                              </p:par>
                            </p:childTnLst>
                          </p:cTn>
                        </p:par>
                        <p:par>
                          <p:cTn id="492" fill="hold">
                            <p:stCondLst>
                              <p:cond delay="500"/>
                            </p:stCondLst>
                            <p:childTnLst>
                              <p:par>
                                <p:cTn id="493" presetID="10" presetClass="entr" presetSubtype="0" fill="hold" nodeType="afterEffect">
                                  <p:stCondLst>
                                    <p:cond delay="0"/>
                                  </p:stCondLst>
                                  <p:childTnLst>
                                    <p:set>
                                      <p:cBhvr>
                                        <p:cTn id="494" dur="1" fill="hold">
                                          <p:stCondLst>
                                            <p:cond delay="0"/>
                                          </p:stCondLst>
                                        </p:cTn>
                                        <p:tgtEl>
                                          <p:spTgt spid="2212"/>
                                        </p:tgtEl>
                                        <p:attrNameLst>
                                          <p:attrName>style.visibility</p:attrName>
                                        </p:attrNameLst>
                                      </p:cBhvr>
                                      <p:to>
                                        <p:strVal val="visible"/>
                                      </p:to>
                                    </p:set>
                                    <p:animEffect transition="in" filter="fade">
                                      <p:cBhvr>
                                        <p:cTn id="495" dur="500"/>
                                        <p:tgtEl>
                                          <p:spTgt spid="2212"/>
                                        </p:tgtEl>
                                      </p:cBhvr>
                                    </p:animEffect>
                                  </p:childTnLst>
                                </p:cTn>
                              </p:par>
                            </p:childTnLst>
                          </p:cTn>
                        </p:par>
                      </p:childTnLst>
                    </p:cTn>
                  </p:par>
                  <p:par>
                    <p:cTn id="496" fill="hold">
                      <p:stCondLst>
                        <p:cond delay="indefinite"/>
                      </p:stCondLst>
                      <p:childTnLst>
                        <p:par>
                          <p:cTn id="497" fill="hold">
                            <p:stCondLst>
                              <p:cond delay="0"/>
                            </p:stCondLst>
                            <p:childTnLst>
                              <p:par>
                                <p:cTn id="498" presetID="10" presetClass="entr" presetSubtype="0" fill="hold" nodeType="clickEffect">
                                  <p:stCondLst>
                                    <p:cond delay="0"/>
                                  </p:stCondLst>
                                  <p:childTnLst>
                                    <p:set>
                                      <p:cBhvr>
                                        <p:cTn id="499" dur="1" fill="hold">
                                          <p:stCondLst>
                                            <p:cond delay="0"/>
                                          </p:stCondLst>
                                        </p:cTn>
                                        <p:tgtEl>
                                          <p:spTgt spid="2191"/>
                                        </p:tgtEl>
                                        <p:attrNameLst>
                                          <p:attrName>style.visibility</p:attrName>
                                        </p:attrNameLst>
                                      </p:cBhvr>
                                      <p:to>
                                        <p:strVal val="visible"/>
                                      </p:to>
                                    </p:set>
                                    <p:animEffect transition="in" filter="fade">
                                      <p:cBhvr>
                                        <p:cTn id="500" dur="500"/>
                                        <p:tgtEl>
                                          <p:spTgt spid="2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sp>
        <p:nvSpPr>
          <p:cNvPr id="2221" name="Shape 222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a:solidFill>
                  <a:schemeClr val="dk2"/>
                </a:solidFill>
                <a:latin typeface="Arial"/>
                <a:ea typeface="Arial"/>
                <a:cs typeface="Arial"/>
                <a:sym typeface="Arial"/>
              </a:rPr>
              <a:t>Stoichiometry</a:t>
            </a:r>
          </a:p>
        </p:txBody>
      </p:sp>
      <p:sp>
        <p:nvSpPr>
          <p:cNvPr id="2222" name="Shape 2222"/>
          <p:cNvSpPr txBox="1"/>
          <p:nvPr/>
        </p:nvSpPr>
        <p:spPr>
          <a:xfrm>
            <a:off x="2495550" y="1381125"/>
            <a:ext cx="102552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KClO</a:t>
            </a:r>
            <a:r>
              <a:rPr lang="en-US" sz="2400" b="0" i="0" u="none" strike="noStrike" cap="none" baseline="-25000">
                <a:solidFill>
                  <a:schemeClr val="dk1"/>
                </a:solidFill>
                <a:latin typeface="Arial"/>
                <a:ea typeface="Arial"/>
                <a:cs typeface="Arial"/>
                <a:sym typeface="Arial"/>
              </a:rPr>
              <a:t>3</a:t>
            </a:r>
          </a:p>
        </p:txBody>
      </p:sp>
      <p:cxnSp>
        <p:nvCxnSpPr>
          <p:cNvPr id="2223" name="Shape 2223"/>
          <p:cNvCxnSpPr/>
          <p:nvPr/>
        </p:nvCxnSpPr>
        <p:spPr>
          <a:xfrm>
            <a:off x="3617912" y="1608137"/>
            <a:ext cx="1011236" cy="0"/>
          </a:xfrm>
          <a:prstGeom prst="straightConnector1">
            <a:avLst/>
          </a:prstGeom>
          <a:noFill/>
          <a:ln w="19050" cap="flat" cmpd="sng">
            <a:solidFill>
              <a:schemeClr val="dk1"/>
            </a:solidFill>
            <a:prstDash val="solid"/>
            <a:round/>
            <a:headEnd type="none" w="med" len="med"/>
            <a:tailEnd type="triangle" w="lg" len="lg"/>
          </a:ln>
        </p:spPr>
      </p:cxnSp>
      <p:sp>
        <p:nvSpPr>
          <p:cNvPr id="2224" name="Shape 2224"/>
          <p:cNvSpPr txBox="1"/>
          <p:nvPr/>
        </p:nvSpPr>
        <p:spPr>
          <a:xfrm>
            <a:off x="4943475" y="1381125"/>
            <a:ext cx="67627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KCl</a:t>
            </a:r>
          </a:p>
        </p:txBody>
      </p:sp>
      <p:sp>
        <p:nvSpPr>
          <p:cNvPr id="2225" name="Shape 2225"/>
          <p:cNvSpPr txBox="1"/>
          <p:nvPr/>
        </p:nvSpPr>
        <p:spPr>
          <a:xfrm>
            <a:off x="5781675" y="1381125"/>
            <a:ext cx="121602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O</a:t>
            </a:r>
            <a:r>
              <a:rPr lang="en-US" sz="2400" b="0" i="0" u="none" strike="noStrike" cap="none" baseline="-25000">
                <a:solidFill>
                  <a:schemeClr val="dk1"/>
                </a:solidFill>
                <a:latin typeface="Arial"/>
                <a:ea typeface="Arial"/>
                <a:cs typeface="Arial"/>
                <a:sym typeface="Arial"/>
              </a:rPr>
              <a:t>2</a:t>
            </a:r>
          </a:p>
        </p:txBody>
      </p:sp>
      <p:sp>
        <p:nvSpPr>
          <p:cNvPr id="2226" name="Shape 2226"/>
          <p:cNvSpPr txBox="1"/>
          <p:nvPr/>
        </p:nvSpPr>
        <p:spPr>
          <a:xfrm>
            <a:off x="6230937" y="1381125"/>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3</a:t>
            </a:r>
          </a:p>
        </p:txBody>
      </p:sp>
      <p:sp>
        <p:nvSpPr>
          <p:cNvPr id="2227" name="Shape 2227"/>
          <p:cNvSpPr txBox="1"/>
          <p:nvPr/>
        </p:nvSpPr>
        <p:spPr>
          <a:xfrm>
            <a:off x="2249488" y="1381125"/>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2228" name="Shape 2228"/>
          <p:cNvSpPr txBox="1"/>
          <p:nvPr/>
        </p:nvSpPr>
        <p:spPr>
          <a:xfrm>
            <a:off x="4697412" y="1381125"/>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2229" name="Shape 2229"/>
          <p:cNvSpPr txBox="1"/>
          <p:nvPr/>
        </p:nvSpPr>
        <p:spPr>
          <a:xfrm>
            <a:off x="2544763" y="1822450"/>
            <a:ext cx="62706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500 g</a:t>
            </a:r>
          </a:p>
        </p:txBody>
      </p:sp>
      <p:sp>
        <p:nvSpPr>
          <p:cNvPr id="2230" name="Shape 2230"/>
          <p:cNvSpPr txBox="1"/>
          <p:nvPr/>
        </p:nvSpPr>
        <p:spPr>
          <a:xfrm>
            <a:off x="4916487" y="1822450"/>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g</a:t>
            </a:r>
          </a:p>
        </p:txBody>
      </p:sp>
      <p:sp>
        <p:nvSpPr>
          <p:cNvPr id="2231" name="Shape 2231"/>
          <p:cNvSpPr txBox="1"/>
          <p:nvPr/>
        </p:nvSpPr>
        <p:spPr>
          <a:xfrm>
            <a:off x="6345237" y="1822450"/>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L</a:t>
            </a:r>
          </a:p>
        </p:txBody>
      </p:sp>
      <p:grpSp>
        <p:nvGrpSpPr>
          <p:cNvPr id="2232" name="Shape 2232"/>
          <p:cNvGrpSpPr/>
          <p:nvPr/>
        </p:nvGrpSpPr>
        <p:grpSpPr>
          <a:xfrm>
            <a:off x="558800" y="2446337"/>
            <a:ext cx="1219199" cy="481011"/>
            <a:chOff x="186" y="1092"/>
            <a:chExt cx="767" cy="302"/>
          </a:xfrm>
        </p:grpSpPr>
        <p:cxnSp>
          <p:nvCxnSpPr>
            <p:cNvPr id="2233" name="Shape 2233"/>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234" name="Shape 2234"/>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235" name="Shape 2235"/>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236" name="Shape 2236"/>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237" name="Shape 2237"/>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238" name="Shape 2238"/>
          <p:cNvSpPr/>
          <p:nvPr/>
        </p:nvSpPr>
        <p:spPr>
          <a:xfrm>
            <a:off x="582612" y="2393950"/>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239" name="Shape 2239"/>
          <p:cNvSpPr txBox="1"/>
          <p:nvPr/>
        </p:nvSpPr>
        <p:spPr>
          <a:xfrm>
            <a:off x="423862" y="2951163"/>
            <a:ext cx="6730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KClO</a:t>
            </a:r>
            <a:r>
              <a:rPr lang="en-US" sz="1400" b="0" i="0" u="none" strike="noStrike" cap="none" baseline="-25000">
                <a:solidFill>
                  <a:schemeClr val="dk1"/>
                </a:solidFill>
                <a:latin typeface="Arial"/>
                <a:ea typeface="Arial"/>
                <a:cs typeface="Arial"/>
                <a:sym typeface="Arial"/>
              </a:rPr>
              <a:t>3</a:t>
            </a:r>
          </a:p>
        </p:txBody>
      </p:sp>
      <p:sp>
        <p:nvSpPr>
          <p:cNvPr id="2240" name="Shape 2240"/>
          <p:cNvSpPr txBox="1"/>
          <p:nvPr/>
        </p:nvSpPr>
        <p:spPr>
          <a:xfrm>
            <a:off x="1398587" y="2951163"/>
            <a:ext cx="3857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O</a:t>
            </a:r>
            <a:r>
              <a:rPr lang="en-US" sz="1400" b="0" i="0" u="none" strike="noStrike" cap="none" baseline="-25000">
                <a:solidFill>
                  <a:schemeClr val="dk1"/>
                </a:solidFill>
                <a:latin typeface="Arial"/>
                <a:ea typeface="Arial"/>
                <a:cs typeface="Arial"/>
                <a:sym typeface="Arial"/>
              </a:rPr>
              <a:t>2</a:t>
            </a:r>
          </a:p>
        </p:txBody>
      </p:sp>
      <p:cxnSp>
        <p:nvCxnSpPr>
          <p:cNvPr id="2241" name="Shape 2241"/>
          <p:cNvCxnSpPr/>
          <p:nvPr/>
        </p:nvCxnSpPr>
        <p:spPr>
          <a:xfrm>
            <a:off x="892175" y="2679700"/>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2242" name="Shape 2242"/>
          <p:cNvCxnSpPr/>
          <p:nvPr/>
        </p:nvCxnSpPr>
        <p:spPr>
          <a:xfrm rot="10800000" flipH="1">
            <a:off x="1417637" y="2678112"/>
            <a:ext cx="320675" cy="1587"/>
          </a:xfrm>
          <a:prstGeom prst="straightConnector1">
            <a:avLst/>
          </a:prstGeom>
          <a:noFill/>
          <a:ln w="31750" cap="flat" cmpd="sng">
            <a:solidFill>
              <a:srgbClr val="800000"/>
            </a:solidFill>
            <a:prstDash val="solid"/>
            <a:round/>
            <a:headEnd type="none" w="med" len="med"/>
            <a:tailEnd type="none" w="med" len="med"/>
          </a:ln>
        </p:spPr>
      </p:cxnSp>
      <p:grpSp>
        <p:nvGrpSpPr>
          <p:cNvPr id="2243" name="Shape 2243"/>
          <p:cNvGrpSpPr/>
          <p:nvPr/>
        </p:nvGrpSpPr>
        <p:grpSpPr>
          <a:xfrm>
            <a:off x="1704975" y="2643188"/>
            <a:ext cx="88900" cy="88900"/>
            <a:chOff x="925" y="1217"/>
            <a:chExt cx="56" cy="56"/>
          </a:xfrm>
        </p:grpSpPr>
        <p:sp>
          <p:nvSpPr>
            <p:cNvPr id="2244" name="Shape 2244"/>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245" name="Shape 2245"/>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246" name="Shape 2246"/>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2247" name="Shape 2247"/>
          <p:cNvSpPr txBox="1"/>
          <p:nvPr/>
        </p:nvSpPr>
        <p:spPr>
          <a:xfrm>
            <a:off x="1898650" y="2543175"/>
            <a:ext cx="222408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L O</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  500 g KClO</a:t>
            </a:r>
            <a:r>
              <a:rPr lang="en-US" sz="1600" b="0" i="0" u="none" strike="noStrike" cap="none" baseline="-25000">
                <a:solidFill>
                  <a:schemeClr val="dk1"/>
                </a:solidFill>
                <a:latin typeface="Arial"/>
                <a:ea typeface="Arial"/>
                <a:cs typeface="Arial"/>
                <a:sym typeface="Arial"/>
              </a:rPr>
              <a:t>3</a:t>
            </a:r>
          </a:p>
        </p:txBody>
      </p:sp>
      <p:sp>
        <p:nvSpPr>
          <p:cNvPr id="2248" name="Shape 2248"/>
          <p:cNvSpPr txBox="1"/>
          <p:nvPr/>
        </p:nvSpPr>
        <p:spPr>
          <a:xfrm>
            <a:off x="4049712" y="2681288"/>
            <a:ext cx="14811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122.5 g KClO</a:t>
            </a:r>
            <a:r>
              <a:rPr lang="en-US" sz="1600" b="0" i="0" u="none" strike="noStrike" cap="none" baseline="-25000">
                <a:solidFill>
                  <a:schemeClr val="dk1"/>
                </a:solidFill>
                <a:latin typeface="Arial"/>
                <a:ea typeface="Arial"/>
                <a:cs typeface="Arial"/>
                <a:sym typeface="Arial"/>
              </a:rPr>
              <a:t>3</a:t>
            </a:r>
          </a:p>
        </p:txBody>
      </p:sp>
      <p:sp>
        <p:nvSpPr>
          <p:cNvPr id="2249" name="Shape 2249"/>
          <p:cNvSpPr txBox="1"/>
          <p:nvPr/>
        </p:nvSpPr>
        <p:spPr>
          <a:xfrm>
            <a:off x="7837488" y="2554288"/>
            <a:ext cx="1219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137 L O</a:t>
            </a:r>
            <a:r>
              <a:rPr lang="en-US" sz="1600" b="0" i="0" u="none" strike="noStrike" cap="none" baseline="-25000">
                <a:solidFill>
                  <a:schemeClr val="dk1"/>
                </a:solidFill>
                <a:latin typeface="Arial"/>
                <a:ea typeface="Arial"/>
                <a:cs typeface="Arial"/>
                <a:sym typeface="Arial"/>
              </a:rPr>
              <a:t>2</a:t>
            </a:r>
          </a:p>
        </p:txBody>
      </p:sp>
      <p:sp>
        <p:nvSpPr>
          <p:cNvPr id="2250" name="Shape 2250"/>
          <p:cNvSpPr/>
          <p:nvPr/>
        </p:nvSpPr>
        <p:spPr>
          <a:xfrm>
            <a:off x="4159250" y="2416175"/>
            <a:ext cx="13001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KClO</a:t>
            </a:r>
            <a:r>
              <a:rPr lang="en-US" sz="1600" b="0" i="0" u="none" strike="noStrike" cap="none" baseline="-25000">
                <a:solidFill>
                  <a:schemeClr val="dk1"/>
                </a:solidFill>
                <a:latin typeface="Arial"/>
                <a:ea typeface="Arial"/>
                <a:cs typeface="Arial"/>
                <a:sym typeface="Arial"/>
              </a:rPr>
              <a:t>3</a:t>
            </a:r>
          </a:p>
        </p:txBody>
      </p:sp>
      <p:sp>
        <p:nvSpPr>
          <p:cNvPr id="2251" name="Shape 2251"/>
          <p:cNvSpPr/>
          <p:nvPr/>
        </p:nvSpPr>
        <p:spPr>
          <a:xfrm>
            <a:off x="5662612" y="2409825"/>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O</a:t>
            </a:r>
            <a:r>
              <a:rPr lang="en-US" sz="1600" b="0" i="0" u="none" strike="noStrike" cap="none" baseline="-25000">
                <a:solidFill>
                  <a:schemeClr val="dk1"/>
                </a:solidFill>
                <a:latin typeface="Arial"/>
                <a:ea typeface="Arial"/>
                <a:cs typeface="Arial"/>
                <a:sym typeface="Arial"/>
              </a:rPr>
              <a:t>2</a:t>
            </a:r>
          </a:p>
        </p:txBody>
      </p:sp>
      <p:grpSp>
        <p:nvGrpSpPr>
          <p:cNvPr id="2252" name="Shape 2252"/>
          <p:cNvGrpSpPr/>
          <p:nvPr/>
        </p:nvGrpSpPr>
        <p:grpSpPr>
          <a:xfrm>
            <a:off x="4103688" y="2454275"/>
            <a:ext cx="1408112" cy="542925"/>
            <a:chOff x="2353" y="2935"/>
            <a:chExt cx="1505" cy="342"/>
          </a:xfrm>
        </p:grpSpPr>
        <p:sp>
          <p:nvSpPr>
            <p:cNvPr id="2253" name="Shape 2253"/>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254" name="Shape 2254"/>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2255" name="Shape 2255"/>
          <p:cNvSpPr/>
          <p:nvPr/>
        </p:nvSpPr>
        <p:spPr>
          <a:xfrm>
            <a:off x="5511800" y="2679700"/>
            <a:ext cx="13001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KClO</a:t>
            </a:r>
            <a:r>
              <a:rPr lang="en-US" sz="1600" b="0" i="0" u="none" strike="noStrike" cap="none" baseline="-25000">
                <a:solidFill>
                  <a:schemeClr val="dk1"/>
                </a:solidFill>
                <a:latin typeface="Arial"/>
                <a:ea typeface="Arial"/>
                <a:cs typeface="Arial"/>
                <a:sym typeface="Arial"/>
              </a:rPr>
              <a:t>3</a:t>
            </a:r>
          </a:p>
        </p:txBody>
      </p:sp>
      <p:cxnSp>
        <p:nvCxnSpPr>
          <p:cNvPr id="2256" name="Shape 2256"/>
          <p:cNvCxnSpPr/>
          <p:nvPr/>
        </p:nvCxnSpPr>
        <p:spPr>
          <a:xfrm rot="10800000" flipH="1">
            <a:off x="3302000" y="2676524"/>
            <a:ext cx="712788" cy="98425"/>
          </a:xfrm>
          <a:prstGeom prst="straightConnector1">
            <a:avLst/>
          </a:prstGeom>
          <a:noFill/>
          <a:ln w="9525" cap="flat" cmpd="sng">
            <a:solidFill>
              <a:srgbClr val="FF0000"/>
            </a:solidFill>
            <a:prstDash val="solid"/>
            <a:round/>
            <a:headEnd type="none" w="med" len="med"/>
            <a:tailEnd type="none" w="med" len="med"/>
          </a:ln>
        </p:spPr>
      </p:cxnSp>
      <p:cxnSp>
        <p:nvCxnSpPr>
          <p:cNvPr id="2257" name="Shape 2257"/>
          <p:cNvCxnSpPr/>
          <p:nvPr/>
        </p:nvCxnSpPr>
        <p:spPr>
          <a:xfrm rot="10800000" flipH="1">
            <a:off x="4705350" y="2816225"/>
            <a:ext cx="723900" cy="96838"/>
          </a:xfrm>
          <a:prstGeom prst="straightConnector1">
            <a:avLst/>
          </a:prstGeom>
          <a:noFill/>
          <a:ln w="9525" cap="flat" cmpd="sng">
            <a:solidFill>
              <a:srgbClr val="FF0000"/>
            </a:solidFill>
            <a:prstDash val="solid"/>
            <a:round/>
            <a:headEnd type="none" w="med" len="med"/>
            <a:tailEnd type="none" w="med" len="med"/>
          </a:ln>
        </p:spPr>
      </p:cxnSp>
      <p:grpSp>
        <p:nvGrpSpPr>
          <p:cNvPr id="2258" name="Shape 2258"/>
          <p:cNvGrpSpPr/>
          <p:nvPr/>
        </p:nvGrpSpPr>
        <p:grpSpPr>
          <a:xfrm>
            <a:off x="5541962" y="2447924"/>
            <a:ext cx="1254125" cy="542925"/>
            <a:chOff x="3884" y="2930"/>
            <a:chExt cx="542" cy="342"/>
          </a:xfrm>
        </p:grpSpPr>
        <p:sp>
          <p:nvSpPr>
            <p:cNvPr id="2259" name="Shape 2259"/>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260" name="Shape 2260"/>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261" name="Shape 2261"/>
          <p:cNvCxnSpPr/>
          <p:nvPr/>
        </p:nvCxnSpPr>
        <p:spPr>
          <a:xfrm rot="10800000" flipH="1">
            <a:off x="4392612" y="2533650"/>
            <a:ext cx="920749" cy="112713"/>
          </a:xfrm>
          <a:prstGeom prst="straightConnector1">
            <a:avLst/>
          </a:prstGeom>
          <a:noFill/>
          <a:ln w="9525" cap="flat" cmpd="sng">
            <a:solidFill>
              <a:srgbClr val="FF0000"/>
            </a:solidFill>
            <a:prstDash val="solid"/>
            <a:round/>
            <a:headEnd type="none" w="med" len="med"/>
            <a:tailEnd type="none" w="med" len="med"/>
          </a:ln>
        </p:spPr>
      </p:cxnSp>
      <p:cxnSp>
        <p:nvCxnSpPr>
          <p:cNvPr id="2262" name="Shape 2262"/>
          <p:cNvCxnSpPr/>
          <p:nvPr/>
        </p:nvCxnSpPr>
        <p:spPr>
          <a:xfrm rot="10800000" flipH="1">
            <a:off x="5775325" y="2805113"/>
            <a:ext cx="866774" cy="101599"/>
          </a:xfrm>
          <a:prstGeom prst="straightConnector1">
            <a:avLst/>
          </a:prstGeom>
          <a:noFill/>
          <a:ln w="9525" cap="flat" cmpd="sng">
            <a:solidFill>
              <a:srgbClr val="FF0000"/>
            </a:solidFill>
            <a:prstDash val="solid"/>
            <a:round/>
            <a:headEnd type="none" w="med" len="med"/>
            <a:tailEnd type="none" w="med" len="med"/>
          </a:ln>
        </p:spPr>
      </p:cxnSp>
      <p:cxnSp>
        <p:nvCxnSpPr>
          <p:cNvPr id="2263" name="Shape 2263"/>
          <p:cNvCxnSpPr/>
          <p:nvPr/>
        </p:nvCxnSpPr>
        <p:spPr>
          <a:xfrm>
            <a:off x="635000" y="2468563"/>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2264" name="Shape 2264"/>
          <p:cNvSpPr/>
          <p:nvPr/>
        </p:nvSpPr>
        <p:spPr>
          <a:xfrm>
            <a:off x="6805613" y="2409825"/>
            <a:ext cx="104298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O</a:t>
            </a:r>
            <a:r>
              <a:rPr lang="en-US" sz="1600" b="0" i="0" u="none" strike="noStrike" cap="none" baseline="-25000">
                <a:solidFill>
                  <a:schemeClr val="dk1"/>
                </a:solidFill>
                <a:latin typeface="Arial"/>
                <a:ea typeface="Arial"/>
                <a:cs typeface="Arial"/>
                <a:sym typeface="Arial"/>
              </a:rPr>
              <a:t>2</a:t>
            </a:r>
          </a:p>
        </p:txBody>
      </p:sp>
      <p:sp>
        <p:nvSpPr>
          <p:cNvPr id="2265" name="Shape 2265"/>
          <p:cNvSpPr/>
          <p:nvPr/>
        </p:nvSpPr>
        <p:spPr>
          <a:xfrm>
            <a:off x="6816725" y="2679700"/>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O</a:t>
            </a:r>
            <a:r>
              <a:rPr lang="en-US" sz="1600" b="0" i="0" u="none" strike="noStrike" cap="none" baseline="-25000">
                <a:solidFill>
                  <a:schemeClr val="dk1"/>
                </a:solidFill>
                <a:latin typeface="Arial"/>
                <a:ea typeface="Arial"/>
                <a:cs typeface="Arial"/>
                <a:sym typeface="Arial"/>
              </a:rPr>
              <a:t>2</a:t>
            </a:r>
          </a:p>
        </p:txBody>
      </p:sp>
      <p:grpSp>
        <p:nvGrpSpPr>
          <p:cNvPr id="2266" name="Shape 2266"/>
          <p:cNvGrpSpPr/>
          <p:nvPr/>
        </p:nvGrpSpPr>
        <p:grpSpPr>
          <a:xfrm>
            <a:off x="6831012" y="2447924"/>
            <a:ext cx="1008061" cy="542925"/>
            <a:chOff x="3884" y="2930"/>
            <a:chExt cx="542" cy="342"/>
          </a:xfrm>
        </p:grpSpPr>
        <p:sp>
          <p:nvSpPr>
            <p:cNvPr id="2267" name="Shape 2267"/>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268" name="Shape 2268"/>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269" name="Shape 2269"/>
          <p:cNvCxnSpPr/>
          <p:nvPr/>
        </p:nvCxnSpPr>
        <p:spPr>
          <a:xfrm rot="10800000" flipH="1">
            <a:off x="5943600" y="2552700"/>
            <a:ext cx="584200" cy="90487"/>
          </a:xfrm>
          <a:prstGeom prst="straightConnector1">
            <a:avLst/>
          </a:prstGeom>
          <a:noFill/>
          <a:ln w="9525" cap="flat" cmpd="sng">
            <a:solidFill>
              <a:srgbClr val="FF0000"/>
            </a:solidFill>
            <a:prstDash val="solid"/>
            <a:round/>
            <a:headEnd type="none" w="med" len="med"/>
            <a:tailEnd type="none" w="med" len="med"/>
          </a:ln>
        </p:spPr>
      </p:cxnSp>
      <p:cxnSp>
        <p:nvCxnSpPr>
          <p:cNvPr id="2270" name="Shape 2270"/>
          <p:cNvCxnSpPr/>
          <p:nvPr/>
        </p:nvCxnSpPr>
        <p:spPr>
          <a:xfrm rot="10800000" flipH="1">
            <a:off x="7100888" y="2814638"/>
            <a:ext cx="584200" cy="100011"/>
          </a:xfrm>
          <a:prstGeom prst="straightConnector1">
            <a:avLst/>
          </a:prstGeom>
          <a:noFill/>
          <a:ln w="9525" cap="flat" cmpd="sng">
            <a:solidFill>
              <a:srgbClr val="FF0000"/>
            </a:solidFill>
            <a:prstDash val="solid"/>
            <a:round/>
            <a:headEnd type="none" w="med" len="med"/>
            <a:tailEnd type="none" w="med" len="med"/>
          </a:ln>
        </p:spPr>
      </p:cxnSp>
      <p:grpSp>
        <p:nvGrpSpPr>
          <p:cNvPr id="2271" name="Shape 2271"/>
          <p:cNvGrpSpPr/>
          <p:nvPr/>
        </p:nvGrpSpPr>
        <p:grpSpPr>
          <a:xfrm>
            <a:off x="558800" y="4799012"/>
            <a:ext cx="1219199" cy="481011"/>
            <a:chOff x="186" y="1092"/>
            <a:chExt cx="767" cy="302"/>
          </a:xfrm>
        </p:grpSpPr>
        <p:cxnSp>
          <p:nvCxnSpPr>
            <p:cNvPr id="2272" name="Shape 2272"/>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273" name="Shape 2273"/>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274" name="Shape 2274"/>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275" name="Shape 2275"/>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276" name="Shape 2276"/>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277" name="Shape 2277"/>
          <p:cNvSpPr/>
          <p:nvPr/>
        </p:nvSpPr>
        <p:spPr>
          <a:xfrm>
            <a:off x="582612" y="474662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278" name="Shape 2278"/>
          <p:cNvSpPr txBox="1"/>
          <p:nvPr/>
        </p:nvSpPr>
        <p:spPr>
          <a:xfrm>
            <a:off x="423862" y="5303837"/>
            <a:ext cx="6730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KClO</a:t>
            </a:r>
            <a:r>
              <a:rPr lang="en-US" sz="1400" b="0" i="0" u="none" strike="noStrike" cap="none" baseline="-25000">
                <a:solidFill>
                  <a:schemeClr val="dk1"/>
                </a:solidFill>
                <a:latin typeface="Arial"/>
                <a:ea typeface="Arial"/>
                <a:cs typeface="Arial"/>
                <a:sym typeface="Arial"/>
              </a:rPr>
              <a:t>3</a:t>
            </a:r>
          </a:p>
        </p:txBody>
      </p:sp>
      <p:sp>
        <p:nvSpPr>
          <p:cNvPr id="2279" name="Shape 2279"/>
          <p:cNvSpPr txBox="1"/>
          <p:nvPr/>
        </p:nvSpPr>
        <p:spPr>
          <a:xfrm>
            <a:off x="1350962" y="5303837"/>
            <a:ext cx="4714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KCl</a:t>
            </a:r>
          </a:p>
        </p:txBody>
      </p:sp>
      <p:cxnSp>
        <p:nvCxnSpPr>
          <p:cNvPr id="2280" name="Shape 2280"/>
          <p:cNvCxnSpPr/>
          <p:nvPr/>
        </p:nvCxnSpPr>
        <p:spPr>
          <a:xfrm>
            <a:off x="892175" y="5032375"/>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2281" name="Shape 2281"/>
          <p:cNvCxnSpPr/>
          <p:nvPr/>
        </p:nvCxnSpPr>
        <p:spPr>
          <a:xfrm rot="10800000" flipH="1">
            <a:off x="1417637" y="4799013"/>
            <a:ext cx="260350" cy="233361"/>
          </a:xfrm>
          <a:prstGeom prst="straightConnector1">
            <a:avLst/>
          </a:prstGeom>
          <a:noFill/>
          <a:ln w="31750" cap="flat" cmpd="sng">
            <a:solidFill>
              <a:srgbClr val="800000"/>
            </a:solidFill>
            <a:prstDash val="solid"/>
            <a:round/>
            <a:headEnd type="none" w="med" len="med"/>
            <a:tailEnd type="none" w="med" len="med"/>
          </a:ln>
        </p:spPr>
      </p:cxnSp>
      <p:grpSp>
        <p:nvGrpSpPr>
          <p:cNvPr id="2282" name="Shape 2282"/>
          <p:cNvGrpSpPr/>
          <p:nvPr/>
        </p:nvGrpSpPr>
        <p:grpSpPr>
          <a:xfrm>
            <a:off x="1646238" y="4743450"/>
            <a:ext cx="88900" cy="88900"/>
            <a:chOff x="925" y="1217"/>
            <a:chExt cx="56" cy="56"/>
          </a:xfrm>
        </p:grpSpPr>
        <p:sp>
          <p:nvSpPr>
            <p:cNvPr id="2283" name="Shape 2283"/>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284" name="Shape 2284"/>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285" name="Shape 2285"/>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2286" name="Shape 2286"/>
          <p:cNvSpPr txBox="1"/>
          <p:nvPr/>
        </p:nvSpPr>
        <p:spPr>
          <a:xfrm>
            <a:off x="1803400" y="4895850"/>
            <a:ext cx="21986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KCl = 500 g KClO</a:t>
            </a:r>
            <a:r>
              <a:rPr lang="en-US" sz="1600" b="0" i="0" u="none" strike="noStrike" cap="none" baseline="-25000">
                <a:solidFill>
                  <a:schemeClr val="dk1"/>
                </a:solidFill>
                <a:latin typeface="Arial"/>
                <a:ea typeface="Arial"/>
                <a:cs typeface="Arial"/>
                <a:sym typeface="Arial"/>
              </a:rPr>
              <a:t>3</a:t>
            </a:r>
          </a:p>
        </p:txBody>
      </p:sp>
      <p:sp>
        <p:nvSpPr>
          <p:cNvPr id="2287" name="Shape 2287"/>
          <p:cNvSpPr txBox="1"/>
          <p:nvPr/>
        </p:nvSpPr>
        <p:spPr>
          <a:xfrm>
            <a:off x="3992562" y="5033962"/>
            <a:ext cx="14811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122.5 g KClO</a:t>
            </a:r>
            <a:r>
              <a:rPr lang="en-US" sz="1600" b="0" i="0" u="none" strike="noStrike" cap="none" baseline="-25000">
                <a:solidFill>
                  <a:schemeClr val="dk1"/>
                </a:solidFill>
                <a:latin typeface="Arial"/>
                <a:ea typeface="Arial"/>
                <a:cs typeface="Arial"/>
                <a:sym typeface="Arial"/>
              </a:rPr>
              <a:t>3</a:t>
            </a:r>
          </a:p>
        </p:txBody>
      </p:sp>
      <p:sp>
        <p:nvSpPr>
          <p:cNvPr id="2288" name="Shape 2288"/>
          <p:cNvSpPr txBox="1"/>
          <p:nvPr/>
        </p:nvSpPr>
        <p:spPr>
          <a:xfrm>
            <a:off x="7866063" y="4906962"/>
            <a:ext cx="12509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304 g KCl</a:t>
            </a:r>
          </a:p>
        </p:txBody>
      </p:sp>
      <p:sp>
        <p:nvSpPr>
          <p:cNvPr id="2289" name="Shape 2289"/>
          <p:cNvSpPr/>
          <p:nvPr/>
        </p:nvSpPr>
        <p:spPr>
          <a:xfrm>
            <a:off x="4102100" y="4768850"/>
            <a:ext cx="13001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KClO</a:t>
            </a:r>
            <a:r>
              <a:rPr lang="en-US" sz="1600" b="0" i="0" u="none" strike="noStrike" cap="none" baseline="-25000">
                <a:solidFill>
                  <a:schemeClr val="dk1"/>
                </a:solidFill>
                <a:latin typeface="Arial"/>
                <a:ea typeface="Arial"/>
                <a:cs typeface="Arial"/>
                <a:sym typeface="Arial"/>
              </a:rPr>
              <a:t>3</a:t>
            </a:r>
          </a:p>
        </p:txBody>
      </p:sp>
      <p:sp>
        <p:nvSpPr>
          <p:cNvPr id="2290" name="Shape 2290"/>
          <p:cNvSpPr/>
          <p:nvPr/>
        </p:nvSpPr>
        <p:spPr>
          <a:xfrm>
            <a:off x="5605462" y="4762500"/>
            <a:ext cx="10636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KCl</a:t>
            </a:r>
          </a:p>
        </p:txBody>
      </p:sp>
      <p:grpSp>
        <p:nvGrpSpPr>
          <p:cNvPr id="2291" name="Shape 2291"/>
          <p:cNvGrpSpPr/>
          <p:nvPr/>
        </p:nvGrpSpPr>
        <p:grpSpPr>
          <a:xfrm>
            <a:off x="4046538" y="4806950"/>
            <a:ext cx="1408112" cy="542925"/>
            <a:chOff x="2353" y="2935"/>
            <a:chExt cx="1505" cy="342"/>
          </a:xfrm>
        </p:grpSpPr>
        <p:sp>
          <p:nvSpPr>
            <p:cNvPr id="2292" name="Shape 2292"/>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293" name="Shape 2293"/>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2294" name="Shape 2294"/>
          <p:cNvSpPr/>
          <p:nvPr/>
        </p:nvSpPr>
        <p:spPr>
          <a:xfrm>
            <a:off x="5454650" y="5032375"/>
            <a:ext cx="13001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KClO</a:t>
            </a:r>
            <a:r>
              <a:rPr lang="en-US" sz="1600" b="0" i="0" u="none" strike="noStrike" cap="none" baseline="-25000">
                <a:solidFill>
                  <a:schemeClr val="dk1"/>
                </a:solidFill>
                <a:latin typeface="Arial"/>
                <a:ea typeface="Arial"/>
                <a:cs typeface="Arial"/>
                <a:sym typeface="Arial"/>
              </a:rPr>
              <a:t>3</a:t>
            </a:r>
          </a:p>
        </p:txBody>
      </p:sp>
      <p:cxnSp>
        <p:nvCxnSpPr>
          <p:cNvPr id="2295" name="Shape 2295"/>
          <p:cNvCxnSpPr/>
          <p:nvPr/>
        </p:nvCxnSpPr>
        <p:spPr>
          <a:xfrm rot="10800000" flipH="1">
            <a:off x="3302000" y="5029199"/>
            <a:ext cx="712788" cy="98425"/>
          </a:xfrm>
          <a:prstGeom prst="straightConnector1">
            <a:avLst/>
          </a:prstGeom>
          <a:noFill/>
          <a:ln w="9525" cap="flat" cmpd="sng">
            <a:solidFill>
              <a:srgbClr val="FF0000"/>
            </a:solidFill>
            <a:prstDash val="solid"/>
            <a:round/>
            <a:headEnd type="none" w="med" len="med"/>
            <a:tailEnd type="none" w="med" len="med"/>
          </a:ln>
        </p:spPr>
      </p:cxnSp>
      <p:cxnSp>
        <p:nvCxnSpPr>
          <p:cNvPr id="2296" name="Shape 2296"/>
          <p:cNvCxnSpPr/>
          <p:nvPr/>
        </p:nvCxnSpPr>
        <p:spPr>
          <a:xfrm rot="10800000" flipH="1">
            <a:off x="4648200" y="5168899"/>
            <a:ext cx="723900" cy="96838"/>
          </a:xfrm>
          <a:prstGeom prst="straightConnector1">
            <a:avLst/>
          </a:prstGeom>
          <a:noFill/>
          <a:ln w="9525" cap="flat" cmpd="sng">
            <a:solidFill>
              <a:srgbClr val="FF0000"/>
            </a:solidFill>
            <a:prstDash val="solid"/>
            <a:round/>
            <a:headEnd type="none" w="med" len="med"/>
            <a:tailEnd type="none" w="med" len="med"/>
          </a:ln>
        </p:spPr>
      </p:cxnSp>
      <p:grpSp>
        <p:nvGrpSpPr>
          <p:cNvPr id="2297" name="Shape 2297"/>
          <p:cNvGrpSpPr/>
          <p:nvPr/>
        </p:nvGrpSpPr>
        <p:grpSpPr>
          <a:xfrm>
            <a:off x="5484812" y="4800599"/>
            <a:ext cx="1254125" cy="542925"/>
            <a:chOff x="3884" y="2930"/>
            <a:chExt cx="542" cy="342"/>
          </a:xfrm>
        </p:grpSpPr>
        <p:sp>
          <p:nvSpPr>
            <p:cNvPr id="2298" name="Shape 2298"/>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299" name="Shape 2299"/>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300" name="Shape 2300"/>
          <p:cNvCxnSpPr/>
          <p:nvPr/>
        </p:nvCxnSpPr>
        <p:spPr>
          <a:xfrm rot="10800000" flipH="1">
            <a:off x="4335462" y="4886324"/>
            <a:ext cx="920749" cy="112713"/>
          </a:xfrm>
          <a:prstGeom prst="straightConnector1">
            <a:avLst/>
          </a:prstGeom>
          <a:noFill/>
          <a:ln w="9525" cap="flat" cmpd="sng">
            <a:solidFill>
              <a:srgbClr val="FF0000"/>
            </a:solidFill>
            <a:prstDash val="solid"/>
            <a:round/>
            <a:headEnd type="none" w="med" len="med"/>
            <a:tailEnd type="none" w="med" len="med"/>
          </a:ln>
        </p:spPr>
      </p:cxnSp>
      <p:cxnSp>
        <p:nvCxnSpPr>
          <p:cNvPr id="2301" name="Shape 2301"/>
          <p:cNvCxnSpPr/>
          <p:nvPr/>
        </p:nvCxnSpPr>
        <p:spPr>
          <a:xfrm rot="10800000" flipH="1">
            <a:off x="5721350" y="5148262"/>
            <a:ext cx="879474" cy="120649"/>
          </a:xfrm>
          <a:prstGeom prst="straightConnector1">
            <a:avLst/>
          </a:prstGeom>
          <a:noFill/>
          <a:ln w="9525" cap="flat" cmpd="sng">
            <a:solidFill>
              <a:srgbClr val="FF0000"/>
            </a:solidFill>
            <a:prstDash val="solid"/>
            <a:round/>
            <a:headEnd type="none" w="med" len="med"/>
            <a:tailEnd type="none" w="med" len="med"/>
          </a:ln>
        </p:spPr>
      </p:cxnSp>
      <p:cxnSp>
        <p:nvCxnSpPr>
          <p:cNvPr id="2302" name="Shape 2302"/>
          <p:cNvCxnSpPr/>
          <p:nvPr/>
        </p:nvCxnSpPr>
        <p:spPr>
          <a:xfrm>
            <a:off x="635000" y="4821237"/>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2303" name="Shape 2303"/>
          <p:cNvSpPr/>
          <p:nvPr/>
        </p:nvSpPr>
        <p:spPr>
          <a:xfrm>
            <a:off x="6748463" y="4762500"/>
            <a:ext cx="11318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74.5 g KCl</a:t>
            </a:r>
          </a:p>
        </p:txBody>
      </p:sp>
      <p:sp>
        <p:nvSpPr>
          <p:cNvPr id="2304" name="Shape 2304"/>
          <p:cNvSpPr/>
          <p:nvPr/>
        </p:nvSpPr>
        <p:spPr>
          <a:xfrm>
            <a:off x="6781800" y="5032375"/>
            <a:ext cx="10636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KCl</a:t>
            </a:r>
          </a:p>
        </p:txBody>
      </p:sp>
      <p:grpSp>
        <p:nvGrpSpPr>
          <p:cNvPr id="2305" name="Shape 2305"/>
          <p:cNvGrpSpPr/>
          <p:nvPr/>
        </p:nvGrpSpPr>
        <p:grpSpPr>
          <a:xfrm>
            <a:off x="6773862" y="4800599"/>
            <a:ext cx="1106486" cy="542925"/>
            <a:chOff x="3884" y="2930"/>
            <a:chExt cx="542" cy="342"/>
          </a:xfrm>
        </p:grpSpPr>
        <p:sp>
          <p:nvSpPr>
            <p:cNvPr id="2306" name="Shape 2306"/>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307" name="Shape 2307"/>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308" name="Shape 2308"/>
          <p:cNvCxnSpPr/>
          <p:nvPr/>
        </p:nvCxnSpPr>
        <p:spPr>
          <a:xfrm rot="10800000" flipH="1">
            <a:off x="5886450" y="4879974"/>
            <a:ext cx="688975" cy="115888"/>
          </a:xfrm>
          <a:prstGeom prst="straightConnector1">
            <a:avLst/>
          </a:prstGeom>
          <a:noFill/>
          <a:ln w="9525" cap="flat" cmpd="sng">
            <a:solidFill>
              <a:srgbClr val="FF0000"/>
            </a:solidFill>
            <a:prstDash val="solid"/>
            <a:round/>
            <a:headEnd type="none" w="med" len="med"/>
            <a:tailEnd type="none" w="med" len="med"/>
          </a:ln>
        </p:spPr>
      </p:cxnSp>
      <p:cxnSp>
        <p:nvCxnSpPr>
          <p:cNvPr id="2309" name="Shape 2309"/>
          <p:cNvCxnSpPr/>
          <p:nvPr/>
        </p:nvCxnSpPr>
        <p:spPr>
          <a:xfrm rot="10800000" flipH="1">
            <a:off x="7046913" y="5146675"/>
            <a:ext cx="698500" cy="120649"/>
          </a:xfrm>
          <a:prstGeom prst="straightConnector1">
            <a:avLst/>
          </a:prstGeom>
          <a:noFill/>
          <a:ln w="9525" cap="flat" cmpd="sng">
            <a:solidFill>
              <a:srgbClr val="FF0000"/>
            </a:solidFill>
            <a:prstDash val="solid"/>
            <a:round/>
            <a:headEnd type="none" w="med" len="med"/>
            <a:tailEnd type="none" w="med" len="med"/>
          </a:ln>
        </p:spPr>
      </p:cxnSp>
      <p:sp>
        <p:nvSpPr>
          <p:cNvPr id="2310" name="Shape 2310"/>
          <p:cNvSpPr txBox="1"/>
          <p:nvPr/>
        </p:nvSpPr>
        <p:spPr>
          <a:xfrm>
            <a:off x="8107363" y="4922837"/>
            <a:ext cx="7445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(304 g)</a:t>
            </a:r>
          </a:p>
        </p:txBody>
      </p:sp>
      <p:sp>
        <p:nvSpPr>
          <p:cNvPr id="2311" name="Shape 2311"/>
          <p:cNvSpPr txBox="1"/>
          <p:nvPr/>
        </p:nvSpPr>
        <p:spPr>
          <a:xfrm>
            <a:off x="6167437" y="2054225"/>
            <a:ext cx="7445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(196 g)</a:t>
            </a:r>
          </a:p>
        </p:txBody>
      </p:sp>
      <p:sp>
        <p:nvSpPr>
          <p:cNvPr id="2312" name="Shape 2312"/>
          <p:cNvSpPr txBox="1"/>
          <p:nvPr/>
        </p:nvSpPr>
        <p:spPr>
          <a:xfrm>
            <a:off x="1719263" y="3744912"/>
            <a:ext cx="19557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O</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  137 L O</a:t>
            </a:r>
            <a:r>
              <a:rPr lang="en-US" sz="1600" b="0" i="0" u="none" strike="noStrike" cap="none" baseline="-25000">
                <a:solidFill>
                  <a:schemeClr val="dk1"/>
                </a:solidFill>
                <a:latin typeface="Arial"/>
                <a:ea typeface="Arial"/>
                <a:cs typeface="Arial"/>
                <a:sym typeface="Arial"/>
              </a:rPr>
              <a:t>2</a:t>
            </a:r>
          </a:p>
        </p:txBody>
      </p:sp>
      <p:sp>
        <p:nvSpPr>
          <p:cNvPr id="2313" name="Shape 2313"/>
          <p:cNvSpPr txBox="1"/>
          <p:nvPr/>
        </p:nvSpPr>
        <p:spPr>
          <a:xfrm>
            <a:off x="3705225" y="3879850"/>
            <a:ext cx="10429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O</a:t>
            </a:r>
            <a:r>
              <a:rPr lang="en-US" sz="1600" b="0" i="0" u="none" strike="noStrike" cap="none" baseline="-25000">
                <a:solidFill>
                  <a:schemeClr val="dk1"/>
                </a:solidFill>
                <a:latin typeface="Arial"/>
                <a:ea typeface="Arial"/>
                <a:cs typeface="Arial"/>
                <a:sym typeface="Arial"/>
              </a:rPr>
              <a:t>2</a:t>
            </a:r>
          </a:p>
        </p:txBody>
      </p:sp>
      <p:sp>
        <p:nvSpPr>
          <p:cNvPr id="2314" name="Shape 2314"/>
          <p:cNvSpPr txBox="1"/>
          <p:nvPr/>
        </p:nvSpPr>
        <p:spPr>
          <a:xfrm>
            <a:off x="5722937" y="3746500"/>
            <a:ext cx="1219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196 g O</a:t>
            </a:r>
            <a:r>
              <a:rPr lang="en-US" sz="1600" b="0" i="0" u="none" strike="noStrike" cap="none" baseline="-25000">
                <a:solidFill>
                  <a:schemeClr val="dk1"/>
                </a:solidFill>
                <a:latin typeface="Arial"/>
                <a:ea typeface="Arial"/>
                <a:cs typeface="Arial"/>
                <a:sym typeface="Arial"/>
              </a:rPr>
              <a:t>2</a:t>
            </a:r>
          </a:p>
        </p:txBody>
      </p:sp>
      <p:sp>
        <p:nvSpPr>
          <p:cNvPr id="2315" name="Shape 2315"/>
          <p:cNvSpPr/>
          <p:nvPr/>
        </p:nvSpPr>
        <p:spPr>
          <a:xfrm>
            <a:off x="3744912" y="3614737"/>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O</a:t>
            </a:r>
            <a:r>
              <a:rPr lang="en-US" sz="1600" b="0" i="0" u="none" strike="noStrike" cap="none" baseline="-25000">
                <a:solidFill>
                  <a:schemeClr val="dk1"/>
                </a:solidFill>
                <a:latin typeface="Arial"/>
                <a:ea typeface="Arial"/>
                <a:cs typeface="Arial"/>
                <a:sym typeface="Arial"/>
              </a:rPr>
              <a:t>2</a:t>
            </a:r>
          </a:p>
        </p:txBody>
      </p:sp>
      <p:sp>
        <p:nvSpPr>
          <p:cNvPr id="2316" name="Shape 2316"/>
          <p:cNvSpPr/>
          <p:nvPr/>
        </p:nvSpPr>
        <p:spPr>
          <a:xfrm>
            <a:off x="4811712" y="3608387"/>
            <a:ext cx="8731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32 g O</a:t>
            </a:r>
            <a:r>
              <a:rPr lang="en-US" sz="1600" b="0" i="0" u="none" strike="noStrike" cap="none" baseline="-25000">
                <a:solidFill>
                  <a:schemeClr val="dk1"/>
                </a:solidFill>
                <a:latin typeface="Arial"/>
                <a:ea typeface="Arial"/>
                <a:cs typeface="Arial"/>
                <a:sym typeface="Arial"/>
              </a:rPr>
              <a:t>2</a:t>
            </a:r>
          </a:p>
        </p:txBody>
      </p:sp>
      <p:grpSp>
        <p:nvGrpSpPr>
          <p:cNvPr id="2317" name="Shape 2317"/>
          <p:cNvGrpSpPr/>
          <p:nvPr/>
        </p:nvGrpSpPr>
        <p:grpSpPr>
          <a:xfrm>
            <a:off x="3724275" y="3652838"/>
            <a:ext cx="1017588" cy="542925"/>
            <a:chOff x="2353" y="2935"/>
            <a:chExt cx="1505" cy="342"/>
          </a:xfrm>
        </p:grpSpPr>
        <p:sp>
          <p:nvSpPr>
            <p:cNvPr id="2318" name="Shape 2318"/>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319" name="Shape 2319"/>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2320" name="Shape 2320"/>
          <p:cNvSpPr/>
          <p:nvPr/>
        </p:nvSpPr>
        <p:spPr>
          <a:xfrm>
            <a:off x="4752975" y="3878262"/>
            <a:ext cx="9747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O</a:t>
            </a:r>
            <a:r>
              <a:rPr lang="en-US" sz="1600" b="0" i="0" u="none" strike="noStrike" cap="none" baseline="-25000">
                <a:solidFill>
                  <a:schemeClr val="dk1"/>
                </a:solidFill>
                <a:latin typeface="Arial"/>
                <a:ea typeface="Arial"/>
                <a:cs typeface="Arial"/>
                <a:sym typeface="Arial"/>
              </a:rPr>
              <a:t>2</a:t>
            </a:r>
          </a:p>
        </p:txBody>
      </p:sp>
      <p:grpSp>
        <p:nvGrpSpPr>
          <p:cNvPr id="2321" name="Shape 2321"/>
          <p:cNvGrpSpPr/>
          <p:nvPr/>
        </p:nvGrpSpPr>
        <p:grpSpPr>
          <a:xfrm>
            <a:off x="4783137" y="3646487"/>
            <a:ext cx="935037" cy="542925"/>
            <a:chOff x="3884" y="2930"/>
            <a:chExt cx="542" cy="342"/>
          </a:xfrm>
        </p:grpSpPr>
        <p:sp>
          <p:nvSpPr>
            <p:cNvPr id="2322" name="Shape 2322"/>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323" name="Shape 2323"/>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324" name="Shape 2324"/>
          <p:cNvCxnSpPr/>
          <p:nvPr/>
        </p:nvCxnSpPr>
        <p:spPr>
          <a:xfrm rot="10800000" flipH="1">
            <a:off x="3140075" y="3879849"/>
            <a:ext cx="457200" cy="112713"/>
          </a:xfrm>
          <a:prstGeom prst="straightConnector1">
            <a:avLst/>
          </a:prstGeom>
          <a:noFill/>
          <a:ln w="9525" cap="flat" cmpd="sng">
            <a:solidFill>
              <a:srgbClr val="FF0000"/>
            </a:solidFill>
            <a:prstDash val="solid"/>
            <a:round/>
            <a:headEnd type="none" w="med" len="med"/>
            <a:tailEnd type="none" w="med" len="med"/>
          </a:ln>
        </p:spPr>
      </p:cxnSp>
      <p:cxnSp>
        <p:nvCxnSpPr>
          <p:cNvPr id="2325" name="Shape 2325"/>
          <p:cNvCxnSpPr/>
          <p:nvPr/>
        </p:nvCxnSpPr>
        <p:spPr>
          <a:xfrm rot="10800000" flipH="1">
            <a:off x="4030662" y="4016374"/>
            <a:ext cx="457200" cy="112713"/>
          </a:xfrm>
          <a:prstGeom prst="straightConnector1">
            <a:avLst/>
          </a:prstGeom>
          <a:noFill/>
          <a:ln w="9525" cap="flat" cmpd="sng">
            <a:solidFill>
              <a:srgbClr val="FF0000"/>
            </a:solidFill>
            <a:prstDash val="solid"/>
            <a:round/>
            <a:headEnd type="none" w="med" len="med"/>
            <a:tailEnd type="none" w="med" len="med"/>
          </a:ln>
        </p:spPr>
      </p:cxnSp>
      <p:cxnSp>
        <p:nvCxnSpPr>
          <p:cNvPr id="2326" name="Shape 2326"/>
          <p:cNvCxnSpPr/>
          <p:nvPr/>
        </p:nvCxnSpPr>
        <p:spPr>
          <a:xfrm rot="10800000" flipH="1">
            <a:off x="5014912" y="4008438"/>
            <a:ext cx="517524" cy="112711"/>
          </a:xfrm>
          <a:prstGeom prst="straightConnector1">
            <a:avLst/>
          </a:prstGeom>
          <a:noFill/>
          <a:ln w="9525" cap="flat" cmpd="sng">
            <a:solidFill>
              <a:srgbClr val="FF0000"/>
            </a:solidFill>
            <a:prstDash val="solid"/>
            <a:round/>
            <a:headEnd type="none" w="med" len="med"/>
            <a:tailEnd type="none" w="med" len="med"/>
          </a:ln>
        </p:spPr>
      </p:cxnSp>
      <p:cxnSp>
        <p:nvCxnSpPr>
          <p:cNvPr id="2327" name="Shape 2327"/>
          <p:cNvCxnSpPr/>
          <p:nvPr/>
        </p:nvCxnSpPr>
        <p:spPr>
          <a:xfrm rot="10800000" flipH="1">
            <a:off x="4048125" y="3738563"/>
            <a:ext cx="517524" cy="112711"/>
          </a:xfrm>
          <a:prstGeom prst="straightConnector1">
            <a:avLst/>
          </a:prstGeom>
          <a:noFill/>
          <a:ln w="9525" cap="flat" cmpd="sng">
            <a:solidFill>
              <a:srgbClr val="FF0000"/>
            </a:solidFill>
            <a:prstDash val="solid"/>
            <a:round/>
            <a:headEnd type="none" w="med" len="med"/>
            <a:tailEnd type="none" w="med" len="med"/>
          </a:ln>
        </p:spPr>
      </p:cxnSp>
      <p:sp>
        <p:nvSpPr>
          <p:cNvPr id="2328" name="Shape 2328"/>
          <p:cNvSpPr txBox="1"/>
          <p:nvPr/>
        </p:nvSpPr>
        <p:spPr>
          <a:xfrm>
            <a:off x="8204200" y="2574925"/>
            <a:ext cx="62706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137 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3"/>
                                        </p:tgtEl>
                                        <p:attrNameLst>
                                          <p:attrName>style.visibility</p:attrName>
                                        </p:attrNameLst>
                                      </p:cBhvr>
                                      <p:to>
                                        <p:strVal val="visible"/>
                                      </p:to>
                                    </p:set>
                                    <p:animEffect transition="in" filter="fade">
                                      <p:cBhvr>
                                        <p:cTn id="7" dur="500"/>
                                        <p:tgtEl>
                                          <p:spTgt spid="2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4"/>
                                        </p:tgtEl>
                                        <p:attrNameLst>
                                          <p:attrName>style.visibility</p:attrName>
                                        </p:attrNameLst>
                                      </p:cBhvr>
                                      <p:to>
                                        <p:strVal val="visible"/>
                                      </p:to>
                                    </p:set>
                                    <p:animEffect transition="in" filter="fade">
                                      <p:cBhvr>
                                        <p:cTn id="12" dur="500"/>
                                        <p:tgtEl>
                                          <p:spTgt spid="22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5"/>
                                        </p:tgtEl>
                                        <p:attrNameLst>
                                          <p:attrName>style.visibility</p:attrName>
                                        </p:attrNameLst>
                                      </p:cBhvr>
                                      <p:to>
                                        <p:strVal val="visible"/>
                                      </p:to>
                                    </p:set>
                                    <p:animEffect transition="in" filter="fade">
                                      <p:cBhvr>
                                        <p:cTn id="17" dur="1000"/>
                                        <p:tgtEl>
                                          <p:spTgt spid="222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226"/>
                                        </p:tgtEl>
                                        <p:attrNameLst>
                                          <p:attrName>style.visibility</p:attrName>
                                        </p:attrNameLst>
                                      </p:cBhvr>
                                      <p:to>
                                        <p:strVal val="visible"/>
                                      </p:to>
                                    </p:set>
                                    <p:anim calcmode="lin" valueType="num">
                                      <p:cBhvr additive="base">
                                        <p:cTn id="22" dur="500"/>
                                        <p:tgtEl>
                                          <p:spTgt spid="2226"/>
                                        </p:tgtEl>
                                        <p:attrNameLst>
                                          <p:attrName>ppt_w</p:attrName>
                                        </p:attrNameLst>
                                      </p:cBhvr>
                                      <p:tavLst>
                                        <p:tav tm="0">
                                          <p:val>
                                            <p:strVal val="0"/>
                                          </p:val>
                                        </p:tav>
                                        <p:tav tm="100000">
                                          <p:val>
                                            <p:strVal val="#ppt_w"/>
                                          </p:val>
                                        </p:tav>
                                      </p:tavLst>
                                    </p:anim>
                                    <p:anim calcmode="lin" valueType="num">
                                      <p:cBhvr additive="base">
                                        <p:cTn id="23" dur="500"/>
                                        <p:tgtEl>
                                          <p:spTgt spid="2226"/>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227"/>
                                        </p:tgtEl>
                                        <p:attrNameLst>
                                          <p:attrName>style.visibility</p:attrName>
                                        </p:attrNameLst>
                                      </p:cBhvr>
                                      <p:to>
                                        <p:strVal val="visible"/>
                                      </p:to>
                                    </p:set>
                                    <p:anim calcmode="lin" valueType="num">
                                      <p:cBhvr additive="base">
                                        <p:cTn id="28" dur="500"/>
                                        <p:tgtEl>
                                          <p:spTgt spid="2227"/>
                                        </p:tgtEl>
                                        <p:attrNameLst>
                                          <p:attrName>ppt_w</p:attrName>
                                        </p:attrNameLst>
                                      </p:cBhvr>
                                      <p:tavLst>
                                        <p:tav tm="0">
                                          <p:val>
                                            <p:strVal val="0"/>
                                          </p:val>
                                        </p:tav>
                                        <p:tav tm="100000">
                                          <p:val>
                                            <p:strVal val="#ppt_w"/>
                                          </p:val>
                                        </p:tav>
                                      </p:tavLst>
                                    </p:anim>
                                    <p:anim calcmode="lin" valueType="num">
                                      <p:cBhvr additive="base">
                                        <p:cTn id="29" dur="500"/>
                                        <p:tgtEl>
                                          <p:spTgt spid="2227"/>
                                        </p:tgtEl>
                                        <p:attrNameLst>
                                          <p:attrName>ppt_h</p:attrName>
                                        </p:attrNameLst>
                                      </p:cBhvr>
                                      <p:tavLst>
                                        <p:tav tm="0">
                                          <p:val>
                                            <p:str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2228"/>
                                        </p:tgtEl>
                                        <p:attrNameLst>
                                          <p:attrName>style.visibility</p:attrName>
                                        </p:attrNameLst>
                                      </p:cBhvr>
                                      <p:to>
                                        <p:strVal val="visible"/>
                                      </p:to>
                                    </p:set>
                                    <p:anim calcmode="lin" valueType="num">
                                      <p:cBhvr additive="base">
                                        <p:cTn id="34" dur="500"/>
                                        <p:tgtEl>
                                          <p:spTgt spid="2228"/>
                                        </p:tgtEl>
                                        <p:attrNameLst>
                                          <p:attrName>ppt_w</p:attrName>
                                        </p:attrNameLst>
                                      </p:cBhvr>
                                      <p:tavLst>
                                        <p:tav tm="0">
                                          <p:val>
                                            <p:strVal val="0"/>
                                          </p:val>
                                        </p:tav>
                                        <p:tav tm="100000">
                                          <p:val>
                                            <p:strVal val="#ppt_w"/>
                                          </p:val>
                                        </p:tav>
                                      </p:tavLst>
                                    </p:anim>
                                    <p:anim calcmode="lin" valueType="num">
                                      <p:cBhvr additive="base">
                                        <p:cTn id="35" dur="500"/>
                                        <p:tgtEl>
                                          <p:spTgt spid="2228"/>
                                        </p:tgtEl>
                                        <p:attrNameLst>
                                          <p:attrName>ppt_h</p:attrName>
                                        </p:attrNameLst>
                                      </p:cBhvr>
                                      <p:tavLst>
                                        <p:tav tm="0">
                                          <p:val>
                                            <p:str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29"/>
                                        </p:tgtEl>
                                        <p:attrNameLst>
                                          <p:attrName>style.visibility</p:attrName>
                                        </p:attrNameLst>
                                      </p:cBhvr>
                                      <p:to>
                                        <p:strVal val="visible"/>
                                      </p:to>
                                    </p:set>
                                    <p:animEffect transition="in" filter="fade">
                                      <p:cBhvr>
                                        <p:cTn id="40" dur="1000"/>
                                        <p:tgtEl>
                                          <p:spTgt spid="22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30"/>
                                        </p:tgtEl>
                                        <p:attrNameLst>
                                          <p:attrName>style.visibility</p:attrName>
                                        </p:attrNameLst>
                                      </p:cBhvr>
                                      <p:to>
                                        <p:strVal val="visible"/>
                                      </p:to>
                                    </p:set>
                                    <p:animEffect transition="in" filter="fade">
                                      <p:cBhvr>
                                        <p:cTn id="45" dur="1000"/>
                                        <p:tgtEl>
                                          <p:spTgt spid="22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31"/>
                                        </p:tgtEl>
                                        <p:attrNameLst>
                                          <p:attrName>style.visibility</p:attrName>
                                        </p:attrNameLst>
                                      </p:cBhvr>
                                      <p:to>
                                        <p:strVal val="visible"/>
                                      </p:to>
                                    </p:set>
                                    <p:animEffect transition="in" filter="fade">
                                      <p:cBhvr>
                                        <p:cTn id="50" dur="1000"/>
                                        <p:tgtEl>
                                          <p:spTgt spid="22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32"/>
                                        </p:tgtEl>
                                        <p:attrNameLst>
                                          <p:attrName>style.visibility</p:attrName>
                                        </p:attrNameLst>
                                      </p:cBhvr>
                                      <p:to>
                                        <p:strVal val="visible"/>
                                      </p:to>
                                    </p:set>
                                    <p:animEffect transition="in" filter="fade">
                                      <p:cBhvr>
                                        <p:cTn id="55" dur="500"/>
                                        <p:tgtEl>
                                          <p:spTgt spid="22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39"/>
                                        </p:tgtEl>
                                        <p:attrNameLst>
                                          <p:attrName>style.visibility</p:attrName>
                                        </p:attrNameLst>
                                      </p:cBhvr>
                                      <p:to>
                                        <p:strVal val="visible"/>
                                      </p:to>
                                    </p:set>
                                    <p:animEffect transition="in" filter="fade">
                                      <p:cBhvr>
                                        <p:cTn id="60" dur="1000"/>
                                        <p:tgtEl>
                                          <p:spTgt spid="223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240"/>
                                        </p:tgtEl>
                                        <p:attrNameLst>
                                          <p:attrName>style.visibility</p:attrName>
                                        </p:attrNameLst>
                                      </p:cBhvr>
                                      <p:to>
                                        <p:strVal val="visible"/>
                                      </p:to>
                                    </p:set>
                                    <p:animEffect transition="in" filter="fade">
                                      <p:cBhvr>
                                        <p:cTn id="65" dur="1000"/>
                                        <p:tgtEl>
                                          <p:spTgt spid="2240"/>
                                        </p:tgtEl>
                                      </p:cBhvr>
                                    </p:animEffec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2238"/>
                                        </p:tgtEl>
                                        <p:attrNameLst>
                                          <p:attrName>style.visibility</p:attrName>
                                        </p:attrNameLst>
                                      </p:cBhvr>
                                      <p:to>
                                        <p:strVal val="visible"/>
                                      </p:to>
                                    </p:set>
                                    <p:anim calcmode="lin" valueType="num">
                                      <p:cBhvr additive="base">
                                        <p:cTn id="70" dur="500"/>
                                        <p:tgtEl>
                                          <p:spTgt spid="2238"/>
                                        </p:tgtEl>
                                        <p:attrNameLst>
                                          <p:attrName>ppt_w</p:attrName>
                                        </p:attrNameLst>
                                      </p:cBhvr>
                                      <p:tavLst>
                                        <p:tav tm="0">
                                          <p:val>
                                            <p:strVal val="0"/>
                                          </p:val>
                                        </p:tav>
                                        <p:tav tm="100000">
                                          <p:val>
                                            <p:strVal val="#ppt_w"/>
                                          </p:val>
                                        </p:tav>
                                      </p:tavLst>
                                    </p:anim>
                                    <p:anim calcmode="lin" valueType="num">
                                      <p:cBhvr additive="base">
                                        <p:cTn id="71" dur="500"/>
                                        <p:tgtEl>
                                          <p:spTgt spid="2238"/>
                                        </p:tgtEl>
                                        <p:attrNameLst>
                                          <p:attrName>ppt_h</p:attrName>
                                        </p:attrNameLst>
                                      </p:cBhvr>
                                      <p:tavLst>
                                        <p:tav tm="0">
                                          <p:val>
                                            <p:str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2243"/>
                                        </p:tgtEl>
                                        <p:attrNameLst>
                                          <p:attrName>style.visibility</p:attrName>
                                        </p:attrNameLst>
                                      </p:cBhvr>
                                      <p:to>
                                        <p:strVal val="visible"/>
                                      </p:to>
                                    </p:set>
                                    <p:anim calcmode="lin" valueType="num">
                                      <p:cBhvr additive="base">
                                        <p:cTn id="76" dur="500"/>
                                        <p:tgtEl>
                                          <p:spTgt spid="2243"/>
                                        </p:tgtEl>
                                        <p:attrNameLst>
                                          <p:attrName>ppt_w</p:attrName>
                                        </p:attrNameLst>
                                      </p:cBhvr>
                                      <p:tavLst>
                                        <p:tav tm="0">
                                          <p:val>
                                            <p:strVal val="0"/>
                                          </p:val>
                                        </p:tav>
                                        <p:tav tm="100000">
                                          <p:val>
                                            <p:strVal val="#ppt_w"/>
                                          </p:val>
                                        </p:tav>
                                      </p:tavLst>
                                    </p:anim>
                                    <p:anim calcmode="lin" valueType="num">
                                      <p:cBhvr additive="base">
                                        <p:cTn id="77" dur="500"/>
                                        <p:tgtEl>
                                          <p:spTgt spid="2243"/>
                                        </p:tgtEl>
                                        <p:attrNameLst>
                                          <p:attrName>ppt_h</p:attrName>
                                        </p:attrNameLst>
                                      </p:cBhvr>
                                      <p:tavLst>
                                        <p:tav tm="0">
                                          <p:val>
                                            <p:str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263"/>
                                        </p:tgtEl>
                                        <p:attrNameLst>
                                          <p:attrName>style.visibility</p:attrName>
                                        </p:attrNameLst>
                                      </p:cBhvr>
                                      <p:to>
                                        <p:strVal val="visible"/>
                                      </p:to>
                                    </p:set>
                                    <p:animEffect transition="in" filter="fade">
                                      <p:cBhvr>
                                        <p:cTn id="82" dur="2000"/>
                                        <p:tgtEl>
                                          <p:spTgt spid="226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241"/>
                                        </p:tgtEl>
                                        <p:attrNameLst>
                                          <p:attrName>style.visibility</p:attrName>
                                        </p:attrNameLst>
                                      </p:cBhvr>
                                      <p:to>
                                        <p:strVal val="visible"/>
                                      </p:to>
                                    </p:set>
                                    <p:animEffect transition="in" filter="fade">
                                      <p:cBhvr>
                                        <p:cTn id="87" dur="5000"/>
                                        <p:tgtEl>
                                          <p:spTgt spid="224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242"/>
                                        </p:tgtEl>
                                        <p:attrNameLst>
                                          <p:attrName>style.visibility</p:attrName>
                                        </p:attrNameLst>
                                      </p:cBhvr>
                                      <p:to>
                                        <p:strVal val="visible"/>
                                      </p:to>
                                    </p:set>
                                    <p:animEffect transition="in" filter="fade">
                                      <p:cBhvr>
                                        <p:cTn id="92" dur="2000"/>
                                        <p:tgtEl>
                                          <p:spTgt spid="224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247"/>
                                        </p:tgtEl>
                                        <p:attrNameLst>
                                          <p:attrName>style.visibility</p:attrName>
                                        </p:attrNameLst>
                                      </p:cBhvr>
                                      <p:to>
                                        <p:strVal val="visible"/>
                                      </p:to>
                                    </p:set>
                                    <p:animEffect transition="in" filter="fade">
                                      <p:cBhvr>
                                        <p:cTn id="97" dur="1000"/>
                                        <p:tgtEl>
                                          <p:spTgt spid="224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52"/>
                                        </p:tgtEl>
                                        <p:attrNameLst>
                                          <p:attrName>style.visibility</p:attrName>
                                        </p:attrNameLst>
                                      </p:cBhvr>
                                      <p:to>
                                        <p:strVal val="visible"/>
                                      </p:to>
                                    </p:set>
                                    <p:animEffect transition="in" filter="fade">
                                      <p:cBhvr>
                                        <p:cTn id="102" dur="2000"/>
                                        <p:tgtEl>
                                          <p:spTgt spid="225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248"/>
                                        </p:tgtEl>
                                        <p:attrNameLst>
                                          <p:attrName>style.visibility</p:attrName>
                                        </p:attrNameLst>
                                      </p:cBhvr>
                                      <p:to>
                                        <p:strVal val="visible"/>
                                      </p:to>
                                    </p:set>
                                    <p:animEffect transition="in" filter="fade">
                                      <p:cBhvr>
                                        <p:cTn id="107" dur="500"/>
                                        <p:tgtEl>
                                          <p:spTgt spid="224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250"/>
                                        </p:tgtEl>
                                        <p:attrNameLst>
                                          <p:attrName>style.visibility</p:attrName>
                                        </p:attrNameLst>
                                      </p:cBhvr>
                                      <p:to>
                                        <p:strVal val="visible"/>
                                      </p:to>
                                    </p:set>
                                    <p:animEffect transition="in" filter="fade">
                                      <p:cBhvr>
                                        <p:cTn id="112" dur="500"/>
                                        <p:tgtEl>
                                          <p:spTgt spid="225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256"/>
                                        </p:tgtEl>
                                        <p:attrNameLst>
                                          <p:attrName>style.visibility</p:attrName>
                                        </p:attrNameLst>
                                      </p:cBhvr>
                                      <p:to>
                                        <p:strVal val="visible"/>
                                      </p:to>
                                    </p:set>
                                    <p:animEffect transition="in" filter="fade">
                                      <p:cBhvr>
                                        <p:cTn id="117" dur="500"/>
                                        <p:tgtEl>
                                          <p:spTgt spid="2256"/>
                                        </p:tgtEl>
                                      </p:cBhvr>
                                    </p:animEffect>
                                  </p:childTnLst>
                                </p:cTn>
                              </p:par>
                            </p:childTnLst>
                          </p:cTn>
                        </p:par>
                        <p:par>
                          <p:cTn id="118" fill="hold">
                            <p:stCondLst>
                              <p:cond delay="500"/>
                            </p:stCondLst>
                            <p:childTnLst>
                              <p:par>
                                <p:cTn id="119" presetID="10" presetClass="entr" presetSubtype="0" fill="hold" nodeType="afterEffect">
                                  <p:stCondLst>
                                    <p:cond delay="0"/>
                                  </p:stCondLst>
                                  <p:childTnLst>
                                    <p:set>
                                      <p:cBhvr>
                                        <p:cTn id="120" dur="1" fill="hold">
                                          <p:stCondLst>
                                            <p:cond delay="0"/>
                                          </p:stCondLst>
                                        </p:cTn>
                                        <p:tgtEl>
                                          <p:spTgt spid="2257"/>
                                        </p:tgtEl>
                                        <p:attrNameLst>
                                          <p:attrName>style.visibility</p:attrName>
                                        </p:attrNameLst>
                                      </p:cBhvr>
                                      <p:to>
                                        <p:strVal val="visible"/>
                                      </p:to>
                                    </p:set>
                                    <p:animEffect transition="in" filter="fade">
                                      <p:cBhvr>
                                        <p:cTn id="121" dur="500"/>
                                        <p:tgtEl>
                                          <p:spTgt spid="225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2258"/>
                                        </p:tgtEl>
                                        <p:attrNameLst>
                                          <p:attrName>style.visibility</p:attrName>
                                        </p:attrNameLst>
                                      </p:cBhvr>
                                      <p:to>
                                        <p:strVal val="visible"/>
                                      </p:to>
                                    </p:set>
                                    <p:animEffect transition="in" filter="fade">
                                      <p:cBhvr>
                                        <p:cTn id="126" dur="2000"/>
                                        <p:tgtEl>
                                          <p:spTgt spid="2258"/>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2255"/>
                                        </p:tgtEl>
                                        <p:attrNameLst>
                                          <p:attrName>style.visibility</p:attrName>
                                        </p:attrNameLst>
                                      </p:cBhvr>
                                      <p:to>
                                        <p:strVal val="visible"/>
                                      </p:to>
                                    </p:set>
                                    <p:animEffect transition="in" filter="fade">
                                      <p:cBhvr>
                                        <p:cTn id="131" dur="500"/>
                                        <p:tgtEl>
                                          <p:spTgt spid="2255"/>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2251"/>
                                        </p:tgtEl>
                                        <p:attrNameLst>
                                          <p:attrName>style.visibility</p:attrName>
                                        </p:attrNameLst>
                                      </p:cBhvr>
                                      <p:to>
                                        <p:strVal val="visible"/>
                                      </p:to>
                                    </p:set>
                                    <p:animEffect transition="in" filter="fade">
                                      <p:cBhvr>
                                        <p:cTn id="136" dur="500"/>
                                        <p:tgtEl>
                                          <p:spTgt spid="2251"/>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2261"/>
                                        </p:tgtEl>
                                        <p:attrNameLst>
                                          <p:attrName>style.visibility</p:attrName>
                                        </p:attrNameLst>
                                      </p:cBhvr>
                                      <p:to>
                                        <p:strVal val="visible"/>
                                      </p:to>
                                    </p:set>
                                    <p:animEffect transition="in" filter="fade">
                                      <p:cBhvr>
                                        <p:cTn id="141" dur="500"/>
                                        <p:tgtEl>
                                          <p:spTgt spid="2261"/>
                                        </p:tgtEl>
                                      </p:cBhvr>
                                    </p:animEffect>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2262"/>
                                        </p:tgtEl>
                                        <p:attrNameLst>
                                          <p:attrName>style.visibility</p:attrName>
                                        </p:attrNameLst>
                                      </p:cBhvr>
                                      <p:to>
                                        <p:strVal val="visible"/>
                                      </p:to>
                                    </p:set>
                                    <p:animEffect transition="in" filter="fade">
                                      <p:cBhvr>
                                        <p:cTn id="145" dur="500"/>
                                        <p:tgtEl>
                                          <p:spTgt spid="2262"/>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2266"/>
                                        </p:tgtEl>
                                        <p:attrNameLst>
                                          <p:attrName>style.visibility</p:attrName>
                                        </p:attrNameLst>
                                      </p:cBhvr>
                                      <p:to>
                                        <p:strVal val="visible"/>
                                      </p:to>
                                    </p:set>
                                    <p:animEffect transition="in" filter="fade">
                                      <p:cBhvr>
                                        <p:cTn id="150" dur="2000"/>
                                        <p:tgtEl>
                                          <p:spTgt spid="2266"/>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2265"/>
                                        </p:tgtEl>
                                        <p:attrNameLst>
                                          <p:attrName>style.visibility</p:attrName>
                                        </p:attrNameLst>
                                      </p:cBhvr>
                                      <p:to>
                                        <p:strVal val="visible"/>
                                      </p:to>
                                    </p:set>
                                    <p:animEffect transition="in" filter="fade">
                                      <p:cBhvr>
                                        <p:cTn id="155" dur="500"/>
                                        <p:tgtEl>
                                          <p:spTgt spid="2265"/>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2264"/>
                                        </p:tgtEl>
                                        <p:attrNameLst>
                                          <p:attrName>style.visibility</p:attrName>
                                        </p:attrNameLst>
                                      </p:cBhvr>
                                      <p:to>
                                        <p:strVal val="visible"/>
                                      </p:to>
                                    </p:set>
                                    <p:animEffect transition="in" filter="fade">
                                      <p:cBhvr>
                                        <p:cTn id="160" dur="500"/>
                                        <p:tgtEl>
                                          <p:spTgt spid="2264"/>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2269"/>
                                        </p:tgtEl>
                                        <p:attrNameLst>
                                          <p:attrName>style.visibility</p:attrName>
                                        </p:attrNameLst>
                                      </p:cBhvr>
                                      <p:to>
                                        <p:strVal val="visible"/>
                                      </p:to>
                                    </p:set>
                                    <p:animEffect transition="in" filter="fade">
                                      <p:cBhvr>
                                        <p:cTn id="165" dur="500"/>
                                        <p:tgtEl>
                                          <p:spTgt spid="2269"/>
                                        </p:tgtEl>
                                      </p:cBhvr>
                                    </p:animEffect>
                                  </p:childTnLst>
                                </p:cTn>
                              </p:par>
                            </p:childTnLst>
                          </p:cTn>
                        </p:par>
                        <p:par>
                          <p:cTn id="166" fill="hold">
                            <p:stCondLst>
                              <p:cond delay="500"/>
                            </p:stCondLst>
                            <p:childTnLst>
                              <p:par>
                                <p:cTn id="167" presetID="10" presetClass="entr" presetSubtype="0" fill="hold" nodeType="afterEffect">
                                  <p:stCondLst>
                                    <p:cond delay="0"/>
                                  </p:stCondLst>
                                  <p:childTnLst>
                                    <p:set>
                                      <p:cBhvr>
                                        <p:cTn id="168" dur="1" fill="hold">
                                          <p:stCondLst>
                                            <p:cond delay="0"/>
                                          </p:stCondLst>
                                        </p:cTn>
                                        <p:tgtEl>
                                          <p:spTgt spid="2270"/>
                                        </p:tgtEl>
                                        <p:attrNameLst>
                                          <p:attrName>style.visibility</p:attrName>
                                        </p:attrNameLst>
                                      </p:cBhvr>
                                      <p:to>
                                        <p:strVal val="visible"/>
                                      </p:to>
                                    </p:set>
                                    <p:animEffect transition="in" filter="fade">
                                      <p:cBhvr>
                                        <p:cTn id="169" dur="500"/>
                                        <p:tgtEl>
                                          <p:spTgt spid="2270"/>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2249"/>
                                        </p:tgtEl>
                                        <p:attrNameLst>
                                          <p:attrName>style.visibility</p:attrName>
                                        </p:attrNameLst>
                                      </p:cBhvr>
                                      <p:to>
                                        <p:strVal val="visible"/>
                                      </p:to>
                                    </p:set>
                                    <p:animEffect transition="in" filter="fade">
                                      <p:cBhvr>
                                        <p:cTn id="174" dur="500"/>
                                        <p:tgtEl>
                                          <p:spTgt spid="2249"/>
                                        </p:tgtEl>
                                      </p:cBhvr>
                                    </p:animEffect>
                                  </p:childTnLst>
                                </p:cTn>
                              </p:par>
                            </p:childTnLst>
                          </p:cTn>
                        </p:par>
                      </p:childTnLst>
                    </p:cTn>
                  </p:par>
                  <p:par>
                    <p:cTn id="175" fill="hold">
                      <p:stCondLst>
                        <p:cond delay="indefinite"/>
                      </p:stCondLst>
                      <p:childTnLst>
                        <p:par>
                          <p:cTn id="176" fill="hold">
                            <p:stCondLst>
                              <p:cond delay="0"/>
                            </p:stCondLst>
                            <p:childTnLst>
                              <p:par>
                                <p:cTn id="177" presetID="23" presetClass="entr" presetSubtype="16" fill="hold" nodeType="clickEffect">
                                  <p:stCondLst>
                                    <p:cond delay="0"/>
                                  </p:stCondLst>
                                  <p:childTnLst>
                                    <p:set>
                                      <p:cBhvr>
                                        <p:cTn id="178" dur="1" fill="hold">
                                          <p:stCondLst>
                                            <p:cond delay="0"/>
                                          </p:stCondLst>
                                        </p:cTn>
                                        <p:tgtEl>
                                          <p:spTgt spid="2328"/>
                                        </p:tgtEl>
                                        <p:attrNameLst>
                                          <p:attrName>style.visibility</p:attrName>
                                        </p:attrNameLst>
                                      </p:cBhvr>
                                      <p:to>
                                        <p:strVal val="visible"/>
                                      </p:to>
                                    </p:set>
                                    <p:anim calcmode="lin" valueType="num">
                                      <p:cBhvr additive="base">
                                        <p:cTn id="179" dur="500"/>
                                        <p:tgtEl>
                                          <p:spTgt spid="2328"/>
                                        </p:tgtEl>
                                        <p:attrNameLst>
                                          <p:attrName>ppt_w</p:attrName>
                                        </p:attrNameLst>
                                      </p:cBhvr>
                                      <p:tavLst>
                                        <p:tav tm="0">
                                          <p:val>
                                            <p:strVal val="0"/>
                                          </p:val>
                                        </p:tav>
                                        <p:tav tm="100000">
                                          <p:val>
                                            <p:strVal val="#ppt_w"/>
                                          </p:val>
                                        </p:tav>
                                      </p:tavLst>
                                    </p:anim>
                                    <p:anim calcmode="lin" valueType="num">
                                      <p:cBhvr additive="base">
                                        <p:cTn id="180" dur="500"/>
                                        <p:tgtEl>
                                          <p:spTgt spid="2328"/>
                                        </p:tgtEl>
                                        <p:attrNameLst>
                                          <p:attrName>ppt_h</p:attrName>
                                        </p:attrNameLst>
                                      </p:cBhvr>
                                      <p:tavLst>
                                        <p:tav tm="0">
                                          <p:val>
                                            <p:strVal val="0"/>
                                          </p:val>
                                        </p:tav>
                                        <p:tav tm="100000">
                                          <p:val>
                                            <p:strVal val="#ppt_h"/>
                                          </p:val>
                                        </p:tav>
                                      </p:tavLst>
                                    </p:anim>
                                  </p:childTnLst>
                                </p:cTn>
                              </p:par>
                              <p:par>
                                <p:cTn id="181" presetID="10" presetClass="exit" presetSubtype="0" fill="hold" nodeType="withEffect">
                                  <p:stCondLst>
                                    <p:cond delay="0"/>
                                  </p:stCondLst>
                                  <p:childTnLst>
                                    <p:animEffect transition="out" filter="fade">
                                      <p:cBhvr>
                                        <p:cTn id="182" dur="1000"/>
                                        <p:tgtEl>
                                          <p:spTgt spid="2231"/>
                                        </p:tgtEl>
                                      </p:cBhvr>
                                    </p:animEffect>
                                    <p:set>
                                      <p:cBhvr>
                                        <p:cTn id="183" dur="1" fill="hold">
                                          <p:stCondLst>
                                            <p:cond delay="1000"/>
                                          </p:stCondLst>
                                        </p:cTn>
                                        <p:tgtEl>
                                          <p:spTgt spid="2231"/>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2271"/>
                                        </p:tgtEl>
                                        <p:attrNameLst>
                                          <p:attrName>style.visibility</p:attrName>
                                        </p:attrNameLst>
                                      </p:cBhvr>
                                      <p:to>
                                        <p:strVal val="visible"/>
                                      </p:to>
                                    </p:set>
                                    <p:animEffect transition="in" filter="fade">
                                      <p:cBhvr>
                                        <p:cTn id="188" dur="500"/>
                                        <p:tgtEl>
                                          <p:spTgt spid="2271"/>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2278"/>
                                        </p:tgtEl>
                                        <p:attrNameLst>
                                          <p:attrName>style.visibility</p:attrName>
                                        </p:attrNameLst>
                                      </p:cBhvr>
                                      <p:to>
                                        <p:strVal val="visible"/>
                                      </p:to>
                                    </p:set>
                                    <p:animEffect transition="in" filter="fade">
                                      <p:cBhvr>
                                        <p:cTn id="193" dur="1000"/>
                                        <p:tgtEl>
                                          <p:spTgt spid="2278"/>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2279"/>
                                        </p:tgtEl>
                                        <p:attrNameLst>
                                          <p:attrName>style.visibility</p:attrName>
                                        </p:attrNameLst>
                                      </p:cBhvr>
                                      <p:to>
                                        <p:strVal val="visible"/>
                                      </p:to>
                                    </p:set>
                                    <p:animEffect transition="in" filter="fade">
                                      <p:cBhvr>
                                        <p:cTn id="198" dur="1000"/>
                                        <p:tgtEl>
                                          <p:spTgt spid="2279"/>
                                        </p:tgtEl>
                                      </p:cBhvr>
                                    </p:animEffect>
                                  </p:childTnLst>
                                </p:cTn>
                              </p:par>
                            </p:childTnLst>
                          </p:cTn>
                        </p:par>
                      </p:childTnLst>
                    </p:cTn>
                  </p:par>
                  <p:par>
                    <p:cTn id="199" fill="hold">
                      <p:stCondLst>
                        <p:cond delay="indefinite"/>
                      </p:stCondLst>
                      <p:childTnLst>
                        <p:par>
                          <p:cTn id="200" fill="hold">
                            <p:stCondLst>
                              <p:cond delay="0"/>
                            </p:stCondLst>
                            <p:childTnLst>
                              <p:par>
                                <p:cTn id="201" presetID="23" presetClass="entr" presetSubtype="16" fill="hold" nodeType="clickEffect">
                                  <p:stCondLst>
                                    <p:cond delay="0"/>
                                  </p:stCondLst>
                                  <p:childTnLst>
                                    <p:set>
                                      <p:cBhvr>
                                        <p:cTn id="202" dur="1" fill="hold">
                                          <p:stCondLst>
                                            <p:cond delay="0"/>
                                          </p:stCondLst>
                                        </p:cTn>
                                        <p:tgtEl>
                                          <p:spTgt spid="2277"/>
                                        </p:tgtEl>
                                        <p:attrNameLst>
                                          <p:attrName>style.visibility</p:attrName>
                                        </p:attrNameLst>
                                      </p:cBhvr>
                                      <p:to>
                                        <p:strVal val="visible"/>
                                      </p:to>
                                    </p:set>
                                    <p:anim calcmode="lin" valueType="num">
                                      <p:cBhvr additive="base">
                                        <p:cTn id="203" dur="500"/>
                                        <p:tgtEl>
                                          <p:spTgt spid="2277"/>
                                        </p:tgtEl>
                                        <p:attrNameLst>
                                          <p:attrName>ppt_w</p:attrName>
                                        </p:attrNameLst>
                                      </p:cBhvr>
                                      <p:tavLst>
                                        <p:tav tm="0">
                                          <p:val>
                                            <p:strVal val="0"/>
                                          </p:val>
                                        </p:tav>
                                        <p:tav tm="100000">
                                          <p:val>
                                            <p:strVal val="#ppt_w"/>
                                          </p:val>
                                        </p:tav>
                                      </p:tavLst>
                                    </p:anim>
                                    <p:anim calcmode="lin" valueType="num">
                                      <p:cBhvr additive="base">
                                        <p:cTn id="204" dur="500"/>
                                        <p:tgtEl>
                                          <p:spTgt spid="2277"/>
                                        </p:tgtEl>
                                        <p:attrNameLst>
                                          <p:attrName>ppt_h</p:attrName>
                                        </p:attrNameLst>
                                      </p:cBhvr>
                                      <p:tavLst>
                                        <p:tav tm="0">
                                          <p:val>
                                            <p:strVal val="0"/>
                                          </p:val>
                                        </p:tav>
                                        <p:tav tm="100000">
                                          <p:val>
                                            <p:strVal val="#ppt_h"/>
                                          </p:val>
                                        </p:tav>
                                      </p:tavLst>
                                    </p:anim>
                                  </p:childTnLst>
                                </p:cTn>
                              </p:par>
                            </p:childTnLst>
                          </p:cTn>
                        </p:par>
                      </p:childTnLst>
                    </p:cTn>
                  </p:par>
                  <p:par>
                    <p:cTn id="205" fill="hold">
                      <p:stCondLst>
                        <p:cond delay="indefinite"/>
                      </p:stCondLst>
                      <p:childTnLst>
                        <p:par>
                          <p:cTn id="206" fill="hold">
                            <p:stCondLst>
                              <p:cond delay="0"/>
                            </p:stCondLst>
                            <p:childTnLst>
                              <p:par>
                                <p:cTn id="207" presetID="23" presetClass="entr" presetSubtype="16" fill="hold" nodeType="clickEffect">
                                  <p:stCondLst>
                                    <p:cond delay="0"/>
                                  </p:stCondLst>
                                  <p:childTnLst>
                                    <p:set>
                                      <p:cBhvr>
                                        <p:cTn id="208" dur="1" fill="hold">
                                          <p:stCondLst>
                                            <p:cond delay="0"/>
                                          </p:stCondLst>
                                        </p:cTn>
                                        <p:tgtEl>
                                          <p:spTgt spid="2282"/>
                                        </p:tgtEl>
                                        <p:attrNameLst>
                                          <p:attrName>style.visibility</p:attrName>
                                        </p:attrNameLst>
                                      </p:cBhvr>
                                      <p:to>
                                        <p:strVal val="visible"/>
                                      </p:to>
                                    </p:set>
                                    <p:anim calcmode="lin" valueType="num">
                                      <p:cBhvr additive="base">
                                        <p:cTn id="209" dur="500"/>
                                        <p:tgtEl>
                                          <p:spTgt spid="2282"/>
                                        </p:tgtEl>
                                        <p:attrNameLst>
                                          <p:attrName>ppt_w</p:attrName>
                                        </p:attrNameLst>
                                      </p:cBhvr>
                                      <p:tavLst>
                                        <p:tav tm="0">
                                          <p:val>
                                            <p:strVal val="0"/>
                                          </p:val>
                                        </p:tav>
                                        <p:tav tm="100000">
                                          <p:val>
                                            <p:strVal val="#ppt_w"/>
                                          </p:val>
                                        </p:tav>
                                      </p:tavLst>
                                    </p:anim>
                                    <p:anim calcmode="lin" valueType="num">
                                      <p:cBhvr additive="base">
                                        <p:cTn id="210" dur="500"/>
                                        <p:tgtEl>
                                          <p:spTgt spid="2282"/>
                                        </p:tgtEl>
                                        <p:attrNameLst>
                                          <p:attrName>ppt_h</p:attrName>
                                        </p:attrNameLst>
                                      </p:cBhvr>
                                      <p:tavLst>
                                        <p:tav tm="0">
                                          <p:val>
                                            <p:strVal val="0"/>
                                          </p:val>
                                        </p:tav>
                                        <p:tav tm="100000">
                                          <p:val>
                                            <p:strVal val="#ppt_h"/>
                                          </p:val>
                                        </p:tav>
                                      </p:tavLst>
                                    </p:anim>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nodeType="clickEffect">
                                  <p:stCondLst>
                                    <p:cond delay="0"/>
                                  </p:stCondLst>
                                  <p:childTnLst>
                                    <p:set>
                                      <p:cBhvr>
                                        <p:cTn id="214" dur="1" fill="hold">
                                          <p:stCondLst>
                                            <p:cond delay="0"/>
                                          </p:stCondLst>
                                        </p:cTn>
                                        <p:tgtEl>
                                          <p:spTgt spid="2302"/>
                                        </p:tgtEl>
                                        <p:attrNameLst>
                                          <p:attrName>style.visibility</p:attrName>
                                        </p:attrNameLst>
                                      </p:cBhvr>
                                      <p:to>
                                        <p:strVal val="visible"/>
                                      </p:to>
                                    </p:set>
                                    <p:animEffect transition="in" filter="fade">
                                      <p:cBhvr>
                                        <p:cTn id="215" dur="2000"/>
                                        <p:tgtEl>
                                          <p:spTgt spid="2302"/>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2280"/>
                                        </p:tgtEl>
                                        <p:attrNameLst>
                                          <p:attrName>style.visibility</p:attrName>
                                        </p:attrNameLst>
                                      </p:cBhvr>
                                      <p:to>
                                        <p:strVal val="visible"/>
                                      </p:to>
                                    </p:set>
                                    <p:animEffect transition="in" filter="fade">
                                      <p:cBhvr>
                                        <p:cTn id="220" dur="5000"/>
                                        <p:tgtEl>
                                          <p:spTgt spid="2280"/>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nodeType="clickEffect">
                                  <p:stCondLst>
                                    <p:cond delay="0"/>
                                  </p:stCondLst>
                                  <p:childTnLst>
                                    <p:set>
                                      <p:cBhvr>
                                        <p:cTn id="224" dur="1" fill="hold">
                                          <p:stCondLst>
                                            <p:cond delay="0"/>
                                          </p:stCondLst>
                                        </p:cTn>
                                        <p:tgtEl>
                                          <p:spTgt spid="2281"/>
                                        </p:tgtEl>
                                        <p:attrNameLst>
                                          <p:attrName>style.visibility</p:attrName>
                                        </p:attrNameLst>
                                      </p:cBhvr>
                                      <p:to>
                                        <p:strVal val="visible"/>
                                      </p:to>
                                    </p:set>
                                    <p:animEffect transition="in" filter="fade">
                                      <p:cBhvr>
                                        <p:cTn id="225" dur="2000"/>
                                        <p:tgtEl>
                                          <p:spTgt spid="2281"/>
                                        </p:tgtEl>
                                      </p:cBhvr>
                                    </p:animEffec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nodeType="clickEffect">
                                  <p:stCondLst>
                                    <p:cond delay="0"/>
                                  </p:stCondLst>
                                  <p:childTnLst>
                                    <p:set>
                                      <p:cBhvr>
                                        <p:cTn id="229" dur="1" fill="hold">
                                          <p:stCondLst>
                                            <p:cond delay="0"/>
                                          </p:stCondLst>
                                        </p:cTn>
                                        <p:tgtEl>
                                          <p:spTgt spid="2286"/>
                                        </p:tgtEl>
                                        <p:attrNameLst>
                                          <p:attrName>style.visibility</p:attrName>
                                        </p:attrNameLst>
                                      </p:cBhvr>
                                      <p:to>
                                        <p:strVal val="visible"/>
                                      </p:to>
                                    </p:set>
                                    <p:animEffect transition="in" filter="fade">
                                      <p:cBhvr>
                                        <p:cTn id="230" dur="1000"/>
                                        <p:tgtEl>
                                          <p:spTgt spid="2286"/>
                                        </p:tgtEl>
                                      </p:cBhvr>
                                    </p:animEffect>
                                  </p:childTnLst>
                                </p:cTn>
                              </p:par>
                            </p:childTnLst>
                          </p:cTn>
                        </p:par>
                      </p:childTnLst>
                    </p:cTn>
                  </p:par>
                  <p:par>
                    <p:cTn id="231" fill="hold">
                      <p:stCondLst>
                        <p:cond delay="indefinite"/>
                      </p:stCondLst>
                      <p:childTnLst>
                        <p:par>
                          <p:cTn id="232" fill="hold">
                            <p:stCondLst>
                              <p:cond delay="0"/>
                            </p:stCondLst>
                            <p:childTnLst>
                              <p:par>
                                <p:cTn id="233" presetID="10" presetClass="entr" presetSubtype="0" fill="hold" nodeType="clickEffect">
                                  <p:stCondLst>
                                    <p:cond delay="0"/>
                                  </p:stCondLst>
                                  <p:childTnLst>
                                    <p:set>
                                      <p:cBhvr>
                                        <p:cTn id="234" dur="1" fill="hold">
                                          <p:stCondLst>
                                            <p:cond delay="0"/>
                                          </p:stCondLst>
                                        </p:cTn>
                                        <p:tgtEl>
                                          <p:spTgt spid="2291"/>
                                        </p:tgtEl>
                                        <p:attrNameLst>
                                          <p:attrName>style.visibility</p:attrName>
                                        </p:attrNameLst>
                                      </p:cBhvr>
                                      <p:to>
                                        <p:strVal val="visible"/>
                                      </p:to>
                                    </p:set>
                                    <p:animEffect transition="in" filter="fade">
                                      <p:cBhvr>
                                        <p:cTn id="235" dur="2000"/>
                                        <p:tgtEl>
                                          <p:spTgt spid="2291"/>
                                        </p:tgtEl>
                                      </p:cBhvr>
                                    </p:animEffect>
                                  </p:childTnLst>
                                </p:cTn>
                              </p:par>
                            </p:childTnLst>
                          </p:cTn>
                        </p:par>
                      </p:childTnLst>
                    </p:cTn>
                  </p:par>
                  <p:par>
                    <p:cTn id="236" fill="hold">
                      <p:stCondLst>
                        <p:cond delay="indefinite"/>
                      </p:stCondLst>
                      <p:childTnLst>
                        <p:par>
                          <p:cTn id="237" fill="hold">
                            <p:stCondLst>
                              <p:cond delay="0"/>
                            </p:stCondLst>
                            <p:childTnLst>
                              <p:par>
                                <p:cTn id="238" presetID="10" presetClass="entr" presetSubtype="0" fill="hold" nodeType="clickEffect">
                                  <p:stCondLst>
                                    <p:cond delay="0"/>
                                  </p:stCondLst>
                                  <p:childTnLst>
                                    <p:set>
                                      <p:cBhvr>
                                        <p:cTn id="239" dur="1" fill="hold">
                                          <p:stCondLst>
                                            <p:cond delay="0"/>
                                          </p:stCondLst>
                                        </p:cTn>
                                        <p:tgtEl>
                                          <p:spTgt spid="2287"/>
                                        </p:tgtEl>
                                        <p:attrNameLst>
                                          <p:attrName>style.visibility</p:attrName>
                                        </p:attrNameLst>
                                      </p:cBhvr>
                                      <p:to>
                                        <p:strVal val="visible"/>
                                      </p:to>
                                    </p:set>
                                    <p:animEffect transition="in" filter="fade">
                                      <p:cBhvr>
                                        <p:cTn id="240" dur="500"/>
                                        <p:tgtEl>
                                          <p:spTgt spid="2287"/>
                                        </p:tgtEl>
                                      </p:cBhvr>
                                    </p:animEffec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2289"/>
                                        </p:tgtEl>
                                        <p:attrNameLst>
                                          <p:attrName>style.visibility</p:attrName>
                                        </p:attrNameLst>
                                      </p:cBhvr>
                                      <p:to>
                                        <p:strVal val="visible"/>
                                      </p:to>
                                    </p:set>
                                    <p:animEffect transition="in" filter="fade">
                                      <p:cBhvr>
                                        <p:cTn id="245" dur="500"/>
                                        <p:tgtEl>
                                          <p:spTgt spid="2289"/>
                                        </p:tgtEl>
                                      </p:cBhvr>
                                    </p:animEffect>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nodeType="clickEffect">
                                  <p:stCondLst>
                                    <p:cond delay="0"/>
                                  </p:stCondLst>
                                  <p:childTnLst>
                                    <p:set>
                                      <p:cBhvr>
                                        <p:cTn id="249" dur="1" fill="hold">
                                          <p:stCondLst>
                                            <p:cond delay="0"/>
                                          </p:stCondLst>
                                        </p:cTn>
                                        <p:tgtEl>
                                          <p:spTgt spid="2295"/>
                                        </p:tgtEl>
                                        <p:attrNameLst>
                                          <p:attrName>style.visibility</p:attrName>
                                        </p:attrNameLst>
                                      </p:cBhvr>
                                      <p:to>
                                        <p:strVal val="visible"/>
                                      </p:to>
                                    </p:set>
                                    <p:animEffect transition="in" filter="fade">
                                      <p:cBhvr>
                                        <p:cTn id="250" dur="500"/>
                                        <p:tgtEl>
                                          <p:spTgt spid="2295"/>
                                        </p:tgtEl>
                                      </p:cBhvr>
                                    </p:animEffect>
                                  </p:childTnLst>
                                </p:cTn>
                              </p:par>
                            </p:childTnLst>
                          </p:cTn>
                        </p:par>
                        <p:par>
                          <p:cTn id="251" fill="hold">
                            <p:stCondLst>
                              <p:cond delay="500"/>
                            </p:stCondLst>
                            <p:childTnLst>
                              <p:par>
                                <p:cTn id="252" presetID="10" presetClass="entr" presetSubtype="0" fill="hold" nodeType="afterEffect">
                                  <p:stCondLst>
                                    <p:cond delay="0"/>
                                  </p:stCondLst>
                                  <p:childTnLst>
                                    <p:set>
                                      <p:cBhvr>
                                        <p:cTn id="253" dur="1" fill="hold">
                                          <p:stCondLst>
                                            <p:cond delay="0"/>
                                          </p:stCondLst>
                                        </p:cTn>
                                        <p:tgtEl>
                                          <p:spTgt spid="2296"/>
                                        </p:tgtEl>
                                        <p:attrNameLst>
                                          <p:attrName>style.visibility</p:attrName>
                                        </p:attrNameLst>
                                      </p:cBhvr>
                                      <p:to>
                                        <p:strVal val="visible"/>
                                      </p:to>
                                    </p:set>
                                    <p:animEffect transition="in" filter="fade">
                                      <p:cBhvr>
                                        <p:cTn id="254" dur="500"/>
                                        <p:tgtEl>
                                          <p:spTgt spid="2296"/>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nodeType="clickEffect">
                                  <p:stCondLst>
                                    <p:cond delay="0"/>
                                  </p:stCondLst>
                                  <p:childTnLst>
                                    <p:set>
                                      <p:cBhvr>
                                        <p:cTn id="258" dur="1" fill="hold">
                                          <p:stCondLst>
                                            <p:cond delay="0"/>
                                          </p:stCondLst>
                                        </p:cTn>
                                        <p:tgtEl>
                                          <p:spTgt spid="2297"/>
                                        </p:tgtEl>
                                        <p:attrNameLst>
                                          <p:attrName>style.visibility</p:attrName>
                                        </p:attrNameLst>
                                      </p:cBhvr>
                                      <p:to>
                                        <p:strVal val="visible"/>
                                      </p:to>
                                    </p:set>
                                    <p:animEffect transition="in" filter="fade">
                                      <p:cBhvr>
                                        <p:cTn id="259" dur="2000"/>
                                        <p:tgtEl>
                                          <p:spTgt spid="2297"/>
                                        </p:tgtEl>
                                      </p:cBhvr>
                                    </p:animEffect>
                                  </p:childTnLst>
                                </p:cTn>
                              </p:par>
                            </p:childTnLst>
                          </p:cTn>
                        </p:par>
                      </p:childTnLst>
                    </p:cTn>
                  </p:par>
                  <p:par>
                    <p:cTn id="260" fill="hold">
                      <p:stCondLst>
                        <p:cond delay="indefinite"/>
                      </p:stCondLst>
                      <p:childTnLst>
                        <p:par>
                          <p:cTn id="261" fill="hold">
                            <p:stCondLst>
                              <p:cond delay="0"/>
                            </p:stCondLst>
                            <p:childTnLst>
                              <p:par>
                                <p:cTn id="262" presetID="10" presetClass="entr" presetSubtype="0" fill="hold" nodeType="clickEffect">
                                  <p:stCondLst>
                                    <p:cond delay="0"/>
                                  </p:stCondLst>
                                  <p:childTnLst>
                                    <p:set>
                                      <p:cBhvr>
                                        <p:cTn id="263" dur="1" fill="hold">
                                          <p:stCondLst>
                                            <p:cond delay="0"/>
                                          </p:stCondLst>
                                        </p:cTn>
                                        <p:tgtEl>
                                          <p:spTgt spid="2294"/>
                                        </p:tgtEl>
                                        <p:attrNameLst>
                                          <p:attrName>style.visibility</p:attrName>
                                        </p:attrNameLst>
                                      </p:cBhvr>
                                      <p:to>
                                        <p:strVal val="visible"/>
                                      </p:to>
                                    </p:set>
                                    <p:animEffect transition="in" filter="fade">
                                      <p:cBhvr>
                                        <p:cTn id="264" dur="500"/>
                                        <p:tgtEl>
                                          <p:spTgt spid="2294"/>
                                        </p:tgtEl>
                                      </p:cBhvr>
                                    </p:animEffect>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2290"/>
                                        </p:tgtEl>
                                        <p:attrNameLst>
                                          <p:attrName>style.visibility</p:attrName>
                                        </p:attrNameLst>
                                      </p:cBhvr>
                                      <p:to>
                                        <p:strVal val="visible"/>
                                      </p:to>
                                    </p:set>
                                    <p:animEffect transition="in" filter="fade">
                                      <p:cBhvr>
                                        <p:cTn id="269" dur="500"/>
                                        <p:tgtEl>
                                          <p:spTgt spid="2290"/>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nodeType="clickEffect">
                                  <p:stCondLst>
                                    <p:cond delay="0"/>
                                  </p:stCondLst>
                                  <p:childTnLst>
                                    <p:set>
                                      <p:cBhvr>
                                        <p:cTn id="273" dur="1" fill="hold">
                                          <p:stCondLst>
                                            <p:cond delay="0"/>
                                          </p:stCondLst>
                                        </p:cTn>
                                        <p:tgtEl>
                                          <p:spTgt spid="2300"/>
                                        </p:tgtEl>
                                        <p:attrNameLst>
                                          <p:attrName>style.visibility</p:attrName>
                                        </p:attrNameLst>
                                      </p:cBhvr>
                                      <p:to>
                                        <p:strVal val="visible"/>
                                      </p:to>
                                    </p:set>
                                    <p:animEffect transition="in" filter="fade">
                                      <p:cBhvr>
                                        <p:cTn id="274" dur="500"/>
                                        <p:tgtEl>
                                          <p:spTgt spid="2300"/>
                                        </p:tgtEl>
                                      </p:cBhvr>
                                    </p:animEffect>
                                  </p:childTnLst>
                                </p:cTn>
                              </p:par>
                            </p:childTnLst>
                          </p:cTn>
                        </p:par>
                        <p:par>
                          <p:cTn id="275" fill="hold">
                            <p:stCondLst>
                              <p:cond delay="500"/>
                            </p:stCondLst>
                            <p:childTnLst>
                              <p:par>
                                <p:cTn id="276" presetID="10" presetClass="entr" presetSubtype="0" fill="hold" nodeType="afterEffect">
                                  <p:stCondLst>
                                    <p:cond delay="0"/>
                                  </p:stCondLst>
                                  <p:childTnLst>
                                    <p:set>
                                      <p:cBhvr>
                                        <p:cTn id="277" dur="1" fill="hold">
                                          <p:stCondLst>
                                            <p:cond delay="0"/>
                                          </p:stCondLst>
                                        </p:cTn>
                                        <p:tgtEl>
                                          <p:spTgt spid="2301"/>
                                        </p:tgtEl>
                                        <p:attrNameLst>
                                          <p:attrName>style.visibility</p:attrName>
                                        </p:attrNameLst>
                                      </p:cBhvr>
                                      <p:to>
                                        <p:strVal val="visible"/>
                                      </p:to>
                                    </p:set>
                                    <p:animEffect transition="in" filter="fade">
                                      <p:cBhvr>
                                        <p:cTn id="278" dur="500"/>
                                        <p:tgtEl>
                                          <p:spTgt spid="2301"/>
                                        </p:tgtEl>
                                      </p:cBhvr>
                                    </p:animEffect>
                                  </p:childTnLst>
                                </p:cTn>
                              </p:par>
                            </p:childTnLst>
                          </p:cTn>
                        </p:par>
                      </p:childTnLst>
                    </p:cTn>
                  </p:par>
                  <p:par>
                    <p:cTn id="279" fill="hold">
                      <p:stCondLst>
                        <p:cond delay="indefinite"/>
                      </p:stCondLst>
                      <p:childTnLst>
                        <p:par>
                          <p:cTn id="280" fill="hold">
                            <p:stCondLst>
                              <p:cond delay="0"/>
                            </p:stCondLst>
                            <p:childTnLst>
                              <p:par>
                                <p:cTn id="281" presetID="10" presetClass="entr" presetSubtype="0" fill="hold" nodeType="clickEffect">
                                  <p:stCondLst>
                                    <p:cond delay="0"/>
                                  </p:stCondLst>
                                  <p:childTnLst>
                                    <p:set>
                                      <p:cBhvr>
                                        <p:cTn id="282" dur="1" fill="hold">
                                          <p:stCondLst>
                                            <p:cond delay="0"/>
                                          </p:stCondLst>
                                        </p:cTn>
                                        <p:tgtEl>
                                          <p:spTgt spid="2305"/>
                                        </p:tgtEl>
                                        <p:attrNameLst>
                                          <p:attrName>style.visibility</p:attrName>
                                        </p:attrNameLst>
                                      </p:cBhvr>
                                      <p:to>
                                        <p:strVal val="visible"/>
                                      </p:to>
                                    </p:set>
                                    <p:animEffect transition="in" filter="fade">
                                      <p:cBhvr>
                                        <p:cTn id="283" dur="2000"/>
                                        <p:tgtEl>
                                          <p:spTgt spid="2305"/>
                                        </p:tgtEl>
                                      </p:cBhvr>
                                    </p:animEffect>
                                  </p:childTnLst>
                                </p:cTn>
                              </p:par>
                            </p:childTnLst>
                          </p:cTn>
                        </p:par>
                      </p:childTnLst>
                    </p:cTn>
                  </p:par>
                  <p:par>
                    <p:cTn id="284" fill="hold">
                      <p:stCondLst>
                        <p:cond delay="indefinite"/>
                      </p:stCondLst>
                      <p:childTnLst>
                        <p:par>
                          <p:cTn id="285" fill="hold">
                            <p:stCondLst>
                              <p:cond delay="0"/>
                            </p:stCondLst>
                            <p:childTnLst>
                              <p:par>
                                <p:cTn id="286" presetID="10" presetClass="entr" presetSubtype="0" fill="hold" nodeType="clickEffect">
                                  <p:stCondLst>
                                    <p:cond delay="0"/>
                                  </p:stCondLst>
                                  <p:childTnLst>
                                    <p:set>
                                      <p:cBhvr>
                                        <p:cTn id="287" dur="1" fill="hold">
                                          <p:stCondLst>
                                            <p:cond delay="0"/>
                                          </p:stCondLst>
                                        </p:cTn>
                                        <p:tgtEl>
                                          <p:spTgt spid="2304"/>
                                        </p:tgtEl>
                                        <p:attrNameLst>
                                          <p:attrName>style.visibility</p:attrName>
                                        </p:attrNameLst>
                                      </p:cBhvr>
                                      <p:to>
                                        <p:strVal val="visible"/>
                                      </p:to>
                                    </p:set>
                                    <p:animEffect transition="in" filter="fade">
                                      <p:cBhvr>
                                        <p:cTn id="288" dur="500"/>
                                        <p:tgtEl>
                                          <p:spTgt spid="2304"/>
                                        </p:tgtEl>
                                      </p:cBhvr>
                                    </p:animEffect>
                                  </p:childTnLst>
                                </p:cTn>
                              </p:par>
                            </p:childTnLst>
                          </p:cTn>
                        </p:par>
                      </p:childTnLst>
                    </p:cTn>
                  </p:par>
                  <p:par>
                    <p:cTn id="289" fill="hold">
                      <p:stCondLst>
                        <p:cond delay="indefinite"/>
                      </p:stCondLst>
                      <p:childTnLst>
                        <p:par>
                          <p:cTn id="290" fill="hold">
                            <p:stCondLst>
                              <p:cond delay="0"/>
                            </p:stCondLst>
                            <p:childTnLst>
                              <p:par>
                                <p:cTn id="291" presetID="10" presetClass="entr" presetSubtype="0" fill="hold" nodeType="clickEffect">
                                  <p:stCondLst>
                                    <p:cond delay="0"/>
                                  </p:stCondLst>
                                  <p:childTnLst>
                                    <p:set>
                                      <p:cBhvr>
                                        <p:cTn id="292" dur="1" fill="hold">
                                          <p:stCondLst>
                                            <p:cond delay="0"/>
                                          </p:stCondLst>
                                        </p:cTn>
                                        <p:tgtEl>
                                          <p:spTgt spid="2303"/>
                                        </p:tgtEl>
                                        <p:attrNameLst>
                                          <p:attrName>style.visibility</p:attrName>
                                        </p:attrNameLst>
                                      </p:cBhvr>
                                      <p:to>
                                        <p:strVal val="visible"/>
                                      </p:to>
                                    </p:set>
                                    <p:animEffect transition="in" filter="fade">
                                      <p:cBhvr>
                                        <p:cTn id="293" dur="500"/>
                                        <p:tgtEl>
                                          <p:spTgt spid="2303"/>
                                        </p:tgtEl>
                                      </p:cBhvr>
                                    </p:animEffect>
                                  </p:childTnLst>
                                </p:cTn>
                              </p:par>
                            </p:childTnLst>
                          </p:cTn>
                        </p:par>
                      </p:childTnLst>
                    </p:cTn>
                  </p:par>
                  <p:par>
                    <p:cTn id="294" fill="hold">
                      <p:stCondLst>
                        <p:cond delay="indefinite"/>
                      </p:stCondLst>
                      <p:childTnLst>
                        <p:par>
                          <p:cTn id="295" fill="hold">
                            <p:stCondLst>
                              <p:cond delay="0"/>
                            </p:stCondLst>
                            <p:childTnLst>
                              <p:par>
                                <p:cTn id="296" presetID="10" presetClass="entr" presetSubtype="0" fill="hold" nodeType="clickEffect">
                                  <p:stCondLst>
                                    <p:cond delay="0"/>
                                  </p:stCondLst>
                                  <p:childTnLst>
                                    <p:set>
                                      <p:cBhvr>
                                        <p:cTn id="297" dur="1" fill="hold">
                                          <p:stCondLst>
                                            <p:cond delay="0"/>
                                          </p:stCondLst>
                                        </p:cTn>
                                        <p:tgtEl>
                                          <p:spTgt spid="2308"/>
                                        </p:tgtEl>
                                        <p:attrNameLst>
                                          <p:attrName>style.visibility</p:attrName>
                                        </p:attrNameLst>
                                      </p:cBhvr>
                                      <p:to>
                                        <p:strVal val="visible"/>
                                      </p:to>
                                    </p:set>
                                    <p:animEffect transition="in" filter="fade">
                                      <p:cBhvr>
                                        <p:cTn id="298" dur="500"/>
                                        <p:tgtEl>
                                          <p:spTgt spid="2308"/>
                                        </p:tgtEl>
                                      </p:cBhvr>
                                    </p:animEffect>
                                  </p:childTnLst>
                                </p:cTn>
                              </p:par>
                            </p:childTnLst>
                          </p:cTn>
                        </p:par>
                        <p:par>
                          <p:cTn id="299" fill="hold">
                            <p:stCondLst>
                              <p:cond delay="500"/>
                            </p:stCondLst>
                            <p:childTnLst>
                              <p:par>
                                <p:cTn id="300" presetID="10" presetClass="entr" presetSubtype="0" fill="hold" nodeType="afterEffect">
                                  <p:stCondLst>
                                    <p:cond delay="0"/>
                                  </p:stCondLst>
                                  <p:childTnLst>
                                    <p:set>
                                      <p:cBhvr>
                                        <p:cTn id="301" dur="1" fill="hold">
                                          <p:stCondLst>
                                            <p:cond delay="0"/>
                                          </p:stCondLst>
                                        </p:cTn>
                                        <p:tgtEl>
                                          <p:spTgt spid="2309"/>
                                        </p:tgtEl>
                                        <p:attrNameLst>
                                          <p:attrName>style.visibility</p:attrName>
                                        </p:attrNameLst>
                                      </p:cBhvr>
                                      <p:to>
                                        <p:strVal val="visible"/>
                                      </p:to>
                                    </p:set>
                                    <p:animEffect transition="in" filter="fade">
                                      <p:cBhvr>
                                        <p:cTn id="302" dur="500"/>
                                        <p:tgtEl>
                                          <p:spTgt spid="2309"/>
                                        </p:tgtEl>
                                      </p:cBhvr>
                                    </p:animEffect>
                                  </p:childTnLst>
                                </p:cTn>
                              </p:par>
                            </p:childTnLst>
                          </p:cTn>
                        </p:par>
                      </p:childTnLst>
                    </p:cTn>
                  </p:par>
                  <p:par>
                    <p:cTn id="303" fill="hold">
                      <p:stCondLst>
                        <p:cond delay="indefinite"/>
                      </p:stCondLst>
                      <p:childTnLst>
                        <p:par>
                          <p:cTn id="304" fill="hold">
                            <p:stCondLst>
                              <p:cond delay="0"/>
                            </p:stCondLst>
                            <p:childTnLst>
                              <p:par>
                                <p:cTn id="305" presetID="10" presetClass="entr" presetSubtype="0" fill="hold" nodeType="clickEffect">
                                  <p:stCondLst>
                                    <p:cond delay="0"/>
                                  </p:stCondLst>
                                  <p:childTnLst>
                                    <p:set>
                                      <p:cBhvr>
                                        <p:cTn id="306" dur="1" fill="hold">
                                          <p:stCondLst>
                                            <p:cond delay="0"/>
                                          </p:stCondLst>
                                        </p:cTn>
                                        <p:tgtEl>
                                          <p:spTgt spid="2288"/>
                                        </p:tgtEl>
                                        <p:attrNameLst>
                                          <p:attrName>style.visibility</p:attrName>
                                        </p:attrNameLst>
                                      </p:cBhvr>
                                      <p:to>
                                        <p:strVal val="visible"/>
                                      </p:to>
                                    </p:set>
                                    <p:animEffect transition="in" filter="fade">
                                      <p:cBhvr>
                                        <p:cTn id="307" dur="500"/>
                                        <p:tgtEl>
                                          <p:spTgt spid="2288"/>
                                        </p:tgtEl>
                                      </p:cBhvr>
                                    </p:animEffect>
                                  </p:childTnLst>
                                </p:cTn>
                              </p:par>
                            </p:childTnLst>
                          </p:cTn>
                        </p:par>
                      </p:childTnLst>
                    </p:cTn>
                  </p:par>
                  <p:par>
                    <p:cTn id="308" fill="hold">
                      <p:stCondLst>
                        <p:cond delay="indefinite"/>
                      </p:stCondLst>
                      <p:childTnLst>
                        <p:par>
                          <p:cTn id="309" fill="hold">
                            <p:stCondLst>
                              <p:cond delay="0"/>
                            </p:stCondLst>
                            <p:childTnLst>
                              <p:par>
                                <p:cTn id="310" presetID="23" presetClass="entr" presetSubtype="16" fill="hold" nodeType="clickEffect">
                                  <p:stCondLst>
                                    <p:cond delay="0"/>
                                  </p:stCondLst>
                                  <p:childTnLst>
                                    <p:set>
                                      <p:cBhvr>
                                        <p:cTn id="311" dur="1" fill="hold">
                                          <p:stCondLst>
                                            <p:cond delay="0"/>
                                          </p:stCondLst>
                                        </p:cTn>
                                        <p:tgtEl>
                                          <p:spTgt spid="2310"/>
                                        </p:tgtEl>
                                        <p:attrNameLst>
                                          <p:attrName>style.visibility</p:attrName>
                                        </p:attrNameLst>
                                      </p:cBhvr>
                                      <p:to>
                                        <p:strVal val="visible"/>
                                      </p:to>
                                    </p:set>
                                    <p:anim calcmode="lin" valueType="num">
                                      <p:cBhvr additive="base">
                                        <p:cTn id="312" dur="500"/>
                                        <p:tgtEl>
                                          <p:spTgt spid="2310"/>
                                        </p:tgtEl>
                                        <p:attrNameLst>
                                          <p:attrName>ppt_w</p:attrName>
                                        </p:attrNameLst>
                                      </p:cBhvr>
                                      <p:tavLst>
                                        <p:tav tm="0">
                                          <p:val>
                                            <p:strVal val="0"/>
                                          </p:val>
                                        </p:tav>
                                        <p:tav tm="100000">
                                          <p:val>
                                            <p:strVal val="#ppt_w"/>
                                          </p:val>
                                        </p:tav>
                                      </p:tavLst>
                                    </p:anim>
                                    <p:anim calcmode="lin" valueType="num">
                                      <p:cBhvr additive="base">
                                        <p:cTn id="313" dur="500"/>
                                        <p:tgtEl>
                                          <p:spTgt spid="2310"/>
                                        </p:tgtEl>
                                        <p:attrNameLst>
                                          <p:attrName>ppt_h</p:attrName>
                                        </p:attrNameLst>
                                      </p:cBhvr>
                                      <p:tavLst>
                                        <p:tav tm="0">
                                          <p:val>
                                            <p:strVal val="0"/>
                                          </p:val>
                                        </p:tav>
                                        <p:tav tm="100000">
                                          <p:val>
                                            <p:strVal val="#ppt_h"/>
                                          </p:val>
                                        </p:tav>
                                      </p:tavLst>
                                    </p:anim>
                                  </p:childTnLst>
                                </p:cTn>
                              </p:par>
                              <p:par>
                                <p:cTn id="314" presetID="10" presetClass="exit" presetSubtype="0" fill="hold" nodeType="withEffect">
                                  <p:stCondLst>
                                    <p:cond delay="0"/>
                                  </p:stCondLst>
                                  <p:childTnLst>
                                    <p:animEffect transition="out" filter="fade">
                                      <p:cBhvr>
                                        <p:cTn id="315" dur="1000"/>
                                        <p:tgtEl>
                                          <p:spTgt spid="2230"/>
                                        </p:tgtEl>
                                      </p:cBhvr>
                                    </p:animEffect>
                                    <p:set>
                                      <p:cBhvr>
                                        <p:cTn id="316" dur="1" fill="hold">
                                          <p:stCondLst>
                                            <p:cond delay="1000"/>
                                          </p:stCondLst>
                                        </p:cTn>
                                        <p:tgtEl>
                                          <p:spTgt spid="2230"/>
                                        </p:tgtEl>
                                        <p:attrNameLst>
                                          <p:attrName>style.visibility</p:attrName>
                                        </p:attrNameLst>
                                      </p:cBhvr>
                                      <p:to>
                                        <p:strVal val="hidden"/>
                                      </p:to>
                                    </p:set>
                                  </p:childTnLst>
                                </p:cTn>
                              </p:par>
                            </p:childTnLst>
                          </p:cTn>
                        </p:par>
                      </p:childTnLst>
                    </p:cTn>
                  </p:par>
                  <p:par>
                    <p:cTn id="317" fill="hold">
                      <p:stCondLst>
                        <p:cond delay="indefinite"/>
                      </p:stCondLst>
                      <p:childTnLst>
                        <p:par>
                          <p:cTn id="318" fill="hold">
                            <p:stCondLst>
                              <p:cond delay="0"/>
                            </p:stCondLst>
                            <p:childTnLst>
                              <p:par>
                                <p:cTn id="319" presetID="10" presetClass="entr" presetSubtype="0" fill="hold" nodeType="clickEffect">
                                  <p:stCondLst>
                                    <p:cond delay="0"/>
                                  </p:stCondLst>
                                  <p:childTnLst>
                                    <p:set>
                                      <p:cBhvr>
                                        <p:cTn id="320" dur="1" fill="hold">
                                          <p:stCondLst>
                                            <p:cond delay="0"/>
                                          </p:stCondLst>
                                        </p:cTn>
                                        <p:tgtEl>
                                          <p:spTgt spid="2311"/>
                                        </p:tgtEl>
                                        <p:attrNameLst>
                                          <p:attrName>style.visibility</p:attrName>
                                        </p:attrNameLst>
                                      </p:cBhvr>
                                      <p:to>
                                        <p:strVal val="visible"/>
                                      </p:to>
                                    </p:set>
                                    <p:animEffect transition="in" filter="fade">
                                      <p:cBhvr>
                                        <p:cTn id="321" dur="1000"/>
                                        <p:tgtEl>
                                          <p:spTgt spid="2311"/>
                                        </p:tgtEl>
                                      </p:cBhvr>
                                    </p:animEffect>
                                  </p:childTnLst>
                                </p:cTn>
                              </p:par>
                            </p:childTnLst>
                          </p:cTn>
                        </p:par>
                      </p:childTnLst>
                    </p:cTn>
                  </p:par>
                  <p:par>
                    <p:cTn id="322" fill="hold">
                      <p:stCondLst>
                        <p:cond delay="indefinite"/>
                      </p:stCondLst>
                      <p:childTnLst>
                        <p:par>
                          <p:cTn id="323" fill="hold">
                            <p:stCondLst>
                              <p:cond delay="0"/>
                            </p:stCondLst>
                            <p:childTnLst>
                              <p:par>
                                <p:cTn id="324" presetID="10" presetClass="entr" presetSubtype="0" fill="hold" nodeType="clickEffect">
                                  <p:stCondLst>
                                    <p:cond delay="0"/>
                                  </p:stCondLst>
                                  <p:childTnLst>
                                    <p:set>
                                      <p:cBhvr>
                                        <p:cTn id="325" dur="1" fill="hold">
                                          <p:stCondLst>
                                            <p:cond delay="0"/>
                                          </p:stCondLst>
                                        </p:cTn>
                                        <p:tgtEl>
                                          <p:spTgt spid="2312"/>
                                        </p:tgtEl>
                                        <p:attrNameLst>
                                          <p:attrName>style.visibility</p:attrName>
                                        </p:attrNameLst>
                                      </p:cBhvr>
                                      <p:to>
                                        <p:strVal val="visible"/>
                                      </p:to>
                                    </p:set>
                                    <p:animEffect transition="in" filter="fade">
                                      <p:cBhvr>
                                        <p:cTn id="326" dur="1000"/>
                                        <p:tgtEl>
                                          <p:spTgt spid="2312"/>
                                        </p:tgtEl>
                                      </p:cBhvr>
                                    </p:animEffect>
                                  </p:childTnLst>
                                </p:cTn>
                              </p:par>
                            </p:childTnLst>
                          </p:cTn>
                        </p:par>
                      </p:childTnLst>
                    </p:cTn>
                  </p:par>
                  <p:par>
                    <p:cTn id="327" fill="hold">
                      <p:stCondLst>
                        <p:cond delay="indefinite"/>
                      </p:stCondLst>
                      <p:childTnLst>
                        <p:par>
                          <p:cTn id="328" fill="hold">
                            <p:stCondLst>
                              <p:cond delay="0"/>
                            </p:stCondLst>
                            <p:childTnLst>
                              <p:par>
                                <p:cTn id="329" presetID="10" presetClass="entr" presetSubtype="0" fill="hold" nodeType="clickEffect">
                                  <p:stCondLst>
                                    <p:cond delay="0"/>
                                  </p:stCondLst>
                                  <p:childTnLst>
                                    <p:set>
                                      <p:cBhvr>
                                        <p:cTn id="330" dur="1" fill="hold">
                                          <p:stCondLst>
                                            <p:cond delay="0"/>
                                          </p:stCondLst>
                                        </p:cTn>
                                        <p:tgtEl>
                                          <p:spTgt spid="2317"/>
                                        </p:tgtEl>
                                        <p:attrNameLst>
                                          <p:attrName>style.visibility</p:attrName>
                                        </p:attrNameLst>
                                      </p:cBhvr>
                                      <p:to>
                                        <p:strVal val="visible"/>
                                      </p:to>
                                    </p:set>
                                    <p:animEffect transition="in" filter="fade">
                                      <p:cBhvr>
                                        <p:cTn id="331" dur="2000"/>
                                        <p:tgtEl>
                                          <p:spTgt spid="2317"/>
                                        </p:tgtEl>
                                      </p:cBhvr>
                                    </p:animEffect>
                                  </p:childTnLst>
                                </p:cTn>
                              </p:par>
                            </p:childTnLst>
                          </p:cTn>
                        </p:par>
                      </p:childTnLst>
                    </p:cTn>
                  </p:par>
                  <p:par>
                    <p:cTn id="332" fill="hold">
                      <p:stCondLst>
                        <p:cond delay="indefinite"/>
                      </p:stCondLst>
                      <p:childTnLst>
                        <p:par>
                          <p:cTn id="333" fill="hold">
                            <p:stCondLst>
                              <p:cond delay="0"/>
                            </p:stCondLst>
                            <p:childTnLst>
                              <p:par>
                                <p:cTn id="334" presetID="10" presetClass="entr" presetSubtype="0" fill="hold" nodeType="clickEffect">
                                  <p:stCondLst>
                                    <p:cond delay="0"/>
                                  </p:stCondLst>
                                  <p:childTnLst>
                                    <p:set>
                                      <p:cBhvr>
                                        <p:cTn id="335" dur="1" fill="hold">
                                          <p:stCondLst>
                                            <p:cond delay="0"/>
                                          </p:stCondLst>
                                        </p:cTn>
                                        <p:tgtEl>
                                          <p:spTgt spid="2313"/>
                                        </p:tgtEl>
                                        <p:attrNameLst>
                                          <p:attrName>style.visibility</p:attrName>
                                        </p:attrNameLst>
                                      </p:cBhvr>
                                      <p:to>
                                        <p:strVal val="visible"/>
                                      </p:to>
                                    </p:set>
                                    <p:animEffect transition="in" filter="fade">
                                      <p:cBhvr>
                                        <p:cTn id="336" dur="500"/>
                                        <p:tgtEl>
                                          <p:spTgt spid="2313"/>
                                        </p:tgtEl>
                                      </p:cBhvr>
                                    </p:animEffect>
                                  </p:childTnLst>
                                </p:cTn>
                              </p:par>
                            </p:childTnLst>
                          </p:cTn>
                        </p:par>
                      </p:childTnLst>
                    </p:cTn>
                  </p:par>
                  <p:par>
                    <p:cTn id="337" fill="hold">
                      <p:stCondLst>
                        <p:cond delay="indefinite"/>
                      </p:stCondLst>
                      <p:childTnLst>
                        <p:par>
                          <p:cTn id="338" fill="hold">
                            <p:stCondLst>
                              <p:cond delay="0"/>
                            </p:stCondLst>
                            <p:childTnLst>
                              <p:par>
                                <p:cTn id="339" presetID="10" presetClass="entr" presetSubtype="0" fill="hold" nodeType="clickEffect">
                                  <p:stCondLst>
                                    <p:cond delay="0"/>
                                  </p:stCondLst>
                                  <p:childTnLst>
                                    <p:set>
                                      <p:cBhvr>
                                        <p:cTn id="340" dur="1" fill="hold">
                                          <p:stCondLst>
                                            <p:cond delay="0"/>
                                          </p:stCondLst>
                                        </p:cTn>
                                        <p:tgtEl>
                                          <p:spTgt spid="2315"/>
                                        </p:tgtEl>
                                        <p:attrNameLst>
                                          <p:attrName>style.visibility</p:attrName>
                                        </p:attrNameLst>
                                      </p:cBhvr>
                                      <p:to>
                                        <p:strVal val="visible"/>
                                      </p:to>
                                    </p:set>
                                    <p:animEffect transition="in" filter="fade">
                                      <p:cBhvr>
                                        <p:cTn id="341" dur="500"/>
                                        <p:tgtEl>
                                          <p:spTgt spid="2315"/>
                                        </p:tgtEl>
                                      </p:cBhvr>
                                    </p:animEffect>
                                  </p:childTnLst>
                                </p:cTn>
                              </p:par>
                            </p:childTnLst>
                          </p:cTn>
                        </p:par>
                      </p:childTnLst>
                    </p:cTn>
                  </p:par>
                  <p:par>
                    <p:cTn id="342" fill="hold">
                      <p:stCondLst>
                        <p:cond delay="indefinite"/>
                      </p:stCondLst>
                      <p:childTnLst>
                        <p:par>
                          <p:cTn id="343" fill="hold">
                            <p:stCondLst>
                              <p:cond delay="0"/>
                            </p:stCondLst>
                            <p:childTnLst>
                              <p:par>
                                <p:cTn id="344" presetID="10" presetClass="entr" presetSubtype="0" fill="hold" nodeType="clickEffect">
                                  <p:stCondLst>
                                    <p:cond delay="0"/>
                                  </p:stCondLst>
                                  <p:childTnLst>
                                    <p:set>
                                      <p:cBhvr>
                                        <p:cTn id="345" dur="1" fill="hold">
                                          <p:stCondLst>
                                            <p:cond delay="0"/>
                                          </p:stCondLst>
                                        </p:cTn>
                                        <p:tgtEl>
                                          <p:spTgt spid="2324"/>
                                        </p:tgtEl>
                                        <p:attrNameLst>
                                          <p:attrName>style.visibility</p:attrName>
                                        </p:attrNameLst>
                                      </p:cBhvr>
                                      <p:to>
                                        <p:strVal val="visible"/>
                                      </p:to>
                                    </p:set>
                                    <p:animEffect transition="in" filter="fade">
                                      <p:cBhvr>
                                        <p:cTn id="346" dur="500"/>
                                        <p:tgtEl>
                                          <p:spTgt spid="2324"/>
                                        </p:tgtEl>
                                      </p:cBhvr>
                                    </p:animEffect>
                                  </p:childTnLst>
                                </p:cTn>
                              </p:par>
                            </p:childTnLst>
                          </p:cTn>
                        </p:par>
                        <p:par>
                          <p:cTn id="347" fill="hold">
                            <p:stCondLst>
                              <p:cond delay="500"/>
                            </p:stCondLst>
                            <p:childTnLst>
                              <p:par>
                                <p:cTn id="348" presetID="10" presetClass="entr" presetSubtype="0" fill="hold" nodeType="afterEffect">
                                  <p:stCondLst>
                                    <p:cond delay="0"/>
                                  </p:stCondLst>
                                  <p:childTnLst>
                                    <p:set>
                                      <p:cBhvr>
                                        <p:cTn id="349" dur="1" fill="hold">
                                          <p:stCondLst>
                                            <p:cond delay="0"/>
                                          </p:stCondLst>
                                        </p:cTn>
                                        <p:tgtEl>
                                          <p:spTgt spid="2325"/>
                                        </p:tgtEl>
                                        <p:attrNameLst>
                                          <p:attrName>style.visibility</p:attrName>
                                        </p:attrNameLst>
                                      </p:cBhvr>
                                      <p:to>
                                        <p:strVal val="visible"/>
                                      </p:to>
                                    </p:set>
                                    <p:animEffect transition="in" filter="fade">
                                      <p:cBhvr>
                                        <p:cTn id="350" dur="500"/>
                                        <p:tgtEl>
                                          <p:spTgt spid="2325"/>
                                        </p:tgtEl>
                                      </p:cBhvr>
                                    </p:animEffect>
                                  </p:childTnLst>
                                </p:cTn>
                              </p:par>
                            </p:childTnLst>
                          </p:cTn>
                        </p:par>
                      </p:childTnLst>
                    </p:cTn>
                  </p:par>
                  <p:par>
                    <p:cTn id="351" fill="hold">
                      <p:stCondLst>
                        <p:cond delay="indefinite"/>
                      </p:stCondLst>
                      <p:childTnLst>
                        <p:par>
                          <p:cTn id="352" fill="hold">
                            <p:stCondLst>
                              <p:cond delay="0"/>
                            </p:stCondLst>
                            <p:childTnLst>
                              <p:par>
                                <p:cTn id="353" presetID="10" presetClass="entr" presetSubtype="0" fill="hold" nodeType="clickEffect">
                                  <p:stCondLst>
                                    <p:cond delay="0"/>
                                  </p:stCondLst>
                                  <p:childTnLst>
                                    <p:set>
                                      <p:cBhvr>
                                        <p:cTn id="354" dur="1" fill="hold">
                                          <p:stCondLst>
                                            <p:cond delay="0"/>
                                          </p:stCondLst>
                                        </p:cTn>
                                        <p:tgtEl>
                                          <p:spTgt spid="2321"/>
                                        </p:tgtEl>
                                        <p:attrNameLst>
                                          <p:attrName>style.visibility</p:attrName>
                                        </p:attrNameLst>
                                      </p:cBhvr>
                                      <p:to>
                                        <p:strVal val="visible"/>
                                      </p:to>
                                    </p:set>
                                    <p:animEffect transition="in" filter="fade">
                                      <p:cBhvr>
                                        <p:cTn id="355" dur="2000"/>
                                        <p:tgtEl>
                                          <p:spTgt spid="2321"/>
                                        </p:tgtEl>
                                      </p:cBhvr>
                                    </p:animEffect>
                                  </p:childTnLst>
                                </p:cTn>
                              </p:par>
                            </p:childTnLst>
                          </p:cTn>
                        </p:par>
                      </p:childTnLst>
                    </p:cTn>
                  </p:par>
                  <p:par>
                    <p:cTn id="356" fill="hold">
                      <p:stCondLst>
                        <p:cond delay="indefinite"/>
                      </p:stCondLst>
                      <p:childTnLst>
                        <p:par>
                          <p:cTn id="357" fill="hold">
                            <p:stCondLst>
                              <p:cond delay="0"/>
                            </p:stCondLst>
                            <p:childTnLst>
                              <p:par>
                                <p:cTn id="358" presetID="10" presetClass="entr" presetSubtype="0" fill="hold" nodeType="clickEffect">
                                  <p:stCondLst>
                                    <p:cond delay="0"/>
                                  </p:stCondLst>
                                  <p:childTnLst>
                                    <p:set>
                                      <p:cBhvr>
                                        <p:cTn id="359" dur="1" fill="hold">
                                          <p:stCondLst>
                                            <p:cond delay="0"/>
                                          </p:stCondLst>
                                        </p:cTn>
                                        <p:tgtEl>
                                          <p:spTgt spid="2320"/>
                                        </p:tgtEl>
                                        <p:attrNameLst>
                                          <p:attrName>style.visibility</p:attrName>
                                        </p:attrNameLst>
                                      </p:cBhvr>
                                      <p:to>
                                        <p:strVal val="visible"/>
                                      </p:to>
                                    </p:set>
                                    <p:animEffect transition="in" filter="fade">
                                      <p:cBhvr>
                                        <p:cTn id="360" dur="500"/>
                                        <p:tgtEl>
                                          <p:spTgt spid="2320"/>
                                        </p:tgtEl>
                                      </p:cBhvr>
                                    </p:animEffect>
                                  </p:childTnLst>
                                </p:cTn>
                              </p:par>
                            </p:childTnLst>
                          </p:cTn>
                        </p:par>
                      </p:childTnLst>
                    </p:cTn>
                  </p:par>
                  <p:par>
                    <p:cTn id="361" fill="hold">
                      <p:stCondLst>
                        <p:cond delay="indefinite"/>
                      </p:stCondLst>
                      <p:childTnLst>
                        <p:par>
                          <p:cTn id="362" fill="hold">
                            <p:stCondLst>
                              <p:cond delay="0"/>
                            </p:stCondLst>
                            <p:childTnLst>
                              <p:par>
                                <p:cTn id="363" presetID="10" presetClass="entr" presetSubtype="0" fill="hold" nodeType="clickEffect">
                                  <p:stCondLst>
                                    <p:cond delay="0"/>
                                  </p:stCondLst>
                                  <p:childTnLst>
                                    <p:set>
                                      <p:cBhvr>
                                        <p:cTn id="364" dur="1" fill="hold">
                                          <p:stCondLst>
                                            <p:cond delay="0"/>
                                          </p:stCondLst>
                                        </p:cTn>
                                        <p:tgtEl>
                                          <p:spTgt spid="2316"/>
                                        </p:tgtEl>
                                        <p:attrNameLst>
                                          <p:attrName>style.visibility</p:attrName>
                                        </p:attrNameLst>
                                      </p:cBhvr>
                                      <p:to>
                                        <p:strVal val="visible"/>
                                      </p:to>
                                    </p:set>
                                    <p:animEffect transition="in" filter="fade">
                                      <p:cBhvr>
                                        <p:cTn id="365" dur="500"/>
                                        <p:tgtEl>
                                          <p:spTgt spid="2316"/>
                                        </p:tgtEl>
                                      </p:cBhvr>
                                    </p:animEffect>
                                  </p:childTnLst>
                                </p:cTn>
                              </p:par>
                            </p:childTnLst>
                          </p:cTn>
                        </p:par>
                      </p:childTnLst>
                    </p:cTn>
                  </p:par>
                  <p:par>
                    <p:cTn id="366" fill="hold">
                      <p:stCondLst>
                        <p:cond delay="indefinite"/>
                      </p:stCondLst>
                      <p:childTnLst>
                        <p:par>
                          <p:cTn id="367" fill="hold">
                            <p:stCondLst>
                              <p:cond delay="0"/>
                            </p:stCondLst>
                            <p:childTnLst>
                              <p:par>
                                <p:cTn id="368" presetID="10" presetClass="entr" presetSubtype="0" fill="hold" nodeType="clickEffect">
                                  <p:stCondLst>
                                    <p:cond delay="0"/>
                                  </p:stCondLst>
                                  <p:childTnLst>
                                    <p:set>
                                      <p:cBhvr>
                                        <p:cTn id="369" dur="1" fill="hold">
                                          <p:stCondLst>
                                            <p:cond delay="0"/>
                                          </p:stCondLst>
                                        </p:cTn>
                                        <p:tgtEl>
                                          <p:spTgt spid="2327"/>
                                        </p:tgtEl>
                                        <p:attrNameLst>
                                          <p:attrName>style.visibility</p:attrName>
                                        </p:attrNameLst>
                                      </p:cBhvr>
                                      <p:to>
                                        <p:strVal val="visible"/>
                                      </p:to>
                                    </p:set>
                                    <p:animEffect transition="in" filter="fade">
                                      <p:cBhvr>
                                        <p:cTn id="370" dur="500"/>
                                        <p:tgtEl>
                                          <p:spTgt spid="2327"/>
                                        </p:tgtEl>
                                      </p:cBhvr>
                                    </p:animEffect>
                                  </p:childTnLst>
                                </p:cTn>
                              </p:par>
                            </p:childTnLst>
                          </p:cTn>
                        </p:par>
                        <p:par>
                          <p:cTn id="371" fill="hold">
                            <p:stCondLst>
                              <p:cond delay="500"/>
                            </p:stCondLst>
                            <p:childTnLst>
                              <p:par>
                                <p:cTn id="372" presetID="10" presetClass="entr" presetSubtype="0" fill="hold" nodeType="afterEffect">
                                  <p:stCondLst>
                                    <p:cond delay="0"/>
                                  </p:stCondLst>
                                  <p:childTnLst>
                                    <p:set>
                                      <p:cBhvr>
                                        <p:cTn id="373" dur="1" fill="hold">
                                          <p:stCondLst>
                                            <p:cond delay="0"/>
                                          </p:stCondLst>
                                        </p:cTn>
                                        <p:tgtEl>
                                          <p:spTgt spid="2326"/>
                                        </p:tgtEl>
                                        <p:attrNameLst>
                                          <p:attrName>style.visibility</p:attrName>
                                        </p:attrNameLst>
                                      </p:cBhvr>
                                      <p:to>
                                        <p:strVal val="visible"/>
                                      </p:to>
                                    </p:set>
                                    <p:animEffect transition="in" filter="fade">
                                      <p:cBhvr>
                                        <p:cTn id="374" dur="500"/>
                                        <p:tgtEl>
                                          <p:spTgt spid="2326"/>
                                        </p:tgtEl>
                                      </p:cBhvr>
                                    </p:animEffect>
                                  </p:childTnLst>
                                </p:cTn>
                              </p:par>
                            </p:childTnLst>
                          </p:cTn>
                        </p:par>
                      </p:childTnLst>
                    </p:cTn>
                  </p:par>
                  <p:par>
                    <p:cTn id="375" fill="hold">
                      <p:stCondLst>
                        <p:cond delay="indefinite"/>
                      </p:stCondLst>
                      <p:childTnLst>
                        <p:par>
                          <p:cTn id="376" fill="hold">
                            <p:stCondLst>
                              <p:cond delay="0"/>
                            </p:stCondLst>
                            <p:childTnLst>
                              <p:par>
                                <p:cTn id="377" presetID="10" presetClass="entr" presetSubtype="0" fill="hold" nodeType="clickEffect">
                                  <p:stCondLst>
                                    <p:cond delay="0"/>
                                  </p:stCondLst>
                                  <p:childTnLst>
                                    <p:set>
                                      <p:cBhvr>
                                        <p:cTn id="378" dur="1" fill="hold">
                                          <p:stCondLst>
                                            <p:cond delay="0"/>
                                          </p:stCondLst>
                                        </p:cTn>
                                        <p:tgtEl>
                                          <p:spTgt spid="2314"/>
                                        </p:tgtEl>
                                        <p:attrNameLst>
                                          <p:attrName>style.visibility</p:attrName>
                                        </p:attrNameLst>
                                      </p:cBhvr>
                                      <p:to>
                                        <p:strVal val="visible"/>
                                      </p:to>
                                    </p:set>
                                    <p:animEffect transition="in" filter="fade">
                                      <p:cBhvr>
                                        <p:cTn id="379" dur="500"/>
                                        <p:tgtEl>
                                          <p:spTgt spid="2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Shape 233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a:solidFill>
                  <a:schemeClr val="dk2"/>
                </a:solidFill>
                <a:latin typeface="Arial"/>
                <a:ea typeface="Arial"/>
                <a:cs typeface="Arial"/>
                <a:sym typeface="Arial"/>
              </a:rPr>
              <a:t>Stoichiometry</a:t>
            </a:r>
          </a:p>
        </p:txBody>
      </p:sp>
      <p:sp>
        <p:nvSpPr>
          <p:cNvPr id="2335" name="Shape 2335"/>
          <p:cNvSpPr txBox="1"/>
          <p:nvPr/>
        </p:nvSpPr>
        <p:spPr>
          <a:xfrm>
            <a:off x="762000" y="1381125"/>
            <a:ext cx="31734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 TiO</a:t>
            </a:r>
            <a:r>
              <a:rPr lang="en-US" sz="2400" b="0" i="0" u="none" strike="noStrike" cap="none" baseline="-25000">
                <a:solidFill>
                  <a:schemeClr val="dk1"/>
                </a:solidFill>
                <a:latin typeface="Arial"/>
                <a:ea typeface="Arial"/>
                <a:cs typeface="Arial"/>
                <a:sym typeface="Arial"/>
              </a:rPr>
              <a:t>2</a:t>
            </a:r>
            <a:r>
              <a:rPr lang="en-US" sz="2400" b="0" i="0" u="none" strike="noStrike" cap="none" baseline="30000">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 +  4 Cl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  3 C</a:t>
            </a:r>
          </a:p>
        </p:txBody>
      </p:sp>
      <p:cxnSp>
        <p:nvCxnSpPr>
          <p:cNvPr id="2336" name="Shape 2336"/>
          <p:cNvCxnSpPr/>
          <p:nvPr/>
        </p:nvCxnSpPr>
        <p:spPr>
          <a:xfrm>
            <a:off x="3970337" y="1608137"/>
            <a:ext cx="1011236" cy="0"/>
          </a:xfrm>
          <a:prstGeom prst="straightConnector1">
            <a:avLst/>
          </a:prstGeom>
          <a:noFill/>
          <a:ln w="19050" cap="flat" cmpd="sng">
            <a:solidFill>
              <a:schemeClr val="dk1"/>
            </a:solidFill>
            <a:prstDash val="solid"/>
            <a:round/>
            <a:headEnd type="none" w="med" len="med"/>
            <a:tailEnd type="triangle" w="lg" len="lg"/>
          </a:ln>
        </p:spPr>
      </p:cxnSp>
      <p:sp>
        <p:nvSpPr>
          <p:cNvPr id="2337" name="Shape 2337"/>
          <p:cNvSpPr txBox="1"/>
          <p:nvPr/>
        </p:nvSpPr>
        <p:spPr>
          <a:xfrm>
            <a:off x="5038725" y="1381125"/>
            <a:ext cx="34877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CO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   2 CO  +  2 TiCl</a:t>
            </a:r>
            <a:r>
              <a:rPr lang="en-US" sz="2400" b="0" i="0" u="none" strike="noStrike" cap="none" baseline="-25000">
                <a:solidFill>
                  <a:schemeClr val="dk1"/>
                </a:solidFill>
                <a:latin typeface="Arial"/>
                <a:ea typeface="Arial"/>
                <a:cs typeface="Arial"/>
                <a:sym typeface="Arial"/>
              </a:rPr>
              <a:t>4</a:t>
            </a:r>
          </a:p>
        </p:txBody>
      </p:sp>
      <p:sp>
        <p:nvSpPr>
          <p:cNvPr id="2338" name="Shape 2338"/>
          <p:cNvSpPr txBox="1"/>
          <p:nvPr/>
        </p:nvSpPr>
        <p:spPr>
          <a:xfrm>
            <a:off x="3125788" y="1822450"/>
            <a:ext cx="8635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4.55 mol</a:t>
            </a:r>
          </a:p>
        </p:txBody>
      </p:sp>
      <p:sp>
        <p:nvSpPr>
          <p:cNvPr id="2339" name="Shape 2339"/>
          <p:cNvSpPr txBox="1"/>
          <p:nvPr/>
        </p:nvSpPr>
        <p:spPr>
          <a:xfrm>
            <a:off x="2201863" y="1822450"/>
            <a:ext cx="60801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mol</a:t>
            </a:r>
          </a:p>
        </p:txBody>
      </p:sp>
      <p:grpSp>
        <p:nvGrpSpPr>
          <p:cNvPr id="2340" name="Shape 2340"/>
          <p:cNvGrpSpPr/>
          <p:nvPr/>
        </p:nvGrpSpPr>
        <p:grpSpPr>
          <a:xfrm>
            <a:off x="558800" y="2703512"/>
            <a:ext cx="1219199" cy="481011"/>
            <a:chOff x="186" y="1092"/>
            <a:chExt cx="767" cy="302"/>
          </a:xfrm>
        </p:grpSpPr>
        <p:cxnSp>
          <p:nvCxnSpPr>
            <p:cNvPr id="2341" name="Shape 2341"/>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342" name="Shape 2342"/>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343" name="Shape 2343"/>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344" name="Shape 2344"/>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345" name="Shape 2345"/>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346" name="Shape 2346"/>
          <p:cNvSpPr/>
          <p:nvPr/>
        </p:nvSpPr>
        <p:spPr>
          <a:xfrm>
            <a:off x="830262" y="2889250"/>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347" name="Shape 2347"/>
          <p:cNvSpPr txBox="1"/>
          <p:nvPr/>
        </p:nvSpPr>
        <p:spPr>
          <a:xfrm>
            <a:off x="604837" y="3208338"/>
            <a:ext cx="3127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a:t>
            </a:r>
          </a:p>
        </p:txBody>
      </p:sp>
      <p:sp>
        <p:nvSpPr>
          <p:cNvPr id="2348" name="Shape 2348"/>
          <p:cNvSpPr txBox="1"/>
          <p:nvPr/>
        </p:nvSpPr>
        <p:spPr>
          <a:xfrm>
            <a:off x="1398587" y="3208338"/>
            <a:ext cx="4159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Cl</a:t>
            </a:r>
            <a:r>
              <a:rPr lang="en-US" sz="1400" b="0" i="0" u="none" strike="noStrike" cap="none" baseline="-25000">
                <a:solidFill>
                  <a:schemeClr val="dk1"/>
                </a:solidFill>
                <a:latin typeface="Arial"/>
                <a:ea typeface="Arial"/>
                <a:cs typeface="Arial"/>
                <a:sym typeface="Arial"/>
              </a:rPr>
              <a:t>2</a:t>
            </a:r>
          </a:p>
        </p:txBody>
      </p:sp>
      <p:cxnSp>
        <p:nvCxnSpPr>
          <p:cNvPr id="2349" name="Shape 2349"/>
          <p:cNvCxnSpPr/>
          <p:nvPr/>
        </p:nvCxnSpPr>
        <p:spPr>
          <a:xfrm>
            <a:off x="892175" y="2936875"/>
            <a:ext cx="534988" cy="0"/>
          </a:xfrm>
          <a:prstGeom prst="straightConnector1">
            <a:avLst/>
          </a:prstGeom>
          <a:noFill/>
          <a:ln w="31750" cap="flat" cmpd="sng">
            <a:solidFill>
              <a:srgbClr val="800000"/>
            </a:solidFill>
            <a:prstDash val="solid"/>
            <a:round/>
            <a:headEnd type="none" w="med" len="med"/>
            <a:tailEnd type="none" w="med" len="med"/>
          </a:ln>
        </p:spPr>
      </p:cxnSp>
      <p:grpSp>
        <p:nvGrpSpPr>
          <p:cNvPr id="2350" name="Shape 2350"/>
          <p:cNvGrpSpPr/>
          <p:nvPr/>
        </p:nvGrpSpPr>
        <p:grpSpPr>
          <a:xfrm>
            <a:off x="1419225" y="2900363"/>
            <a:ext cx="88900" cy="88900"/>
            <a:chOff x="925" y="1217"/>
            <a:chExt cx="56" cy="56"/>
          </a:xfrm>
        </p:grpSpPr>
        <p:sp>
          <p:nvSpPr>
            <p:cNvPr id="2351" name="Shape 2351"/>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352" name="Shape 2352"/>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353" name="Shape 2353"/>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2354" name="Shape 2354"/>
          <p:cNvSpPr txBox="1"/>
          <p:nvPr/>
        </p:nvSpPr>
        <p:spPr>
          <a:xfrm>
            <a:off x="1898650" y="2800350"/>
            <a:ext cx="2389188" cy="3381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mol Cl</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  4.55 mol C</a:t>
            </a:r>
          </a:p>
        </p:txBody>
      </p:sp>
      <p:sp>
        <p:nvSpPr>
          <p:cNvPr id="2355" name="Shape 2355"/>
          <p:cNvSpPr txBox="1"/>
          <p:nvPr/>
        </p:nvSpPr>
        <p:spPr>
          <a:xfrm>
            <a:off x="4211637" y="2938463"/>
            <a:ext cx="892174" cy="3381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C</a:t>
            </a:r>
          </a:p>
        </p:txBody>
      </p:sp>
      <p:sp>
        <p:nvSpPr>
          <p:cNvPr id="2356" name="Shape 2356"/>
          <p:cNvSpPr txBox="1"/>
          <p:nvPr/>
        </p:nvSpPr>
        <p:spPr>
          <a:xfrm>
            <a:off x="5265737" y="2811463"/>
            <a:ext cx="1457324" cy="3381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6.07 mol C</a:t>
            </a:r>
          </a:p>
        </p:txBody>
      </p:sp>
      <p:sp>
        <p:nvSpPr>
          <p:cNvPr id="2357" name="Shape 2357"/>
          <p:cNvSpPr/>
          <p:nvPr/>
        </p:nvSpPr>
        <p:spPr>
          <a:xfrm>
            <a:off x="4205287" y="2673350"/>
            <a:ext cx="1011236" cy="3381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4 mol Cl</a:t>
            </a:r>
            <a:r>
              <a:rPr lang="en-US" sz="1600" b="0" i="0" u="none" strike="noStrike" cap="none" baseline="-25000">
                <a:solidFill>
                  <a:schemeClr val="dk1"/>
                </a:solidFill>
                <a:latin typeface="Arial"/>
                <a:ea typeface="Arial"/>
                <a:cs typeface="Arial"/>
                <a:sym typeface="Arial"/>
              </a:rPr>
              <a:t>2</a:t>
            </a:r>
          </a:p>
        </p:txBody>
      </p:sp>
      <p:grpSp>
        <p:nvGrpSpPr>
          <p:cNvPr id="2358" name="Shape 2358"/>
          <p:cNvGrpSpPr/>
          <p:nvPr/>
        </p:nvGrpSpPr>
        <p:grpSpPr>
          <a:xfrm>
            <a:off x="4217988" y="2711450"/>
            <a:ext cx="1063625" cy="542925"/>
            <a:chOff x="2353" y="2935"/>
            <a:chExt cx="1505" cy="342"/>
          </a:xfrm>
        </p:grpSpPr>
        <p:sp>
          <p:nvSpPr>
            <p:cNvPr id="2359" name="Shape 2359"/>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360" name="Shape 2360"/>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cxnSp>
        <p:nvCxnSpPr>
          <p:cNvPr id="2361" name="Shape 2361"/>
          <p:cNvCxnSpPr/>
          <p:nvPr/>
        </p:nvCxnSpPr>
        <p:spPr>
          <a:xfrm rot="10800000" flipH="1">
            <a:off x="3560762" y="2933700"/>
            <a:ext cx="573086" cy="92074"/>
          </a:xfrm>
          <a:prstGeom prst="straightConnector1">
            <a:avLst/>
          </a:prstGeom>
          <a:noFill/>
          <a:ln w="9525" cap="flat" cmpd="sng">
            <a:solidFill>
              <a:srgbClr val="FF0000"/>
            </a:solidFill>
            <a:prstDash val="solid"/>
            <a:round/>
            <a:headEnd type="none" w="med" len="med"/>
            <a:tailEnd type="none" w="med" len="med"/>
          </a:ln>
        </p:spPr>
      </p:cxnSp>
      <p:cxnSp>
        <p:nvCxnSpPr>
          <p:cNvPr id="2362" name="Shape 2362"/>
          <p:cNvCxnSpPr/>
          <p:nvPr/>
        </p:nvCxnSpPr>
        <p:spPr>
          <a:xfrm rot="10800000" flipH="1">
            <a:off x="4476750" y="3082925"/>
            <a:ext cx="581024" cy="87313"/>
          </a:xfrm>
          <a:prstGeom prst="straightConnector1">
            <a:avLst/>
          </a:prstGeom>
          <a:noFill/>
          <a:ln w="9525" cap="flat" cmpd="sng">
            <a:solidFill>
              <a:srgbClr val="FF0000"/>
            </a:solidFill>
            <a:prstDash val="solid"/>
            <a:round/>
            <a:headEnd type="none" w="med" len="med"/>
            <a:tailEnd type="none" w="med" len="med"/>
          </a:ln>
        </p:spPr>
      </p:cxnSp>
      <p:grpSp>
        <p:nvGrpSpPr>
          <p:cNvPr id="2363" name="Shape 2363"/>
          <p:cNvGrpSpPr/>
          <p:nvPr/>
        </p:nvGrpSpPr>
        <p:grpSpPr>
          <a:xfrm>
            <a:off x="558800" y="3946525"/>
            <a:ext cx="1219199" cy="481012"/>
            <a:chOff x="186" y="1092"/>
            <a:chExt cx="767" cy="302"/>
          </a:xfrm>
        </p:grpSpPr>
        <p:cxnSp>
          <p:nvCxnSpPr>
            <p:cNvPr id="2364" name="Shape 2364"/>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365" name="Shape 2365"/>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366" name="Shape 2366"/>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367" name="Shape 2367"/>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368" name="Shape 2368"/>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369" name="Shape 2369"/>
          <p:cNvSpPr/>
          <p:nvPr/>
        </p:nvSpPr>
        <p:spPr>
          <a:xfrm>
            <a:off x="820737" y="4132262"/>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370" name="Shape 2370"/>
          <p:cNvSpPr txBox="1"/>
          <p:nvPr/>
        </p:nvSpPr>
        <p:spPr>
          <a:xfrm>
            <a:off x="576262" y="4451350"/>
            <a:ext cx="3127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a:t>
            </a:r>
          </a:p>
        </p:txBody>
      </p:sp>
      <p:sp>
        <p:nvSpPr>
          <p:cNvPr id="2371" name="Shape 2371"/>
          <p:cNvSpPr txBox="1"/>
          <p:nvPr/>
        </p:nvSpPr>
        <p:spPr>
          <a:xfrm>
            <a:off x="1350962" y="4451350"/>
            <a:ext cx="5333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TiO</a:t>
            </a:r>
            <a:r>
              <a:rPr lang="en-US" sz="1400" b="0" i="0" u="none" strike="noStrike" cap="none" baseline="-25000">
                <a:solidFill>
                  <a:schemeClr val="dk1"/>
                </a:solidFill>
                <a:latin typeface="Arial"/>
                <a:ea typeface="Arial"/>
                <a:cs typeface="Arial"/>
                <a:sym typeface="Arial"/>
              </a:rPr>
              <a:t>2</a:t>
            </a:r>
          </a:p>
        </p:txBody>
      </p:sp>
      <p:cxnSp>
        <p:nvCxnSpPr>
          <p:cNvPr id="2372" name="Shape 2372"/>
          <p:cNvCxnSpPr/>
          <p:nvPr/>
        </p:nvCxnSpPr>
        <p:spPr>
          <a:xfrm>
            <a:off x="892175" y="4179887"/>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2373" name="Shape 2373"/>
          <p:cNvCxnSpPr/>
          <p:nvPr/>
        </p:nvCxnSpPr>
        <p:spPr>
          <a:xfrm rot="10800000" flipH="1">
            <a:off x="1417637" y="3946524"/>
            <a:ext cx="260350" cy="233363"/>
          </a:xfrm>
          <a:prstGeom prst="straightConnector1">
            <a:avLst/>
          </a:prstGeom>
          <a:noFill/>
          <a:ln w="31750" cap="flat" cmpd="sng">
            <a:solidFill>
              <a:srgbClr val="800000"/>
            </a:solidFill>
            <a:prstDash val="solid"/>
            <a:round/>
            <a:headEnd type="none" w="med" len="med"/>
            <a:tailEnd type="none" w="med" len="med"/>
          </a:ln>
        </p:spPr>
      </p:cxnSp>
      <p:grpSp>
        <p:nvGrpSpPr>
          <p:cNvPr id="2374" name="Shape 2374"/>
          <p:cNvGrpSpPr/>
          <p:nvPr/>
        </p:nvGrpSpPr>
        <p:grpSpPr>
          <a:xfrm>
            <a:off x="1646238" y="3890963"/>
            <a:ext cx="88900" cy="88900"/>
            <a:chOff x="925" y="1217"/>
            <a:chExt cx="56" cy="56"/>
          </a:xfrm>
        </p:grpSpPr>
        <p:sp>
          <p:nvSpPr>
            <p:cNvPr id="2375" name="Shape 2375"/>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376" name="Shape 2376"/>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377" name="Shape 2377"/>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2378" name="Shape 2378"/>
          <p:cNvSpPr txBox="1"/>
          <p:nvPr/>
        </p:nvSpPr>
        <p:spPr>
          <a:xfrm>
            <a:off x="984250" y="5257800"/>
            <a:ext cx="29527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molecules TiCl</a:t>
            </a:r>
            <a:r>
              <a:rPr lang="en-US" sz="1600" b="0" i="0" u="none" strike="noStrike" cap="none" baseline="-25000">
                <a:solidFill>
                  <a:schemeClr val="dk1"/>
                </a:solidFill>
                <a:latin typeface="Arial"/>
                <a:ea typeface="Arial"/>
                <a:cs typeface="Arial"/>
                <a:sym typeface="Arial"/>
              </a:rPr>
              <a:t>4</a:t>
            </a:r>
            <a:r>
              <a:rPr lang="en-US" sz="1600" b="0" i="0" u="none" strike="noStrike" cap="none">
                <a:solidFill>
                  <a:schemeClr val="dk1"/>
                </a:solidFill>
                <a:latin typeface="Arial"/>
                <a:ea typeface="Arial"/>
                <a:cs typeface="Arial"/>
                <a:sym typeface="Arial"/>
              </a:rPr>
              <a:t> = 115 g TiO</a:t>
            </a:r>
            <a:r>
              <a:rPr lang="en-US" sz="1600" b="0" i="0" u="none" strike="noStrike" cap="none" baseline="-25000">
                <a:solidFill>
                  <a:schemeClr val="dk1"/>
                </a:solidFill>
                <a:latin typeface="Arial"/>
                <a:ea typeface="Arial"/>
                <a:cs typeface="Arial"/>
                <a:sym typeface="Arial"/>
              </a:rPr>
              <a:t>2</a:t>
            </a:r>
          </a:p>
        </p:txBody>
      </p:sp>
      <p:sp>
        <p:nvSpPr>
          <p:cNvPr id="2379" name="Shape 2379"/>
          <p:cNvSpPr txBox="1"/>
          <p:nvPr/>
        </p:nvSpPr>
        <p:spPr>
          <a:xfrm>
            <a:off x="3954462" y="5395912"/>
            <a:ext cx="10414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80 g TiO</a:t>
            </a:r>
            <a:r>
              <a:rPr lang="en-US" sz="1600" b="0" i="0" u="none" strike="noStrike" cap="none" baseline="-25000">
                <a:solidFill>
                  <a:schemeClr val="dk1"/>
                </a:solidFill>
                <a:latin typeface="Arial"/>
                <a:ea typeface="Arial"/>
                <a:cs typeface="Arial"/>
                <a:sym typeface="Arial"/>
              </a:rPr>
              <a:t>2</a:t>
            </a:r>
          </a:p>
        </p:txBody>
      </p:sp>
      <p:sp>
        <p:nvSpPr>
          <p:cNvPr id="2380" name="Shape 2380"/>
          <p:cNvSpPr txBox="1"/>
          <p:nvPr/>
        </p:nvSpPr>
        <p:spPr>
          <a:xfrm>
            <a:off x="6175375" y="6010275"/>
            <a:ext cx="26892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8.66</a:t>
            </a:r>
            <a:r>
              <a:rPr lang="en-US" sz="1400" b="0" i="0" u="none" strike="noStrike" cap="none">
                <a:solidFill>
                  <a:schemeClr val="dk1"/>
                </a:solidFill>
                <a:latin typeface="Arial"/>
                <a:ea typeface="Arial"/>
                <a:cs typeface="Arial"/>
                <a:sym typeface="Arial"/>
              </a:rPr>
              <a:t>x</a:t>
            </a:r>
            <a:r>
              <a:rPr lang="en-US" sz="1600" b="0" i="0" u="none" strike="noStrike" cap="none">
                <a:solidFill>
                  <a:schemeClr val="dk1"/>
                </a:solidFill>
                <a:latin typeface="Arial"/>
                <a:ea typeface="Arial"/>
                <a:cs typeface="Arial"/>
                <a:sym typeface="Arial"/>
              </a:rPr>
              <a:t>10</a:t>
            </a:r>
            <a:r>
              <a:rPr lang="en-US" sz="1600" b="0" i="0" u="none" strike="noStrike" cap="none" baseline="30000">
                <a:solidFill>
                  <a:schemeClr val="dk1"/>
                </a:solidFill>
                <a:latin typeface="Arial"/>
                <a:ea typeface="Arial"/>
                <a:cs typeface="Arial"/>
                <a:sym typeface="Arial"/>
              </a:rPr>
              <a:t>23</a:t>
            </a:r>
            <a:r>
              <a:rPr lang="en-US" sz="1600" b="0" i="0" u="none" strike="noStrike" cap="none">
                <a:solidFill>
                  <a:schemeClr val="dk1"/>
                </a:solidFill>
                <a:latin typeface="Arial"/>
                <a:ea typeface="Arial"/>
                <a:cs typeface="Arial"/>
                <a:sym typeface="Arial"/>
              </a:rPr>
              <a:t> molecules TiCl</a:t>
            </a:r>
            <a:r>
              <a:rPr lang="en-US" sz="1600" b="0" i="0" u="none" strike="noStrike" cap="none" baseline="-25000">
                <a:solidFill>
                  <a:schemeClr val="dk1"/>
                </a:solidFill>
                <a:latin typeface="Arial"/>
                <a:ea typeface="Arial"/>
                <a:cs typeface="Arial"/>
                <a:sym typeface="Arial"/>
              </a:rPr>
              <a:t>4</a:t>
            </a:r>
          </a:p>
        </p:txBody>
      </p:sp>
      <p:sp>
        <p:nvSpPr>
          <p:cNvPr id="2381" name="Shape 2381"/>
          <p:cNvSpPr/>
          <p:nvPr/>
        </p:nvSpPr>
        <p:spPr>
          <a:xfrm>
            <a:off x="3911600" y="5130800"/>
            <a:ext cx="11430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TiO</a:t>
            </a:r>
            <a:r>
              <a:rPr lang="en-US" sz="1600" b="0" i="0" u="none" strike="noStrike" cap="none" baseline="-25000">
                <a:solidFill>
                  <a:schemeClr val="dk1"/>
                </a:solidFill>
                <a:latin typeface="Arial"/>
                <a:ea typeface="Arial"/>
                <a:cs typeface="Arial"/>
                <a:sym typeface="Arial"/>
              </a:rPr>
              <a:t>2</a:t>
            </a:r>
          </a:p>
        </p:txBody>
      </p:sp>
      <p:sp>
        <p:nvSpPr>
          <p:cNvPr id="2382" name="Shape 2382"/>
          <p:cNvSpPr/>
          <p:nvPr/>
        </p:nvSpPr>
        <p:spPr>
          <a:xfrm>
            <a:off x="5060950" y="5124450"/>
            <a:ext cx="11747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TiCl</a:t>
            </a:r>
            <a:r>
              <a:rPr lang="en-US" sz="1600" b="0" i="0" u="none" strike="noStrike" cap="none" baseline="-25000">
                <a:solidFill>
                  <a:schemeClr val="dk1"/>
                </a:solidFill>
                <a:latin typeface="Arial"/>
                <a:ea typeface="Arial"/>
                <a:cs typeface="Arial"/>
                <a:sym typeface="Arial"/>
              </a:rPr>
              <a:t>4</a:t>
            </a:r>
          </a:p>
        </p:txBody>
      </p:sp>
      <p:grpSp>
        <p:nvGrpSpPr>
          <p:cNvPr id="2383" name="Shape 2383"/>
          <p:cNvGrpSpPr/>
          <p:nvPr/>
        </p:nvGrpSpPr>
        <p:grpSpPr>
          <a:xfrm>
            <a:off x="3960812" y="5168900"/>
            <a:ext cx="1079500" cy="542925"/>
            <a:chOff x="2353" y="2935"/>
            <a:chExt cx="1505" cy="342"/>
          </a:xfrm>
        </p:grpSpPr>
        <p:sp>
          <p:nvSpPr>
            <p:cNvPr id="2384" name="Shape 2384"/>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385" name="Shape 2385"/>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2386" name="Shape 2386"/>
          <p:cNvSpPr/>
          <p:nvPr/>
        </p:nvSpPr>
        <p:spPr>
          <a:xfrm>
            <a:off x="5056187" y="5394325"/>
            <a:ext cx="11430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TiO</a:t>
            </a:r>
            <a:r>
              <a:rPr lang="en-US" sz="1600" b="0" i="0" u="none" strike="noStrike" cap="none" baseline="-25000">
                <a:solidFill>
                  <a:schemeClr val="dk1"/>
                </a:solidFill>
                <a:latin typeface="Arial"/>
                <a:ea typeface="Arial"/>
                <a:cs typeface="Arial"/>
                <a:sym typeface="Arial"/>
              </a:rPr>
              <a:t>2</a:t>
            </a:r>
          </a:p>
        </p:txBody>
      </p:sp>
      <p:cxnSp>
        <p:nvCxnSpPr>
          <p:cNvPr id="2387" name="Shape 2387"/>
          <p:cNvCxnSpPr/>
          <p:nvPr/>
        </p:nvCxnSpPr>
        <p:spPr>
          <a:xfrm rot="10800000" flipH="1">
            <a:off x="3230563" y="5405437"/>
            <a:ext cx="612775" cy="84137"/>
          </a:xfrm>
          <a:prstGeom prst="straightConnector1">
            <a:avLst/>
          </a:prstGeom>
          <a:noFill/>
          <a:ln w="9525" cap="flat" cmpd="sng">
            <a:solidFill>
              <a:srgbClr val="FF0000"/>
            </a:solidFill>
            <a:prstDash val="solid"/>
            <a:round/>
            <a:headEnd type="none" w="med" len="med"/>
            <a:tailEnd type="none" w="med" len="med"/>
          </a:ln>
        </p:spPr>
      </p:cxnSp>
      <p:cxnSp>
        <p:nvCxnSpPr>
          <p:cNvPr id="2388" name="Shape 2388"/>
          <p:cNvCxnSpPr/>
          <p:nvPr/>
        </p:nvCxnSpPr>
        <p:spPr>
          <a:xfrm rot="10800000" flipH="1">
            <a:off x="4319587" y="5549899"/>
            <a:ext cx="576262" cy="77788"/>
          </a:xfrm>
          <a:prstGeom prst="straightConnector1">
            <a:avLst/>
          </a:prstGeom>
          <a:noFill/>
          <a:ln w="9525" cap="flat" cmpd="sng">
            <a:solidFill>
              <a:srgbClr val="FF0000"/>
            </a:solidFill>
            <a:prstDash val="solid"/>
            <a:round/>
            <a:headEnd type="none" w="med" len="med"/>
            <a:tailEnd type="none" w="med" len="med"/>
          </a:ln>
        </p:spPr>
      </p:cxnSp>
      <p:grpSp>
        <p:nvGrpSpPr>
          <p:cNvPr id="2389" name="Shape 2389"/>
          <p:cNvGrpSpPr/>
          <p:nvPr/>
        </p:nvGrpSpPr>
        <p:grpSpPr>
          <a:xfrm>
            <a:off x="5070474" y="5162549"/>
            <a:ext cx="1149350" cy="542925"/>
            <a:chOff x="3884" y="2930"/>
            <a:chExt cx="542" cy="342"/>
          </a:xfrm>
        </p:grpSpPr>
        <p:sp>
          <p:nvSpPr>
            <p:cNvPr id="2390" name="Shape 2390"/>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391" name="Shape 2391"/>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392" name="Shape 2392"/>
          <p:cNvCxnSpPr/>
          <p:nvPr/>
        </p:nvCxnSpPr>
        <p:spPr>
          <a:xfrm rot="10800000" flipH="1">
            <a:off x="4249737" y="5276849"/>
            <a:ext cx="692149" cy="84138"/>
          </a:xfrm>
          <a:prstGeom prst="straightConnector1">
            <a:avLst/>
          </a:prstGeom>
          <a:noFill/>
          <a:ln w="9525" cap="flat" cmpd="sng">
            <a:solidFill>
              <a:srgbClr val="FF0000"/>
            </a:solidFill>
            <a:prstDash val="solid"/>
            <a:round/>
            <a:headEnd type="none" w="med" len="med"/>
            <a:tailEnd type="none" w="med" len="med"/>
          </a:ln>
        </p:spPr>
      </p:cxnSp>
      <p:cxnSp>
        <p:nvCxnSpPr>
          <p:cNvPr id="2393" name="Shape 2393"/>
          <p:cNvCxnSpPr/>
          <p:nvPr/>
        </p:nvCxnSpPr>
        <p:spPr>
          <a:xfrm rot="10800000" flipH="1">
            <a:off x="5322887" y="5514974"/>
            <a:ext cx="817561" cy="115888"/>
          </a:xfrm>
          <a:prstGeom prst="straightConnector1">
            <a:avLst/>
          </a:prstGeom>
          <a:noFill/>
          <a:ln w="9525" cap="flat" cmpd="sng">
            <a:solidFill>
              <a:srgbClr val="FF0000"/>
            </a:solidFill>
            <a:prstDash val="solid"/>
            <a:round/>
            <a:headEnd type="none" w="med" len="med"/>
            <a:tailEnd type="none" w="med" len="med"/>
          </a:ln>
        </p:spPr>
      </p:cxnSp>
      <p:sp>
        <p:nvSpPr>
          <p:cNvPr id="2394" name="Shape 2394"/>
          <p:cNvSpPr/>
          <p:nvPr/>
        </p:nvSpPr>
        <p:spPr>
          <a:xfrm>
            <a:off x="6229350" y="5124450"/>
            <a:ext cx="25050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6.02</a:t>
            </a:r>
            <a:r>
              <a:rPr lang="en-US" sz="1400" b="0" i="0" u="none" strike="noStrike" cap="none">
                <a:solidFill>
                  <a:schemeClr val="dk1"/>
                </a:solidFill>
                <a:latin typeface="Arial"/>
                <a:ea typeface="Arial"/>
                <a:cs typeface="Arial"/>
                <a:sym typeface="Arial"/>
              </a:rPr>
              <a:t>x</a:t>
            </a:r>
            <a:r>
              <a:rPr lang="en-US" sz="1600" b="0" i="0" u="none" strike="noStrike" cap="none">
                <a:solidFill>
                  <a:schemeClr val="dk1"/>
                </a:solidFill>
                <a:latin typeface="Arial"/>
                <a:ea typeface="Arial"/>
                <a:cs typeface="Arial"/>
                <a:sym typeface="Arial"/>
              </a:rPr>
              <a:t>10</a:t>
            </a:r>
            <a:r>
              <a:rPr lang="en-US" sz="1600" b="0" i="0" u="none" strike="noStrike" cap="none" baseline="30000">
                <a:solidFill>
                  <a:schemeClr val="dk1"/>
                </a:solidFill>
                <a:latin typeface="Arial"/>
                <a:ea typeface="Arial"/>
                <a:cs typeface="Arial"/>
                <a:sym typeface="Arial"/>
              </a:rPr>
              <a:t>23</a:t>
            </a:r>
            <a:r>
              <a:rPr lang="en-US" sz="1400" b="0" i="0" u="none" strike="noStrike" cap="none">
                <a:solidFill>
                  <a:schemeClr val="dk1"/>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molecules TiCl</a:t>
            </a:r>
            <a:r>
              <a:rPr lang="en-US" sz="1600" b="0" i="0" u="none" strike="noStrike" cap="none" baseline="-25000">
                <a:solidFill>
                  <a:schemeClr val="dk1"/>
                </a:solidFill>
                <a:latin typeface="Arial"/>
                <a:ea typeface="Arial"/>
                <a:cs typeface="Arial"/>
                <a:sym typeface="Arial"/>
              </a:rPr>
              <a:t>4</a:t>
            </a:r>
          </a:p>
        </p:txBody>
      </p:sp>
      <p:sp>
        <p:nvSpPr>
          <p:cNvPr id="2395" name="Shape 2395"/>
          <p:cNvSpPr/>
          <p:nvPr/>
        </p:nvSpPr>
        <p:spPr>
          <a:xfrm>
            <a:off x="6919913" y="5394325"/>
            <a:ext cx="11747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TiCl</a:t>
            </a:r>
            <a:r>
              <a:rPr lang="en-US" sz="1600" b="0" i="0" u="none" strike="noStrike" cap="none" baseline="-25000">
                <a:solidFill>
                  <a:schemeClr val="dk1"/>
                </a:solidFill>
                <a:latin typeface="Arial"/>
                <a:ea typeface="Arial"/>
                <a:cs typeface="Arial"/>
                <a:sym typeface="Arial"/>
              </a:rPr>
              <a:t>4</a:t>
            </a:r>
          </a:p>
        </p:txBody>
      </p:sp>
      <p:grpSp>
        <p:nvGrpSpPr>
          <p:cNvPr id="2396" name="Shape 2396"/>
          <p:cNvGrpSpPr/>
          <p:nvPr/>
        </p:nvGrpSpPr>
        <p:grpSpPr>
          <a:xfrm>
            <a:off x="6254749" y="5162549"/>
            <a:ext cx="2468563" cy="542925"/>
            <a:chOff x="3884" y="2930"/>
            <a:chExt cx="542" cy="342"/>
          </a:xfrm>
        </p:grpSpPr>
        <p:sp>
          <p:nvSpPr>
            <p:cNvPr id="2397" name="Shape 2397"/>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398" name="Shape 2398"/>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399" name="Shape 2399"/>
          <p:cNvCxnSpPr/>
          <p:nvPr/>
        </p:nvCxnSpPr>
        <p:spPr>
          <a:xfrm rot="10800000" flipH="1">
            <a:off x="5332412" y="5232399"/>
            <a:ext cx="808037" cy="125412"/>
          </a:xfrm>
          <a:prstGeom prst="straightConnector1">
            <a:avLst/>
          </a:prstGeom>
          <a:noFill/>
          <a:ln w="9525" cap="flat" cmpd="sng">
            <a:solidFill>
              <a:srgbClr val="FF0000"/>
            </a:solidFill>
            <a:prstDash val="solid"/>
            <a:round/>
            <a:headEnd type="none" w="med" len="med"/>
            <a:tailEnd type="none" w="med" len="med"/>
          </a:ln>
        </p:spPr>
      </p:cxnSp>
      <p:cxnSp>
        <p:nvCxnSpPr>
          <p:cNvPr id="2400" name="Shape 2400"/>
          <p:cNvCxnSpPr/>
          <p:nvPr/>
        </p:nvCxnSpPr>
        <p:spPr>
          <a:xfrm rot="10800000" flipH="1">
            <a:off x="7185025" y="5513388"/>
            <a:ext cx="793749" cy="115886"/>
          </a:xfrm>
          <a:prstGeom prst="straightConnector1">
            <a:avLst/>
          </a:prstGeom>
          <a:noFill/>
          <a:ln w="9525" cap="flat" cmpd="sng">
            <a:solidFill>
              <a:srgbClr val="FF0000"/>
            </a:solidFill>
            <a:prstDash val="solid"/>
            <a:round/>
            <a:headEnd type="none" w="med" len="med"/>
            <a:tailEnd type="none" w="med" len="med"/>
          </a:ln>
        </p:spPr>
      </p:cxnSp>
      <p:sp>
        <p:nvSpPr>
          <p:cNvPr id="2401" name="Shape 2401"/>
          <p:cNvSpPr txBox="1"/>
          <p:nvPr/>
        </p:nvSpPr>
        <p:spPr>
          <a:xfrm>
            <a:off x="1909763" y="4002087"/>
            <a:ext cx="23050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TiO</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  4.55 mol C</a:t>
            </a:r>
          </a:p>
        </p:txBody>
      </p:sp>
      <p:sp>
        <p:nvSpPr>
          <p:cNvPr id="2402" name="Shape 2402"/>
          <p:cNvSpPr txBox="1"/>
          <p:nvPr/>
        </p:nvSpPr>
        <p:spPr>
          <a:xfrm>
            <a:off x="4356100" y="4137025"/>
            <a:ext cx="8842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C</a:t>
            </a:r>
          </a:p>
        </p:txBody>
      </p:sp>
      <p:sp>
        <p:nvSpPr>
          <p:cNvPr id="2403" name="Shape 2403"/>
          <p:cNvSpPr txBox="1"/>
          <p:nvPr/>
        </p:nvSpPr>
        <p:spPr>
          <a:xfrm>
            <a:off x="6561138" y="4003675"/>
            <a:ext cx="1387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243 g TiO</a:t>
            </a:r>
            <a:r>
              <a:rPr lang="en-US" sz="1600" b="0" i="0" u="none" strike="noStrike" cap="none" baseline="-25000">
                <a:solidFill>
                  <a:schemeClr val="dk1"/>
                </a:solidFill>
                <a:latin typeface="Arial"/>
                <a:ea typeface="Arial"/>
                <a:cs typeface="Arial"/>
                <a:sym typeface="Arial"/>
              </a:rPr>
              <a:t>2</a:t>
            </a:r>
          </a:p>
        </p:txBody>
      </p:sp>
      <p:sp>
        <p:nvSpPr>
          <p:cNvPr id="2404" name="Shape 2404"/>
          <p:cNvSpPr/>
          <p:nvPr/>
        </p:nvSpPr>
        <p:spPr>
          <a:xfrm>
            <a:off x="4249737" y="3871912"/>
            <a:ext cx="11430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TiO</a:t>
            </a:r>
            <a:r>
              <a:rPr lang="en-US" sz="1600" b="0" i="0" u="none" strike="noStrike" cap="none" baseline="-25000">
                <a:solidFill>
                  <a:schemeClr val="dk1"/>
                </a:solidFill>
                <a:latin typeface="Arial"/>
                <a:ea typeface="Arial"/>
                <a:cs typeface="Arial"/>
                <a:sym typeface="Arial"/>
              </a:rPr>
              <a:t>2</a:t>
            </a:r>
          </a:p>
        </p:txBody>
      </p:sp>
      <p:sp>
        <p:nvSpPr>
          <p:cNvPr id="2405" name="Shape 2405"/>
          <p:cNvSpPr/>
          <p:nvPr/>
        </p:nvSpPr>
        <p:spPr>
          <a:xfrm>
            <a:off x="5484812" y="3865562"/>
            <a:ext cx="10414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80 g TiO</a:t>
            </a:r>
            <a:r>
              <a:rPr lang="en-US" sz="1600" b="0" i="0" u="none" strike="noStrike" cap="none" baseline="-25000">
                <a:solidFill>
                  <a:schemeClr val="dk1"/>
                </a:solidFill>
                <a:latin typeface="Arial"/>
                <a:ea typeface="Arial"/>
                <a:cs typeface="Arial"/>
                <a:sym typeface="Arial"/>
              </a:rPr>
              <a:t>2</a:t>
            </a:r>
          </a:p>
        </p:txBody>
      </p:sp>
      <p:grpSp>
        <p:nvGrpSpPr>
          <p:cNvPr id="2406" name="Shape 2406"/>
          <p:cNvGrpSpPr/>
          <p:nvPr/>
        </p:nvGrpSpPr>
        <p:grpSpPr>
          <a:xfrm>
            <a:off x="4229100" y="3910013"/>
            <a:ext cx="1165225" cy="542925"/>
            <a:chOff x="2353" y="2935"/>
            <a:chExt cx="1505" cy="342"/>
          </a:xfrm>
        </p:grpSpPr>
        <p:sp>
          <p:nvSpPr>
            <p:cNvPr id="2407" name="Shape 2407"/>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408" name="Shape 2408"/>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2409" name="Shape 2409"/>
          <p:cNvSpPr/>
          <p:nvPr/>
        </p:nvSpPr>
        <p:spPr>
          <a:xfrm>
            <a:off x="5400675" y="4135437"/>
            <a:ext cx="11430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TiO</a:t>
            </a:r>
            <a:r>
              <a:rPr lang="en-US" sz="1600" b="0" i="0" u="none" strike="noStrike" cap="none" baseline="-25000">
                <a:solidFill>
                  <a:schemeClr val="dk1"/>
                </a:solidFill>
                <a:latin typeface="Arial"/>
                <a:ea typeface="Arial"/>
                <a:cs typeface="Arial"/>
                <a:sym typeface="Arial"/>
              </a:rPr>
              <a:t>2</a:t>
            </a:r>
          </a:p>
        </p:txBody>
      </p:sp>
      <p:grpSp>
        <p:nvGrpSpPr>
          <p:cNvPr id="2410" name="Shape 2410"/>
          <p:cNvGrpSpPr/>
          <p:nvPr/>
        </p:nvGrpSpPr>
        <p:grpSpPr>
          <a:xfrm>
            <a:off x="5430837" y="3903662"/>
            <a:ext cx="1106486" cy="542925"/>
            <a:chOff x="3884" y="2930"/>
            <a:chExt cx="542" cy="342"/>
          </a:xfrm>
        </p:grpSpPr>
        <p:sp>
          <p:nvSpPr>
            <p:cNvPr id="2411" name="Shape 2411"/>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412" name="Shape 2412"/>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413" name="Shape 2413"/>
          <p:cNvCxnSpPr/>
          <p:nvPr/>
        </p:nvCxnSpPr>
        <p:spPr>
          <a:xfrm rot="10800000" flipH="1">
            <a:off x="3625850" y="4137024"/>
            <a:ext cx="457200" cy="112713"/>
          </a:xfrm>
          <a:prstGeom prst="straightConnector1">
            <a:avLst/>
          </a:prstGeom>
          <a:noFill/>
          <a:ln w="9525" cap="flat" cmpd="sng">
            <a:solidFill>
              <a:srgbClr val="FF0000"/>
            </a:solidFill>
            <a:prstDash val="solid"/>
            <a:round/>
            <a:headEnd type="none" w="med" len="med"/>
            <a:tailEnd type="none" w="med" len="med"/>
          </a:ln>
        </p:spPr>
      </p:cxnSp>
      <p:cxnSp>
        <p:nvCxnSpPr>
          <p:cNvPr id="2414" name="Shape 2414"/>
          <p:cNvCxnSpPr/>
          <p:nvPr/>
        </p:nvCxnSpPr>
        <p:spPr>
          <a:xfrm rot="10800000" flipH="1">
            <a:off x="4638675" y="4273549"/>
            <a:ext cx="457200" cy="112713"/>
          </a:xfrm>
          <a:prstGeom prst="straightConnector1">
            <a:avLst/>
          </a:prstGeom>
          <a:noFill/>
          <a:ln w="9525" cap="flat" cmpd="sng">
            <a:solidFill>
              <a:srgbClr val="FF0000"/>
            </a:solidFill>
            <a:prstDash val="solid"/>
            <a:round/>
            <a:headEnd type="none" w="med" len="med"/>
            <a:tailEnd type="none" w="med" len="med"/>
          </a:ln>
        </p:spPr>
      </p:cxnSp>
      <p:cxnSp>
        <p:nvCxnSpPr>
          <p:cNvPr id="2415" name="Shape 2415"/>
          <p:cNvCxnSpPr/>
          <p:nvPr/>
        </p:nvCxnSpPr>
        <p:spPr>
          <a:xfrm rot="10800000" flipH="1">
            <a:off x="5662612" y="4265613"/>
            <a:ext cx="754062" cy="112711"/>
          </a:xfrm>
          <a:prstGeom prst="straightConnector1">
            <a:avLst/>
          </a:prstGeom>
          <a:noFill/>
          <a:ln w="9525" cap="flat" cmpd="sng">
            <a:solidFill>
              <a:srgbClr val="FF0000"/>
            </a:solidFill>
            <a:prstDash val="solid"/>
            <a:round/>
            <a:headEnd type="none" w="med" len="med"/>
            <a:tailEnd type="none" w="med" len="med"/>
          </a:ln>
        </p:spPr>
      </p:cxnSp>
      <p:cxnSp>
        <p:nvCxnSpPr>
          <p:cNvPr id="2416" name="Shape 2416"/>
          <p:cNvCxnSpPr/>
          <p:nvPr/>
        </p:nvCxnSpPr>
        <p:spPr>
          <a:xfrm rot="10800000" flipH="1">
            <a:off x="4552950" y="3995738"/>
            <a:ext cx="698500" cy="112711"/>
          </a:xfrm>
          <a:prstGeom prst="straightConnector1">
            <a:avLst/>
          </a:prstGeom>
          <a:noFill/>
          <a:ln w="9525" cap="flat" cmpd="sng">
            <a:solidFill>
              <a:srgbClr val="FF0000"/>
            </a:solidFill>
            <a:prstDash val="solid"/>
            <a:round/>
            <a:headEnd type="none" w="med" len="med"/>
            <a:tailEnd type="none" w="med" len="med"/>
          </a:ln>
        </p:spPr>
      </p:cxnSp>
      <p:sp>
        <p:nvSpPr>
          <p:cNvPr id="2417" name="Shape 2417"/>
          <p:cNvSpPr txBox="1"/>
          <p:nvPr/>
        </p:nvSpPr>
        <p:spPr>
          <a:xfrm>
            <a:off x="966787" y="2105025"/>
            <a:ext cx="68008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How many moles of chlorine will react with 4.55 moles of carbon?</a:t>
            </a:r>
          </a:p>
        </p:txBody>
      </p:sp>
      <p:sp>
        <p:nvSpPr>
          <p:cNvPr id="2418" name="Shape 2418"/>
          <p:cNvSpPr txBox="1"/>
          <p:nvPr/>
        </p:nvSpPr>
        <p:spPr>
          <a:xfrm>
            <a:off x="966787" y="3457575"/>
            <a:ext cx="78676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How many grams of titanium (IV) oxide will react with 4.55 moles of carbon?</a:t>
            </a:r>
          </a:p>
        </p:txBody>
      </p:sp>
      <p:sp>
        <p:nvSpPr>
          <p:cNvPr id="2419" name="Shape 2419"/>
          <p:cNvSpPr txBox="1"/>
          <p:nvPr/>
        </p:nvSpPr>
        <p:spPr>
          <a:xfrm>
            <a:off x="1143000" y="1828800"/>
            <a:ext cx="4206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g</a:t>
            </a:r>
          </a:p>
        </p:txBody>
      </p:sp>
      <p:sp>
        <p:nvSpPr>
          <p:cNvPr id="2420" name="Shape 2420"/>
          <p:cNvSpPr txBox="1"/>
          <p:nvPr/>
        </p:nvSpPr>
        <p:spPr>
          <a:xfrm>
            <a:off x="966787" y="4752975"/>
            <a:ext cx="5864225"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How many molecules of TiCl</a:t>
            </a:r>
            <a:r>
              <a:rPr lang="en-US" sz="1800" b="0" i="0" u="none" strike="noStrike" cap="none" baseline="-25000">
                <a:solidFill>
                  <a:schemeClr val="dk1"/>
                </a:solidFill>
                <a:latin typeface="Arial"/>
                <a:ea typeface="Arial"/>
                <a:cs typeface="Arial"/>
                <a:sym typeface="Arial"/>
              </a:rPr>
              <a:t>4</a:t>
            </a:r>
            <a:r>
              <a:rPr lang="en-US" sz="1800" b="0" i="0" u="none" strike="noStrike" cap="none">
                <a:solidFill>
                  <a:schemeClr val="dk1"/>
                </a:solidFill>
                <a:latin typeface="Arial"/>
                <a:ea typeface="Arial"/>
                <a:cs typeface="Arial"/>
                <a:sym typeface="Arial"/>
              </a:rPr>
              <a:t> will react with 115 g TiO</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a:t>
            </a:r>
          </a:p>
        </p:txBody>
      </p:sp>
      <p:grpSp>
        <p:nvGrpSpPr>
          <p:cNvPr id="2421" name="Shape 2421"/>
          <p:cNvGrpSpPr/>
          <p:nvPr/>
        </p:nvGrpSpPr>
        <p:grpSpPr>
          <a:xfrm>
            <a:off x="558800" y="5808662"/>
            <a:ext cx="1219199" cy="481011"/>
            <a:chOff x="186" y="1092"/>
            <a:chExt cx="767" cy="302"/>
          </a:xfrm>
        </p:grpSpPr>
        <p:cxnSp>
          <p:nvCxnSpPr>
            <p:cNvPr id="2422" name="Shape 2422"/>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423" name="Shape 2423"/>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424" name="Shape 2424"/>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425" name="Shape 2425"/>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426" name="Shape 2426"/>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427" name="Shape 2427"/>
          <p:cNvSpPr/>
          <p:nvPr/>
        </p:nvSpPr>
        <p:spPr>
          <a:xfrm>
            <a:off x="579437" y="575627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428" name="Shape 2428"/>
          <p:cNvSpPr txBox="1"/>
          <p:nvPr/>
        </p:nvSpPr>
        <p:spPr>
          <a:xfrm>
            <a:off x="423862" y="6313487"/>
            <a:ext cx="5333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TiO</a:t>
            </a:r>
            <a:r>
              <a:rPr lang="en-US" sz="1400" b="0" i="0" u="none" strike="noStrike" cap="none" baseline="-25000">
                <a:solidFill>
                  <a:schemeClr val="dk1"/>
                </a:solidFill>
                <a:latin typeface="Arial"/>
                <a:ea typeface="Arial"/>
                <a:cs typeface="Arial"/>
                <a:sym typeface="Arial"/>
              </a:rPr>
              <a:t>2</a:t>
            </a:r>
          </a:p>
        </p:txBody>
      </p:sp>
      <p:sp>
        <p:nvSpPr>
          <p:cNvPr id="2429" name="Shape 2429"/>
          <p:cNvSpPr txBox="1"/>
          <p:nvPr/>
        </p:nvSpPr>
        <p:spPr>
          <a:xfrm>
            <a:off x="1398587" y="6313487"/>
            <a:ext cx="563562"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TiCl</a:t>
            </a:r>
            <a:r>
              <a:rPr lang="en-US" sz="1400" b="0" i="0" u="none" strike="noStrike" cap="none" baseline="-25000">
                <a:solidFill>
                  <a:schemeClr val="dk1"/>
                </a:solidFill>
                <a:latin typeface="Arial"/>
                <a:ea typeface="Arial"/>
                <a:cs typeface="Arial"/>
                <a:sym typeface="Arial"/>
              </a:rPr>
              <a:t>4</a:t>
            </a:r>
          </a:p>
        </p:txBody>
      </p:sp>
      <p:cxnSp>
        <p:nvCxnSpPr>
          <p:cNvPr id="2430" name="Shape 2430"/>
          <p:cNvCxnSpPr/>
          <p:nvPr/>
        </p:nvCxnSpPr>
        <p:spPr>
          <a:xfrm>
            <a:off x="892175" y="6048375"/>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2431" name="Shape 2431"/>
          <p:cNvCxnSpPr/>
          <p:nvPr/>
        </p:nvCxnSpPr>
        <p:spPr>
          <a:xfrm>
            <a:off x="1417637" y="6042025"/>
            <a:ext cx="257175" cy="252412"/>
          </a:xfrm>
          <a:prstGeom prst="straightConnector1">
            <a:avLst/>
          </a:prstGeom>
          <a:noFill/>
          <a:ln w="31750" cap="flat" cmpd="sng">
            <a:solidFill>
              <a:srgbClr val="800000"/>
            </a:solidFill>
            <a:prstDash val="solid"/>
            <a:round/>
            <a:headEnd type="none" w="med" len="med"/>
            <a:tailEnd type="none" w="med" len="med"/>
          </a:ln>
        </p:spPr>
      </p:cxnSp>
      <p:grpSp>
        <p:nvGrpSpPr>
          <p:cNvPr id="2432" name="Shape 2432"/>
          <p:cNvGrpSpPr/>
          <p:nvPr/>
        </p:nvGrpSpPr>
        <p:grpSpPr>
          <a:xfrm>
            <a:off x="1670050" y="6269037"/>
            <a:ext cx="88900" cy="88900"/>
            <a:chOff x="925" y="1217"/>
            <a:chExt cx="56" cy="56"/>
          </a:xfrm>
        </p:grpSpPr>
        <p:sp>
          <p:nvSpPr>
            <p:cNvPr id="2433" name="Shape 2433"/>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434" name="Shape 2434"/>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435" name="Shape 2435"/>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cxnSp>
        <p:nvCxnSpPr>
          <p:cNvPr id="2436" name="Shape 2436"/>
          <p:cNvCxnSpPr/>
          <p:nvPr/>
        </p:nvCxnSpPr>
        <p:spPr>
          <a:xfrm>
            <a:off x="647700" y="5834062"/>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2437" name="Shape 2437"/>
          <p:cNvSpPr txBox="1"/>
          <p:nvPr/>
        </p:nvSpPr>
        <p:spPr>
          <a:xfrm>
            <a:off x="7467600" y="1822450"/>
            <a:ext cx="11207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molecules</a:t>
            </a:r>
          </a:p>
        </p:txBody>
      </p:sp>
      <p:sp>
        <p:nvSpPr>
          <p:cNvPr id="2438" name="Shape 2438"/>
          <p:cNvSpPr txBox="1"/>
          <p:nvPr/>
        </p:nvSpPr>
        <p:spPr>
          <a:xfrm>
            <a:off x="1030287" y="1827213"/>
            <a:ext cx="62706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115 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9"/>
                                        </p:tgtEl>
                                        <p:attrNameLst>
                                          <p:attrName>style.visibility</p:attrName>
                                        </p:attrNameLst>
                                      </p:cBhvr>
                                      <p:to>
                                        <p:strVal val="visible"/>
                                      </p:to>
                                    </p:set>
                                    <p:animEffect transition="in" filter="fade">
                                      <p:cBhvr>
                                        <p:cTn id="7" dur="1000"/>
                                        <p:tgtEl>
                                          <p:spTgt spid="2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8"/>
                                        </p:tgtEl>
                                        <p:attrNameLst>
                                          <p:attrName>style.visibility</p:attrName>
                                        </p:attrNameLst>
                                      </p:cBhvr>
                                      <p:to>
                                        <p:strVal val="visible"/>
                                      </p:to>
                                    </p:set>
                                    <p:animEffect transition="in" filter="fade">
                                      <p:cBhvr>
                                        <p:cTn id="12" dur="1000"/>
                                        <p:tgtEl>
                                          <p:spTgt spid="2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0"/>
                                        </p:tgtEl>
                                        <p:attrNameLst>
                                          <p:attrName>style.visibility</p:attrName>
                                        </p:attrNameLst>
                                      </p:cBhvr>
                                      <p:to>
                                        <p:strVal val="visible"/>
                                      </p:to>
                                    </p:set>
                                    <p:animEffect transition="in" filter="fade">
                                      <p:cBhvr>
                                        <p:cTn id="17" dur="500"/>
                                        <p:tgtEl>
                                          <p:spTgt spid="23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7"/>
                                        </p:tgtEl>
                                        <p:attrNameLst>
                                          <p:attrName>style.visibility</p:attrName>
                                        </p:attrNameLst>
                                      </p:cBhvr>
                                      <p:to>
                                        <p:strVal val="visible"/>
                                      </p:to>
                                    </p:set>
                                    <p:animEffect transition="in" filter="fade">
                                      <p:cBhvr>
                                        <p:cTn id="22" dur="1000"/>
                                        <p:tgtEl>
                                          <p:spTgt spid="23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8"/>
                                        </p:tgtEl>
                                        <p:attrNameLst>
                                          <p:attrName>style.visibility</p:attrName>
                                        </p:attrNameLst>
                                      </p:cBhvr>
                                      <p:to>
                                        <p:strVal val="visible"/>
                                      </p:to>
                                    </p:set>
                                    <p:animEffect transition="in" filter="fade">
                                      <p:cBhvr>
                                        <p:cTn id="27" dur="1000"/>
                                        <p:tgtEl>
                                          <p:spTgt spid="2348"/>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346"/>
                                        </p:tgtEl>
                                        <p:attrNameLst>
                                          <p:attrName>style.visibility</p:attrName>
                                        </p:attrNameLst>
                                      </p:cBhvr>
                                      <p:to>
                                        <p:strVal val="visible"/>
                                      </p:to>
                                    </p:set>
                                    <p:anim calcmode="lin" valueType="num">
                                      <p:cBhvr additive="base">
                                        <p:cTn id="32" dur="500"/>
                                        <p:tgtEl>
                                          <p:spTgt spid="2346"/>
                                        </p:tgtEl>
                                        <p:attrNameLst>
                                          <p:attrName>ppt_w</p:attrName>
                                        </p:attrNameLst>
                                      </p:cBhvr>
                                      <p:tavLst>
                                        <p:tav tm="0">
                                          <p:val>
                                            <p:strVal val="0"/>
                                          </p:val>
                                        </p:tav>
                                        <p:tav tm="100000">
                                          <p:val>
                                            <p:strVal val="#ppt_w"/>
                                          </p:val>
                                        </p:tav>
                                      </p:tavLst>
                                    </p:anim>
                                    <p:anim calcmode="lin" valueType="num">
                                      <p:cBhvr additive="base">
                                        <p:cTn id="33" dur="500"/>
                                        <p:tgtEl>
                                          <p:spTgt spid="2346"/>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2350"/>
                                        </p:tgtEl>
                                        <p:attrNameLst>
                                          <p:attrName>style.visibility</p:attrName>
                                        </p:attrNameLst>
                                      </p:cBhvr>
                                      <p:to>
                                        <p:strVal val="visible"/>
                                      </p:to>
                                    </p:set>
                                    <p:anim calcmode="lin" valueType="num">
                                      <p:cBhvr additive="base">
                                        <p:cTn id="38" dur="500"/>
                                        <p:tgtEl>
                                          <p:spTgt spid="2350"/>
                                        </p:tgtEl>
                                        <p:attrNameLst>
                                          <p:attrName>ppt_w</p:attrName>
                                        </p:attrNameLst>
                                      </p:cBhvr>
                                      <p:tavLst>
                                        <p:tav tm="0">
                                          <p:val>
                                            <p:strVal val="0"/>
                                          </p:val>
                                        </p:tav>
                                        <p:tav tm="100000">
                                          <p:val>
                                            <p:strVal val="#ppt_w"/>
                                          </p:val>
                                        </p:tav>
                                      </p:tavLst>
                                    </p:anim>
                                    <p:anim calcmode="lin" valueType="num">
                                      <p:cBhvr additive="base">
                                        <p:cTn id="39" dur="500"/>
                                        <p:tgtEl>
                                          <p:spTgt spid="2350"/>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49"/>
                                        </p:tgtEl>
                                        <p:attrNameLst>
                                          <p:attrName>style.visibility</p:attrName>
                                        </p:attrNameLst>
                                      </p:cBhvr>
                                      <p:to>
                                        <p:strVal val="visible"/>
                                      </p:to>
                                    </p:set>
                                    <p:animEffect transition="in" filter="fade">
                                      <p:cBhvr>
                                        <p:cTn id="44" dur="5000"/>
                                        <p:tgtEl>
                                          <p:spTgt spid="23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54"/>
                                        </p:tgtEl>
                                        <p:attrNameLst>
                                          <p:attrName>style.visibility</p:attrName>
                                        </p:attrNameLst>
                                      </p:cBhvr>
                                      <p:to>
                                        <p:strVal val="visible"/>
                                      </p:to>
                                    </p:set>
                                    <p:animEffect transition="in" filter="fade">
                                      <p:cBhvr>
                                        <p:cTn id="49" dur="1000"/>
                                        <p:tgtEl>
                                          <p:spTgt spid="235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58"/>
                                        </p:tgtEl>
                                        <p:attrNameLst>
                                          <p:attrName>style.visibility</p:attrName>
                                        </p:attrNameLst>
                                      </p:cBhvr>
                                      <p:to>
                                        <p:strVal val="visible"/>
                                      </p:to>
                                    </p:set>
                                    <p:animEffect transition="in" filter="fade">
                                      <p:cBhvr>
                                        <p:cTn id="54" dur="2000"/>
                                        <p:tgtEl>
                                          <p:spTgt spid="235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55"/>
                                        </p:tgtEl>
                                        <p:attrNameLst>
                                          <p:attrName>style.visibility</p:attrName>
                                        </p:attrNameLst>
                                      </p:cBhvr>
                                      <p:to>
                                        <p:strVal val="visible"/>
                                      </p:to>
                                    </p:set>
                                    <p:animEffect transition="in" filter="fade">
                                      <p:cBhvr>
                                        <p:cTn id="59" dur="500"/>
                                        <p:tgtEl>
                                          <p:spTgt spid="235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57"/>
                                        </p:tgtEl>
                                        <p:attrNameLst>
                                          <p:attrName>style.visibility</p:attrName>
                                        </p:attrNameLst>
                                      </p:cBhvr>
                                      <p:to>
                                        <p:strVal val="visible"/>
                                      </p:to>
                                    </p:set>
                                    <p:animEffect transition="in" filter="fade">
                                      <p:cBhvr>
                                        <p:cTn id="64" dur="500"/>
                                        <p:tgtEl>
                                          <p:spTgt spid="235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361"/>
                                        </p:tgtEl>
                                        <p:attrNameLst>
                                          <p:attrName>style.visibility</p:attrName>
                                        </p:attrNameLst>
                                      </p:cBhvr>
                                      <p:to>
                                        <p:strVal val="visible"/>
                                      </p:to>
                                    </p:set>
                                    <p:animEffect transition="in" filter="fade">
                                      <p:cBhvr>
                                        <p:cTn id="69" dur="500"/>
                                        <p:tgtEl>
                                          <p:spTgt spid="236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2362"/>
                                        </p:tgtEl>
                                        <p:attrNameLst>
                                          <p:attrName>style.visibility</p:attrName>
                                        </p:attrNameLst>
                                      </p:cBhvr>
                                      <p:to>
                                        <p:strVal val="visible"/>
                                      </p:to>
                                    </p:set>
                                    <p:animEffect transition="in" filter="fade">
                                      <p:cBhvr>
                                        <p:cTn id="73" dur="500"/>
                                        <p:tgtEl>
                                          <p:spTgt spid="236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356"/>
                                        </p:tgtEl>
                                        <p:attrNameLst>
                                          <p:attrName>style.visibility</p:attrName>
                                        </p:attrNameLst>
                                      </p:cBhvr>
                                      <p:to>
                                        <p:strVal val="visible"/>
                                      </p:to>
                                    </p:set>
                                    <p:animEffect transition="in" filter="fade">
                                      <p:cBhvr>
                                        <p:cTn id="78" dur="500"/>
                                        <p:tgtEl>
                                          <p:spTgt spid="23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339"/>
                                        </p:tgtEl>
                                      </p:cBhvr>
                                    </p:animEffect>
                                    <p:set>
                                      <p:cBhvr>
                                        <p:cTn id="83" dur="1" fill="hold">
                                          <p:stCondLst>
                                            <p:cond delay="500"/>
                                          </p:stCondLst>
                                        </p:cTn>
                                        <p:tgtEl>
                                          <p:spTgt spid="233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418"/>
                                        </p:tgtEl>
                                        <p:attrNameLst>
                                          <p:attrName>style.visibility</p:attrName>
                                        </p:attrNameLst>
                                      </p:cBhvr>
                                      <p:to>
                                        <p:strVal val="visible"/>
                                      </p:to>
                                    </p:set>
                                    <p:animEffect transition="in" filter="fade">
                                      <p:cBhvr>
                                        <p:cTn id="88" dur="1000"/>
                                        <p:tgtEl>
                                          <p:spTgt spid="241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419"/>
                                        </p:tgtEl>
                                        <p:attrNameLst>
                                          <p:attrName>style.visibility</p:attrName>
                                        </p:attrNameLst>
                                      </p:cBhvr>
                                      <p:to>
                                        <p:strVal val="visible"/>
                                      </p:to>
                                    </p:set>
                                    <p:animEffect transition="in" filter="fade">
                                      <p:cBhvr>
                                        <p:cTn id="93" dur="1000"/>
                                        <p:tgtEl>
                                          <p:spTgt spid="241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363"/>
                                        </p:tgtEl>
                                        <p:attrNameLst>
                                          <p:attrName>style.visibility</p:attrName>
                                        </p:attrNameLst>
                                      </p:cBhvr>
                                      <p:to>
                                        <p:strVal val="visible"/>
                                      </p:to>
                                    </p:set>
                                    <p:animEffect transition="in" filter="fade">
                                      <p:cBhvr>
                                        <p:cTn id="98" dur="500"/>
                                        <p:tgtEl>
                                          <p:spTgt spid="236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370"/>
                                        </p:tgtEl>
                                        <p:attrNameLst>
                                          <p:attrName>style.visibility</p:attrName>
                                        </p:attrNameLst>
                                      </p:cBhvr>
                                      <p:to>
                                        <p:strVal val="visible"/>
                                      </p:to>
                                    </p:set>
                                    <p:animEffect transition="in" filter="fade">
                                      <p:cBhvr>
                                        <p:cTn id="103" dur="1000"/>
                                        <p:tgtEl>
                                          <p:spTgt spid="237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371"/>
                                        </p:tgtEl>
                                        <p:attrNameLst>
                                          <p:attrName>style.visibility</p:attrName>
                                        </p:attrNameLst>
                                      </p:cBhvr>
                                      <p:to>
                                        <p:strVal val="visible"/>
                                      </p:to>
                                    </p:set>
                                    <p:animEffect transition="in" filter="fade">
                                      <p:cBhvr>
                                        <p:cTn id="108" dur="1000"/>
                                        <p:tgtEl>
                                          <p:spTgt spid="2371"/>
                                        </p:tgtEl>
                                      </p:cBhvr>
                                    </p:animEffect>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nodeType="clickEffect">
                                  <p:stCondLst>
                                    <p:cond delay="0"/>
                                  </p:stCondLst>
                                  <p:childTnLst>
                                    <p:set>
                                      <p:cBhvr>
                                        <p:cTn id="112" dur="1" fill="hold">
                                          <p:stCondLst>
                                            <p:cond delay="0"/>
                                          </p:stCondLst>
                                        </p:cTn>
                                        <p:tgtEl>
                                          <p:spTgt spid="2369"/>
                                        </p:tgtEl>
                                        <p:attrNameLst>
                                          <p:attrName>style.visibility</p:attrName>
                                        </p:attrNameLst>
                                      </p:cBhvr>
                                      <p:to>
                                        <p:strVal val="visible"/>
                                      </p:to>
                                    </p:set>
                                    <p:anim calcmode="lin" valueType="num">
                                      <p:cBhvr additive="base">
                                        <p:cTn id="113" dur="500"/>
                                        <p:tgtEl>
                                          <p:spTgt spid="2369"/>
                                        </p:tgtEl>
                                        <p:attrNameLst>
                                          <p:attrName>ppt_w</p:attrName>
                                        </p:attrNameLst>
                                      </p:cBhvr>
                                      <p:tavLst>
                                        <p:tav tm="0">
                                          <p:val>
                                            <p:strVal val="0"/>
                                          </p:val>
                                        </p:tav>
                                        <p:tav tm="100000">
                                          <p:val>
                                            <p:strVal val="#ppt_w"/>
                                          </p:val>
                                        </p:tav>
                                      </p:tavLst>
                                    </p:anim>
                                    <p:anim calcmode="lin" valueType="num">
                                      <p:cBhvr additive="base">
                                        <p:cTn id="114" dur="500"/>
                                        <p:tgtEl>
                                          <p:spTgt spid="2369"/>
                                        </p:tgtEl>
                                        <p:attrNameLst>
                                          <p:attrName>ppt_h</p:attrName>
                                        </p:attrNameLst>
                                      </p:cBhvr>
                                      <p:tavLst>
                                        <p:tav tm="0">
                                          <p:val>
                                            <p:str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ntr" presetSubtype="16" fill="hold" nodeType="clickEffect">
                                  <p:stCondLst>
                                    <p:cond delay="0"/>
                                  </p:stCondLst>
                                  <p:childTnLst>
                                    <p:set>
                                      <p:cBhvr>
                                        <p:cTn id="118" dur="1" fill="hold">
                                          <p:stCondLst>
                                            <p:cond delay="0"/>
                                          </p:stCondLst>
                                        </p:cTn>
                                        <p:tgtEl>
                                          <p:spTgt spid="2374"/>
                                        </p:tgtEl>
                                        <p:attrNameLst>
                                          <p:attrName>style.visibility</p:attrName>
                                        </p:attrNameLst>
                                      </p:cBhvr>
                                      <p:to>
                                        <p:strVal val="visible"/>
                                      </p:to>
                                    </p:set>
                                    <p:anim calcmode="lin" valueType="num">
                                      <p:cBhvr additive="base">
                                        <p:cTn id="119" dur="500"/>
                                        <p:tgtEl>
                                          <p:spTgt spid="2374"/>
                                        </p:tgtEl>
                                        <p:attrNameLst>
                                          <p:attrName>ppt_w</p:attrName>
                                        </p:attrNameLst>
                                      </p:cBhvr>
                                      <p:tavLst>
                                        <p:tav tm="0">
                                          <p:val>
                                            <p:strVal val="0"/>
                                          </p:val>
                                        </p:tav>
                                        <p:tav tm="100000">
                                          <p:val>
                                            <p:strVal val="#ppt_w"/>
                                          </p:val>
                                        </p:tav>
                                      </p:tavLst>
                                    </p:anim>
                                    <p:anim calcmode="lin" valueType="num">
                                      <p:cBhvr additive="base">
                                        <p:cTn id="120" dur="500"/>
                                        <p:tgtEl>
                                          <p:spTgt spid="2374"/>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2372"/>
                                        </p:tgtEl>
                                        <p:attrNameLst>
                                          <p:attrName>style.visibility</p:attrName>
                                        </p:attrNameLst>
                                      </p:cBhvr>
                                      <p:to>
                                        <p:strVal val="visible"/>
                                      </p:to>
                                    </p:set>
                                    <p:animEffect transition="in" filter="fade">
                                      <p:cBhvr>
                                        <p:cTn id="125" dur="5000"/>
                                        <p:tgtEl>
                                          <p:spTgt spid="237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2373"/>
                                        </p:tgtEl>
                                        <p:attrNameLst>
                                          <p:attrName>style.visibility</p:attrName>
                                        </p:attrNameLst>
                                      </p:cBhvr>
                                      <p:to>
                                        <p:strVal val="visible"/>
                                      </p:to>
                                    </p:set>
                                    <p:animEffect transition="in" filter="fade">
                                      <p:cBhvr>
                                        <p:cTn id="130" dur="2000"/>
                                        <p:tgtEl>
                                          <p:spTgt spid="237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401"/>
                                        </p:tgtEl>
                                        <p:attrNameLst>
                                          <p:attrName>style.visibility</p:attrName>
                                        </p:attrNameLst>
                                      </p:cBhvr>
                                      <p:to>
                                        <p:strVal val="visible"/>
                                      </p:to>
                                    </p:set>
                                    <p:animEffect transition="in" filter="fade">
                                      <p:cBhvr>
                                        <p:cTn id="135" dur="1000"/>
                                        <p:tgtEl>
                                          <p:spTgt spid="240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2406"/>
                                        </p:tgtEl>
                                        <p:attrNameLst>
                                          <p:attrName>style.visibility</p:attrName>
                                        </p:attrNameLst>
                                      </p:cBhvr>
                                      <p:to>
                                        <p:strVal val="visible"/>
                                      </p:to>
                                    </p:set>
                                    <p:animEffect transition="in" filter="fade">
                                      <p:cBhvr>
                                        <p:cTn id="140" dur="2000"/>
                                        <p:tgtEl>
                                          <p:spTgt spid="2406"/>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2402"/>
                                        </p:tgtEl>
                                        <p:attrNameLst>
                                          <p:attrName>style.visibility</p:attrName>
                                        </p:attrNameLst>
                                      </p:cBhvr>
                                      <p:to>
                                        <p:strVal val="visible"/>
                                      </p:to>
                                    </p:set>
                                    <p:animEffect transition="in" filter="fade">
                                      <p:cBhvr>
                                        <p:cTn id="145" dur="500"/>
                                        <p:tgtEl>
                                          <p:spTgt spid="2402"/>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2404"/>
                                        </p:tgtEl>
                                        <p:attrNameLst>
                                          <p:attrName>style.visibility</p:attrName>
                                        </p:attrNameLst>
                                      </p:cBhvr>
                                      <p:to>
                                        <p:strVal val="visible"/>
                                      </p:to>
                                    </p:set>
                                    <p:animEffect transition="in" filter="fade">
                                      <p:cBhvr>
                                        <p:cTn id="150" dur="500"/>
                                        <p:tgtEl>
                                          <p:spTgt spid="2404"/>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2413"/>
                                        </p:tgtEl>
                                        <p:attrNameLst>
                                          <p:attrName>style.visibility</p:attrName>
                                        </p:attrNameLst>
                                      </p:cBhvr>
                                      <p:to>
                                        <p:strVal val="visible"/>
                                      </p:to>
                                    </p:set>
                                    <p:animEffect transition="in" filter="fade">
                                      <p:cBhvr>
                                        <p:cTn id="155" dur="500"/>
                                        <p:tgtEl>
                                          <p:spTgt spid="2413"/>
                                        </p:tgtEl>
                                      </p:cBhvr>
                                    </p:animEffect>
                                  </p:childTnLst>
                                </p:cTn>
                              </p:par>
                            </p:childTnLst>
                          </p:cTn>
                        </p:par>
                        <p:par>
                          <p:cTn id="156" fill="hold">
                            <p:stCondLst>
                              <p:cond delay="500"/>
                            </p:stCondLst>
                            <p:childTnLst>
                              <p:par>
                                <p:cTn id="157" presetID="10" presetClass="entr" presetSubtype="0" fill="hold" nodeType="afterEffect">
                                  <p:stCondLst>
                                    <p:cond delay="0"/>
                                  </p:stCondLst>
                                  <p:childTnLst>
                                    <p:set>
                                      <p:cBhvr>
                                        <p:cTn id="158" dur="1" fill="hold">
                                          <p:stCondLst>
                                            <p:cond delay="0"/>
                                          </p:stCondLst>
                                        </p:cTn>
                                        <p:tgtEl>
                                          <p:spTgt spid="2414"/>
                                        </p:tgtEl>
                                        <p:attrNameLst>
                                          <p:attrName>style.visibility</p:attrName>
                                        </p:attrNameLst>
                                      </p:cBhvr>
                                      <p:to>
                                        <p:strVal val="visible"/>
                                      </p:to>
                                    </p:set>
                                    <p:animEffect transition="in" filter="fade">
                                      <p:cBhvr>
                                        <p:cTn id="159" dur="500"/>
                                        <p:tgtEl>
                                          <p:spTgt spid="241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2410"/>
                                        </p:tgtEl>
                                        <p:attrNameLst>
                                          <p:attrName>style.visibility</p:attrName>
                                        </p:attrNameLst>
                                      </p:cBhvr>
                                      <p:to>
                                        <p:strVal val="visible"/>
                                      </p:to>
                                    </p:set>
                                    <p:animEffect transition="in" filter="fade">
                                      <p:cBhvr>
                                        <p:cTn id="164" dur="2000"/>
                                        <p:tgtEl>
                                          <p:spTgt spid="2410"/>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2409"/>
                                        </p:tgtEl>
                                        <p:attrNameLst>
                                          <p:attrName>style.visibility</p:attrName>
                                        </p:attrNameLst>
                                      </p:cBhvr>
                                      <p:to>
                                        <p:strVal val="visible"/>
                                      </p:to>
                                    </p:set>
                                    <p:animEffect transition="in" filter="fade">
                                      <p:cBhvr>
                                        <p:cTn id="169" dur="500"/>
                                        <p:tgtEl>
                                          <p:spTgt spid="2409"/>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2405"/>
                                        </p:tgtEl>
                                        <p:attrNameLst>
                                          <p:attrName>style.visibility</p:attrName>
                                        </p:attrNameLst>
                                      </p:cBhvr>
                                      <p:to>
                                        <p:strVal val="visible"/>
                                      </p:to>
                                    </p:set>
                                    <p:animEffect transition="in" filter="fade">
                                      <p:cBhvr>
                                        <p:cTn id="174" dur="500"/>
                                        <p:tgtEl>
                                          <p:spTgt spid="2405"/>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2416"/>
                                        </p:tgtEl>
                                        <p:attrNameLst>
                                          <p:attrName>style.visibility</p:attrName>
                                        </p:attrNameLst>
                                      </p:cBhvr>
                                      <p:to>
                                        <p:strVal val="visible"/>
                                      </p:to>
                                    </p:set>
                                    <p:animEffect transition="in" filter="fade">
                                      <p:cBhvr>
                                        <p:cTn id="179" dur="500"/>
                                        <p:tgtEl>
                                          <p:spTgt spid="2416"/>
                                        </p:tgtEl>
                                      </p:cBhvr>
                                    </p:animEffect>
                                  </p:childTnLst>
                                </p:cTn>
                              </p:par>
                            </p:childTnLst>
                          </p:cTn>
                        </p:par>
                        <p:par>
                          <p:cTn id="180" fill="hold">
                            <p:stCondLst>
                              <p:cond delay="500"/>
                            </p:stCondLst>
                            <p:childTnLst>
                              <p:par>
                                <p:cTn id="181" presetID="10" presetClass="entr" presetSubtype="0" fill="hold" nodeType="afterEffect">
                                  <p:stCondLst>
                                    <p:cond delay="0"/>
                                  </p:stCondLst>
                                  <p:childTnLst>
                                    <p:set>
                                      <p:cBhvr>
                                        <p:cTn id="182" dur="1" fill="hold">
                                          <p:stCondLst>
                                            <p:cond delay="0"/>
                                          </p:stCondLst>
                                        </p:cTn>
                                        <p:tgtEl>
                                          <p:spTgt spid="2415"/>
                                        </p:tgtEl>
                                        <p:attrNameLst>
                                          <p:attrName>style.visibility</p:attrName>
                                        </p:attrNameLst>
                                      </p:cBhvr>
                                      <p:to>
                                        <p:strVal val="visible"/>
                                      </p:to>
                                    </p:set>
                                    <p:animEffect transition="in" filter="fade">
                                      <p:cBhvr>
                                        <p:cTn id="183" dur="500"/>
                                        <p:tgtEl>
                                          <p:spTgt spid="2415"/>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2403"/>
                                        </p:tgtEl>
                                        <p:attrNameLst>
                                          <p:attrName>style.visibility</p:attrName>
                                        </p:attrNameLst>
                                      </p:cBhvr>
                                      <p:to>
                                        <p:strVal val="visible"/>
                                      </p:to>
                                    </p:set>
                                    <p:animEffect transition="in" filter="fade">
                                      <p:cBhvr>
                                        <p:cTn id="188" dur="500"/>
                                        <p:tgtEl>
                                          <p:spTgt spid="2403"/>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nodeType="clickEffect">
                                  <p:stCondLst>
                                    <p:cond delay="0"/>
                                  </p:stCondLst>
                                  <p:childTnLst>
                                    <p:animEffect transition="out" filter="fade">
                                      <p:cBhvr>
                                        <p:cTn id="192" dur="500"/>
                                        <p:tgtEl>
                                          <p:spTgt spid="2338"/>
                                        </p:tgtEl>
                                      </p:cBhvr>
                                    </p:animEffect>
                                    <p:set>
                                      <p:cBhvr>
                                        <p:cTn id="193" dur="1" fill="hold">
                                          <p:stCondLst>
                                            <p:cond delay="500"/>
                                          </p:stCondLst>
                                        </p:cTn>
                                        <p:tgtEl>
                                          <p:spTgt spid="2338"/>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2419"/>
                                        </p:tgtEl>
                                      </p:cBhvr>
                                    </p:animEffect>
                                    <p:set>
                                      <p:cBhvr>
                                        <p:cTn id="196" dur="1" fill="hold">
                                          <p:stCondLst>
                                            <p:cond delay="500"/>
                                          </p:stCondLst>
                                        </p:cTn>
                                        <p:tgtEl>
                                          <p:spTgt spid="2419"/>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2420"/>
                                        </p:tgtEl>
                                        <p:attrNameLst>
                                          <p:attrName>style.visibility</p:attrName>
                                        </p:attrNameLst>
                                      </p:cBhvr>
                                      <p:to>
                                        <p:strVal val="visible"/>
                                      </p:to>
                                    </p:set>
                                    <p:animEffect transition="in" filter="fade">
                                      <p:cBhvr>
                                        <p:cTn id="201" dur="1000"/>
                                        <p:tgtEl>
                                          <p:spTgt spid="2420"/>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nodeType="clickEffect">
                                  <p:stCondLst>
                                    <p:cond delay="0"/>
                                  </p:stCondLst>
                                  <p:childTnLst>
                                    <p:set>
                                      <p:cBhvr>
                                        <p:cTn id="205" dur="1" fill="hold">
                                          <p:stCondLst>
                                            <p:cond delay="0"/>
                                          </p:stCondLst>
                                        </p:cTn>
                                        <p:tgtEl>
                                          <p:spTgt spid="2437"/>
                                        </p:tgtEl>
                                        <p:attrNameLst>
                                          <p:attrName>style.visibility</p:attrName>
                                        </p:attrNameLst>
                                      </p:cBhvr>
                                      <p:to>
                                        <p:strVal val="visible"/>
                                      </p:to>
                                    </p:set>
                                    <p:animEffect transition="in" filter="fade">
                                      <p:cBhvr>
                                        <p:cTn id="206" dur="1000"/>
                                        <p:tgtEl>
                                          <p:spTgt spid="2437"/>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2438"/>
                                        </p:tgtEl>
                                        <p:attrNameLst>
                                          <p:attrName>style.visibility</p:attrName>
                                        </p:attrNameLst>
                                      </p:cBhvr>
                                      <p:to>
                                        <p:strVal val="visible"/>
                                      </p:to>
                                    </p:set>
                                    <p:animEffect transition="in" filter="fade">
                                      <p:cBhvr>
                                        <p:cTn id="211" dur="1000"/>
                                        <p:tgtEl>
                                          <p:spTgt spid="2438"/>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nodeType="clickEffect">
                                  <p:stCondLst>
                                    <p:cond delay="0"/>
                                  </p:stCondLst>
                                  <p:childTnLst>
                                    <p:set>
                                      <p:cBhvr>
                                        <p:cTn id="215" dur="1" fill="hold">
                                          <p:stCondLst>
                                            <p:cond delay="0"/>
                                          </p:stCondLst>
                                        </p:cTn>
                                        <p:tgtEl>
                                          <p:spTgt spid="2421"/>
                                        </p:tgtEl>
                                        <p:attrNameLst>
                                          <p:attrName>style.visibility</p:attrName>
                                        </p:attrNameLst>
                                      </p:cBhvr>
                                      <p:to>
                                        <p:strVal val="visible"/>
                                      </p:to>
                                    </p:set>
                                    <p:animEffect transition="in" filter="fade">
                                      <p:cBhvr>
                                        <p:cTn id="216" dur="500"/>
                                        <p:tgtEl>
                                          <p:spTgt spid="242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nodeType="clickEffect">
                                  <p:stCondLst>
                                    <p:cond delay="0"/>
                                  </p:stCondLst>
                                  <p:childTnLst>
                                    <p:set>
                                      <p:cBhvr>
                                        <p:cTn id="220" dur="1" fill="hold">
                                          <p:stCondLst>
                                            <p:cond delay="0"/>
                                          </p:stCondLst>
                                        </p:cTn>
                                        <p:tgtEl>
                                          <p:spTgt spid="2428"/>
                                        </p:tgtEl>
                                        <p:attrNameLst>
                                          <p:attrName>style.visibility</p:attrName>
                                        </p:attrNameLst>
                                      </p:cBhvr>
                                      <p:to>
                                        <p:strVal val="visible"/>
                                      </p:to>
                                    </p:set>
                                    <p:animEffect transition="in" filter="fade">
                                      <p:cBhvr>
                                        <p:cTn id="221" dur="1000"/>
                                        <p:tgtEl>
                                          <p:spTgt spid="2428"/>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2429"/>
                                        </p:tgtEl>
                                        <p:attrNameLst>
                                          <p:attrName>style.visibility</p:attrName>
                                        </p:attrNameLst>
                                      </p:cBhvr>
                                      <p:to>
                                        <p:strVal val="visible"/>
                                      </p:to>
                                    </p:set>
                                    <p:animEffect transition="in" filter="fade">
                                      <p:cBhvr>
                                        <p:cTn id="226" dur="1000"/>
                                        <p:tgtEl>
                                          <p:spTgt spid="2429"/>
                                        </p:tgtEl>
                                      </p:cBhvr>
                                    </p:animEffect>
                                  </p:childTnLst>
                                </p:cTn>
                              </p:par>
                            </p:childTnLst>
                          </p:cTn>
                        </p:par>
                      </p:childTnLst>
                    </p:cTn>
                  </p:par>
                  <p:par>
                    <p:cTn id="227" fill="hold">
                      <p:stCondLst>
                        <p:cond delay="indefinite"/>
                      </p:stCondLst>
                      <p:childTnLst>
                        <p:par>
                          <p:cTn id="228" fill="hold">
                            <p:stCondLst>
                              <p:cond delay="0"/>
                            </p:stCondLst>
                            <p:childTnLst>
                              <p:par>
                                <p:cTn id="229" presetID="23" presetClass="entr" presetSubtype="16" fill="hold" nodeType="clickEffect">
                                  <p:stCondLst>
                                    <p:cond delay="0"/>
                                  </p:stCondLst>
                                  <p:childTnLst>
                                    <p:set>
                                      <p:cBhvr>
                                        <p:cTn id="230" dur="1" fill="hold">
                                          <p:stCondLst>
                                            <p:cond delay="0"/>
                                          </p:stCondLst>
                                        </p:cTn>
                                        <p:tgtEl>
                                          <p:spTgt spid="2427"/>
                                        </p:tgtEl>
                                        <p:attrNameLst>
                                          <p:attrName>style.visibility</p:attrName>
                                        </p:attrNameLst>
                                      </p:cBhvr>
                                      <p:to>
                                        <p:strVal val="visible"/>
                                      </p:to>
                                    </p:set>
                                    <p:anim calcmode="lin" valueType="num">
                                      <p:cBhvr additive="base">
                                        <p:cTn id="231" dur="500"/>
                                        <p:tgtEl>
                                          <p:spTgt spid="2427"/>
                                        </p:tgtEl>
                                        <p:attrNameLst>
                                          <p:attrName>ppt_w</p:attrName>
                                        </p:attrNameLst>
                                      </p:cBhvr>
                                      <p:tavLst>
                                        <p:tav tm="0">
                                          <p:val>
                                            <p:strVal val="0"/>
                                          </p:val>
                                        </p:tav>
                                        <p:tav tm="100000">
                                          <p:val>
                                            <p:strVal val="#ppt_w"/>
                                          </p:val>
                                        </p:tav>
                                      </p:tavLst>
                                    </p:anim>
                                    <p:anim calcmode="lin" valueType="num">
                                      <p:cBhvr additive="base">
                                        <p:cTn id="232" dur="500"/>
                                        <p:tgtEl>
                                          <p:spTgt spid="2427"/>
                                        </p:tgtEl>
                                        <p:attrNameLst>
                                          <p:attrName>ppt_h</p:attrName>
                                        </p:attrNameLst>
                                      </p:cBhvr>
                                      <p:tavLst>
                                        <p:tav tm="0">
                                          <p:val>
                                            <p:strVal val="0"/>
                                          </p:val>
                                        </p:tav>
                                        <p:tav tm="100000">
                                          <p:val>
                                            <p:strVal val="#ppt_h"/>
                                          </p:val>
                                        </p:tav>
                                      </p:tavLst>
                                    </p:anim>
                                  </p:childTnLst>
                                </p:cTn>
                              </p:par>
                            </p:childTnLst>
                          </p:cTn>
                        </p:par>
                      </p:childTnLst>
                    </p:cTn>
                  </p:par>
                  <p:par>
                    <p:cTn id="233" fill="hold">
                      <p:stCondLst>
                        <p:cond delay="indefinite"/>
                      </p:stCondLst>
                      <p:childTnLst>
                        <p:par>
                          <p:cTn id="234" fill="hold">
                            <p:stCondLst>
                              <p:cond delay="0"/>
                            </p:stCondLst>
                            <p:childTnLst>
                              <p:par>
                                <p:cTn id="235" presetID="23" presetClass="entr" presetSubtype="16" fill="hold" nodeType="clickEffect">
                                  <p:stCondLst>
                                    <p:cond delay="0"/>
                                  </p:stCondLst>
                                  <p:childTnLst>
                                    <p:set>
                                      <p:cBhvr>
                                        <p:cTn id="236" dur="1" fill="hold">
                                          <p:stCondLst>
                                            <p:cond delay="0"/>
                                          </p:stCondLst>
                                        </p:cTn>
                                        <p:tgtEl>
                                          <p:spTgt spid="2432"/>
                                        </p:tgtEl>
                                        <p:attrNameLst>
                                          <p:attrName>style.visibility</p:attrName>
                                        </p:attrNameLst>
                                      </p:cBhvr>
                                      <p:to>
                                        <p:strVal val="visible"/>
                                      </p:to>
                                    </p:set>
                                    <p:anim calcmode="lin" valueType="num">
                                      <p:cBhvr additive="base">
                                        <p:cTn id="237" dur="500"/>
                                        <p:tgtEl>
                                          <p:spTgt spid="2432"/>
                                        </p:tgtEl>
                                        <p:attrNameLst>
                                          <p:attrName>ppt_w</p:attrName>
                                        </p:attrNameLst>
                                      </p:cBhvr>
                                      <p:tavLst>
                                        <p:tav tm="0">
                                          <p:val>
                                            <p:strVal val="0"/>
                                          </p:val>
                                        </p:tav>
                                        <p:tav tm="100000">
                                          <p:val>
                                            <p:strVal val="#ppt_w"/>
                                          </p:val>
                                        </p:tav>
                                      </p:tavLst>
                                    </p:anim>
                                    <p:anim calcmode="lin" valueType="num">
                                      <p:cBhvr additive="base">
                                        <p:cTn id="238" dur="500"/>
                                        <p:tgtEl>
                                          <p:spTgt spid="2432"/>
                                        </p:tgtEl>
                                        <p:attrNameLst>
                                          <p:attrName>ppt_h</p:attrName>
                                        </p:attrNameLst>
                                      </p:cBhvr>
                                      <p:tavLst>
                                        <p:tav tm="0">
                                          <p:val>
                                            <p:strVal val="0"/>
                                          </p:val>
                                        </p:tav>
                                        <p:tav tm="100000">
                                          <p:val>
                                            <p:strVal val="#ppt_h"/>
                                          </p:val>
                                        </p:tav>
                                      </p:tavLst>
                                    </p:anim>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nodeType="clickEffect">
                                  <p:stCondLst>
                                    <p:cond delay="0"/>
                                  </p:stCondLst>
                                  <p:childTnLst>
                                    <p:set>
                                      <p:cBhvr>
                                        <p:cTn id="242" dur="1" fill="hold">
                                          <p:stCondLst>
                                            <p:cond delay="0"/>
                                          </p:stCondLst>
                                        </p:cTn>
                                        <p:tgtEl>
                                          <p:spTgt spid="2436"/>
                                        </p:tgtEl>
                                        <p:attrNameLst>
                                          <p:attrName>style.visibility</p:attrName>
                                        </p:attrNameLst>
                                      </p:cBhvr>
                                      <p:to>
                                        <p:strVal val="visible"/>
                                      </p:to>
                                    </p:set>
                                    <p:animEffect transition="in" filter="fade">
                                      <p:cBhvr>
                                        <p:cTn id="243" dur="2000"/>
                                        <p:tgtEl>
                                          <p:spTgt spid="2436"/>
                                        </p:tgtEl>
                                      </p:cBhvr>
                                    </p:animEffect>
                                  </p:childTnLst>
                                </p:cTn>
                              </p:par>
                            </p:childTnLst>
                          </p:cTn>
                        </p:par>
                      </p:childTnLst>
                    </p:cTn>
                  </p:par>
                  <p:par>
                    <p:cTn id="244" fill="hold">
                      <p:stCondLst>
                        <p:cond delay="indefinite"/>
                      </p:stCondLst>
                      <p:childTnLst>
                        <p:par>
                          <p:cTn id="245" fill="hold">
                            <p:stCondLst>
                              <p:cond delay="0"/>
                            </p:stCondLst>
                            <p:childTnLst>
                              <p:par>
                                <p:cTn id="246" presetID="10" presetClass="entr" presetSubtype="0" fill="hold" nodeType="clickEffect">
                                  <p:stCondLst>
                                    <p:cond delay="0"/>
                                  </p:stCondLst>
                                  <p:childTnLst>
                                    <p:set>
                                      <p:cBhvr>
                                        <p:cTn id="247" dur="1" fill="hold">
                                          <p:stCondLst>
                                            <p:cond delay="0"/>
                                          </p:stCondLst>
                                        </p:cTn>
                                        <p:tgtEl>
                                          <p:spTgt spid="2430"/>
                                        </p:tgtEl>
                                        <p:attrNameLst>
                                          <p:attrName>style.visibility</p:attrName>
                                        </p:attrNameLst>
                                      </p:cBhvr>
                                      <p:to>
                                        <p:strVal val="visible"/>
                                      </p:to>
                                    </p:set>
                                    <p:animEffect transition="in" filter="fade">
                                      <p:cBhvr>
                                        <p:cTn id="248" dur="5000"/>
                                        <p:tgtEl>
                                          <p:spTgt spid="2430"/>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ntr" presetSubtype="0" fill="hold" nodeType="clickEffect">
                                  <p:stCondLst>
                                    <p:cond delay="0"/>
                                  </p:stCondLst>
                                  <p:childTnLst>
                                    <p:set>
                                      <p:cBhvr>
                                        <p:cTn id="252" dur="1" fill="hold">
                                          <p:stCondLst>
                                            <p:cond delay="0"/>
                                          </p:stCondLst>
                                        </p:cTn>
                                        <p:tgtEl>
                                          <p:spTgt spid="2431"/>
                                        </p:tgtEl>
                                        <p:attrNameLst>
                                          <p:attrName>style.visibility</p:attrName>
                                        </p:attrNameLst>
                                      </p:cBhvr>
                                      <p:to>
                                        <p:strVal val="visible"/>
                                      </p:to>
                                    </p:set>
                                    <p:animEffect transition="in" filter="fade">
                                      <p:cBhvr>
                                        <p:cTn id="253" dur="500"/>
                                        <p:tgtEl>
                                          <p:spTgt spid="2431"/>
                                        </p:tgtEl>
                                      </p:cBhvr>
                                    </p:animEffect>
                                  </p:childTnLst>
                                </p:cTn>
                              </p:par>
                            </p:childTnLst>
                          </p:cTn>
                        </p:par>
                      </p:childTnLst>
                    </p:cTn>
                  </p:par>
                  <p:par>
                    <p:cTn id="254" fill="hold">
                      <p:stCondLst>
                        <p:cond delay="indefinite"/>
                      </p:stCondLst>
                      <p:childTnLst>
                        <p:par>
                          <p:cTn id="255" fill="hold">
                            <p:stCondLst>
                              <p:cond delay="0"/>
                            </p:stCondLst>
                            <p:childTnLst>
                              <p:par>
                                <p:cTn id="256" presetID="10" presetClass="entr" presetSubtype="0" fill="hold" nodeType="clickEffect">
                                  <p:stCondLst>
                                    <p:cond delay="0"/>
                                  </p:stCondLst>
                                  <p:childTnLst>
                                    <p:set>
                                      <p:cBhvr>
                                        <p:cTn id="257" dur="1" fill="hold">
                                          <p:stCondLst>
                                            <p:cond delay="0"/>
                                          </p:stCondLst>
                                        </p:cTn>
                                        <p:tgtEl>
                                          <p:spTgt spid="2378"/>
                                        </p:tgtEl>
                                        <p:attrNameLst>
                                          <p:attrName>style.visibility</p:attrName>
                                        </p:attrNameLst>
                                      </p:cBhvr>
                                      <p:to>
                                        <p:strVal val="visible"/>
                                      </p:to>
                                    </p:set>
                                    <p:animEffect transition="in" filter="fade">
                                      <p:cBhvr>
                                        <p:cTn id="258" dur="1000"/>
                                        <p:tgtEl>
                                          <p:spTgt spid="2378"/>
                                        </p:tgtEl>
                                      </p:cBhvr>
                                    </p:animEffect>
                                  </p:childTnLst>
                                </p:cTn>
                              </p:par>
                            </p:childTnLst>
                          </p:cTn>
                        </p:par>
                      </p:childTnLst>
                    </p:cTn>
                  </p:par>
                  <p:par>
                    <p:cTn id="259" fill="hold">
                      <p:stCondLst>
                        <p:cond delay="indefinite"/>
                      </p:stCondLst>
                      <p:childTnLst>
                        <p:par>
                          <p:cTn id="260" fill="hold">
                            <p:stCondLst>
                              <p:cond delay="0"/>
                            </p:stCondLst>
                            <p:childTnLst>
                              <p:par>
                                <p:cTn id="261" presetID="10" presetClass="entr" presetSubtype="0" fill="hold" nodeType="clickEffect">
                                  <p:stCondLst>
                                    <p:cond delay="0"/>
                                  </p:stCondLst>
                                  <p:childTnLst>
                                    <p:set>
                                      <p:cBhvr>
                                        <p:cTn id="262" dur="1" fill="hold">
                                          <p:stCondLst>
                                            <p:cond delay="0"/>
                                          </p:stCondLst>
                                        </p:cTn>
                                        <p:tgtEl>
                                          <p:spTgt spid="2383"/>
                                        </p:tgtEl>
                                        <p:attrNameLst>
                                          <p:attrName>style.visibility</p:attrName>
                                        </p:attrNameLst>
                                      </p:cBhvr>
                                      <p:to>
                                        <p:strVal val="visible"/>
                                      </p:to>
                                    </p:set>
                                    <p:animEffect transition="in" filter="fade">
                                      <p:cBhvr>
                                        <p:cTn id="263" dur="2000"/>
                                        <p:tgtEl>
                                          <p:spTgt spid="2383"/>
                                        </p:tgtEl>
                                      </p:cBhvr>
                                    </p:animEffect>
                                  </p:childTnLst>
                                </p:cTn>
                              </p:par>
                            </p:childTnLst>
                          </p:cTn>
                        </p:par>
                      </p:childTnLst>
                    </p:cTn>
                  </p:par>
                  <p:par>
                    <p:cTn id="264" fill="hold">
                      <p:stCondLst>
                        <p:cond delay="indefinite"/>
                      </p:stCondLst>
                      <p:childTnLst>
                        <p:par>
                          <p:cTn id="265" fill="hold">
                            <p:stCondLst>
                              <p:cond delay="0"/>
                            </p:stCondLst>
                            <p:childTnLst>
                              <p:par>
                                <p:cTn id="266" presetID="10" presetClass="entr" presetSubtype="0" fill="hold" nodeType="clickEffect">
                                  <p:stCondLst>
                                    <p:cond delay="0"/>
                                  </p:stCondLst>
                                  <p:childTnLst>
                                    <p:set>
                                      <p:cBhvr>
                                        <p:cTn id="267" dur="1" fill="hold">
                                          <p:stCondLst>
                                            <p:cond delay="0"/>
                                          </p:stCondLst>
                                        </p:cTn>
                                        <p:tgtEl>
                                          <p:spTgt spid="2379"/>
                                        </p:tgtEl>
                                        <p:attrNameLst>
                                          <p:attrName>style.visibility</p:attrName>
                                        </p:attrNameLst>
                                      </p:cBhvr>
                                      <p:to>
                                        <p:strVal val="visible"/>
                                      </p:to>
                                    </p:set>
                                    <p:animEffect transition="in" filter="fade">
                                      <p:cBhvr>
                                        <p:cTn id="268" dur="500"/>
                                        <p:tgtEl>
                                          <p:spTgt spid="2379"/>
                                        </p:tgtEl>
                                      </p:cBhvr>
                                    </p:animEffect>
                                  </p:childTnLst>
                                </p:cTn>
                              </p:par>
                            </p:childTnLst>
                          </p:cTn>
                        </p:par>
                      </p:childTnLst>
                    </p:cTn>
                  </p:par>
                  <p:par>
                    <p:cTn id="269" fill="hold">
                      <p:stCondLst>
                        <p:cond delay="indefinite"/>
                      </p:stCondLst>
                      <p:childTnLst>
                        <p:par>
                          <p:cTn id="270" fill="hold">
                            <p:stCondLst>
                              <p:cond delay="0"/>
                            </p:stCondLst>
                            <p:childTnLst>
                              <p:par>
                                <p:cTn id="271" presetID="10" presetClass="entr" presetSubtype="0" fill="hold" nodeType="clickEffect">
                                  <p:stCondLst>
                                    <p:cond delay="0"/>
                                  </p:stCondLst>
                                  <p:childTnLst>
                                    <p:set>
                                      <p:cBhvr>
                                        <p:cTn id="272" dur="1" fill="hold">
                                          <p:stCondLst>
                                            <p:cond delay="0"/>
                                          </p:stCondLst>
                                        </p:cTn>
                                        <p:tgtEl>
                                          <p:spTgt spid="2381"/>
                                        </p:tgtEl>
                                        <p:attrNameLst>
                                          <p:attrName>style.visibility</p:attrName>
                                        </p:attrNameLst>
                                      </p:cBhvr>
                                      <p:to>
                                        <p:strVal val="visible"/>
                                      </p:to>
                                    </p:set>
                                    <p:animEffect transition="in" filter="fade">
                                      <p:cBhvr>
                                        <p:cTn id="273" dur="500"/>
                                        <p:tgtEl>
                                          <p:spTgt spid="2381"/>
                                        </p:tgtEl>
                                      </p:cBhvr>
                                    </p:animEffect>
                                  </p:childTnLst>
                                </p:cTn>
                              </p:par>
                            </p:childTnLst>
                          </p:cTn>
                        </p:par>
                      </p:childTnLst>
                    </p:cTn>
                  </p:par>
                  <p:par>
                    <p:cTn id="274" fill="hold">
                      <p:stCondLst>
                        <p:cond delay="indefinite"/>
                      </p:stCondLst>
                      <p:childTnLst>
                        <p:par>
                          <p:cTn id="275" fill="hold">
                            <p:stCondLst>
                              <p:cond delay="0"/>
                            </p:stCondLst>
                            <p:childTnLst>
                              <p:par>
                                <p:cTn id="276" presetID="10" presetClass="entr" presetSubtype="0" fill="hold" nodeType="clickEffect">
                                  <p:stCondLst>
                                    <p:cond delay="0"/>
                                  </p:stCondLst>
                                  <p:childTnLst>
                                    <p:set>
                                      <p:cBhvr>
                                        <p:cTn id="277" dur="1" fill="hold">
                                          <p:stCondLst>
                                            <p:cond delay="0"/>
                                          </p:stCondLst>
                                        </p:cTn>
                                        <p:tgtEl>
                                          <p:spTgt spid="2387"/>
                                        </p:tgtEl>
                                        <p:attrNameLst>
                                          <p:attrName>style.visibility</p:attrName>
                                        </p:attrNameLst>
                                      </p:cBhvr>
                                      <p:to>
                                        <p:strVal val="visible"/>
                                      </p:to>
                                    </p:set>
                                    <p:animEffect transition="in" filter="fade">
                                      <p:cBhvr>
                                        <p:cTn id="278" dur="500"/>
                                        <p:tgtEl>
                                          <p:spTgt spid="2387"/>
                                        </p:tgtEl>
                                      </p:cBhvr>
                                    </p:animEffect>
                                  </p:childTnLst>
                                </p:cTn>
                              </p:par>
                            </p:childTnLst>
                          </p:cTn>
                        </p:par>
                        <p:par>
                          <p:cTn id="279" fill="hold">
                            <p:stCondLst>
                              <p:cond delay="500"/>
                            </p:stCondLst>
                            <p:childTnLst>
                              <p:par>
                                <p:cTn id="280" presetID="10" presetClass="entr" presetSubtype="0" fill="hold" nodeType="afterEffect">
                                  <p:stCondLst>
                                    <p:cond delay="0"/>
                                  </p:stCondLst>
                                  <p:childTnLst>
                                    <p:set>
                                      <p:cBhvr>
                                        <p:cTn id="281" dur="1" fill="hold">
                                          <p:stCondLst>
                                            <p:cond delay="0"/>
                                          </p:stCondLst>
                                        </p:cTn>
                                        <p:tgtEl>
                                          <p:spTgt spid="2388"/>
                                        </p:tgtEl>
                                        <p:attrNameLst>
                                          <p:attrName>style.visibility</p:attrName>
                                        </p:attrNameLst>
                                      </p:cBhvr>
                                      <p:to>
                                        <p:strVal val="visible"/>
                                      </p:to>
                                    </p:set>
                                    <p:animEffect transition="in" filter="fade">
                                      <p:cBhvr>
                                        <p:cTn id="282" dur="500"/>
                                        <p:tgtEl>
                                          <p:spTgt spid="2388"/>
                                        </p:tgtEl>
                                      </p:cBhvr>
                                    </p:animEffect>
                                  </p:childTnLst>
                                </p:cTn>
                              </p:par>
                            </p:childTnLst>
                          </p:cTn>
                        </p:par>
                      </p:childTnLst>
                    </p:cTn>
                  </p:par>
                  <p:par>
                    <p:cTn id="283" fill="hold">
                      <p:stCondLst>
                        <p:cond delay="indefinite"/>
                      </p:stCondLst>
                      <p:childTnLst>
                        <p:par>
                          <p:cTn id="284" fill="hold">
                            <p:stCondLst>
                              <p:cond delay="0"/>
                            </p:stCondLst>
                            <p:childTnLst>
                              <p:par>
                                <p:cTn id="285" presetID="10" presetClass="entr" presetSubtype="0" fill="hold" nodeType="clickEffect">
                                  <p:stCondLst>
                                    <p:cond delay="0"/>
                                  </p:stCondLst>
                                  <p:childTnLst>
                                    <p:set>
                                      <p:cBhvr>
                                        <p:cTn id="286" dur="1" fill="hold">
                                          <p:stCondLst>
                                            <p:cond delay="0"/>
                                          </p:stCondLst>
                                        </p:cTn>
                                        <p:tgtEl>
                                          <p:spTgt spid="2389"/>
                                        </p:tgtEl>
                                        <p:attrNameLst>
                                          <p:attrName>style.visibility</p:attrName>
                                        </p:attrNameLst>
                                      </p:cBhvr>
                                      <p:to>
                                        <p:strVal val="visible"/>
                                      </p:to>
                                    </p:set>
                                    <p:animEffect transition="in" filter="fade">
                                      <p:cBhvr>
                                        <p:cTn id="287" dur="2000"/>
                                        <p:tgtEl>
                                          <p:spTgt spid="2389"/>
                                        </p:tgtEl>
                                      </p:cBhvr>
                                    </p:animEffect>
                                  </p:childTnLst>
                                </p:cTn>
                              </p:par>
                            </p:childTnLst>
                          </p:cTn>
                        </p:par>
                      </p:childTnLst>
                    </p:cTn>
                  </p:par>
                  <p:par>
                    <p:cTn id="288" fill="hold">
                      <p:stCondLst>
                        <p:cond delay="indefinite"/>
                      </p:stCondLst>
                      <p:childTnLst>
                        <p:par>
                          <p:cTn id="289" fill="hold">
                            <p:stCondLst>
                              <p:cond delay="0"/>
                            </p:stCondLst>
                            <p:childTnLst>
                              <p:par>
                                <p:cTn id="290" presetID="10" presetClass="entr" presetSubtype="0" fill="hold" nodeType="clickEffect">
                                  <p:stCondLst>
                                    <p:cond delay="0"/>
                                  </p:stCondLst>
                                  <p:childTnLst>
                                    <p:set>
                                      <p:cBhvr>
                                        <p:cTn id="291" dur="1" fill="hold">
                                          <p:stCondLst>
                                            <p:cond delay="0"/>
                                          </p:stCondLst>
                                        </p:cTn>
                                        <p:tgtEl>
                                          <p:spTgt spid="2386"/>
                                        </p:tgtEl>
                                        <p:attrNameLst>
                                          <p:attrName>style.visibility</p:attrName>
                                        </p:attrNameLst>
                                      </p:cBhvr>
                                      <p:to>
                                        <p:strVal val="visible"/>
                                      </p:to>
                                    </p:set>
                                    <p:animEffect transition="in" filter="fade">
                                      <p:cBhvr>
                                        <p:cTn id="292" dur="500"/>
                                        <p:tgtEl>
                                          <p:spTgt spid="2386"/>
                                        </p:tgtEl>
                                      </p:cBhvr>
                                    </p:animEffect>
                                  </p:childTnLst>
                                </p:cTn>
                              </p:par>
                            </p:childTnLst>
                          </p:cTn>
                        </p:par>
                      </p:childTnLst>
                    </p:cTn>
                  </p:par>
                  <p:par>
                    <p:cTn id="293" fill="hold">
                      <p:stCondLst>
                        <p:cond delay="indefinite"/>
                      </p:stCondLst>
                      <p:childTnLst>
                        <p:par>
                          <p:cTn id="294" fill="hold">
                            <p:stCondLst>
                              <p:cond delay="0"/>
                            </p:stCondLst>
                            <p:childTnLst>
                              <p:par>
                                <p:cTn id="295" presetID="10" presetClass="entr" presetSubtype="0" fill="hold" nodeType="clickEffect">
                                  <p:stCondLst>
                                    <p:cond delay="0"/>
                                  </p:stCondLst>
                                  <p:childTnLst>
                                    <p:set>
                                      <p:cBhvr>
                                        <p:cTn id="296" dur="1" fill="hold">
                                          <p:stCondLst>
                                            <p:cond delay="0"/>
                                          </p:stCondLst>
                                        </p:cTn>
                                        <p:tgtEl>
                                          <p:spTgt spid="2382"/>
                                        </p:tgtEl>
                                        <p:attrNameLst>
                                          <p:attrName>style.visibility</p:attrName>
                                        </p:attrNameLst>
                                      </p:cBhvr>
                                      <p:to>
                                        <p:strVal val="visible"/>
                                      </p:to>
                                    </p:set>
                                    <p:animEffect transition="in" filter="fade">
                                      <p:cBhvr>
                                        <p:cTn id="297" dur="500"/>
                                        <p:tgtEl>
                                          <p:spTgt spid="2382"/>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2392"/>
                                        </p:tgtEl>
                                        <p:attrNameLst>
                                          <p:attrName>style.visibility</p:attrName>
                                        </p:attrNameLst>
                                      </p:cBhvr>
                                      <p:to>
                                        <p:strVal val="visible"/>
                                      </p:to>
                                    </p:set>
                                    <p:animEffect transition="in" filter="fade">
                                      <p:cBhvr>
                                        <p:cTn id="302" dur="500"/>
                                        <p:tgtEl>
                                          <p:spTgt spid="2392"/>
                                        </p:tgtEl>
                                      </p:cBhvr>
                                    </p:animEffect>
                                  </p:childTnLst>
                                </p:cTn>
                              </p:par>
                            </p:childTnLst>
                          </p:cTn>
                        </p:par>
                        <p:par>
                          <p:cTn id="303" fill="hold">
                            <p:stCondLst>
                              <p:cond delay="500"/>
                            </p:stCondLst>
                            <p:childTnLst>
                              <p:par>
                                <p:cTn id="304" presetID="10" presetClass="entr" presetSubtype="0" fill="hold" nodeType="afterEffect">
                                  <p:stCondLst>
                                    <p:cond delay="0"/>
                                  </p:stCondLst>
                                  <p:childTnLst>
                                    <p:set>
                                      <p:cBhvr>
                                        <p:cTn id="305" dur="1" fill="hold">
                                          <p:stCondLst>
                                            <p:cond delay="0"/>
                                          </p:stCondLst>
                                        </p:cTn>
                                        <p:tgtEl>
                                          <p:spTgt spid="2393"/>
                                        </p:tgtEl>
                                        <p:attrNameLst>
                                          <p:attrName>style.visibility</p:attrName>
                                        </p:attrNameLst>
                                      </p:cBhvr>
                                      <p:to>
                                        <p:strVal val="visible"/>
                                      </p:to>
                                    </p:set>
                                    <p:animEffect transition="in" filter="fade">
                                      <p:cBhvr>
                                        <p:cTn id="306" dur="500"/>
                                        <p:tgtEl>
                                          <p:spTgt spid="2393"/>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nodeType="clickEffect">
                                  <p:stCondLst>
                                    <p:cond delay="0"/>
                                  </p:stCondLst>
                                  <p:childTnLst>
                                    <p:set>
                                      <p:cBhvr>
                                        <p:cTn id="310" dur="1" fill="hold">
                                          <p:stCondLst>
                                            <p:cond delay="0"/>
                                          </p:stCondLst>
                                        </p:cTn>
                                        <p:tgtEl>
                                          <p:spTgt spid="2396"/>
                                        </p:tgtEl>
                                        <p:attrNameLst>
                                          <p:attrName>style.visibility</p:attrName>
                                        </p:attrNameLst>
                                      </p:cBhvr>
                                      <p:to>
                                        <p:strVal val="visible"/>
                                      </p:to>
                                    </p:set>
                                    <p:animEffect transition="in" filter="fade">
                                      <p:cBhvr>
                                        <p:cTn id="311" dur="2000"/>
                                        <p:tgtEl>
                                          <p:spTgt spid="2396"/>
                                        </p:tgtEl>
                                      </p:cBhvr>
                                    </p:animEffect>
                                  </p:childTnLst>
                                </p:cTn>
                              </p:par>
                            </p:childTnLst>
                          </p:cTn>
                        </p:par>
                      </p:childTnLst>
                    </p:cTn>
                  </p:par>
                  <p:par>
                    <p:cTn id="312" fill="hold">
                      <p:stCondLst>
                        <p:cond delay="indefinite"/>
                      </p:stCondLst>
                      <p:childTnLst>
                        <p:par>
                          <p:cTn id="313" fill="hold">
                            <p:stCondLst>
                              <p:cond delay="0"/>
                            </p:stCondLst>
                            <p:childTnLst>
                              <p:par>
                                <p:cTn id="314" presetID="10" presetClass="entr" presetSubtype="0" fill="hold" nodeType="clickEffect">
                                  <p:stCondLst>
                                    <p:cond delay="0"/>
                                  </p:stCondLst>
                                  <p:childTnLst>
                                    <p:set>
                                      <p:cBhvr>
                                        <p:cTn id="315" dur="1" fill="hold">
                                          <p:stCondLst>
                                            <p:cond delay="0"/>
                                          </p:stCondLst>
                                        </p:cTn>
                                        <p:tgtEl>
                                          <p:spTgt spid="2395"/>
                                        </p:tgtEl>
                                        <p:attrNameLst>
                                          <p:attrName>style.visibility</p:attrName>
                                        </p:attrNameLst>
                                      </p:cBhvr>
                                      <p:to>
                                        <p:strVal val="visible"/>
                                      </p:to>
                                    </p:set>
                                    <p:animEffect transition="in" filter="fade">
                                      <p:cBhvr>
                                        <p:cTn id="316" dur="500"/>
                                        <p:tgtEl>
                                          <p:spTgt spid="2395"/>
                                        </p:tgtEl>
                                      </p:cBhvr>
                                    </p:animEffect>
                                  </p:childTnLst>
                                </p:cTn>
                              </p:par>
                            </p:childTnLst>
                          </p:cTn>
                        </p:par>
                      </p:childTnLst>
                    </p:cTn>
                  </p:par>
                  <p:par>
                    <p:cTn id="317" fill="hold">
                      <p:stCondLst>
                        <p:cond delay="indefinite"/>
                      </p:stCondLst>
                      <p:childTnLst>
                        <p:par>
                          <p:cTn id="318" fill="hold">
                            <p:stCondLst>
                              <p:cond delay="0"/>
                            </p:stCondLst>
                            <p:childTnLst>
                              <p:par>
                                <p:cTn id="319" presetID="10" presetClass="entr" presetSubtype="0" fill="hold" nodeType="clickEffect">
                                  <p:stCondLst>
                                    <p:cond delay="0"/>
                                  </p:stCondLst>
                                  <p:childTnLst>
                                    <p:set>
                                      <p:cBhvr>
                                        <p:cTn id="320" dur="1" fill="hold">
                                          <p:stCondLst>
                                            <p:cond delay="0"/>
                                          </p:stCondLst>
                                        </p:cTn>
                                        <p:tgtEl>
                                          <p:spTgt spid="2394"/>
                                        </p:tgtEl>
                                        <p:attrNameLst>
                                          <p:attrName>style.visibility</p:attrName>
                                        </p:attrNameLst>
                                      </p:cBhvr>
                                      <p:to>
                                        <p:strVal val="visible"/>
                                      </p:to>
                                    </p:set>
                                    <p:animEffect transition="in" filter="fade">
                                      <p:cBhvr>
                                        <p:cTn id="321" dur="500"/>
                                        <p:tgtEl>
                                          <p:spTgt spid="2394"/>
                                        </p:tgtEl>
                                      </p:cBhvr>
                                    </p:animEffect>
                                  </p:childTnLst>
                                </p:cTn>
                              </p:par>
                            </p:childTnLst>
                          </p:cTn>
                        </p:par>
                      </p:childTnLst>
                    </p:cTn>
                  </p:par>
                  <p:par>
                    <p:cTn id="322" fill="hold">
                      <p:stCondLst>
                        <p:cond delay="indefinite"/>
                      </p:stCondLst>
                      <p:childTnLst>
                        <p:par>
                          <p:cTn id="323" fill="hold">
                            <p:stCondLst>
                              <p:cond delay="0"/>
                            </p:stCondLst>
                            <p:childTnLst>
                              <p:par>
                                <p:cTn id="324" presetID="10" presetClass="entr" presetSubtype="0" fill="hold" nodeType="clickEffect">
                                  <p:stCondLst>
                                    <p:cond delay="0"/>
                                  </p:stCondLst>
                                  <p:childTnLst>
                                    <p:set>
                                      <p:cBhvr>
                                        <p:cTn id="325" dur="1" fill="hold">
                                          <p:stCondLst>
                                            <p:cond delay="0"/>
                                          </p:stCondLst>
                                        </p:cTn>
                                        <p:tgtEl>
                                          <p:spTgt spid="2399"/>
                                        </p:tgtEl>
                                        <p:attrNameLst>
                                          <p:attrName>style.visibility</p:attrName>
                                        </p:attrNameLst>
                                      </p:cBhvr>
                                      <p:to>
                                        <p:strVal val="visible"/>
                                      </p:to>
                                    </p:set>
                                    <p:animEffect transition="in" filter="fade">
                                      <p:cBhvr>
                                        <p:cTn id="326" dur="500"/>
                                        <p:tgtEl>
                                          <p:spTgt spid="2399"/>
                                        </p:tgtEl>
                                      </p:cBhvr>
                                    </p:animEffect>
                                  </p:childTnLst>
                                </p:cTn>
                              </p:par>
                            </p:childTnLst>
                          </p:cTn>
                        </p:par>
                        <p:par>
                          <p:cTn id="327" fill="hold">
                            <p:stCondLst>
                              <p:cond delay="500"/>
                            </p:stCondLst>
                            <p:childTnLst>
                              <p:par>
                                <p:cTn id="328" presetID="10" presetClass="entr" presetSubtype="0" fill="hold" nodeType="afterEffect">
                                  <p:stCondLst>
                                    <p:cond delay="0"/>
                                  </p:stCondLst>
                                  <p:childTnLst>
                                    <p:set>
                                      <p:cBhvr>
                                        <p:cTn id="329" dur="1" fill="hold">
                                          <p:stCondLst>
                                            <p:cond delay="0"/>
                                          </p:stCondLst>
                                        </p:cTn>
                                        <p:tgtEl>
                                          <p:spTgt spid="2400"/>
                                        </p:tgtEl>
                                        <p:attrNameLst>
                                          <p:attrName>style.visibility</p:attrName>
                                        </p:attrNameLst>
                                      </p:cBhvr>
                                      <p:to>
                                        <p:strVal val="visible"/>
                                      </p:to>
                                    </p:set>
                                    <p:animEffect transition="in" filter="fade">
                                      <p:cBhvr>
                                        <p:cTn id="330" dur="500"/>
                                        <p:tgtEl>
                                          <p:spTgt spid="2400"/>
                                        </p:tgtEl>
                                      </p:cBhvr>
                                    </p:animEffect>
                                  </p:childTnLst>
                                </p:cTn>
                              </p:par>
                            </p:childTnLst>
                          </p:cTn>
                        </p:par>
                      </p:childTnLst>
                    </p:cTn>
                  </p:par>
                  <p:par>
                    <p:cTn id="331" fill="hold">
                      <p:stCondLst>
                        <p:cond delay="indefinite"/>
                      </p:stCondLst>
                      <p:childTnLst>
                        <p:par>
                          <p:cTn id="332" fill="hold">
                            <p:stCondLst>
                              <p:cond delay="0"/>
                            </p:stCondLst>
                            <p:childTnLst>
                              <p:par>
                                <p:cTn id="333" presetID="10" presetClass="entr" presetSubtype="0" fill="hold" nodeType="clickEffect">
                                  <p:stCondLst>
                                    <p:cond delay="0"/>
                                  </p:stCondLst>
                                  <p:childTnLst>
                                    <p:set>
                                      <p:cBhvr>
                                        <p:cTn id="334" dur="1" fill="hold">
                                          <p:stCondLst>
                                            <p:cond delay="0"/>
                                          </p:stCondLst>
                                        </p:cTn>
                                        <p:tgtEl>
                                          <p:spTgt spid="2380"/>
                                        </p:tgtEl>
                                        <p:attrNameLst>
                                          <p:attrName>style.visibility</p:attrName>
                                        </p:attrNameLst>
                                      </p:cBhvr>
                                      <p:to>
                                        <p:strVal val="visible"/>
                                      </p:to>
                                    </p:set>
                                    <p:animEffect transition="in" filter="fade">
                                      <p:cBhvr>
                                        <p:cTn id="335" dur="500"/>
                                        <p:tgtEl>
                                          <p:spTgt spid="2380"/>
                                        </p:tgtEl>
                                      </p:cBhvr>
                                    </p:animEffect>
                                  </p:childTnLst>
                                </p:cTn>
                              </p:par>
                              <p:par>
                                <p:cTn id="336" presetID="10" presetClass="exit" presetSubtype="0" fill="hold" nodeType="withEffect">
                                  <p:stCondLst>
                                    <p:cond delay="0"/>
                                  </p:stCondLst>
                                  <p:childTnLst>
                                    <p:animEffect transition="out" filter="fade">
                                      <p:cBhvr>
                                        <p:cTn id="337" dur="1000"/>
                                        <p:tgtEl>
                                          <p:spTgt spid="2339"/>
                                        </p:tgtEl>
                                      </p:cBhvr>
                                    </p:animEffect>
                                    <p:set>
                                      <p:cBhvr>
                                        <p:cTn id="338" dur="1" fill="hold">
                                          <p:stCondLst>
                                            <p:cond delay="1000"/>
                                          </p:stCondLst>
                                        </p:cTn>
                                        <p:tgtEl>
                                          <p:spTgt spid="2339"/>
                                        </p:tgtEl>
                                        <p:attrNameLst>
                                          <p:attrName>style.visibility</p:attrName>
                                        </p:attrNameLst>
                                      </p:cBhvr>
                                      <p:to>
                                        <p:strVal val="hidden"/>
                                      </p:to>
                                    </p:set>
                                  </p:childTnLst>
                                </p:cTn>
                              </p:par>
                            </p:childTnLst>
                          </p:cTn>
                        </p:par>
                      </p:childTnLst>
                    </p:cTn>
                  </p:par>
                  <p:par>
                    <p:cTn id="339" fill="hold">
                      <p:stCondLst>
                        <p:cond delay="indefinite"/>
                      </p:stCondLst>
                      <p:childTnLst>
                        <p:par>
                          <p:cTn id="340" fill="hold">
                            <p:stCondLst>
                              <p:cond delay="0"/>
                            </p:stCondLst>
                            <p:childTnLst>
                              <p:par>
                                <p:cTn id="341" presetID="10" presetClass="exit" presetSubtype="0" fill="hold" nodeType="clickEffect">
                                  <p:stCondLst>
                                    <p:cond delay="0"/>
                                  </p:stCondLst>
                                  <p:childTnLst>
                                    <p:animEffect transition="out" filter="fade">
                                      <p:cBhvr>
                                        <p:cTn id="342" dur="500"/>
                                        <p:tgtEl>
                                          <p:spTgt spid="2438"/>
                                        </p:tgtEl>
                                      </p:cBhvr>
                                    </p:animEffect>
                                    <p:set>
                                      <p:cBhvr>
                                        <p:cTn id="343" dur="1" fill="hold">
                                          <p:stCondLst>
                                            <p:cond delay="500"/>
                                          </p:stCondLst>
                                        </p:cTn>
                                        <p:tgtEl>
                                          <p:spTgt spid="2438"/>
                                        </p:tgtEl>
                                        <p:attrNameLst>
                                          <p:attrName>style.visibility</p:attrName>
                                        </p:attrNameLst>
                                      </p:cBhvr>
                                      <p:to>
                                        <p:strVal val="hidden"/>
                                      </p:to>
                                    </p:set>
                                  </p:childTnLst>
                                </p:cTn>
                              </p:par>
                              <p:par>
                                <p:cTn id="344" presetID="10" presetClass="exit" presetSubtype="0" fill="hold" nodeType="withEffect">
                                  <p:stCondLst>
                                    <p:cond delay="0"/>
                                  </p:stCondLst>
                                  <p:childTnLst>
                                    <p:animEffect transition="out" filter="fade">
                                      <p:cBhvr>
                                        <p:cTn id="345" dur="500"/>
                                        <p:tgtEl>
                                          <p:spTgt spid="2437"/>
                                        </p:tgtEl>
                                      </p:cBhvr>
                                    </p:animEffect>
                                    <p:set>
                                      <p:cBhvr>
                                        <p:cTn id="346" dur="1" fill="hold">
                                          <p:stCondLst>
                                            <p:cond delay="500"/>
                                          </p:stCondLst>
                                        </p:cTn>
                                        <p:tgtEl>
                                          <p:spTgt spid="24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Shape 2443"/>
        <p:cNvGrpSpPr/>
        <p:nvPr/>
      </p:nvGrpSpPr>
      <p:grpSpPr>
        <a:xfrm>
          <a:off x="0" y="0"/>
          <a:ext cx="0" cy="0"/>
          <a:chOff x="0" y="0"/>
          <a:chExt cx="0" cy="0"/>
        </a:xfrm>
      </p:grpSpPr>
      <p:sp>
        <p:nvSpPr>
          <p:cNvPr id="2444" name="Shape 244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Stoichiometry Problems 1</a:t>
            </a:r>
          </a:p>
        </p:txBody>
      </p:sp>
      <p:sp>
        <p:nvSpPr>
          <p:cNvPr id="2445" name="Shape 2445"/>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446" name="Shape 2446"/>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447" name="Shape 2447">
            <a:hlinkClick r:id="rId3"/>
          </p:cNvPr>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4"/>
              </a:rPr>
              <a:t>Keys</a:t>
            </a:r>
          </a:p>
          <a:p>
            <a:pPr marL="0" marR="0" lvl="0" indent="0" algn="l" rtl="0">
              <a:spcBef>
                <a:spcPts val="0"/>
              </a:spcBef>
              <a:spcAft>
                <a:spcPts val="0"/>
              </a:spcAft>
              <a:buNone/>
            </a:pPr>
            <a:endParaRPr sz="1400" b="0" i="0" u="none" strike="noStrike" cap="none">
              <a:solidFill>
                <a:srgbClr val="FF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448" name="Shape 2448"/>
          <p:cNvSpPr/>
          <p:nvPr/>
        </p:nvSpPr>
        <p:spPr>
          <a:xfrm>
            <a:off x="2209800" y="1905000"/>
            <a:ext cx="3659187"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5"/>
              </a:rPr>
              <a:t>Stoichiometry Problems 1</a:t>
            </a:r>
            <a:r>
              <a:rPr lang="en-US" sz="2400" b="0" i="0" u="sng" strike="noStrike" cap="none">
                <a:solidFill>
                  <a:schemeClr val="hlink"/>
                </a:solidFill>
                <a:latin typeface="Arial"/>
                <a:ea typeface="Arial"/>
                <a:cs typeface="Arial"/>
                <a:sym typeface="Arial"/>
                <a:hlinkClick r:id="rId6"/>
              </a:rPr>
              <a:t/>
            </a:r>
            <a:br>
              <a:rPr lang="en-US" sz="2400" b="0" i="0" u="sng" strike="noStrike" cap="none">
                <a:solidFill>
                  <a:schemeClr val="hlink"/>
                </a:solidFill>
                <a:latin typeface="Arial"/>
                <a:ea typeface="Arial"/>
                <a:cs typeface="Arial"/>
                <a:sym typeface="Arial"/>
                <a:hlinkClick r:id="rId6"/>
              </a:rPr>
            </a:br>
            <a:endParaRPr lang="en-US" sz="2400" b="0" i="0" u="sng" strike="noStrike" cap="none">
              <a:solidFill>
                <a:schemeClr val="hlink"/>
              </a:solidFill>
              <a:latin typeface="Arial"/>
              <a:ea typeface="Arial"/>
              <a:cs typeface="Arial"/>
              <a:sym typeface="Arial"/>
              <a:hlinkClick r:id="rId6"/>
            </a:endParaRPr>
          </a:p>
        </p:txBody>
      </p:sp>
      <p:sp>
        <p:nvSpPr>
          <p:cNvPr id="2449" name="Shape 2449"/>
          <p:cNvSpPr/>
          <p:nvPr/>
        </p:nvSpPr>
        <p:spPr>
          <a:xfrm>
            <a:off x="2209800" y="4010025"/>
            <a:ext cx="3659187"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7"/>
              </a:rPr>
              <a:t>Stoichiometry Problems 1</a:t>
            </a:r>
            <a:r>
              <a:rPr lang="en-US" sz="2400" b="0" i="0" u="sng" strike="noStrike" cap="none">
                <a:solidFill>
                  <a:schemeClr val="hlink"/>
                </a:solidFill>
                <a:latin typeface="Arial"/>
                <a:ea typeface="Arial"/>
                <a:cs typeface="Arial"/>
                <a:sym typeface="Arial"/>
                <a:hlinkClick r:id="rId6"/>
              </a:rPr>
              <a:t/>
            </a:r>
            <a:br>
              <a:rPr lang="en-US" sz="2400" b="0" i="0" u="sng" strike="noStrike" cap="none">
                <a:solidFill>
                  <a:schemeClr val="hlink"/>
                </a:solidFill>
                <a:latin typeface="Arial"/>
                <a:ea typeface="Arial"/>
                <a:cs typeface="Arial"/>
                <a:sym typeface="Arial"/>
                <a:hlinkClick r:id="rId6"/>
              </a:rPr>
            </a:br>
            <a:endParaRPr lang="en-US" sz="2400" b="0" i="0" u="sng" strike="noStrike" cap="none">
              <a:solidFill>
                <a:schemeClr val="hlink"/>
              </a:solidFill>
              <a:latin typeface="Arial"/>
              <a:ea typeface="Arial"/>
              <a:cs typeface="Arial"/>
              <a:sym typeface="Arial"/>
              <a:hlinkClick r:id="rId6"/>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Shape 2455"/>
          <p:cNvSpPr/>
          <p:nvPr/>
        </p:nvSpPr>
        <p:spPr>
          <a:xfrm>
            <a:off x="4721225" y="4271962"/>
            <a:ext cx="20923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6.02</a:t>
            </a:r>
            <a:r>
              <a:rPr lang="en-US" sz="1400" b="0" i="0" u="none" strike="noStrike" cap="none">
                <a:solidFill>
                  <a:schemeClr val="dk1"/>
                </a:solidFill>
                <a:latin typeface="Arial"/>
                <a:ea typeface="Arial"/>
                <a:cs typeface="Arial"/>
                <a:sym typeface="Arial"/>
              </a:rPr>
              <a:t>x</a:t>
            </a:r>
            <a:r>
              <a:rPr lang="en-US" sz="1600" b="0" i="0" u="none" strike="noStrike" cap="none">
                <a:solidFill>
                  <a:schemeClr val="dk1"/>
                </a:solidFill>
                <a:latin typeface="Arial"/>
                <a:ea typeface="Arial"/>
                <a:cs typeface="Arial"/>
                <a:sym typeface="Arial"/>
              </a:rPr>
              <a:t>10</a:t>
            </a:r>
            <a:r>
              <a:rPr lang="en-US" sz="1600" b="0" i="0" u="none" strike="noStrike" cap="none" baseline="30000">
                <a:solidFill>
                  <a:schemeClr val="dk1"/>
                </a:solidFill>
                <a:latin typeface="Arial"/>
                <a:ea typeface="Arial"/>
                <a:cs typeface="Arial"/>
                <a:sym typeface="Arial"/>
              </a:rPr>
              <a:t>23</a:t>
            </a:r>
            <a:r>
              <a:rPr lang="en-US" sz="1400" b="0" i="0" u="none" strike="noStrike" cap="none">
                <a:solidFill>
                  <a:schemeClr val="dk1"/>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atoms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2456" name="Shape 2456"/>
          <p:cNvSpPr txBox="1"/>
          <p:nvPr/>
        </p:nvSpPr>
        <p:spPr>
          <a:xfrm>
            <a:off x="4718050" y="4273550"/>
            <a:ext cx="24526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6.02x10</a:t>
            </a:r>
            <a:r>
              <a:rPr lang="en-US" sz="1600" b="0" i="0" u="none" strike="noStrike" cap="none" baseline="30000">
                <a:solidFill>
                  <a:schemeClr val="dk1"/>
                </a:solidFill>
                <a:latin typeface="Arial"/>
                <a:ea typeface="Arial"/>
                <a:cs typeface="Arial"/>
                <a:sym typeface="Arial"/>
              </a:rPr>
              <a:t>23 </a:t>
            </a:r>
            <a:r>
              <a:rPr lang="en-US" sz="1600" b="0" i="0" u="none" strike="noStrike" cap="none">
                <a:solidFill>
                  <a:schemeClr val="dk1"/>
                </a:solidFill>
                <a:latin typeface="Arial"/>
                <a:ea typeface="Arial"/>
                <a:cs typeface="Arial"/>
                <a:sym typeface="Arial"/>
              </a:rPr>
              <a:t>molecules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2457" name="Shape 2457"/>
          <p:cNvSpPr/>
          <p:nvPr/>
        </p:nvSpPr>
        <p:spPr>
          <a:xfrm>
            <a:off x="479425" y="2984500"/>
            <a:ext cx="142875" cy="514350"/>
          </a:xfrm>
          <a:custGeom>
            <a:avLst/>
            <a:gdLst/>
            <a:ahLst/>
            <a:cxnLst/>
            <a:rect l="0" t="0" r="0" b="0"/>
            <a:pathLst>
              <a:path w="90" h="324" extrusionOk="0">
                <a:moveTo>
                  <a:pt x="90" y="0"/>
                </a:moveTo>
                <a:cubicBezTo>
                  <a:pt x="45" y="49"/>
                  <a:pt x="0" y="99"/>
                  <a:pt x="0" y="153"/>
                </a:cubicBezTo>
                <a:cubicBezTo>
                  <a:pt x="0" y="207"/>
                  <a:pt x="45" y="265"/>
                  <a:pt x="90" y="324"/>
                </a:cubicBezTo>
              </a:path>
            </a:pathLst>
          </a:custGeom>
          <a:noFill/>
          <a:ln w="28575" cap="flat" cmpd="sng">
            <a:solidFill>
              <a:srgbClr val="800000"/>
            </a:solidFill>
            <a:prstDash val="dot"/>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458" name="Shape 2458"/>
          <p:cNvSpPr txBox="1"/>
          <p:nvPr/>
        </p:nvSpPr>
        <p:spPr>
          <a:xfrm>
            <a:off x="457200" y="525462"/>
            <a:ext cx="7321550" cy="8223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Which has more atoms:  </a:t>
            </a:r>
          </a:p>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30 g aluminum metal or 18 mL distilled water?</a:t>
            </a:r>
          </a:p>
        </p:txBody>
      </p:sp>
      <p:sp>
        <p:nvSpPr>
          <p:cNvPr id="2459" name="Shape 2459"/>
          <p:cNvSpPr txBox="1"/>
          <p:nvPr/>
        </p:nvSpPr>
        <p:spPr>
          <a:xfrm>
            <a:off x="2117725" y="2181225"/>
            <a:ext cx="19986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atoms Al = 30 g Al</a:t>
            </a:r>
          </a:p>
        </p:txBody>
      </p:sp>
      <p:sp>
        <p:nvSpPr>
          <p:cNvPr id="2460" name="Shape 2460"/>
          <p:cNvSpPr txBox="1"/>
          <p:nvPr/>
        </p:nvSpPr>
        <p:spPr>
          <a:xfrm>
            <a:off x="4122737" y="2319338"/>
            <a:ext cx="8159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27 g Al</a:t>
            </a:r>
          </a:p>
        </p:txBody>
      </p:sp>
      <p:sp>
        <p:nvSpPr>
          <p:cNvPr id="2461" name="Shape 2461"/>
          <p:cNvSpPr txBox="1"/>
          <p:nvPr/>
        </p:nvSpPr>
        <p:spPr>
          <a:xfrm>
            <a:off x="6921500" y="2184400"/>
            <a:ext cx="20732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6.69</a:t>
            </a:r>
            <a:r>
              <a:rPr lang="en-US" sz="1400" b="0" i="0" u="none" strike="noStrike" cap="none">
                <a:solidFill>
                  <a:schemeClr val="dk1"/>
                </a:solidFill>
                <a:latin typeface="Arial"/>
                <a:ea typeface="Arial"/>
                <a:cs typeface="Arial"/>
                <a:sym typeface="Arial"/>
              </a:rPr>
              <a:t>x</a:t>
            </a:r>
            <a:r>
              <a:rPr lang="en-US" sz="1600" b="0" i="0" u="none" strike="noStrike" cap="none">
                <a:solidFill>
                  <a:schemeClr val="dk1"/>
                </a:solidFill>
                <a:latin typeface="Arial"/>
                <a:ea typeface="Arial"/>
                <a:cs typeface="Arial"/>
                <a:sym typeface="Arial"/>
              </a:rPr>
              <a:t>10</a:t>
            </a:r>
            <a:r>
              <a:rPr lang="en-US" sz="1600" b="0" i="0" u="none" strike="noStrike" cap="none" baseline="30000">
                <a:solidFill>
                  <a:schemeClr val="dk1"/>
                </a:solidFill>
                <a:latin typeface="Arial"/>
                <a:ea typeface="Arial"/>
                <a:cs typeface="Arial"/>
                <a:sym typeface="Arial"/>
              </a:rPr>
              <a:t>23</a:t>
            </a:r>
            <a:r>
              <a:rPr lang="en-US" sz="1600" b="0" i="0" u="none" strike="noStrike" cap="none">
                <a:solidFill>
                  <a:schemeClr val="dk1"/>
                </a:solidFill>
                <a:latin typeface="Arial"/>
                <a:ea typeface="Arial"/>
                <a:cs typeface="Arial"/>
                <a:sym typeface="Arial"/>
              </a:rPr>
              <a:t> atoms Al</a:t>
            </a:r>
          </a:p>
        </p:txBody>
      </p:sp>
      <p:sp>
        <p:nvSpPr>
          <p:cNvPr id="2462" name="Shape 2462"/>
          <p:cNvSpPr/>
          <p:nvPr/>
        </p:nvSpPr>
        <p:spPr>
          <a:xfrm>
            <a:off x="4060825" y="2054225"/>
            <a:ext cx="9175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a:t>
            </a:r>
          </a:p>
        </p:txBody>
      </p:sp>
      <p:grpSp>
        <p:nvGrpSpPr>
          <p:cNvPr id="2463" name="Shape 2463"/>
          <p:cNvGrpSpPr/>
          <p:nvPr/>
        </p:nvGrpSpPr>
        <p:grpSpPr>
          <a:xfrm>
            <a:off x="4110038" y="2092325"/>
            <a:ext cx="901700" cy="542925"/>
            <a:chOff x="2353" y="2935"/>
            <a:chExt cx="1505" cy="342"/>
          </a:xfrm>
        </p:grpSpPr>
        <p:sp>
          <p:nvSpPr>
            <p:cNvPr id="2464" name="Shape 2464"/>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465" name="Shape 2465"/>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cxnSp>
        <p:nvCxnSpPr>
          <p:cNvPr id="2466" name="Shape 2466"/>
          <p:cNvCxnSpPr/>
          <p:nvPr/>
        </p:nvCxnSpPr>
        <p:spPr>
          <a:xfrm rot="10800000" flipH="1">
            <a:off x="3652837" y="2322513"/>
            <a:ext cx="396874" cy="90486"/>
          </a:xfrm>
          <a:prstGeom prst="straightConnector1">
            <a:avLst/>
          </a:prstGeom>
          <a:noFill/>
          <a:ln w="9525" cap="flat" cmpd="sng">
            <a:solidFill>
              <a:srgbClr val="FF0000"/>
            </a:solidFill>
            <a:prstDash val="solid"/>
            <a:round/>
            <a:headEnd type="none" w="med" len="med"/>
            <a:tailEnd type="none" w="med" len="med"/>
          </a:ln>
        </p:spPr>
      </p:cxnSp>
      <p:cxnSp>
        <p:nvCxnSpPr>
          <p:cNvPr id="2467" name="Shape 2467"/>
          <p:cNvCxnSpPr/>
          <p:nvPr/>
        </p:nvCxnSpPr>
        <p:spPr>
          <a:xfrm rot="10800000" flipH="1">
            <a:off x="4487862" y="2460625"/>
            <a:ext cx="423861" cy="90487"/>
          </a:xfrm>
          <a:prstGeom prst="straightConnector1">
            <a:avLst/>
          </a:prstGeom>
          <a:noFill/>
          <a:ln w="9525" cap="flat" cmpd="sng">
            <a:solidFill>
              <a:srgbClr val="FF0000"/>
            </a:solidFill>
            <a:prstDash val="solid"/>
            <a:round/>
            <a:headEnd type="none" w="med" len="med"/>
            <a:tailEnd type="none" w="med" len="med"/>
          </a:ln>
        </p:spPr>
      </p:cxnSp>
      <p:cxnSp>
        <p:nvCxnSpPr>
          <p:cNvPr id="2468" name="Shape 2468"/>
          <p:cNvCxnSpPr/>
          <p:nvPr/>
        </p:nvCxnSpPr>
        <p:spPr>
          <a:xfrm rot="10800000" flipH="1">
            <a:off x="4398962" y="2187575"/>
            <a:ext cx="552449" cy="96838"/>
          </a:xfrm>
          <a:prstGeom prst="straightConnector1">
            <a:avLst/>
          </a:prstGeom>
          <a:noFill/>
          <a:ln w="9525" cap="flat" cmpd="sng">
            <a:solidFill>
              <a:srgbClr val="FF0000"/>
            </a:solidFill>
            <a:prstDash val="solid"/>
            <a:round/>
            <a:headEnd type="none" w="med" len="med"/>
            <a:tailEnd type="none" w="med" len="med"/>
          </a:ln>
        </p:spPr>
      </p:cxnSp>
      <p:sp>
        <p:nvSpPr>
          <p:cNvPr id="2469" name="Shape 2469"/>
          <p:cNvSpPr/>
          <p:nvPr/>
        </p:nvSpPr>
        <p:spPr>
          <a:xfrm>
            <a:off x="5019675" y="2047875"/>
            <a:ext cx="18891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6.02</a:t>
            </a:r>
            <a:r>
              <a:rPr lang="en-US" sz="1400" b="0" i="0" u="none" strike="noStrike" cap="none">
                <a:solidFill>
                  <a:schemeClr val="dk1"/>
                </a:solidFill>
                <a:latin typeface="Arial"/>
                <a:ea typeface="Arial"/>
                <a:cs typeface="Arial"/>
                <a:sym typeface="Arial"/>
              </a:rPr>
              <a:t>x</a:t>
            </a:r>
            <a:r>
              <a:rPr lang="en-US" sz="1600" b="0" i="0" u="none" strike="noStrike" cap="none">
                <a:solidFill>
                  <a:schemeClr val="dk1"/>
                </a:solidFill>
                <a:latin typeface="Arial"/>
                <a:ea typeface="Arial"/>
                <a:cs typeface="Arial"/>
                <a:sym typeface="Arial"/>
              </a:rPr>
              <a:t>10</a:t>
            </a:r>
            <a:r>
              <a:rPr lang="en-US" sz="1600" b="0" i="0" u="none" strike="noStrike" cap="none" baseline="30000">
                <a:solidFill>
                  <a:schemeClr val="dk1"/>
                </a:solidFill>
                <a:latin typeface="Arial"/>
                <a:ea typeface="Arial"/>
                <a:cs typeface="Arial"/>
                <a:sym typeface="Arial"/>
              </a:rPr>
              <a:t>23</a:t>
            </a:r>
            <a:r>
              <a:rPr lang="en-US" sz="1400" b="0" i="0" u="none" strike="noStrike" cap="none">
                <a:solidFill>
                  <a:schemeClr val="dk1"/>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atoms Al</a:t>
            </a:r>
          </a:p>
        </p:txBody>
      </p:sp>
      <p:sp>
        <p:nvSpPr>
          <p:cNvPr id="2470" name="Shape 2470"/>
          <p:cNvSpPr/>
          <p:nvPr/>
        </p:nvSpPr>
        <p:spPr>
          <a:xfrm>
            <a:off x="5462587" y="2317750"/>
            <a:ext cx="9175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a:t>
            </a:r>
          </a:p>
        </p:txBody>
      </p:sp>
      <p:grpSp>
        <p:nvGrpSpPr>
          <p:cNvPr id="2471" name="Shape 2471"/>
          <p:cNvGrpSpPr/>
          <p:nvPr/>
        </p:nvGrpSpPr>
        <p:grpSpPr>
          <a:xfrm>
            <a:off x="5045074" y="2085974"/>
            <a:ext cx="1852613" cy="542925"/>
            <a:chOff x="3884" y="2930"/>
            <a:chExt cx="542" cy="342"/>
          </a:xfrm>
        </p:grpSpPr>
        <p:sp>
          <p:nvSpPr>
            <p:cNvPr id="2472" name="Shape 2472"/>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473" name="Shape 2473"/>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474" name="Shape 2474"/>
          <p:cNvCxnSpPr/>
          <p:nvPr/>
        </p:nvCxnSpPr>
        <p:spPr>
          <a:xfrm rot="10800000" flipH="1">
            <a:off x="5727700" y="2468562"/>
            <a:ext cx="615949" cy="84137"/>
          </a:xfrm>
          <a:prstGeom prst="straightConnector1">
            <a:avLst/>
          </a:prstGeom>
          <a:noFill/>
          <a:ln w="9525" cap="flat" cmpd="sng">
            <a:solidFill>
              <a:srgbClr val="FF0000"/>
            </a:solidFill>
            <a:prstDash val="solid"/>
            <a:round/>
            <a:headEnd type="none" w="med" len="med"/>
            <a:tailEnd type="none" w="med" len="med"/>
          </a:ln>
        </p:spPr>
      </p:cxnSp>
      <p:sp>
        <p:nvSpPr>
          <p:cNvPr id="2475" name="Shape 2475"/>
          <p:cNvSpPr txBox="1"/>
          <p:nvPr/>
        </p:nvSpPr>
        <p:spPr>
          <a:xfrm>
            <a:off x="966787" y="1676400"/>
            <a:ext cx="58991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How many atoms of aluminum are in 30 g of aluminum? </a:t>
            </a:r>
          </a:p>
        </p:txBody>
      </p:sp>
      <p:grpSp>
        <p:nvGrpSpPr>
          <p:cNvPr id="2476" name="Shape 2476"/>
          <p:cNvGrpSpPr/>
          <p:nvPr/>
        </p:nvGrpSpPr>
        <p:grpSpPr>
          <a:xfrm>
            <a:off x="558800" y="2160587"/>
            <a:ext cx="1219199" cy="481011"/>
            <a:chOff x="186" y="1092"/>
            <a:chExt cx="767" cy="302"/>
          </a:xfrm>
        </p:grpSpPr>
        <p:cxnSp>
          <p:nvCxnSpPr>
            <p:cNvPr id="2477" name="Shape 2477"/>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478" name="Shape 2478"/>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479" name="Shape 2479"/>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480" name="Shape 2480"/>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481" name="Shape 2481"/>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482" name="Shape 2482"/>
          <p:cNvSpPr/>
          <p:nvPr/>
        </p:nvSpPr>
        <p:spPr>
          <a:xfrm>
            <a:off x="579437" y="2108200"/>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483" name="Shape 2483"/>
          <p:cNvSpPr txBox="1"/>
          <p:nvPr/>
        </p:nvSpPr>
        <p:spPr>
          <a:xfrm>
            <a:off x="423862" y="2665413"/>
            <a:ext cx="3428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a:t>
            </a:r>
          </a:p>
        </p:txBody>
      </p:sp>
      <p:cxnSp>
        <p:nvCxnSpPr>
          <p:cNvPr id="2484" name="Shape 2484"/>
          <p:cNvCxnSpPr/>
          <p:nvPr/>
        </p:nvCxnSpPr>
        <p:spPr>
          <a:xfrm flipH="1">
            <a:off x="652463" y="2397125"/>
            <a:ext cx="239711" cy="228600"/>
          </a:xfrm>
          <a:prstGeom prst="straightConnector1">
            <a:avLst/>
          </a:prstGeom>
          <a:noFill/>
          <a:ln w="31750" cap="flat" cmpd="sng">
            <a:solidFill>
              <a:srgbClr val="800000"/>
            </a:solidFill>
            <a:prstDash val="solid"/>
            <a:round/>
            <a:headEnd type="none" w="med" len="med"/>
            <a:tailEnd type="none" w="med" len="med"/>
          </a:ln>
        </p:spPr>
      </p:cxnSp>
      <p:grpSp>
        <p:nvGrpSpPr>
          <p:cNvPr id="2485" name="Shape 2485"/>
          <p:cNvGrpSpPr/>
          <p:nvPr/>
        </p:nvGrpSpPr>
        <p:grpSpPr>
          <a:xfrm>
            <a:off x="577850" y="2620963"/>
            <a:ext cx="88900" cy="88900"/>
            <a:chOff x="925" y="1217"/>
            <a:chExt cx="56" cy="56"/>
          </a:xfrm>
        </p:grpSpPr>
        <p:sp>
          <p:nvSpPr>
            <p:cNvPr id="2486" name="Shape 2486"/>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487" name="Shape 2487"/>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488" name="Shape 2488"/>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cxnSp>
        <p:nvCxnSpPr>
          <p:cNvPr id="2489" name="Shape 2489"/>
          <p:cNvCxnSpPr/>
          <p:nvPr/>
        </p:nvCxnSpPr>
        <p:spPr>
          <a:xfrm>
            <a:off x="647700" y="2185988"/>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2490" name="Shape 2490"/>
          <p:cNvSpPr txBox="1"/>
          <p:nvPr/>
        </p:nvSpPr>
        <p:spPr>
          <a:xfrm>
            <a:off x="2117725" y="3009900"/>
            <a:ext cx="19986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atoms Al = 30 g Al</a:t>
            </a:r>
          </a:p>
        </p:txBody>
      </p:sp>
      <p:sp>
        <p:nvSpPr>
          <p:cNvPr id="2491" name="Shape 2491"/>
          <p:cNvSpPr txBox="1"/>
          <p:nvPr/>
        </p:nvSpPr>
        <p:spPr>
          <a:xfrm>
            <a:off x="4541837" y="3148013"/>
            <a:ext cx="8159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27 g Al</a:t>
            </a:r>
          </a:p>
        </p:txBody>
      </p:sp>
      <p:sp>
        <p:nvSpPr>
          <p:cNvPr id="2492" name="Shape 2492"/>
          <p:cNvSpPr txBox="1"/>
          <p:nvPr/>
        </p:nvSpPr>
        <p:spPr>
          <a:xfrm>
            <a:off x="5959475" y="3013075"/>
            <a:ext cx="20732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6.69</a:t>
            </a:r>
            <a:r>
              <a:rPr lang="en-US" sz="1400" b="0" i="0" u="none" strike="noStrike" cap="none">
                <a:solidFill>
                  <a:schemeClr val="dk1"/>
                </a:solidFill>
                <a:latin typeface="Arial"/>
                <a:ea typeface="Arial"/>
                <a:cs typeface="Arial"/>
                <a:sym typeface="Arial"/>
              </a:rPr>
              <a:t>x</a:t>
            </a:r>
            <a:r>
              <a:rPr lang="en-US" sz="1600" b="0" i="0" u="none" strike="noStrike" cap="none">
                <a:solidFill>
                  <a:schemeClr val="dk1"/>
                </a:solidFill>
                <a:latin typeface="Arial"/>
                <a:ea typeface="Arial"/>
                <a:cs typeface="Arial"/>
                <a:sym typeface="Arial"/>
              </a:rPr>
              <a:t>10</a:t>
            </a:r>
            <a:r>
              <a:rPr lang="en-US" sz="1600" b="0" i="0" u="none" strike="noStrike" cap="none" baseline="30000">
                <a:solidFill>
                  <a:schemeClr val="dk1"/>
                </a:solidFill>
                <a:latin typeface="Arial"/>
                <a:ea typeface="Arial"/>
                <a:cs typeface="Arial"/>
                <a:sym typeface="Arial"/>
              </a:rPr>
              <a:t>23</a:t>
            </a:r>
            <a:r>
              <a:rPr lang="en-US" sz="1600" b="0" i="0" u="none" strike="noStrike" cap="none">
                <a:solidFill>
                  <a:schemeClr val="dk1"/>
                </a:solidFill>
                <a:latin typeface="Arial"/>
                <a:ea typeface="Arial"/>
                <a:cs typeface="Arial"/>
                <a:sym typeface="Arial"/>
              </a:rPr>
              <a:t> atoms Al</a:t>
            </a:r>
          </a:p>
        </p:txBody>
      </p:sp>
      <p:sp>
        <p:nvSpPr>
          <p:cNvPr id="2493" name="Shape 2493"/>
          <p:cNvSpPr/>
          <p:nvPr/>
        </p:nvSpPr>
        <p:spPr>
          <a:xfrm>
            <a:off x="4060825" y="2882900"/>
            <a:ext cx="18891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6.02</a:t>
            </a:r>
            <a:r>
              <a:rPr lang="en-US" sz="1400" b="0" i="0" u="none" strike="noStrike" cap="none">
                <a:solidFill>
                  <a:schemeClr val="dk1"/>
                </a:solidFill>
                <a:latin typeface="Arial"/>
                <a:ea typeface="Arial"/>
                <a:cs typeface="Arial"/>
                <a:sym typeface="Arial"/>
              </a:rPr>
              <a:t>x</a:t>
            </a:r>
            <a:r>
              <a:rPr lang="en-US" sz="1600" b="0" i="0" u="none" strike="noStrike" cap="none">
                <a:solidFill>
                  <a:schemeClr val="dk1"/>
                </a:solidFill>
                <a:latin typeface="Arial"/>
                <a:ea typeface="Arial"/>
                <a:cs typeface="Arial"/>
                <a:sym typeface="Arial"/>
              </a:rPr>
              <a:t>10</a:t>
            </a:r>
            <a:r>
              <a:rPr lang="en-US" sz="1600" b="0" i="0" u="none" strike="noStrike" cap="none" baseline="30000">
                <a:solidFill>
                  <a:schemeClr val="dk1"/>
                </a:solidFill>
                <a:latin typeface="Arial"/>
                <a:ea typeface="Arial"/>
                <a:cs typeface="Arial"/>
                <a:sym typeface="Arial"/>
              </a:rPr>
              <a:t>23</a:t>
            </a:r>
            <a:r>
              <a:rPr lang="en-US" sz="1400" b="0" i="0" u="none" strike="noStrike" cap="none">
                <a:solidFill>
                  <a:schemeClr val="dk1"/>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atoms Al</a:t>
            </a:r>
          </a:p>
        </p:txBody>
      </p:sp>
      <p:grpSp>
        <p:nvGrpSpPr>
          <p:cNvPr id="2494" name="Shape 2494"/>
          <p:cNvGrpSpPr/>
          <p:nvPr/>
        </p:nvGrpSpPr>
        <p:grpSpPr>
          <a:xfrm>
            <a:off x="4110037" y="2921000"/>
            <a:ext cx="1816100" cy="542925"/>
            <a:chOff x="2353" y="2935"/>
            <a:chExt cx="1505" cy="342"/>
          </a:xfrm>
        </p:grpSpPr>
        <p:sp>
          <p:nvSpPr>
            <p:cNvPr id="2495" name="Shape 2495"/>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496" name="Shape 2496"/>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cxnSp>
        <p:nvCxnSpPr>
          <p:cNvPr id="2497" name="Shape 2497"/>
          <p:cNvCxnSpPr/>
          <p:nvPr/>
        </p:nvCxnSpPr>
        <p:spPr>
          <a:xfrm rot="10800000" flipH="1">
            <a:off x="3652837" y="3151188"/>
            <a:ext cx="396874" cy="90486"/>
          </a:xfrm>
          <a:prstGeom prst="straightConnector1">
            <a:avLst/>
          </a:prstGeom>
          <a:noFill/>
          <a:ln w="9525" cap="flat" cmpd="sng">
            <a:solidFill>
              <a:srgbClr val="FF0000"/>
            </a:solidFill>
            <a:prstDash val="solid"/>
            <a:round/>
            <a:headEnd type="none" w="med" len="med"/>
            <a:tailEnd type="none" w="med" len="med"/>
          </a:ln>
        </p:spPr>
      </p:cxnSp>
      <p:cxnSp>
        <p:nvCxnSpPr>
          <p:cNvPr id="2498" name="Shape 2498"/>
          <p:cNvCxnSpPr/>
          <p:nvPr/>
        </p:nvCxnSpPr>
        <p:spPr>
          <a:xfrm rot="10800000" flipH="1">
            <a:off x="4906962" y="3289299"/>
            <a:ext cx="423861" cy="90487"/>
          </a:xfrm>
          <a:prstGeom prst="straightConnector1">
            <a:avLst/>
          </a:prstGeom>
          <a:noFill/>
          <a:ln w="9525" cap="flat" cmpd="sng">
            <a:solidFill>
              <a:srgbClr val="FF0000"/>
            </a:solidFill>
            <a:prstDash val="solid"/>
            <a:round/>
            <a:headEnd type="none" w="med" len="med"/>
            <a:tailEnd type="none" w="med" len="med"/>
          </a:ln>
        </p:spPr>
      </p:cxnSp>
      <p:grpSp>
        <p:nvGrpSpPr>
          <p:cNvPr id="2499" name="Shape 2499"/>
          <p:cNvGrpSpPr/>
          <p:nvPr/>
        </p:nvGrpSpPr>
        <p:grpSpPr>
          <a:xfrm>
            <a:off x="558800" y="2989262"/>
            <a:ext cx="1219199" cy="481011"/>
            <a:chOff x="186" y="1092"/>
            <a:chExt cx="767" cy="302"/>
          </a:xfrm>
        </p:grpSpPr>
        <p:cxnSp>
          <p:nvCxnSpPr>
            <p:cNvPr id="2500" name="Shape 2500"/>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501" name="Shape 2501"/>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502" name="Shape 2502"/>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503" name="Shape 2503"/>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504" name="Shape 2504"/>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505" name="Shape 2505"/>
          <p:cNvSpPr/>
          <p:nvPr/>
        </p:nvSpPr>
        <p:spPr>
          <a:xfrm>
            <a:off x="579437" y="293687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06" name="Shape 2506"/>
          <p:cNvSpPr txBox="1"/>
          <p:nvPr/>
        </p:nvSpPr>
        <p:spPr>
          <a:xfrm>
            <a:off x="423862" y="3494087"/>
            <a:ext cx="3428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a:t>
            </a:r>
          </a:p>
        </p:txBody>
      </p:sp>
      <p:grpSp>
        <p:nvGrpSpPr>
          <p:cNvPr id="2507" name="Shape 2507"/>
          <p:cNvGrpSpPr/>
          <p:nvPr/>
        </p:nvGrpSpPr>
        <p:grpSpPr>
          <a:xfrm>
            <a:off x="577850" y="3449638"/>
            <a:ext cx="88900" cy="88900"/>
            <a:chOff x="925" y="1217"/>
            <a:chExt cx="56" cy="56"/>
          </a:xfrm>
        </p:grpSpPr>
        <p:sp>
          <p:nvSpPr>
            <p:cNvPr id="2508" name="Shape 2508"/>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09" name="Shape 2509"/>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510" name="Shape 2510"/>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2511" name="Shape 2511"/>
          <p:cNvSpPr txBox="1"/>
          <p:nvPr/>
        </p:nvSpPr>
        <p:spPr>
          <a:xfrm>
            <a:off x="98425" y="4429125"/>
            <a:ext cx="213518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atoms = 18 mL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2512" name="Shape 2512"/>
          <p:cNvSpPr txBox="1"/>
          <p:nvPr/>
        </p:nvSpPr>
        <p:spPr>
          <a:xfrm>
            <a:off x="2141538" y="4567237"/>
            <a:ext cx="14144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1000 mL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2513" name="Shape 2513"/>
          <p:cNvSpPr txBox="1"/>
          <p:nvPr/>
        </p:nvSpPr>
        <p:spPr>
          <a:xfrm>
            <a:off x="7158038" y="5068887"/>
            <a:ext cx="18367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1.45</a:t>
            </a:r>
            <a:r>
              <a:rPr lang="en-US" sz="1400" b="0" i="0" u="none" strike="noStrike" cap="none">
                <a:solidFill>
                  <a:schemeClr val="dk1"/>
                </a:solidFill>
                <a:latin typeface="Arial"/>
                <a:ea typeface="Arial"/>
                <a:cs typeface="Arial"/>
                <a:sym typeface="Arial"/>
              </a:rPr>
              <a:t>x</a:t>
            </a:r>
            <a:r>
              <a:rPr lang="en-US" sz="1600" b="0" i="0" u="none" strike="noStrike" cap="none">
                <a:solidFill>
                  <a:schemeClr val="dk1"/>
                </a:solidFill>
                <a:latin typeface="Arial"/>
                <a:ea typeface="Arial"/>
                <a:cs typeface="Arial"/>
                <a:sym typeface="Arial"/>
              </a:rPr>
              <a:t>10</a:t>
            </a:r>
            <a:r>
              <a:rPr lang="en-US" sz="1600" b="0" i="0" u="none" strike="noStrike" cap="none" baseline="30000">
                <a:solidFill>
                  <a:schemeClr val="dk1"/>
                </a:solidFill>
                <a:latin typeface="Arial"/>
                <a:ea typeface="Arial"/>
                <a:cs typeface="Arial"/>
                <a:sym typeface="Arial"/>
              </a:rPr>
              <a:t>21</a:t>
            </a:r>
            <a:r>
              <a:rPr lang="en-US" sz="1600" b="0" i="0" u="none" strike="noStrike" cap="none">
                <a:solidFill>
                  <a:schemeClr val="dk1"/>
                </a:solidFill>
                <a:latin typeface="Arial"/>
                <a:ea typeface="Arial"/>
                <a:cs typeface="Arial"/>
                <a:sym typeface="Arial"/>
              </a:rPr>
              <a:t> atoms</a:t>
            </a:r>
          </a:p>
        </p:txBody>
      </p:sp>
      <p:sp>
        <p:nvSpPr>
          <p:cNvPr id="2514" name="Shape 2514"/>
          <p:cNvSpPr/>
          <p:nvPr/>
        </p:nvSpPr>
        <p:spPr>
          <a:xfrm>
            <a:off x="2365375" y="4302125"/>
            <a:ext cx="9064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grpSp>
        <p:nvGrpSpPr>
          <p:cNvPr id="2515" name="Shape 2515"/>
          <p:cNvGrpSpPr/>
          <p:nvPr/>
        </p:nvGrpSpPr>
        <p:grpSpPr>
          <a:xfrm>
            <a:off x="2185988" y="4340225"/>
            <a:ext cx="1301750" cy="542925"/>
            <a:chOff x="2353" y="2935"/>
            <a:chExt cx="1505" cy="342"/>
          </a:xfrm>
        </p:grpSpPr>
        <p:sp>
          <p:nvSpPr>
            <p:cNvPr id="2516" name="Shape 2516"/>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17" name="Shape 2517"/>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cxnSp>
        <p:nvCxnSpPr>
          <p:cNvPr id="2518" name="Shape 2518"/>
          <p:cNvCxnSpPr/>
          <p:nvPr/>
        </p:nvCxnSpPr>
        <p:spPr>
          <a:xfrm rot="10800000" flipH="1">
            <a:off x="1633537" y="4570413"/>
            <a:ext cx="396874" cy="90486"/>
          </a:xfrm>
          <a:prstGeom prst="straightConnector1">
            <a:avLst/>
          </a:prstGeom>
          <a:noFill/>
          <a:ln w="9525" cap="flat" cmpd="sng">
            <a:solidFill>
              <a:srgbClr val="FF0000"/>
            </a:solidFill>
            <a:prstDash val="solid"/>
            <a:round/>
            <a:headEnd type="none" w="med" len="med"/>
            <a:tailEnd type="none" w="med" len="med"/>
          </a:ln>
        </p:spPr>
      </p:cxnSp>
      <p:cxnSp>
        <p:nvCxnSpPr>
          <p:cNvPr id="2519" name="Shape 2519"/>
          <p:cNvCxnSpPr/>
          <p:nvPr/>
        </p:nvCxnSpPr>
        <p:spPr>
          <a:xfrm rot="10800000" flipH="1">
            <a:off x="2735263" y="4687887"/>
            <a:ext cx="731837" cy="111125"/>
          </a:xfrm>
          <a:prstGeom prst="straightConnector1">
            <a:avLst/>
          </a:prstGeom>
          <a:noFill/>
          <a:ln w="9525" cap="flat" cmpd="sng">
            <a:solidFill>
              <a:srgbClr val="FF0000"/>
            </a:solidFill>
            <a:prstDash val="solid"/>
            <a:round/>
            <a:headEnd type="none" w="med" len="med"/>
            <a:tailEnd type="none" w="med" len="med"/>
          </a:ln>
        </p:spPr>
      </p:cxnSp>
      <p:cxnSp>
        <p:nvCxnSpPr>
          <p:cNvPr id="2520" name="Shape 2520"/>
          <p:cNvCxnSpPr/>
          <p:nvPr/>
        </p:nvCxnSpPr>
        <p:spPr>
          <a:xfrm rot="10800000" flipH="1">
            <a:off x="2614613" y="4427537"/>
            <a:ext cx="595311" cy="104774"/>
          </a:xfrm>
          <a:prstGeom prst="straightConnector1">
            <a:avLst/>
          </a:prstGeom>
          <a:noFill/>
          <a:ln w="9525" cap="flat" cmpd="sng">
            <a:solidFill>
              <a:srgbClr val="FF0000"/>
            </a:solidFill>
            <a:prstDash val="solid"/>
            <a:round/>
            <a:headEnd type="none" w="med" len="med"/>
            <a:tailEnd type="none" w="med" len="med"/>
          </a:ln>
        </p:spPr>
      </p:cxnSp>
      <p:sp>
        <p:nvSpPr>
          <p:cNvPr id="2521" name="Shape 2521"/>
          <p:cNvSpPr/>
          <p:nvPr/>
        </p:nvSpPr>
        <p:spPr>
          <a:xfrm>
            <a:off x="3562350" y="4295775"/>
            <a:ext cx="11128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r>
              <a:rPr lang="en-US" sz="1400" b="0" i="0" u="none" strike="noStrike" cap="none">
                <a:solidFill>
                  <a:schemeClr val="dk1"/>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2522" name="Shape 2522"/>
          <p:cNvSpPr/>
          <p:nvPr/>
        </p:nvSpPr>
        <p:spPr>
          <a:xfrm>
            <a:off x="3519487" y="4565650"/>
            <a:ext cx="11890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grpSp>
        <p:nvGrpSpPr>
          <p:cNvPr id="2523" name="Shape 2523"/>
          <p:cNvGrpSpPr/>
          <p:nvPr/>
        </p:nvGrpSpPr>
        <p:grpSpPr>
          <a:xfrm>
            <a:off x="3530599" y="4333874"/>
            <a:ext cx="1193800" cy="542925"/>
            <a:chOff x="3884" y="2930"/>
            <a:chExt cx="542" cy="342"/>
          </a:xfrm>
        </p:grpSpPr>
        <p:sp>
          <p:nvSpPr>
            <p:cNvPr id="2524" name="Shape 2524"/>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25" name="Shape 2525"/>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526" name="Shape 2526"/>
          <p:cNvCxnSpPr/>
          <p:nvPr/>
        </p:nvCxnSpPr>
        <p:spPr>
          <a:xfrm rot="10800000" flipH="1">
            <a:off x="4060825" y="4706937"/>
            <a:ext cx="566737" cy="93662"/>
          </a:xfrm>
          <a:prstGeom prst="straightConnector1">
            <a:avLst/>
          </a:prstGeom>
          <a:noFill/>
          <a:ln w="9525" cap="flat" cmpd="sng">
            <a:solidFill>
              <a:srgbClr val="FF0000"/>
            </a:solidFill>
            <a:prstDash val="solid"/>
            <a:round/>
            <a:headEnd type="none" w="med" len="med"/>
            <a:tailEnd type="none" w="med" len="med"/>
          </a:ln>
        </p:spPr>
      </p:cxnSp>
      <p:sp>
        <p:nvSpPr>
          <p:cNvPr id="2527" name="Shape 2527"/>
          <p:cNvSpPr txBox="1"/>
          <p:nvPr/>
        </p:nvSpPr>
        <p:spPr>
          <a:xfrm>
            <a:off x="966787" y="3924300"/>
            <a:ext cx="43497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How many atoms are in 18 mL of water? </a:t>
            </a:r>
          </a:p>
        </p:txBody>
      </p:sp>
      <p:grpSp>
        <p:nvGrpSpPr>
          <p:cNvPr id="2528" name="Shape 2528"/>
          <p:cNvGrpSpPr/>
          <p:nvPr/>
        </p:nvGrpSpPr>
        <p:grpSpPr>
          <a:xfrm>
            <a:off x="5408612" y="3714750"/>
            <a:ext cx="1219199" cy="481012"/>
            <a:chOff x="186" y="1092"/>
            <a:chExt cx="767" cy="302"/>
          </a:xfrm>
        </p:grpSpPr>
        <p:cxnSp>
          <p:nvCxnSpPr>
            <p:cNvPr id="2529" name="Shape 2529"/>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2530" name="Shape 2530"/>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531" name="Shape 2531"/>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2532" name="Shape 2532"/>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2533" name="Shape 2533"/>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2534" name="Shape 2534"/>
          <p:cNvSpPr/>
          <p:nvPr/>
        </p:nvSpPr>
        <p:spPr>
          <a:xfrm>
            <a:off x="5353050" y="3910012"/>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35" name="Shape 2535"/>
          <p:cNvSpPr txBox="1"/>
          <p:nvPr/>
        </p:nvSpPr>
        <p:spPr>
          <a:xfrm>
            <a:off x="5235575" y="4219575"/>
            <a:ext cx="51435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H</a:t>
            </a:r>
            <a:r>
              <a:rPr lang="en-US" sz="1400" b="0" i="0" u="none" strike="noStrike" cap="none" baseline="-25000">
                <a:solidFill>
                  <a:schemeClr val="dk1"/>
                </a:solidFill>
                <a:latin typeface="Arial"/>
                <a:ea typeface="Arial"/>
                <a:cs typeface="Arial"/>
                <a:sym typeface="Arial"/>
              </a:rPr>
              <a:t>2</a:t>
            </a:r>
            <a:r>
              <a:rPr lang="en-US" sz="1400" b="0" i="0" u="none" strike="noStrike" cap="none">
                <a:solidFill>
                  <a:schemeClr val="dk1"/>
                </a:solidFill>
                <a:latin typeface="Arial"/>
                <a:ea typeface="Arial"/>
                <a:cs typeface="Arial"/>
                <a:sym typeface="Arial"/>
              </a:rPr>
              <a:t>O</a:t>
            </a:r>
          </a:p>
        </p:txBody>
      </p:sp>
      <p:cxnSp>
        <p:nvCxnSpPr>
          <p:cNvPr id="2536" name="Shape 2536"/>
          <p:cNvCxnSpPr/>
          <p:nvPr/>
        </p:nvCxnSpPr>
        <p:spPr>
          <a:xfrm flipH="1">
            <a:off x="5502274" y="3951287"/>
            <a:ext cx="239712" cy="228600"/>
          </a:xfrm>
          <a:prstGeom prst="straightConnector1">
            <a:avLst/>
          </a:prstGeom>
          <a:noFill/>
          <a:ln w="31750" cap="flat" cmpd="sng">
            <a:solidFill>
              <a:srgbClr val="800000"/>
            </a:solidFill>
            <a:prstDash val="solid"/>
            <a:round/>
            <a:headEnd type="none" w="med" len="med"/>
            <a:tailEnd type="none" w="med" len="med"/>
          </a:ln>
        </p:spPr>
      </p:cxnSp>
      <p:grpSp>
        <p:nvGrpSpPr>
          <p:cNvPr id="2537" name="Shape 2537"/>
          <p:cNvGrpSpPr/>
          <p:nvPr/>
        </p:nvGrpSpPr>
        <p:grpSpPr>
          <a:xfrm>
            <a:off x="5437187" y="4156075"/>
            <a:ext cx="88900" cy="88900"/>
            <a:chOff x="925" y="1217"/>
            <a:chExt cx="56" cy="56"/>
          </a:xfrm>
        </p:grpSpPr>
        <p:sp>
          <p:nvSpPr>
            <p:cNvPr id="2538" name="Shape 2538"/>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39" name="Shape 2539"/>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2540" name="Shape 2540"/>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cxnSp>
        <p:nvCxnSpPr>
          <p:cNvPr id="2541" name="Shape 2541"/>
          <p:cNvCxnSpPr/>
          <p:nvPr/>
        </p:nvCxnSpPr>
        <p:spPr>
          <a:xfrm>
            <a:off x="5434012" y="3959225"/>
            <a:ext cx="312737" cy="0"/>
          </a:xfrm>
          <a:prstGeom prst="straightConnector1">
            <a:avLst/>
          </a:prstGeom>
          <a:noFill/>
          <a:ln w="31750" cap="flat" cmpd="sng">
            <a:solidFill>
              <a:srgbClr val="800000"/>
            </a:solidFill>
            <a:prstDash val="solid"/>
            <a:round/>
            <a:headEnd type="none" w="med" len="med"/>
            <a:tailEnd type="none" w="med" len="med"/>
          </a:ln>
        </p:spPr>
      </p:cxnSp>
      <p:sp>
        <p:nvSpPr>
          <p:cNvPr id="2542" name="Shape 2542"/>
          <p:cNvSpPr txBox="1"/>
          <p:nvPr/>
        </p:nvSpPr>
        <p:spPr>
          <a:xfrm>
            <a:off x="98425" y="5705475"/>
            <a:ext cx="213518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atoms = 18 mL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2543" name="Shape 2543"/>
          <p:cNvSpPr txBox="1"/>
          <p:nvPr/>
        </p:nvSpPr>
        <p:spPr>
          <a:xfrm>
            <a:off x="2103438" y="5843587"/>
            <a:ext cx="10763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2544" name="Shape 2544"/>
          <p:cNvSpPr txBox="1"/>
          <p:nvPr/>
        </p:nvSpPr>
        <p:spPr>
          <a:xfrm>
            <a:off x="6969125" y="6251575"/>
            <a:ext cx="18367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1.81</a:t>
            </a:r>
            <a:r>
              <a:rPr lang="en-US" sz="1400" b="0" i="0" u="none" strike="noStrike" cap="none">
                <a:solidFill>
                  <a:schemeClr val="dk1"/>
                </a:solidFill>
                <a:latin typeface="Arial"/>
                <a:ea typeface="Arial"/>
                <a:cs typeface="Arial"/>
                <a:sym typeface="Arial"/>
              </a:rPr>
              <a:t>x</a:t>
            </a:r>
            <a:r>
              <a:rPr lang="en-US" sz="1600" b="0" i="0" u="none" strike="noStrike" cap="none">
                <a:solidFill>
                  <a:schemeClr val="dk1"/>
                </a:solidFill>
                <a:latin typeface="Arial"/>
                <a:ea typeface="Arial"/>
                <a:cs typeface="Arial"/>
                <a:sym typeface="Arial"/>
              </a:rPr>
              <a:t>10</a:t>
            </a:r>
            <a:r>
              <a:rPr lang="en-US" sz="1600" b="0" i="0" u="none" strike="noStrike" cap="none" baseline="30000">
                <a:solidFill>
                  <a:schemeClr val="dk1"/>
                </a:solidFill>
                <a:latin typeface="Arial"/>
                <a:ea typeface="Arial"/>
                <a:cs typeface="Arial"/>
                <a:sym typeface="Arial"/>
              </a:rPr>
              <a:t>24</a:t>
            </a:r>
            <a:r>
              <a:rPr lang="en-US" sz="1600" b="0" i="0" u="none" strike="noStrike" cap="none">
                <a:solidFill>
                  <a:schemeClr val="dk1"/>
                </a:solidFill>
                <a:latin typeface="Arial"/>
                <a:ea typeface="Arial"/>
                <a:cs typeface="Arial"/>
                <a:sym typeface="Arial"/>
              </a:rPr>
              <a:t> atoms</a:t>
            </a:r>
          </a:p>
        </p:txBody>
      </p:sp>
      <p:sp>
        <p:nvSpPr>
          <p:cNvPr id="2545" name="Shape 2545"/>
          <p:cNvSpPr/>
          <p:nvPr/>
        </p:nvSpPr>
        <p:spPr>
          <a:xfrm>
            <a:off x="2200275" y="5578475"/>
            <a:ext cx="9064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g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grpSp>
        <p:nvGrpSpPr>
          <p:cNvPr id="2546" name="Shape 2546"/>
          <p:cNvGrpSpPr/>
          <p:nvPr/>
        </p:nvGrpSpPr>
        <p:grpSpPr>
          <a:xfrm>
            <a:off x="2170113" y="5616575"/>
            <a:ext cx="989012" cy="542925"/>
            <a:chOff x="2353" y="2935"/>
            <a:chExt cx="1505" cy="342"/>
          </a:xfrm>
        </p:grpSpPr>
        <p:sp>
          <p:nvSpPr>
            <p:cNvPr id="2547" name="Shape 2547"/>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48" name="Shape 2548"/>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cxnSp>
        <p:nvCxnSpPr>
          <p:cNvPr id="2549" name="Shape 2549"/>
          <p:cNvCxnSpPr/>
          <p:nvPr/>
        </p:nvCxnSpPr>
        <p:spPr>
          <a:xfrm rot="10800000" flipH="1">
            <a:off x="1633537" y="5846763"/>
            <a:ext cx="396874" cy="90486"/>
          </a:xfrm>
          <a:prstGeom prst="straightConnector1">
            <a:avLst/>
          </a:prstGeom>
          <a:noFill/>
          <a:ln w="9525" cap="flat" cmpd="sng">
            <a:solidFill>
              <a:srgbClr val="FF0000"/>
            </a:solidFill>
            <a:prstDash val="solid"/>
            <a:round/>
            <a:headEnd type="none" w="med" len="med"/>
            <a:tailEnd type="none" w="med" len="med"/>
          </a:ln>
        </p:spPr>
      </p:cxnSp>
      <p:cxnSp>
        <p:nvCxnSpPr>
          <p:cNvPr id="2550" name="Shape 2550"/>
          <p:cNvCxnSpPr/>
          <p:nvPr/>
        </p:nvCxnSpPr>
        <p:spPr>
          <a:xfrm rot="10800000" flipH="1">
            <a:off x="2354263" y="5956299"/>
            <a:ext cx="747711" cy="119063"/>
          </a:xfrm>
          <a:prstGeom prst="straightConnector1">
            <a:avLst/>
          </a:prstGeom>
          <a:noFill/>
          <a:ln w="9525" cap="flat" cmpd="sng">
            <a:solidFill>
              <a:srgbClr val="FF0000"/>
            </a:solidFill>
            <a:prstDash val="solid"/>
            <a:round/>
            <a:headEnd type="none" w="med" len="med"/>
            <a:tailEnd type="none" w="med" len="med"/>
          </a:ln>
        </p:spPr>
      </p:cxnSp>
      <p:cxnSp>
        <p:nvCxnSpPr>
          <p:cNvPr id="2551" name="Shape 2551"/>
          <p:cNvCxnSpPr/>
          <p:nvPr/>
        </p:nvCxnSpPr>
        <p:spPr>
          <a:xfrm rot="10800000" flipH="1">
            <a:off x="2449513" y="5699124"/>
            <a:ext cx="628649" cy="109537"/>
          </a:xfrm>
          <a:prstGeom prst="straightConnector1">
            <a:avLst/>
          </a:prstGeom>
          <a:noFill/>
          <a:ln w="9525" cap="flat" cmpd="sng">
            <a:solidFill>
              <a:srgbClr val="FF0000"/>
            </a:solidFill>
            <a:prstDash val="solid"/>
            <a:round/>
            <a:headEnd type="none" w="med" len="med"/>
            <a:tailEnd type="none" w="med" len="med"/>
          </a:ln>
        </p:spPr>
      </p:cxnSp>
      <p:sp>
        <p:nvSpPr>
          <p:cNvPr id="2552" name="Shape 2552"/>
          <p:cNvSpPr/>
          <p:nvPr/>
        </p:nvSpPr>
        <p:spPr>
          <a:xfrm>
            <a:off x="3165475" y="5572125"/>
            <a:ext cx="11779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 </a:t>
            </a:r>
          </a:p>
        </p:txBody>
      </p:sp>
      <p:sp>
        <p:nvSpPr>
          <p:cNvPr id="2553" name="Shape 2553"/>
          <p:cNvSpPr/>
          <p:nvPr/>
        </p:nvSpPr>
        <p:spPr>
          <a:xfrm>
            <a:off x="3217863" y="5842000"/>
            <a:ext cx="10191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18 g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grpSp>
        <p:nvGrpSpPr>
          <p:cNvPr id="2554" name="Shape 2554"/>
          <p:cNvGrpSpPr/>
          <p:nvPr/>
        </p:nvGrpSpPr>
        <p:grpSpPr>
          <a:xfrm>
            <a:off x="3190874" y="5610224"/>
            <a:ext cx="1071562" cy="542925"/>
            <a:chOff x="3884" y="2930"/>
            <a:chExt cx="542" cy="342"/>
          </a:xfrm>
        </p:grpSpPr>
        <p:sp>
          <p:nvSpPr>
            <p:cNvPr id="2555" name="Shape 2555"/>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56" name="Shape 2556"/>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557" name="Shape 2557"/>
          <p:cNvCxnSpPr/>
          <p:nvPr/>
        </p:nvCxnSpPr>
        <p:spPr>
          <a:xfrm rot="10800000" flipH="1">
            <a:off x="3578225" y="5992812"/>
            <a:ext cx="615949" cy="84137"/>
          </a:xfrm>
          <a:prstGeom prst="straightConnector1">
            <a:avLst/>
          </a:prstGeom>
          <a:noFill/>
          <a:ln w="9525" cap="flat" cmpd="sng">
            <a:solidFill>
              <a:srgbClr val="FF0000"/>
            </a:solidFill>
            <a:prstDash val="solid"/>
            <a:round/>
            <a:headEnd type="none" w="med" len="med"/>
            <a:tailEnd type="none" w="med" len="med"/>
          </a:ln>
        </p:spPr>
      </p:cxnSp>
      <p:sp>
        <p:nvSpPr>
          <p:cNvPr id="2558" name="Shape 2558"/>
          <p:cNvSpPr txBox="1"/>
          <p:nvPr/>
        </p:nvSpPr>
        <p:spPr>
          <a:xfrm>
            <a:off x="966787" y="5200650"/>
            <a:ext cx="43497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How many atoms are in 18 mL of water? </a:t>
            </a:r>
          </a:p>
        </p:txBody>
      </p:sp>
      <p:sp>
        <p:nvSpPr>
          <p:cNvPr id="2559" name="Shape 2559"/>
          <p:cNvSpPr txBox="1"/>
          <p:nvPr/>
        </p:nvSpPr>
        <p:spPr>
          <a:xfrm>
            <a:off x="5154612" y="4537075"/>
            <a:ext cx="11207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grpSp>
        <p:nvGrpSpPr>
          <p:cNvPr id="2560" name="Shape 2560"/>
          <p:cNvGrpSpPr/>
          <p:nvPr/>
        </p:nvGrpSpPr>
        <p:grpSpPr>
          <a:xfrm>
            <a:off x="4770438" y="4310063"/>
            <a:ext cx="2389187" cy="542925"/>
            <a:chOff x="2353" y="2935"/>
            <a:chExt cx="1505" cy="342"/>
          </a:xfrm>
        </p:grpSpPr>
        <p:sp>
          <p:nvSpPr>
            <p:cNvPr id="2561" name="Shape 2561"/>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62" name="Shape 2562"/>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cxnSp>
        <p:nvCxnSpPr>
          <p:cNvPr id="2563" name="Shape 2563"/>
          <p:cNvCxnSpPr/>
          <p:nvPr/>
        </p:nvCxnSpPr>
        <p:spPr>
          <a:xfrm rot="10800000" flipH="1">
            <a:off x="5519737" y="4678363"/>
            <a:ext cx="681037" cy="90486"/>
          </a:xfrm>
          <a:prstGeom prst="straightConnector1">
            <a:avLst/>
          </a:prstGeom>
          <a:noFill/>
          <a:ln w="9525" cap="flat" cmpd="sng">
            <a:solidFill>
              <a:srgbClr val="FF0000"/>
            </a:solidFill>
            <a:prstDash val="solid"/>
            <a:round/>
            <a:headEnd type="none" w="med" len="med"/>
            <a:tailEnd type="none" w="med" len="med"/>
          </a:ln>
        </p:spPr>
      </p:cxnSp>
      <p:cxnSp>
        <p:nvCxnSpPr>
          <p:cNvPr id="2564" name="Shape 2564"/>
          <p:cNvCxnSpPr/>
          <p:nvPr/>
        </p:nvCxnSpPr>
        <p:spPr>
          <a:xfrm rot="10800000" flipH="1">
            <a:off x="5697537" y="4395787"/>
            <a:ext cx="1395411" cy="106362"/>
          </a:xfrm>
          <a:prstGeom prst="straightConnector1">
            <a:avLst/>
          </a:prstGeom>
          <a:noFill/>
          <a:ln w="9525" cap="flat" cmpd="sng">
            <a:solidFill>
              <a:srgbClr val="FF0000"/>
            </a:solidFill>
            <a:prstDash val="solid"/>
            <a:round/>
            <a:headEnd type="none" w="med" len="med"/>
            <a:tailEnd type="none" w="med" len="med"/>
          </a:ln>
        </p:spPr>
      </p:cxnSp>
      <p:sp>
        <p:nvSpPr>
          <p:cNvPr id="2565" name="Shape 2565"/>
          <p:cNvSpPr/>
          <p:nvPr/>
        </p:nvSpPr>
        <p:spPr>
          <a:xfrm>
            <a:off x="7423150" y="4265612"/>
            <a:ext cx="9001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a:t>
            </a:r>
            <a:r>
              <a:rPr lang="en-US" sz="1400" b="0" i="0" u="none" strike="noStrike" cap="none">
                <a:solidFill>
                  <a:schemeClr val="dk1"/>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atoms</a:t>
            </a:r>
          </a:p>
        </p:txBody>
      </p:sp>
      <p:sp>
        <p:nvSpPr>
          <p:cNvPr id="2566" name="Shape 2566"/>
          <p:cNvSpPr/>
          <p:nvPr/>
        </p:nvSpPr>
        <p:spPr>
          <a:xfrm>
            <a:off x="7161213" y="4535487"/>
            <a:ext cx="1604961"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molecule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grpSp>
        <p:nvGrpSpPr>
          <p:cNvPr id="2567" name="Shape 2567"/>
          <p:cNvGrpSpPr/>
          <p:nvPr/>
        </p:nvGrpSpPr>
        <p:grpSpPr>
          <a:xfrm>
            <a:off x="7191374" y="4303712"/>
            <a:ext cx="1535113" cy="542925"/>
            <a:chOff x="3884" y="2930"/>
            <a:chExt cx="542" cy="342"/>
          </a:xfrm>
        </p:grpSpPr>
        <p:sp>
          <p:nvSpPr>
            <p:cNvPr id="2568" name="Shape 2568"/>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69" name="Shape 2569"/>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570" name="Shape 2570"/>
          <p:cNvCxnSpPr/>
          <p:nvPr/>
        </p:nvCxnSpPr>
        <p:spPr>
          <a:xfrm rot="10800000" flipH="1">
            <a:off x="7445375" y="4665662"/>
            <a:ext cx="1222375" cy="104774"/>
          </a:xfrm>
          <a:prstGeom prst="straightConnector1">
            <a:avLst/>
          </a:prstGeom>
          <a:noFill/>
          <a:ln w="9525" cap="flat" cmpd="sng">
            <a:solidFill>
              <a:srgbClr val="FF0000"/>
            </a:solidFill>
            <a:prstDash val="solid"/>
            <a:round/>
            <a:headEnd type="none" w="med" len="med"/>
            <a:tailEnd type="none" w="med" len="med"/>
          </a:ln>
        </p:spPr>
      </p:cxnSp>
      <p:sp>
        <p:nvSpPr>
          <p:cNvPr id="2571" name="Shape 2571"/>
          <p:cNvSpPr txBox="1"/>
          <p:nvPr/>
        </p:nvSpPr>
        <p:spPr>
          <a:xfrm>
            <a:off x="4856162" y="5843587"/>
            <a:ext cx="11890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sp>
        <p:nvSpPr>
          <p:cNvPr id="2572" name="Shape 2572"/>
          <p:cNvSpPr/>
          <p:nvPr/>
        </p:nvSpPr>
        <p:spPr>
          <a:xfrm>
            <a:off x="4295775" y="5578475"/>
            <a:ext cx="24717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6.02x10</a:t>
            </a:r>
            <a:r>
              <a:rPr lang="en-US" sz="1600" b="0" i="0" u="none" strike="noStrike" cap="none" baseline="30000">
                <a:solidFill>
                  <a:schemeClr val="dk1"/>
                </a:solidFill>
                <a:latin typeface="Arial"/>
                <a:ea typeface="Arial"/>
                <a:cs typeface="Arial"/>
                <a:sym typeface="Arial"/>
              </a:rPr>
              <a:t>23</a:t>
            </a:r>
            <a:r>
              <a:rPr lang="en-US" sz="1600" b="0" i="0" u="none" strike="noStrike" cap="none">
                <a:solidFill>
                  <a:schemeClr val="dk1"/>
                </a:solidFill>
                <a:latin typeface="Arial"/>
                <a:ea typeface="Arial"/>
                <a:cs typeface="Arial"/>
                <a:sym typeface="Arial"/>
              </a:rPr>
              <a:t> molecules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grpSp>
        <p:nvGrpSpPr>
          <p:cNvPr id="2573" name="Shape 2573"/>
          <p:cNvGrpSpPr/>
          <p:nvPr/>
        </p:nvGrpSpPr>
        <p:grpSpPr>
          <a:xfrm>
            <a:off x="4303713" y="5616575"/>
            <a:ext cx="2468562" cy="542925"/>
            <a:chOff x="2353" y="2935"/>
            <a:chExt cx="1505" cy="342"/>
          </a:xfrm>
        </p:grpSpPr>
        <p:sp>
          <p:nvSpPr>
            <p:cNvPr id="2574" name="Shape 2574"/>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75" name="Shape 2575"/>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cxnSp>
        <p:nvCxnSpPr>
          <p:cNvPr id="2576" name="Shape 2576"/>
          <p:cNvCxnSpPr/>
          <p:nvPr/>
        </p:nvCxnSpPr>
        <p:spPr>
          <a:xfrm rot="10800000" flipH="1">
            <a:off x="5106987" y="5956299"/>
            <a:ext cx="747711" cy="119063"/>
          </a:xfrm>
          <a:prstGeom prst="straightConnector1">
            <a:avLst/>
          </a:prstGeom>
          <a:noFill/>
          <a:ln w="9525" cap="flat" cmpd="sng">
            <a:solidFill>
              <a:srgbClr val="FF0000"/>
            </a:solidFill>
            <a:prstDash val="solid"/>
            <a:round/>
            <a:headEnd type="none" w="med" len="med"/>
            <a:tailEnd type="none" w="med" len="med"/>
          </a:ln>
        </p:spPr>
      </p:cxnSp>
      <p:cxnSp>
        <p:nvCxnSpPr>
          <p:cNvPr id="2577" name="Shape 2577"/>
          <p:cNvCxnSpPr/>
          <p:nvPr/>
        </p:nvCxnSpPr>
        <p:spPr>
          <a:xfrm rot="10800000" flipH="1">
            <a:off x="5316537" y="5699124"/>
            <a:ext cx="1347786" cy="109537"/>
          </a:xfrm>
          <a:prstGeom prst="straightConnector1">
            <a:avLst/>
          </a:prstGeom>
          <a:noFill/>
          <a:ln w="9525" cap="flat" cmpd="sng">
            <a:solidFill>
              <a:srgbClr val="FF0000"/>
            </a:solidFill>
            <a:prstDash val="solid"/>
            <a:round/>
            <a:headEnd type="none" w="med" len="med"/>
            <a:tailEnd type="none" w="med" len="med"/>
          </a:ln>
        </p:spPr>
      </p:cxnSp>
      <p:sp>
        <p:nvSpPr>
          <p:cNvPr id="2578" name="Shape 2578"/>
          <p:cNvSpPr/>
          <p:nvPr/>
        </p:nvSpPr>
        <p:spPr>
          <a:xfrm>
            <a:off x="7146925" y="5572125"/>
            <a:ext cx="965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atoms </a:t>
            </a:r>
          </a:p>
        </p:txBody>
      </p:sp>
      <p:sp>
        <p:nvSpPr>
          <p:cNvPr id="2579" name="Shape 2579"/>
          <p:cNvSpPr/>
          <p:nvPr/>
        </p:nvSpPr>
        <p:spPr>
          <a:xfrm>
            <a:off x="6808788" y="5842000"/>
            <a:ext cx="1604961"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molecule H</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O</a:t>
            </a:r>
          </a:p>
        </p:txBody>
      </p:sp>
      <p:grpSp>
        <p:nvGrpSpPr>
          <p:cNvPr id="2580" name="Shape 2580"/>
          <p:cNvGrpSpPr/>
          <p:nvPr/>
        </p:nvGrpSpPr>
        <p:grpSpPr>
          <a:xfrm>
            <a:off x="6819899" y="5610224"/>
            <a:ext cx="1565274" cy="542925"/>
            <a:chOff x="3884" y="2930"/>
            <a:chExt cx="542" cy="342"/>
          </a:xfrm>
        </p:grpSpPr>
        <p:sp>
          <p:nvSpPr>
            <p:cNvPr id="2581" name="Shape 2581"/>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2582" name="Shape 2582"/>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2583" name="Shape 2583"/>
          <p:cNvCxnSpPr/>
          <p:nvPr/>
        </p:nvCxnSpPr>
        <p:spPr>
          <a:xfrm rot="10800000" flipH="1">
            <a:off x="7092950" y="5992812"/>
            <a:ext cx="1233488" cy="84137"/>
          </a:xfrm>
          <a:prstGeom prst="straightConnector1">
            <a:avLst/>
          </a:prstGeom>
          <a:noFill/>
          <a:ln w="9525" cap="flat" cmpd="sng">
            <a:solidFill>
              <a:srgbClr val="FF0000"/>
            </a:solidFill>
            <a:prstDash val="solid"/>
            <a:round/>
            <a:headEnd type="none" w="med" len="med"/>
            <a:tailEnd type="none" w="med" len="med"/>
          </a:ln>
        </p:spPr>
      </p:cxnSp>
      <p:cxnSp>
        <p:nvCxnSpPr>
          <p:cNvPr id="2584" name="Shape 2584"/>
          <p:cNvCxnSpPr/>
          <p:nvPr/>
        </p:nvCxnSpPr>
        <p:spPr>
          <a:xfrm rot="10800000" flipH="1">
            <a:off x="3421062" y="5688013"/>
            <a:ext cx="747711" cy="119061"/>
          </a:xfrm>
          <a:prstGeom prst="straightConnector1">
            <a:avLst/>
          </a:prstGeom>
          <a:noFill/>
          <a:ln w="9525" cap="flat" cmpd="sng">
            <a:solidFill>
              <a:srgbClr val="FF0000"/>
            </a:solidFill>
            <a:prstDash val="solid"/>
            <a:round/>
            <a:headEnd type="none" w="med" len="med"/>
            <a:tailEnd type="none" w="med" len="med"/>
          </a:ln>
        </p:spPr>
      </p:cxnSp>
      <p:cxnSp>
        <p:nvCxnSpPr>
          <p:cNvPr id="2585" name="Shape 2585"/>
          <p:cNvCxnSpPr/>
          <p:nvPr/>
        </p:nvCxnSpPr>
        <p:spPr>
          <a:xfrm rot="10800000" flipH="1">
            <a:off x="3811587" y="4427538"/>
            <a:ext cx="776286" cy="103186"/>
          </a:xfrm>
          <a:prstGeom prst="straightConnector1">
            <a:avLst/>
          </a:prstGeom>
          <a:noFill/>
          <a:ln w="9525" cap="flat" cmpd="sng">
            <a:solidFill>
              <a:srgbClr val="FF0000"/>
            </a:solidFill>
            <a:prstDash val="solid"/>
            <a:round/>
            <a:headEnd type="none" w="med" len="med"/>
            <a:tailEnd type="none" w="med" len="med"/>
          </a:ln>
        </p:spPr>
      </p:cxnSp>
      <p:sp>
        <p:nvSpPr>
          <p:cNvPr id="2586" name="Shape 2586"/>
          <p:cNvSpPr txBox="1"/>
          <p:nvPr/>
        </p:nvSpPr>
        <p:spPr>
          <a:xfrm>
            <a:off x="7078663" y="3860800"/>
            <a:ext cx="108267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rgbClr val="FF0000"/>
                </a:solidFill>
                <a:latin typeface="Arial"/>
                <a:ea typeface="Arial"/>
                <a:cs typeface="Arial"/>
                <a:sym typeface="Arial"/>
              </a:rPr>
              <a:t>W R O N G</a:t>
            </a:r>
          </a:p>
        </p:txBody>
      </p:sp>
      <p:sp>
        <p:nvSpPr>
          <p:cNvPr id="2587" name="Shape 2587"/>
          <p:cNvSpPr txBox="1"/>
          <p:nvPr/>
        </p:nvSpPr>
        <p:spPr>
          <a:xfrm>
            <a:off x="1685925" y="6254750"/>
            <a:ext cx="2017713"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Recall, density of water</a:t>
            </a:r>
          </a:p>
        </p:txBody>
      </p:sp>
      <p:sp>
        <p:nvSpPr>
          <p:cNvPr id="2588" name="Shape 2588"/>
          <p:cNvSpPr txBox="1"/>
          <p:nvPr/>
        </p:nvSpPr>
        <p:spPr>
          <a:xfrm>
            <a:off x="2487613" y="4948237"/>
            <a:ext cx="35940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accent2"/>
                </a:solidFill>
                <a:latin typeface="Arial"/>
                <a:ea typeface="Arial"/>
                <a:cs typeface="Arial"/>
                <a:sym typeface="Arial"/>
              </a:rPr>
              <a:t>LITERS is ONLY used for GASES @ STP</a:t>
            </a:r>
          </a:p>
        </p:txBody>
      </p:sp>
      <p:grpSp>
        <p:nvGrpSpPr>
          <p:cNvPr id="2589" name="Shape 2589"/>
          <p:cNvGrpSpPr/>
          <p:nvPr/>
        </p:nvGrpSpPr>
        <p:grpSpPr>
          <a:xfrm>
            <a:off x="8274050" y="3646488"/>
            <a:ext cx="609599" cy="533399"/>
            <a:chOff x="4656" y="2976"/>
            <a:chExt cx="383" cy="335"/>
          </a:xfrm>
        </p:grpSpPr>
        <p:sp>
          <p:nvSpPr>
            <p:cNvPr id="2590" name="Shape 2590"/>
            <p:cNvSpPr/>
            <p:nvPr/>
          </p:nvSpPr>
          <p:spPr>
            <a:xfrm>
              <a:off x="4895" y="3023"/>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91" name="Shape 2591"/>
            <p:cNvSpPr/>
            <p:nvPr/>
          </p:nvSpPr>
          <p:spPr>
            <a:xfrm>
              <a:off x="4656" y="3023"/>
              <a:ext cx="288" cy="288"/>
            </a:xfrm>
            <a:prstGeom prst="ellipse">
              <a:avLst/>
            </a:prstGeom>
            <a:solidFill>
              <a:srgbClr val="FF0000"/>
            </a:solidFill>
            <a:ln w="9525" cap="flat" cmpd="sng">
              <a:solidFill>
                <a:srgbClr val="33339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92" name="Shape 2592"/>
            <p:cNvSpPr/>
            <p:nvPr/>
          </p:nvSpPr>
          <p:spPr>
            <a:xfrm>
              <a:off x="4656" y="2976"/>
              <a:ext cx="144" cy="144"/>
            </a:xfrm>
            <a:prstGeom prst="ellipse">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5"/>
                                        </p:tgtEl>
                                        <p:attrNameLst>
                                          <p:attrName>style.visibility</p:attrName>
                                        </p:attrNameLst>
                                      </p:cBhvr>
                                      <p:to>
                                        <p:strVal val="visible"/>
                                      </p:to>
                                    </p:set>
                                    <p:animEffect transition="in" filter="fade">
                                      <p:cBhvr>
                                        <p:cTn id="7" dur="1000"/>
                                        <p:tgtEl>
                                          <p:spTgt spid="24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6"/>
                                        </p:tgtEl>
                                        <p:attrNameLst>
                                          <p:attrName>style.visibility</p:attrName>
                                        </p:attrNameLst>
                                      </p:cBhvr>
                                      <p:to>
                                        <p:strVal val="visible"/>
                                      </p:to>
                                    </p:set>
                                    <p:animEffect transition="in" filter="fade">
                                      <p:cBhvr>
                                        <p:cTn id="12" dur="500"/>
                                        <p:tgtEl>
                                          <p:spTgt spid="24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3"/>
                                        </p:tgtEl>
                                        <p:attrNameLst>
                                          <p:attrName>style.visibility</p:attrName>
                                        </p:attrNameLst>
                                      </p:cBhvr>
                                      <p:to>
                                        <p:strVal val="visible"/>
                                      </p:to>
                                    </p:set>
                                    <p:animEffect transition="in" filter="fade">
                                      <p:cBhvr>
                                        <p:cTn id="17" dur="1000"/>
                                        <p:tgtEl>
                                          <p:spTgt spid="2483"/>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482"/>
                                        </p:tgtEl>
                                        <p:attrNameLst>
                                          <p:attrName>style.visibility</p:attrName>
                                        </p:attrNameLst>
                                      </p:cBhvr>
                                      <p:to>
                                        <p:strVal val="visible"/>
                                      </p:to>
                                    </p:set>
                                    <p:anim calcmode="lin" valueType="num">
                                      <p:cBhvr additive="base">
                                        <p:cTn id="22" dur="500"/>
                                        <p:tgtEl>
                                          <p:spTgt spid="2482"/>
                                        </p:tgtEl>
                                        <p:attrNameLst>
                                          <p:attrName>ppt_w</p:attrName>
                                        </p:attrNameLst>
                                      </p:cBhvr>
                                      <p:tavLst>
                                        <p:tav tm="0">
                                          <p:val>
                                            <p:strVal val="0"/>
                                          </p:val>
                                        </p:tav>
                                        <p:tav tm="100000">
                                          <p:val>
                                            <p:strVal val="#ppt_w"/>
                                          </p:val>
                                        </p:tav>
                                      </p:tavLst>
                                    </p:anim>
                                    <p:anim calcmode="lin" valueType="num">
                                      <p:cBhvr additive="base">
                                        <p:cTn id="23" dur="500"/>
                                        <p:tgtEl>
                                          <p:spTgt spid="2482"/>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485"/>
                                        </p:tgtEl>
                                        <p:attrNameLst>
                                          <p:attrName>style.visibility</p:attrName>
                                        </p:attrNameLst>
                                      </p:cBhvr>
                                      <p:to>
                                        <p:strVal val="visible"/>
                                      </p:to>
                                    </p:set>
                                    <p:anim calcmode="lin" valueType="num">
                                      <p:cBhvr additive="base">
                                        <p:cTn id="28" dur="500"/>
                                        <p:tgtEl>
                                          <p:spTgt spid="2485"/>
                                        </p:tgtEl>
                                        <p:attrNameLst>
                                          <p:attrName>ppt_w</p:attrName>
                                        </p:attrNameLst>
                                      </p:cBhvr>
                                      <p:tavLst>
                                        <p:tav tm="0">
                                          <p:val>
                                            <p:strVal val="0"/>
                                          </p:val>
                                        </p:tav>
                                        <p:tav tm="100000">
                                          <p:val>
                                            <p:strVal val="#ppt_w"/>
                                          </p:val>
                                        </p:tav>
                                      </p:tavLst>
                                    </p:anim>
                                    <p:anim calcmode="lin" valueType="num">
                                      <p:cBhvr additive="base">
                                        <p:cTn id="29" dur="500"/>
                                        <p:tgtEl>
                                          <p:spTgt spid="2485"/>
                                        </p:tgtEl>
                                        <p:attrNameLst>
                                          <p:attrName>ppt_h</p:attrName>
                                        </p:attrNameLst>
                                      </p:cBhvr>
                                      <p:tavLst>
                                        <p:tav tm="0">
                                          <p:val>
                                            <p:str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89"/>
                                        </p:tgtEl>
                                        <p:attrNameLst>
                                          <p:attrName>style.visibility</p:attrName>
                                        </p:attrNameLst>
                                      </p:cBhvr>
                                      <p:to>
                                        <p:strVal val="visible"/>
                                      </p:to>
                                    </p:set>
                                    <p:animEffect transition="in" filter="fade">
                                      <p:cBhvr>
                                        <p:cTn id="34" dur="2000"/>
                                        <p:tgtEl>
                                          <p:spTgt spid="248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84"/>
                                        </p:tgtEl>
                                        <p:attrNameLst>
                                          <p:attrName>style.visibility</p:attrName>
                                        </p:attrNameLst>
                                      </p:cBhvr>
                                      <p:to>
                                        <p:strVal val="visible"/>
                                      </p:to>
                                    </p:set>
                                    <p:animEffect transition="in" filter="fade">
                                      <p:cBhvr>
                                        <p:cTn id="39" dur="500"/>
                                        <p:tgtEl>
                                          <p:spTgt spid="248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59"/>
                                        </p:tgtEl>
                                        <p:attrNameLst>
                                          <p:attrName>style.visibility</p:attrName>
                                        </p:attrNameLst>
                                      </p:cBhvr>
                                      <p:to>
                                        <p:strVal val="visible"/>
                                      </p:to>
                                    </p:set>
                                    <p:animEffect transition="in" filter="fade">
                                      <p:cBhvr>
                                        <p:cTn id="44" dur="1000"/>
                                        <p:tgtEl>
                                          <p:spTgt spid="245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63"/>
                                        </p:tgtEl>
                                        <p:attrNameLst>
                                          <p:attrName>style.visibility</p:attrName>
                                        </p:attrNameLst>
                                      </p:cBhvr>
                                      <p:to>
                                        <p:strVal val="visible"/>
                                      </p:to>
                                    </p:set>
                                    <p:animEffect transition="in" filter="fade">
                                      <p:cBhvr>
                                        <p:cTn id="49" dur="2000"/>
                                        <p:tgtEl>
                                          <p:spTgt spid="246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60"/>
                                        </p:tgtEl>
                                        <p:attrNameLst>
                                          <p:attrName>style.visibility</p:attrName>
                                        </p:attrNameLst>
                                      </p:cBhvr>
                                      <p:to>
                                        <p:strVal val="visible"/>
                                      </p:to>
                                    </p:set>
                                    <p:animEffect transition="in" filter="fade">
                                      <p:cBhvr>
                                        <p:cTn id="54" dur="500"/>
                                        <p:tgtEl>
                                          <p:spTgt spid="246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462"/>
                                        </p:tgtEl>
                                        <p:attrNameLst>
                                          <p:attrName>style.visibility</p:attrName>
                                        </p:attrNameLst>
                                      </p:cBhvr>
                                      <p:to>
                                        <p:strVal val="visible"/>
                                      </p:to>
                                    </p:set>
                                    <p:animEffect transition="in" filter="fade">
                                      <p:cBhvr>
                                        <p:cTn id="59" dur="500"/>
                                        <p:tgtEl>
                                          <p:spTgt spid="246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466"/>
                                        </p:tgtEl>
                                        <p:attrNameLst>
                                          <p:attrName>style.visibility</p:attrName>
                                        </p:attrNameLst>
                                      </p:cBhvr>
                                      <p:to>
                                        <p:strVal val="visible"/>
                                      </p:to>
                                    </p:set>
                                    <p:animEffect transition="in" filter="fade">
                                      <p:cBhvr>
                                        <p:cTn id="64" dur="500"/>
                                        <p:tgtEl>
                                          <p:spTgt spid="2466"/>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2467"/>
                                        </p:tgtEl>
                                        <p:attrNameLst>
                                          <p:attrName>style.visibility</p:attrName>
                                        </p:attrNameLst>
                                      </p:cBhvr>
                                      <p:to>
                                        <p:strVal val="visible"/>
                                      </p:to>
                                    </p:set>
                                    <p:animEffect transition="in" filter="fade">
                                      <p:cBhvr>
                                        <p:cTn id="68" dur="500"/>
                                        <p:tgtEl>
                                          <p:spTgt spid="246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471"/>
                                        </p:tgtEl>
                                        <p:attrNameLst>
                                          <p:attrName>style.visibility</p:attrName>
                                        </p:attrNameLst>
                                      </p:cBhvr>
                                      <p:to>
                                        <p:strVal val="visible"/>
                                      </p:to>
                                    </p:set>
                                    <p:animEffect transition="in" filter="fade">
                                      <p:cBhvr>
                                        <p:cTn id="73" dur="2000"/>
                                        <p:tgtEl>
                                          <p:spTgt spid="247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470"/>
                                        </p:tgtEl>
                                        <p:attrNameLst>
                                          <p:attrName>style.visibility</p:attrName>
                                        </p:attrNameLst>
                                      </p:cBhvr>
                                      <p:to>
                                        <p:strVal val="visible"/>
                                      </p:to>
                                    </p:set>
                                    <p:animEffect transition="in" filter="fade">
                                      <p:cBhvr>
                                        <p:cTn id="78" dur="500"/>
                                        <p:tgtEl>
                                          <p:spTgt spid="247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469"/>
                                        </p:tgtEl>
                                        <p:attrNameLst>
                                          <p:attrName>style.visibility</p:attrName>
                                        </p:attrNameLst>
                                      </p:cBhvr>
                                      <p:to>
                                        <p:strVal val="visible"/>
                                      </p:to>
                                    </p:set>
                                    <p:animEffect transition="in" filter="fade">
                                      <p:cBhvr>
                                        <p:cTn id="83" dur="500"/>
                                        <p:tgtEl>
                                          <p:spTgt spid="246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468"/>
                                        </p:tgtEl>
                                        <p:attrNameLst>
                                          <p:attrName>style.visibility</p:attrName>
                                        </p:attrNameLst>
                                      </p:cBhvr>
                                      <p:to>
                                        <p:strVal val="visible"/>
                                      </p:to>
                                    </p:set>
                                    <p:animEffect transition="in" filter="fade">
                                      <p:cBhvr>
                                        <p:cTn id="88" dur="500"/>
                                        <p:tgtEl>
                                          <p:spTgt spid="246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2474"/>
                                        </p:tgtEl>
                                        <p:attrNameLst>
                                          <p:attrName>style.visibility</p:attrName>
                                        </p:attrNameLst>
                                      </p:cBhvr>
                                      <p:to>
                                        <p:strVal val="visible"/>
                                      </p:to>
                                    </p:set>
                                    <p:animEffect transition="in" filter="fade">
                                      <p:cBhvr>
                                        <p:cTn id="92" dur="500"/>
                                        <p:tgtEl>
                                          <p:spTgt spid="247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61"/>
                                        </p:tgtEl>
                                        <p:attrNameLst>
                                          <p:attrName>style.visibility</p:attrName>
                                        </p:attrNameLst>
                                      </p:cBhvr>
                                      <p:to>
                                        <p:strVal val="visible"/>
                                      </p:to>
                                    </p:set>
                                    <p:animEffect transition="in" filter="fade">
                                      <p:cBhvr>
                                        <p:cTn id="97" dur="500"/>
                                        <p:tgtEl>
                                          <p:spTgt spid="246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499"/>
                                        </p:tgtEl>
                                        <p:attrNameLst>
                                          <p:attrName>style.visibility</p:attrName>
                                        </p:attrNameLst>
                                      </p:cBhvr>
                                      <p:to>
                                        <p:strVal val="visible"/>
                                      </p:to>
                                    </p:set>
                                    <p:animEffect transition="in" filter="fade">
                                      <p:cBhvr>
                                        <p:cTn id="102" dur="500"/>
                                        <p:tgtEl>
                                          <p:spTgt spid="249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506"/>
                                        </p:tgtEl>
                                        <p:attrNameLst>
                                          <p:attrName>style.visibility</p:attrName>
                                        </p:attrNameLst>
                                      </p:cBhvr>
                                      <p:to>
                                        <p:strVal val="visible"/>
                                      </p:to>
                                    </p:set>
                                    <p:animEffect transition="in" filter="fade">
                                      <p:cBhvr>
                                        <p:cTn id="107" dur="1000"/>
                                        <p:tgtEl>
                                          <p:spTgt spid="2506"/>
                                        </p:tgtEl>
                                      </p:cBhvr>
                                    </p:animEffect>
                                  </p:childTnLst>
                                </p:cTn>
                              </p:par>
                            </p:childTnLst>
                          </p:cTn>
                        </p:par>
                      </p:childTnLst>
                    </p:cTn>
                  </p:par>
                  <p:par>
                    <p:cTn id="108" fill="hold">
                      <p:stCondLst>
                        <p:cond delay="indefinite"/>
                      </p:stCondLst>
                      <p:childTnLst>
                        <p:par>
                          <p:cTn id="109" fill="hold">
                            <p:stCondLst>
                              <p:cond delay="0"/>
                            </p:stCondLst>
                            <p:childTnLst>
                              <p:par>
                                <p:cTn id="110" presetID="23" presetClass="entr" presetSubtype="16" fill="hold" nodeType="clickEffect">
                                  <p:stCondLst>
                                    <p:cond delay="0"/>
                                  </p:stCondLst>
                                  <p:childTnLst>
                                    <p:set>
                                      <p:cBhvr>
                                        <p:cTn id="111" dur="1" fill="hold">
                                          <p:stCondLst>
                                            <p:cond delay="0"/>
                                          </p:stCondLst>
                                        </p:cTn>
                                        <p:tgtEl>
                                          <p:spTgt spid="2505"/>
                                        </p:tgtEl>
                                        <p:attrNameLst>
                                          <p:attrName>style.visibility</p:attrName>
                                        </p:attrNameLst>
                                      </p:cBhvr>
                                      <p:to>
                                        <p:strVal val="visible"/>
                                      </p:to>
                                    </p:set>
                                    <p:anim calcmode="lin" valueType="num">
                                      <p:cBhvr additive="base">
                                        <p:cTn id="112" dur="500"/>
                                        <p:tgtEl>
                                          <p:spTgt spid="2505"/>
                                        </p:tgtEl>
                                        <p:attrNameLst>
                                          <p:attrName>ppt_w</p:attrName>
                                        </p:attrNameLst>
                                      </p:cBhvr>
                                      <p:tavLst>
                                        <p:tav tm="0">
                                          <p:val>
                                            <p:strVal val="0"/>
                                          </p:val>
                                        </p:tav>
                                        <p:tav tm="100000">
                                          <p:val>
                                            <p:strVal val="#ppt_w"/>
                                          </p:val>
                                        </p:tav>
                                      </p:tavLst>
                                    </p:anim>
                                    <p:anim calcmode="lin" valueType="num">
                                      <p:cBhvr additive="base">
                                        <p:cTn id="113" dur="500"/>
                                        <p:tgtEl>
                                          <p:spTgt spid="2505"/>
                                        </p:tgtEl>
                                        <p:attrNameLst>
                                          <p:attrName>ppt_h</p:attrName>
                                        </p:attrNameLst>
                                      </p:cBhvr>
                                      <p:tavLst>
                                        <p:tav tm="0">
                                          <p:val>
                                            <p:strVal val="0"/>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23" presetClass="entr" presetSubtype="16" fill="hold" nodeType="clickEffect">
                                  <p:stCondLst>
                                    <p:cond delay="0"/>
                                  </p:stCondLst>
                                  <p:childTnLst>
                                    <p:set>
                                      <p:cBhvr>
                                        <p:cTn id="117" dur="1" fill="hold">
                                          <p:stCondLst>
                                            <p:cond delay="0"/>
                                          </p:stCondLst>
                                        </p:cTn>
                                        <p:tgtEl>
                                          <p:spTgt spid="2507"/>
                                        </p:tgtEl>
                                        <p:attrNameLst>
                                          <p:attrName>style.visibility</p:attrName>
                                        </p:attrNameLst>
                                      </p:cBhvr>
                                      <p:to>
                                        <p:strVal val="visible"/>
                                      </p:to>
                                    </p:set>
                                    <p:anim calcmode="lin" valueType="num">
                                      <p:cBhvr additive="base">
                                        <p:cTn id="118" dur="500"/>
                                        <p:tgtEl>
                                          <p:spTgt spid="2507"/>
                                        </p:tgtEl>
                                        <p:attrNameLst>
                                          <p:attrName>ppt_w</p:attrName>
                                        </p:attrNameLst>
                                      </p:cBhvr>
                                      <p:tavLst>
                                        <p:tav tm="0">
                                          <p:val>
                                            <p:strVal val="0"/>
                                          </p:val>
                                        </p:tav>
                                        <p:tav tm="100000">
                                          <p:val>
                                            <p:strVal val="#ppt_w"/>
                                          </p:val>
                                        </p:tav>
                                      </p:tavLst>
                                    </p:anim>
                                    <p:anim calcmode="lin" valueType="num">
                                      <p:cBhvr additive="base">
                                        <p:cTn id="119" dur="500"/>
                                        <p:tgtEl>
                                          <p:spTgt spid="2507"/>
                                        </p:tgtEl>
                                        <p:attrNameLst>
                                          <p:attrName>ppt_h</p:attrName>
                                        </p:attrNameLst>
                                      </p:cBhvr>
                                      <p:tavLst>
                                        <p:tav tm="0">
                                          <p:val>
                                            <p:strVal val="0"/>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2457"/>
                                        </p:tgtEl>
                                        <p:attrNameLst>
                                          <p:attrName>style.visibility</p:attrName>
                                        </p:attrNameLst>
                                      </p:cBhvr>
                                      <p:to>
                                        <p:strVal val="visible"/>
                                      </p:to>
                                    </p:set>
                                    <p:animEffect transition="in" filter="fade">
                                      <p:cBhvr>
                                        <p:cTn id="124" dur="500"/>
                                        <p:tgtEl>
                                          <p:spTgt spid="245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2490"/>
                                        </p:tgtEl>
                                        <p:attrNameLst>
                                          <p:attrName>style.visibility</p:attrName>
                                        </p:attrNameLst>
                                      </p:cBhvr>
                                      <p:to>
                                        <p:strVal val="visible"/>
                                      </p:to>
                                    </p:set>
                                    <p:animEffect transition="in" filter="fade">
                                      <p:cBhvr>
                                        <p:cTn id="129" dur="1000"/>
                                        <p:tgtEl>
                                          <p:spTgt spid="249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2494"/>
                                        </p:tgtEl>
                                        <p:attrNameLst>
                                          <p:attrName>style.visibility</p:attrName>
                                        </p:attrNameLst>
                                      </p:cBhvr>
                                      <p:to>
                                        <p:strVal val="visible"/>
                                      </p:to>
                                    </p:set>
                                    <p:animEffect transition="in" filter="fade">
                                      <p:cBhvr>
                                        <p:cTn id="134" dur="2000"/>
                                        <p:tgtEl>
                                          <p:spTgt spid="2494"/>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2491"/>
                                        </p:tgtEl>
                                        <p:attrNameLst>
                                          <p:attrName>style.visibility</p:attrName>
                                        </p:attrNameLst>
                                      </p:cBhvr>
                                      <p:to>
                                        <p:strVal val="visible"/>
                                      </p:to>
                                    </p:set>
                                    <p:animEffect transition="in" filter="fade">
                                      <p:cBhvr>
                                        <p:cTn id="139" dur="500"/>
                                        <p:tgtEl>
                                          <p:spTgt spid="2491"/>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2493"/>
                                        </p:tgtEl>
                                        <p:attrNameLst>
                                          <p:attrName>style.visibility</p:attrName>
                                        </p:attrNameLst>
                                      </p:cBhvr>
                                      <p:to>
                                        <p:strVal val="visible"/>
                                      </p:to>
                                    </p:set>
                                    <p:animEffect transition="in" filter="fade">
                                      <p:cBhvr>
                                        <p:cTn id="144" dur="500"/>
                                        <p:tgtEl>
                                          <p:spTgt spid="2493"/>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2497"/>
                                        </p:tgtEl>
                                        <p:attrNameLst>
                                          <p:attrName>style.visibility</p:attrName>
                                        </p:attrNameLst>
                                      </p:cBhvr>
                                      <p:to>
                                        <p:strVal val="visible"/>
                                      </p:to>
                                    </p:set>
                                    <p:animEffect transition="in" filter="fade">
                                      <p:cBhvr>
                                        <p:cTn id="149" dur="500"/>
                                        <p:tgtEl>
                                          <p:spTgt spid="2497"/>
                                        </p:tgtEl>
                                      </p:cBhvr>
                                    </p:animEffect>
                                  </p:childTnLst>
                                </p:cTn>
                              </p:par>
                            </p:childTnLst>
                          </p:cTn>
                        </p:par>
                        <p:par>
                          <p:cTn id="150" fill="hold">
                            <p:stCondLst>
                              <p:cond delay="500"/>
                            </p:stCondLst>
                            <p:childTnLst>
                              <p:par>
                                <p:cTn id="151" presetID="10" presetClass="entr" presetSubtype="0" fill="hold" nodeType="afterEffect">
                                  <p:stCondLst>
                                    <p:cond delay="0"/>
                                  </p:stCondLst>
                                  <p:childTnLst>
                                    <p:set>
                                      <p:cBhvr>
                                        <p:cTn id="152" dur="1" fill="hold">
                                          <p:stCondLst>
                                            <p:cond delay="0"/>
                                          </p:stCondLst>
                                        </p:cTn>
                                        <p:tgtEl>
                                          <p:spTgt spid="2498"/>
                                        </p:tgtEl>
                                        <p:attrNameLst>
                                          <p:attrName>style.visibility</p:attrName>
                                        </p:attrNameLst>
                                      </p:cBhvr>
                                      <p:to>
                                        <p:strVal val="visible"/>
                                      </p:to>
                                    </p:set>
                                    <p:animEffect transition="in" filter="fade">
                                      <p:cBhvr>
                                        <p:cTn id="153" dur="500"/>
                                        <p:tgtEl>
                                          <p:spTgt spid="2498"/>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2492"/>
                                        </p:tgtEl>
                                        <p:attrNameLst>
                                          <p:attrName>style.visibility</p:attrName>
                                        </p:attrNameLst>
                                      </p:cBhvr>
                                      <p:to>
                                        <p:strVal val="visible"/>
                                      </p:to>
                                    </p:set>
                                    <p:animEffect transition="in" filter="fade">
                                      <p:cBhvr>
                                        <p:cTn id="158" dur="500"/>
                                        <p:tgtEl>
                                          <p:spTgt spid="2492"/>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2527"/>
                                        </p:tgtEl>
                                        <p:attrNameLst>
                                          <p:attrName>style.visibility</p:attrName>
                                        </p:attrNameLst>
                                      </p:cBhvr>
                                      <p:to>
                                        <p:strVal val="visible"/>
                                      </p:to>
                                    </p:set>
                                    <p:animEffect transition="in" filter="fade">
                                      <p:cBhvr>
                                        <p:cTn id="163" dur="1000"/>
                                        <p:tgtEl>
                                          <p:spTgt spid="2527"/>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2528"/>
                                        </p:tgtEl>
                                        <p:attrNameLst>
                                          <p:attrName>style.visibility</p:attrName>
                                        </p:attrNameLst>
                                      </p:cBhvr>
                                      <p:to>
                                        <p:strVal val="visible"/>
                                      </p:to>
                                    </p:set>
                                    <p:animEffect transition="in" filter="fade">
                                      <p:cBhvr>
                                        <p:cTn id="168" dur="500"/>
                                        <p:tgtEl>
                                          <p:spTgt spid="2528"/>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2535"/>
                                        </p:tgtEl>
                                        <p:attrNameLst>
                                          <p:attrName>style.visibility</p:attrName>
                                        </p:attrNameLst>
                                      </p:cBhvr>
                                      <p:to>
                                        <p:strVal val="visible"/>
                                      </p:to>
                                    </p:set>
                                    <p:animEffect transition="in" filter="fade">
                                      <p:cBhvr>
                                        <p:cTn id="173" dur="1000"/>
                                        <p:tgtEl>
                                          <p:spTgt spid="2535"/>
                                        </p:tgtEl>
                                      </p:cBhvr>
                                    </p:animEffect>
                                  </p:childTnLst>
                                </p:cTn>
                              </p:par>
                            </p:childTnLst>
                          </p:cTn>
                        </p:par>
                      </p:childTnLst>
                    </p:cTn>
                  </p:par>
                  <p:par>
                    <p:cTn id="174" fill="hold">
                      <p:stCondLst>
                        <p:cond delay="indefinite"/>
                      </p:stCondLst>
                      <p:childTnLst>
                        <p:par>
                          <p:cTn id="175" fill="hold">
                            <p:stCondLst>
                              <p:cond delay="0"/>
                            </p:stCondLst>
                            <p:childTnLst>
                              <p:par>
                                <p:cTn id="176" presetID="23" presetClass="entr" presetSubtype="16" fill="hold" nodeType="clickEffect">
                                  <p:stCondLst>
                                    <p:cond delay="0"/>
                                  </p:stCondLst>
                                  <p:childTnLst>
                                    <p:set>
                                      <p:cBhvr>
                                        <p:cTn id="177" dur="1" fill="hold">
                                          <p:stCondLst>
                                            <p:cond delay="0"/>
                                          </p:stCondLst>
                                        </p:cTn>
                                        <p:tgtEl>
                                          <p:spTgt spid="2534"/>
                                        </p:tgtEl>
                                        <p:attrNameLst>
                                          <p:attrName>style.visibility</p:attrName>
                                        </p:attrNameLst>
                                      </p:cBhvr>
                                      <p:to>
                                        <p:strVal val="visible"/>
                                      </p:to>
                                    </p:set>
                                    <p:anim calcmode="lin" valueType="num">
                                      <p:cBhvr additive="base">
                                        <p:cTn id="178" dur="500"/>
                                        <p:tgtEl>
                                          <p:spTgt spid="2534"/>
                                        </p:tgtEl>
                                        <p:attrNameLst>
                                          <p:attrName>ppt_w</p:attrName>
                                        </p:attrNameLst>
                                      </p:cBhvr>
                                      <p:tavLst>
                                        <p:tav tm="0">
                                          <p:val>
                                            <p:strVal val="0"/>
                                          </p:val>
                                        </p:tav>
                                        <p:tav tm="100000">
                                          <p:val>
                                            <p:strVal val="#ppt_w"/>
                                          </p:val>
                                        </p:tav>
                                      </p:tavLst>
                                    </p:anim>
                                    <p:anim calcmode="lin" valueType="num">
                                      <p:cBhvr additive="base">
                                        <p:cTn id="179" dur="500"/>
                                        <p:tgtEl>
                                          <p:spTgt spid="2534"/>
                                        </p:tgtEl>
                                        <p:attrNameLst>
                                          <p:attrName>ppt_h</p:attrName>
                                        </p:attrNameLst>
                                      </p:cBhvr>
                                      <p:tavLst>
                                        <p:tav tm="0">
                                          <p:val>
                                            <p:strVal val="0"/>
                                          </p:val>
                                        </p:tav>
                                        <p:tav tm="100000">
                                          <p:val>
                                            <p:strVal val="#ppt_h"/>
                                          </p:val>
                                        </p:tav>
                                      </p:tavLst>
                                    </p:anim>
                                  </p:childTnLst>
                                </p:cTn>
                              </p:par>
                            </p:childTnLst>
                          </p:cTn>
                        </p:par>
                      </p:childTnLst>
                    </p:cTn>
                  </p:par>
                  <p:par>
                    <p:cTn id="180" fill="hold">
                      <p:stCondLst>
                        <p:cond delay="indefinite"/>
                      </p:stCondLst>
                      <p:childTnLst>
                        <p:par>
                          <p:cTn id="181" fill="hold">
                            <p:stCondLst>
                              <p:cond delay="0"/>
                            </p:stCondLst>
                            <p:childTnLst>
                              <p:par>
                                <p:cTn id="182" presetID="23" presetClass="entr" presetSubtype="16" fill="hold" nodeType="clickEffect">
                                  <p:stCondLst>
                                    <p:cond delay="0"/>
                                  </p:stCondLst>
                                  <p:childTnLst>
                                    <p:set>
                                      <p:cBhvr>
                                        <p:cTn id="183" dur="1" fill="hold">
                                          <p:stCondLst>
                                            <p:cond delay="0"/>
                                          </p:stCondLst>
                                        </p:cTn>
                                        <p:tgtEl>
                                          <p:spTgt spid="2537"/>
                                        </p:tgtEl>
                                        <p:attrNameLst>
                                          <p:attrName>style.visibility</p:attrName>
                                        </p:attrNameLst>
                                      </p:cBhvr>
                                      <p:to>
                                        <p:strVal val="visible"/>
                                      </p:to>
                                    </p:set>
                                    <p:anim calcmode="lin" valueType="num">
                                      <p:cBhvr additive="base">
                                        <p:cTn id="184" dur="500"/>
                                        <p:tgtEl>
                                          <p:spTgt spid="2537"/>
                                        </p:tgtEl>
                                        <p:attrNameLst>
                                          <p:attrName>ppt_w</p:attrName>
                                        </p:attrNameLst>
                                      </p:cBhvr>
                                      <p:tavLst>
                                        <p:tav tm="0">
                                          <p:val>
                                            <p:strVal val="0"/>
                                          </p:val>
                                        </p:tav>
                                        <p:tav tm="100000">
                                          <p:val>
                                            <p:strVal val="#ppt_w"/>
                                          </p:val>
                                        </p:tav>
                                      </p:tavLst>
                                    </p:anim>
                                    <p:anim calcmode="lin" valueType="num">
                                      <p:cBhvr additive="base">
                                        <p:cTn id="185" dur="500"/>
                                        <p:tgtEl>
                                          <p:spTgt spid="2537"/>
                                        </p:tgtEl>
                                        <p:attrNameLst>
                                          <p:attrName>ppt_h</p:attrName>
                                        </p:attrNameLst>
                                      </p:cBhvr>
                                      <p:tavLst>
                                        <p:tav tm="0">
                                          <p:val>
                                            <p:strVal val="0"/>
                                          </p:val>
                                        </p:tav>
                                        <p:tav tm="100000">
                                          <p:val>
                                            <p:strVal val="#ppt_h"/>
                                          </p:val>
                                        </p:tav>
                                      </p:tavLst>
                                    </p:anim>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nodeType="clickEffect">
                                  <p:stCondLst>
                                    <p:cond delay="0"/>
                                  </p:stCondLst>
                                  <p:childTnLst>
                                    <p:set>
                                      <p:cBhvr>
                                        <p:cTn id="189" dur="1" fill="hold">
                                          <p:stCondLst>
                                            <p:cond delay="0"/>
                                          </p:stCondLst>
                                        </p:cTn>
                                        <p:tgtEl>
                                          <p:spTgt spid="2541"/>
                                        </p:tgtEl>
                                        <p:attrNameLst>
                                          <p:attrName>style.visibility</p:attrName>
                                        </p:attrNameLst>
                                      </p:cBhvr>
                                      <p:to>
                                        <p:strVal val="visible"/>
                                      </p:to>
                                    </p:set>
                                    <p:animEffect transition="in" filter="fade">
                                      <p:cBhvr>
                                        <p:cTn id="190" dur="2000"/>
                                        <p:tgtEl>
                                          <p:spTgt spid="2541"/>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nodeType="clickEffect">
                                  <p:stCondLst>
                                    <p:cond delay="0"/>
                                  </p:stCondLst>
                                  <p:childTnLst>
                                    <p:set>
                                      <p:cBhvr>
                                        <p:cTn id="194" dur="1" fill="hold">
                                          <p:stCondLst>
                                            <p:cond delay="0"/>
                                          </p:stCondLst>
                                        </p:cTn>
                                        <p:tgtEl>
                                          <p:spTgt spid="2536"/>
                                        </p:tgtEl>
                                        <p:attrNameLst>
                                          <p:attrName>style.visibility</p:attrName>
                                        </p:attrNameLst>
                                      </p:cBhvr>
                                      <p:to>
                                        <p:strVal val="visible"/>
                                      </p:to>
                                    </p:set>
                                    <p:animEffect transition="in" filter="fade">
                                      <p:cBhvr>
                                        <p:cTn id="195" dur="500"/>
                                        <p:tgtEl>
                                          <p:spTgt spid="2536"/>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nodeType="clickEffect">
                                  <p:stCondLst>
                                    <p:cond delay="0"/>
                                  </p:stCondLst>
                                  <p:childTnLst>
                                    <p:set>
                                      <p:cBhvr>
                                        <p:cTn id="199" dur="1" fill="hold">
                                          <p:stCondLst>
                                            <p:cond delay="0"/>
                                          </p:stCondLst>
                                        </p:cTn>
                                        <p:tgtEl>
                                          <p:spTgt spid="2511"/>
                                        </p:tgtEl>
                                        <p:attrNameLst>
                                          <p:attrName>style.visibility</p:attrName>
                                        </p:attrNameLst>
                                      </p:cBhvr>
                                      <p:to>
                                        <p:strVal val="visible"/>
                                      </p:to>
                                    </p:set>
                                    <p:animEffect transition="in" filter="fade">
                                      <p:cBhvr>
                                        <p:cTn id="200" dur="1000"/>
                                        <p:tgtEl>
                                          <p:spTgt spid="2511"/>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2515"/>
                                        </p:tgtEl>
                                        <p:attrNameLst>
                                          <p:attrName>style.visibility</p:attrName>
                                        </p:attrNameLst>
                                      </p:cBhvr>
                                      <p:to>
                                        <p:strVal val="visible"/>
                                      </p:to>
                                    </p:set>
                                    <p:animEffect transition="in" filter="fade">
                                      <p:cBhvr>
                                        <p:cTn id="205" dur="2000"/>
                                        <p:tgtEl>
                                          <p:spTgt spid="2515"/>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nodeType="clickEffect">
                                  <p:stCondLst>
                                    <p:cond delay="0"/>
                                  </p:stCondLst>
                                  <p:childTnLst>
                                    <p:set>
                                      <p:cBhvr>
                                        <p:cTn id="209" dur="1" fill="hold">
                                          <p:stCondLst>
                                            <p:cond delay="0"/>
                                          </p:stCondLst>
                                        </p:cTn>
                                        <p:tgtEl>
                                          <p:spTgt spid="2512"/>
                                        </p:tgtEl>
                                        <p:attrNameLst>
                                          <p:attrName>style.visibility</p:attrName>
                                        </p:attrNameLst>
                                      </p:cBhvr>
                                      <p:to>
                                        <p:strVal val="visible"/>
                                      </p:to>
                                    </p:set>
                                    <p:animEffect transition="in" filter="fade">
                                      <p:cBhvr>
                                        <p:cTn id="210" dur="500"/>
                                        <p:tgtEl>
                                          <p:spTgt spid="2512"/>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nodeType="clickEffect">
                                  <p:stCondLst>
                                    <p:cond delay="0"/>
                                  </p:stCondLst>
                                  <p:childTnLst>
                                    <p:set>
                                      <p:cBhvr>
                                        <p:cTn id="214" dur="1" fill="hold">
                                          <p:stCondLst>
                                            <p:cond delay="0"/>
                                          </p:stCondLst>
                                        </p:cTn>
                                        <p:tgtEl>
                                          <p:spTgt spid="2514"/>
                                        </p:tgtEl>
                                        <p:attrNameLst>
                                          <p:attrName>style.visibility</p:attrName>
                                        </p:attrNameLst>
                                      </p:cBhvr>
                                      <p:to>
                                        <p:strVal val="visible"/>
                                      </p:to>
                                    </p:set>
                                    <p:animEffect transition="in" filter="fade">
                                      <p:cBhvr>
                                        <p:cTn id="215" dur="500"/>
                                        <p:tgtEl>
                                          <p:spTgt spid="2514"/>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2518"/>
                                        </p:tgtEl>
                                        <p:attrNameLst>
                                          <p:attrName>style.visibility</p:attrName>
                                        </p:attrNameLst>
                                      </p:cBhvr>
                                      <p:to>
                                        <p:strVal val="visible"/>
                                      </p:to>
                                    </p:set>
                                    <p:animEffect transition="in" filter="fade">
                                      <p:cBhvr>
                                        <p:cTn id="220" dur="500"/>
                                        <p:tgtEl>
                                          <p:spTgt spid="2518"/>
                                        </p:tgtEl>
                                      </p:cBhvr>
                                    </p:animEffect>
                                  </p:childTnLst>
                                </p:cTn>
                              </p:par>
                            </p:childTnLst>
                          </p:cTn>
                        </p:par>
                        <p:par>
                          <p:cTn id="221" fill="hold">
                            <p:stCondLst>
                              <p:cond delay="500"/>
                            </p:stCondLst>
                            <p:childTnLst>
                              <p:par>
                                <p:cTn id="222" presetID="10" presetClass="entr" presetSubtype="0" fill="hold" nodeType="afterEffect">
                                  <p:stCondLst>
                                    <p:cond delay="0"/>
                                  </p:stCondLst>
                                  <p:childTnLst>
                                    <p:set>
                                      <p:cBhvr>
                                        <p:cTn id="223" dur="1" fill="hold">
                                          <p:stCondLst>
                                            <p:cond delay="0"/>
                                          </p:stCondLst>
                                        </p:cTn>
                                        <p:tgtEl>
                                          <p:spTgt spid="2519"/>
                                        </p:tgtEl>
                                        <p:attrNameLst>
                                          <p:attrName>style.visibility</p:attrName>
                                        </p:attrNameLst>
                                      </p:cBhvr>
                                      <p:to>
                                        <p:strVal val="visible"/>
                                      </p:to>
                                    </p:set>
                                    <p:animEffect transition="in" filter="fade">
                                      <p:cBhvr>
                                        <p:cTn id="224" dur="500"/>
                                        <p:tgtEl>
                                          <p:spTgt spid="2519"/>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nodeType="clickEffect">
                                  <p:stCondLst>
                                    <p:cond delay="0"/>
                                  </p:stCondLst>
                                  <p:childTnLst>
                                    <p:set>
                                      <p:cBhvr>
                                        <p:cTn id="228" dur="1" fill="hold">
                                          <p:stCondLst>
                                            <p:cond delay="0"/>
                                          </p:stCondLst>
                                        </p:cTn>
                                        <p:tgtEl>
                                          <p:spTgt spid="2523"/>
                                        </p:tgtEl>
                                        <p:attrNameLst>
                                          <p:attrName>style.visibility</p:attrName>
                                        </p:attrNameLst>
                                      </p:cBhvr>
                                      <p:to>
                                        <p:strVal val="visible"/>
                                      </p:to>
                                    </p:set>
                                    <p:animEffect transition="in" filter="fade">
                                      <p:cBhvr>
                                        <p:cTn id="229" dur="2000"/>
                                        <p:tgtEl>
                                          <p:spTgt spid="2523"/>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nodeType="clickEffect">
                                  <p:stCondLst>
                                    <p:cond delay="0"/>
                                  </p:stCondLst>
                                  <p:childTnLst>
                                    <p:set>
                                      <p:cBhvr>
                                        <p:cTn id="233" dur="1" fill="hold">
                                          <p:stCondLst>
                                            <p:cond delay="0"/>
                                          </p:stCondLst>
                                        </p:cTn>
                                        <p:tgtEl>
                                          <p:spTgt spid="2522"/>
                                        </p:tgtEl>
                                        <p:attrNameLst>
                                          <p:attrName>style.visibility</p:attrName>
                                        </p:attrNameLst>
                                      </p:cBhvr>
                                      <p:to>
                                        <p:strVal val="visible"/>
                                      </p:to>
                                    </p:set>
                                    <p:animEffect transition="in" filter="fade">
                                      <p:cBhvr>
                                        <p:cTn id="234" dur="500"/>
                                        <p:tgtEl>
                                          <p:spTgt spid="2522"/>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nodeType="clickEffect">
                                  <p:stCondLst>
                                    <p:cond delay="0"/>
                                  </p:stCondLst>
                                  <p:childTnLst>
                                    <p:set>
                                      <p:cBhvr>
                                        <p:cTn id="238" dur="1" fill="hold">
                                          <p:stCondLst>
                                            <p:cond delay="0"/>
                                          </p:stCondLst>
                                        </p:cTn>
                                        <p:tgtEl>
                                          <p:spTgt spid="2521"/>
                                        </p:tgtEl>
                                        <p:attrNameLst>
                                          <p:attrName>style.visibility</p:attrName>
                                        </p:attrNameLst>
                                      </p:cBhvr>
                                      <p:to>
                                        <p:strVal val="visible"/>
                                      </p:to>
                                    </p:set>
                                    <p:animEffect transition="in" filter="fade">
                                      <p:cBhvr>
                                        <p:cTn id="239" dur="500"/>
                                        <p:tgtEl>
                                          <p:spTgt spid="2521"/>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nodeType="clickEffect">
                                  <p:stCondLst>
                                    <p:cond delay="0"/>
                                  </p:stCondLst>
                                  <p:childTnLst>
                                    <p:set>
                                      <p:cBhvr>
                                        <p:cTn id="243" dur="1" fill="hold">
                                          <p:stCondLst>
                                            <p:cond delay="0"/>
                                          </p:stCondLst>
                                        </p:cTn>
                                        <p:tgtEl>
                                          <p:spTgt spid="2520"/>
                                        </p:tgtEl>
                                        <p:attrNameLst>
                                          <p:attrName>style.visibility</p:attrName>
                                        </p:attrNameLst>
                                      </p:cBhvr>
                                      <p:to>
                                        <p:strVal val="visible"/>
                                      </p:to>
                                    </p:set>
                                    <p:animEffect transition="in" filter="fade">
                                      <p:cBhvr>
                                        <p:cTn id="244" dur="500"/>
                                        <p:tgtEl>
                                          <p:spTgt spid="2520"/>
                                        </p:tgtEl>
                                      </p:cBhvr>
                                    </p:animEffect>
                                  </p:childTnLst>
                                </p:cTn>
                              </p:par>
                            </p:childTnLst>
                          </p:cTn>
                        </p:par>
                        <p:par>
                          <p:cTn id="245" fill="hold">
                            <p:stCondLst>
                              <p:cond delay="500"/>
                            </p:stCondLst>
                            <p:childTnLst>
                              <p:par>
                                <p:cTn id="246" presetID="10" presetClass="entr" presetSubtype="0" fill="hold" nodeType="afterEffect">
                                  <p:stCondLst>
                                    <p:cond delay="0"/>
                                  </p:stCondLst>
                                  <p:childTnLst>
                                    <p:set>
                                      <p:cBhvr>
                                        <p:cTn id="247" dur="1" fill="hold">
                                          <p:stCondLst>
                                            <p:cond delay="0"/>
                                          </p:stCondLst>
                                        </p:cTn>
                                        <p:tgtEl>
                                          <p:spTgt spid="2526"/>
                                        </p:tgtEl>
                                        <p:attrNameLst>
                                          <p:attrName>style.visibility</p:attrName>
                                        </p:attrNameLst>
                                      </p:cBhvr>
                                      <p:to>
                                        <p:strVal val="visible"/>
                                      </p:to>
                                    </p:set>
                                    <p:animEffect transition="in" filter="fade">
                                      <p:cBhvr>
                                        <p:cTn id="248" dur="500"/>
                                        <p:tgtEl>
                                          <p:spTgt spid="2526"/>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ntr" presetSubtype="0" fill="hold" nodeType="clickEffect">
                                  <p:stCondLst>
                                    <p:cond delay="0"/>
                                  </p:stCondLst>
                                  <p:childTnLst>
                                    <p:set>
                                      <p:cBhvr>
                                        <p:cTn id="252" dur="1" fill="hold">
                                          <p:stCondLst>
                                            <p:cond delay="0"/>
                                          </p:stCondLst>
                                        </p:cTn>
                                        <p:tgtEl>
                                          <p:spTgt spid="2560"/>
                                        </p:tgtEl>
                                        <p:attrNameLst>
                                          <p:attrName>style.visibility</p:attrName>
                                        </p:attrNameLst>
                                      </p:cBhvr>
                                      <p:to>
                                        <p:strVal val="visible"/>
                                      </p:to>
                                    </p:set>
                                    <p:animEffect transition="in" filter="fade">
                                      <p:cBhvr>
                                        <p:cTn id="253" dur="2000"/>
                                        <p:tgtEl>
                                          <p:spTgt spid="2560"/>
                                        </p:tgtEl>
                                      </p:cBhvr>
                                    </p:animEffect>
                                  </p:childTnLst>
                                </p:cTn>
                              </p:par>
                            </p:childTnLst>
                          </p:cTn>
                        </p:par>
                      </p:childTnLst>
                    </p:cTn>
                  </p:par>
                  <p:par>
                    <p:cTn id="254" fill="hold">
                      <p:stCondLst>
                        <p:cond delay="indefinite"/>
                      </p:stCondLst>
                      <p:childTnLst>
                        <p:par>
                          <p:cTn id="255" fill="hold">
                            <p:stCondLst>
                              <p:cond delay="0"/>
                            </p:stCondLst>
                            <p:childTnLst>
                              <p:par>
                                <p:cTn id="256" presetID="10" presetClass="exit" presetSubtype="0" fill="hold" nodeType="clickEffect">
                                  <p:stCondLst>
                                    <p:cond delay="0"/>
                                  </p:stCondLst>
                                  <p:childTnLst>
                                    <p:animEffect transition="out" filter="fade">
                                      <p:cBhvr>
                                        <p:cTn id="257" dur="1000"/>
                                        <p:tgtEl>
                                          <p:spTgt spid="2535"/>
                                        </p:tgtEl>
                                      </p:cBhvr>
                                    </p:animEffect>
                                    <p:set>
                                      <p:cBhvr>
                                        <p:cTn id="258" dur="1" fill="hold">
                                          <p:stCondLst>
                                            <p:cond delay="1000"/>
                                          </p:stCondLst>
                                        </p:cTn>
                                        <p:tgtEl>
                                          <p:spTgt spid="2535"/>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2528"/>
                                        </p:tgtEl>
                                      </p:cBhvr>
                                    </p:animEffect>
                                    <p:set>
                                      <p:cBhvr>
                                        <p:cTn id="261" dur="1" fill="hold">
                                          <p:stCondLst>
                                            <p:cond delay="500"/>
                                          </p:stCondLst>
                                        </p:cTn>
                                        <p:tgtEl>
                                          <p:spTgt spid="2528"/>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2534"/>
                                        </p:tgtEl>
                                      </p:cBhvr>
                                    </p:animEffect>
                                    <p:set>
                                      <p:cBhvr>
                                        <p:cTn id="264" dur="1" fill="hold">
                                          <p:stCondLst>
                                            <p:cond delay="500"/>
                                          </p:stCondLst>
                                        </p:cTn>
                                        <p:tgtEl>
                                          <p:spTgt spid="2534"/>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2536"/>
                                        </p:tgtEl>
                                      </p:cBhvr>
                                    </p:animEffect>
                                    <p:set>
                                      <p:cBhvr>
                                        <p:cTn id="267" dur="1" fill="hold">
                                          <p:stCondLst>
                                            <p:cond delay="500"/>
                                          </p:stCondLst>
                                        </p:cTn>
                                        <p:tgtEl>
                                          <p:spTgt spid="2536"/>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2537"/>
                                        </p:tgtEl>
                                      </p:cBhvr>
                                    </p:animEffect>
                                    <p:set>
                                      <p:cBhvr>
                                        <p:cTn id="270" dur="1" fill="hold">
                                          <p:stCondLst>
                                            <p:cond delay="500"/>
                                          </p:stCondLst>
                                        </p:cTn>
                                        <p:tgtEl>
                                          <p:spTgt spid="2537"/>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2541"/>
                                        </p:tgtEl>
                                      </p:cBhvr>
                                    </p:animEffect>
                                    <p:set>
                                      <p:cBhvr>
                                        <p:cTn id="273" dur="1" fill="hold">
                                          <p:stCondLst>
                                            <p:cond delay="500"/>
                                          </p:stCondLst>
                                        </p:cTn>
                                        <p:tgtEl>
                                          <p:spTgt spid="2541"/>
                                        </p:tgtEl>
                                        <p:attrNameLst>
                                          <p:attrName>style.visibility</p:attrName>
                                        </p:attrNameLst>
                                      </p:cBhvr>
                                      <p:to>
                                        <p:strVal val="hidden"/>
                                      </p:to>
                                    </p:set>
                                  </p:childTnLst>
                                </p:cTn>
                              </p:par>
                            </p:childTnLst>
                          </p:cTn>
                        </p:par>
                      </p:childTnLst>
                    </p:cTn>
                  </p:par>
                  <p:par>
                    <p:cTn id="274" fill="hold">
                      <p:stCondLst>
                        <p:cond delay="indefinite"/>
                      </p:stCondLst>
                      <p:childTnLst>
                        <p:par>
                          <p:cTn id="275" fill="hold">
                            <p:stCondLst>
                              <p:cond delay="0"/>
                            </p:stCondLst>
                            <p:childTnLst>
                              <p:par>
                                <p:cTn id="276" presetID="10" presetClass="entr" presetSubtype="0" fill="hold" nodeType="clickEffect">
                                  <p:stCondLst>
                                    <p:cond delay="0"/>
                                  </p:stCondLst>
                                  <p:childTnLst>
                                    <p:set>
                                      <p:cBhvr>
                                        <p:cTn id="277" dur="1" fill="hold">
                                          <p:stCondLst>
                                            <p:cond delay="0"/>
                                          </p:stCondLst>
                                        </p:cTn>
                                        <p:tgtEl>
                                          <p:spTgt spid="2559"/>
                                        </p:tgtEl>
                                        <p:attrNameLst>
                                          <p:attrName>style.visibility</p:attrName>
                                        </p:attrNameLst>
                                      </p:cBhvr>
                                      <p:to>
                                        <p:strVal val="visible"/>
                                      </p:to>
                                    </p:set>
                                    <p:animEffect transition="in" filter="fade">
                                      <p:cBhvr>
                                        <p:cTn id="278" dur="500"/>
                                        <p:tgtEl>
                                          <p:spTgt spid="2559"/>
                                        </p:tgtEl>
                                      </p:cBhvr>
                                    </p:animEffect>
                                  </p:childTnLst>
                                </p:cTn>
                              </p:par>
                            </p:childTnLst>
                          </p:cTn>
                        </p:par>
                      </p:childTnLst>
                    </p:cTn>
                  </p:par>
                  <p:par>
                    <p:cTn id="279" fill="hold">
                      <p:stCondLst>
                        <p:cond delay="indefinite"/>
                      </p:stCondLst>
                      <p:childTnLst>
                        <p:par>
                          <p:cTn id="280" fill="hold">
                            <p:stCondLst>
                              <p:cond delay="0"/>
                            </p:stCondLst>
                            <p:childTnLst>
                              <p:par>
                                <p:cTn id="281" presetID="10" presetClass="entr" presetSubtype="0" fill="hold" nodeType="clickEffect">
                                  <p:stCondLst>
                                    <p:cond delay="0"/>
                                  </p:stCondLst>
                                  <p:childTnLst>
                                    <p:set>
                                      <p:cBhvr>
                                        <p:cTn id="282" dur="1" fill="hold">
                                          <p:stCondLst>
                                            <p:cond delay="0"/>
                                          </p:stCondLst>
                                        </p:cTn>
                                        <p:tgtEl>
                                          <p:spTgt spid="2455"/>
                                        </p:tgtEl>
                                        <p:attrNameLst>
                                          <p:attrName>style.visibility</p:attrName>
                                        </p:attrNameLst>
                                      </p:cBhvr>
                                      <p:to>
                                        <p:strVal val="visible"/>
                                      </p:to>
                                    </p:set>
                                    <p:animEffect transition="in" filter="fade">
                                      <p:cBhvr>
                                        <p:cTn id="283" dur="500"/>
                                        <p:tgtEl>
                                          <p:spTgt spid="2455"/>
                                        </p:tgtEl>
                                      </p:cBhvr>
                                    </p:animEffect>
                                  </p:childTnLst>
                                </p:cTn>
                              </p:par>
                            </p:childTnLst>
                          </p:cTn>
                        </p:par>
                      </p:childTnLst>
                    </p:cTn>
                  </p:par>
                  <p:par>
                    <p:cTn id="284" fill="hold">
                      <p:stCondLst>
                        <p:cond delay="indefinite"/>
                      </p:stCondLst>
                      <p:childTnLst>
                        <p:par>
                          <p:cTn id="285" fill="hold">
                            <p:stCondLst>
                              <p:cond delay="0"/>
                            </p:stCondLst>
                            <p:childTnLst>
                              <p:par>
                                <p:cTn id="286" presetID="10" presetClass="entr" presetSubtype="0" fill="hold" nodeType="clickEffect">
                                  <p:stCondLst>
                                    <p:cond delay="0"/>
                                  </p:stCondLst>
                                  <p:childTnLst>
                                    <p:set>
                                      <p:cBhvr>
                                        <p:cTn id="287" dur="1" fill="hold">
                                          <p:stCondLst>
                                            <p:cond delay="0"/>
                                          </p:stCondLst>
                                        </p:cTn>
                                        <p:tgtEl>
                                          <p:spTgt spid="2585"/>
                                        </p:tgtEl>
                                        <p:attrNameLst>
                                          <p:attrName>style.visibility</p:attrName>
                                        </p:attrNameLst>
                                      </p:cBhvr>
                                      <p:to>
                                        <p:strVal val="visible"/>
                                      </p:to>
                                    </p:set>
                                    <p:animEffect transition="in" filter="fade">
                                      <p:cBhvr>
                                        <p:cTn id="288" dur="500"/>
                                        <p:tgtEl>
                                          <p:spTgt spid="2585"/>
                                        </p:tgtEl>
                                      </p:cBhvr>
                                    </p:animEffect>
                                  </p:childTnLst>
                                </p:cTn>
                              </p:par>
                            </p:childTnLst>
                          </p:cTn>
                        </p:par>
                        <p:par>
                          <p:cTn id="289" fill="hold">
                            <p:stCondLst>
                              <p:cond delay="500"/>
                            </p:stCondLst>
                            <p:childTnLst>
                              <p:par>
                                <p:cTn id="290" presetID="10" presetClass="entr" presetSubtype="0" fill="hold" nodeType="afterEffect">
                                  <p:stCondLst>
                                    <p:cond delay="0"/>
                                  </p:stCondLst>
                                  <p:childTnLst>
                                    <p:set>
                                      <p:cBhvr>
                                        <p:cTn id="291" dur="1" fill="hold">
                                          <p:stCondLst>
                                            <p:cond delay="0"/>
                                          </p:stCondLst>
                                        </p:cTn>
                                        <p:tgtEl>
                                          <p:spTgt spid="2563"/>
                                        </p:tgtEl>
                                        <p:attrNameLst>
                                          <p:attrName>style.visibility</p:attrName>
                                        </p:attrNameLst>
                                      </p:cBhvr>
                                      <p:to>
                                        <p:strVal val="visible"/>
                                      </p:to>
                                    </p:set>
                                    <p:animEffect transition="in" filter="fade">
                                      <p:cBhvr>
                                        <p:cTn id="292" dur="500"/>
                                        <p:tgtEl>
                                          <p:spTgt spid="2563"/>
                                        </p:tgtEl>
                                      </p:cBhvr>
                                    </p:animEffect>
                                  </p:childTnLst>
                                </p:cTn>
                              </p:par>
                            </p:childTnLst>
                          </p:cTn>
                        </p:par>
                      </p:childTnLst>
                    </p:cTn>
                  </p:par>
                  <p:par>
                    <p:cTn id="293" fill="hold">
                      <p:stCondLst>
                        <p:cond delay="indefinite"/>
                      </p:stCondLst>
                      <p:childTnLst>
                        <p:par>
                          <p:cTn id="294" fill="hold">
                            <p:stCondLst>
                              <p:cond delay="0"/>
                            </p:stCondLst>
                            <p:childTnLst>
                              <p:par>
                                <p:cTn id="295" presetID="10" presetClass="entr" presetSubtype="0" fill="hold" nodeType="clickEffect">
                                  <p:stCondLst>
                                    <p:cond delay="0"/>
                                  </p:stCondLst>
                                  <p:childTnLst>
                                    <p:set>
                                      <p:cBhvr>
                                        <p:cTn id="296" dur="1" fill="hold">
                                          <p:stCondLst>
                                            <p:cond delay="0"/>
                                          </p:stCondLst>
                                        </p:cTn>
                                        <p:tgtEl>
                                          <p:spTgt spid="2567"/>
                                        </p:tgtEl>
                                        <p:attrNameLst>
                                          <p:attrName>style.visibility</p:attrName>
                                        </p:attrNameLst>
                                      </p:cBhvr>
                                      <p:to>
                                        <p:strVal val="visible"/>
                                      </p:to>
                                    </p:set>
                                    <p:animEffect transition="in" filter="fade">
                                      <p:cBhvr>
                                        <p:cTn id="297" dur="2000"/>
                                        <p:tgtEl>
                                          <p:spTgt spid="2567"/>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2566"/>
                                        </p:tgtEl>
                                        <p:attrNameLst>
                                          <p:attrName>style.visibility</p:attrName>
                                        </p:attrNameLst>
                                      </p:cBhvr>
                                      <p:to>
                                        <p:strVal val="visible"/>
                                      </p:to>
                                    </p:set>
                                    <p:animEffect transition="in" filter="fade">
                                      <p:cBhvr>
                                        <p:cTn id="302" dur="500"/>
                                        <p:tgtEl>
                                          <p:spTgt spid="2566"/>
                                        </p:tgtEl>
                                      </p:cBhvr>
                                    </p:animEffect>
                                  </p:childTnLst>
                                </p:cTn>
                              </p:par>
                            </p:childTnLst>
                          </p:cTn>
                        </p:par>
                      </p:childTnLst>
                    </p:cTn>
                  </p:par>
                  <p:par>
                    <p:cTn id="303" fill="hold">
                      <p:stCondLst>
                        <p:cond delay="indefinite"/>
                      </p:stCondLst>
                      <p:childTnLst>
                        <p:par>
                          <p:cTn id="304" fill="hold">
                            <p:stCondLst>
                              <p:cond delay="0"/>
                            </p:stCondLst>
                            <p:childTnLst>
                              <p:par>
                                <p:cTn id="305" presetID="10" presetClass="entr" presetSubtype="0" fill="hold" nodeType="clickEffect">
                                  <p:stCondLst>
                                    <p:cond delay="0"/>
                                  </p:stCondLst>
                                  <p:childTnLst>
                                    <p:set>
                                      <p:cBhvr>
                                        <p:cTn id="306" dur="1" fill="hold">
                                          <p:stCondLst>
                                            <p:cond delay="0"/>
                                          </p:stCondLst>
                                        </p:cTn>
                                        <p:tgtEl>
                                          <p:spTgt spid="2589"/>
                                        </p:tgtEl>
                                        <p:attrNameLst>
                                          <p:attrName>style.visibility</p:attrName>
                                        </p:attrNameLst>
                                      </p:cBhvr>
                                      <p:to>
                                        <p:strVal val="visible"/>
                                      </p:to>
                                    </p:set>
                                    <p:animEffect transition="in" filter="fade">
                                      <p:cBhvr>
                                        <p:cTn id="307" dur="500"/>
                                        <p:tgtEl>
                                          <p:spTgt spid="2589"/>
                                        </p:tgtEl>
                                      </p:cBhvr>
                                    </p:animEffect>
                                  </p:childTnLst>
                                </p:cTn>
                              </p:par>
                            </p:childTnLst>
                          </p:cTn>
                        </p:par>
                      </p:childTnLst>
                    </p:cTn>
                  </p:par>
                  <p:par>
                    <p:cTn id="308" fill="hold">
                      <p:stCondLst>
                        <p:cond delay="indefinite"/>
                      </p:stCondLst>
                      <p:childTnLst>
                        <p:par>
                          <p:cTn id="309" fill="hold">
                            <p:stCondLst>
                              <p:cond delay="0"/>
                            </p:stCondLst>
                            <p:childTnLst>
                              <p:par>
                                <p:cTn id="310" presetID="10" presetClass="entr" presetSubtype="0" fill="hold" nodeType="clickEffect">
                                  <p:stCondLst>
                                    <p:cond delay="0"/>
                                  </p:stCondLst>
                                  <p:childTnLst>
                                    <p:set>
                                      <p:cBhvr>
                                        <p:cTn id="311" dur="1" fill="hold">
                                          <p:stCondLst>
                                            <p:cond delay="0"/>
                                          </p:stCondLst>
                                        </p:cTn>
                                        <p:tgtEl>
                                          <p:spTgt spid="2565"/>
                                        </p:tgtEl>
                                        <p:attrNameLst>
                                          <p:attrName>style.visibility</p:attrName>
                                        </p:attrNameLst>
                                      </p:cBhvr>
                                      <p:to>
                                        <p:strVal val="visible"/>
                                      </p:to>
                                    </p:set>
                                    <p:animEffect transition="in" filter="fade">
                                      <p:cBhvr>
                                        <p:cTn id="312" dur="500"/>
                                        <p:tgtEl>
                                          <p:spTgt spid="2565"/>
                                        </p:tgtEl>
                                      </p:cBhvr>
                                    </p:animEffect>
                                  </p:childTnLst>
                                </p:cTn>
                              </p:par>
                            </p:childTnLst>
                          </p:cTn>
                        </p:par>
                      </p:childTnLst>
                    </p:cTn>
                  </p:par>
                  <p:par>
                    <p:cTn id="313" fill="hold">
                      <p:stCondLst>
                        <p:cond delay="indefinite"/>
                      </p:stCondLst>
                      <p:childTnLst>
                        <p:par>
                          <p:cTn id="314" fill="hold">
                            <p:stCondLst>
                              <p:cond delay="0"/>
                            </p:stCondLst>
                            <p:childTnLst>
                              <p:par>
                                <p:cTn id="315" presetID="10" presetClass="entr" presetSubtype="0" fill="hold" nodeType="clickEffect">
                                  <p:stCondLst>
                                    <p:cond delay="0"/>
                                  </p:stCondLst>
                                  <p:childTnLst>
                                    <p:set>
                                      <p:cBhvr>
                                        <p:cTn id="316" dur="1" fill="hold">
                                          <p:stCondLst>
                                            <p:cond delay="0"/>
                                          </p:stCondLst>
                                        </p:cTn>
                                        <p:tgtEl>
                                          <p:spTgt spid="2456"/>
                                        </p:tgtEl>
                                        <p:attrNameLst>
                                          <p:attrName>style.visibility</p:attrName>
                                        </p:attrNameLst>
                                      </p:cBhvr>
                                      <p:to>
                                        <p:strVal val="visible"/>
                                      </p:to>
                                    </p:set>
                                    <p:animEffect transition="in" filter="fade">
                                      <p:cBhvr>
                                        <p:cTn id="317" dur="500"/>
                                        <p:tgtEl>
                                          <p:spTgt spid="2456"/>
                                        </p:tgtEl>
                                      </p:cBhvr>
                                    </p:animEffect>
                                  </p:childTnLst>
                                </p:cTn>
                              </p:par>
                              <p:par>
                                <p:cTn id="318" presetID="10" presetClass="exit" presetSubtype="0" fill="hold" nodeType="withEffect">
                                  <p:stCondLst>
                                    <p:cond delay="0"/>
                                  </p:stCondLst>
                                  <p:childTnLst>
                                    <p:animEffect transition="out" filter="fade">
                                      <p:cBhvr>
                                        <p:cTn id="319" dur="500"/>
                                        <p:tgtEl>
                                          <p:spTgt spid="2455"/>
                                        </p:tgtEl>
                                      </p:cBhvr>
                                    </p:animEffect>
                                    <p:set>
                                      <p:cBhvr>
                                        <p:cTn id="320" dur="1" fill="hold">
                                          <p:stCondLst>
                                            <p:cond delay="500"/>
                                          </p:stCondLst>
                                        </p:cTn>
                                        <p:tgtEl>
                                          <p:spTgt spid="2455"/>
                                        </p:tgtEl>
                                        <p:attrNameLst>
                                          <p:attrName>style.visibility</p:attrName>
                                        </p:attrNameLst>
                                      </p:cBhvr>
                                      <p:to>
                                        <p:strVal val="hidden"/>
                                      </p:to>
                                    </p:set>
                                  </p:childTnLst>
                                </p:cTn>
                              </p:par>
                            </p:childTnLst>
                          </p:cTn>
                        </p:par>
                      </p:childTnLst>
                    </p:cTn>
                  </p:par>
                  <p:par>
                    <p:cTn id="321" fill="hold">
                      <p:stCondLst>
                        <p:cond delay="indefinite"/>
                      </p:stCondLst>
                      <p:childTnLst>
                        <p:par>
                          <p:cTn id="322" fill="hold">
                            <p:stCondLst>
                              <p:cond delay="0"/>
                            </p:stCondLst>
                            <p:childTnLst>
                              <p:par>
                                <p:cTn id="323" presetID="10" presetClass="entr" presetSubtype="0" fill="hold" nodeType="clickEffect">
                                  <p:stCondLst>
                                    <p:cond delay="0"/>
                                  </p:stCondLst>
                                  <p:childTnLst>
                                    <p:set>
                                      <p:cBhvr>
                                        <p:cTn id="324" dur="1" fill="hold">
                                          <p:stCondLst>
                                            <p:cond delay="0"/>
                                          </p:stCondLst>
                                        </p:cTn>
                                        <p:tgtEl>
                                          <p:spTgt spid="2564"/>
                                        </p:tgtEl>
                                        <p:attrNameLst>
                                          <p:attrName>style.visibility</p:attrName>
                                        </p:attrNameLst>
                                      </p:cBhvr>
                                      <p:to>
                                        <p:strVal val="visible"/>
                                      </p:to>
                                    </p:set>
                                    <p:animEffect transition="in" filter="fade">
                                      <p:cBhvr>
                                        <p:cTn id="325" dur="500"/>
                                        <p:tgtEl>
                                          <p:spTgt spid="2564"/>
                                        </p:tgtEl>
                                      </p:cBhvr>
                                    </p:animEffect>
                                  </p:childTnLst>
                                </p:cTn>
                              </p:par>
                            </p:childTnLst>
                          </p:cTn>
                        </p:par>
                        <p:par>
                          <p:cTn id="326" fill="hold">
                            <p:stCondLst>
                              <p:cond delay="500"/>
                            </p:stCondLst>
                            <p:childTnLst>
                              <p:par>
                                <p:cTn id="327" presetID="10" presetClass="entr" presetSubtype="0" fill="hold" nodeType="afterEffect">
                                  <p:stCondLst>
                                    <p:cond delay="0"/>
                                  </p:stCondLst>
                                  <p:childTnLst>
                                    <p:set>
                                      <p:cBhvr>
                                        <p:cTn id="328" dur="1" fill="hold">
                                          <p:stCondLst>
                                            <p:cond delay="0"/>
                                          </p:stCondLst>
                                        </p:cTn>
                                        <p:tgtEl>
                                          <p:spTgt spid="2570"/>
                                        </p:tgtEl>
                                        <p:attrNameLst>
                                          <p:attrName>style.visibility</p:attrName>
                                        </p:attrNameLst>
                                      </p:cBhvr>
                                      <p:to>
                                        <p:strVal val="visible"/>
                                      </p:to>
                                    </p:set>
                                    <p:animEffect transition="in" filter="fade">
                                      <p:cBhvr>
                                        <p:cTn id="329" dur="500"/>
                                        <p:tgtEl>
                                          <p:spTgt spid="2570"/>
                                        </p:tgtEl>
                                      </p:cBhvr>
                                    </p:animEffect>
                                  </p:childTnLst>
                                </p:cTn>
                              </p:par>
                            </p:childTnLst>
                          </p:cTn>
                        </p:par>
                      </p:childTnLst>
                    </p:cTn>
                  </p:par>
                  <p:par>
                    <p:cTn id="330" fill="hold">
                      <p:stCondLst>
                        <p:cond delay="indefinite"/>
                      </p:stCondLst>
                      <p:childTnLst>
                        <p:par>
                          <p:cTn id="331" fill="hold">
                            <p:stCondLst>
                              <p:cond delay="0"/>
                            </p:stCondLst>
                            <p:childTnLst>
                              <p:par>
                                <p:cTn id="332" presetID="10" presetClass="entr" presetSubtype="0" fill="hold" nodeType="clickEffect">
                                  <p:stCondLst>
                                    <p:cond delay="0"/>
                                  </p:stCondLst>
                                  <p:childTnLst>
                                    <p:set>
                                      <p:cBhvr>
                                        <p:cTn id="333" dur="1" fill="hold">
                                          <p:stCondLst>
                                            <p:cond delay="0"/>
                                          </p:stCondLst>
                                        </p:cTn>
                                        <p:tgtEl>
                                          <p:spTgt spid="2513"/>
                                        </p:tgtEl>
                                        <p:attrNameLst>
                                          <p:attrName>style.visibility</p:attrName>
                                        </p:attrNameLst>
                                      </p:cBhvr>
                                      <p:to>
                                        <p:strVal val="visible"/>
                                      </p:to>
                                    </p:set>
                                    <p:animEffect transition="in" filter="fade">
                                      <p:cBhvr>
                                        <p:cTn id="334" dur="500"/>
                                        <p:tgtEl>
                                          <p:spTgt spid="2513"/>
                                        </p:tgtEl>
                                      </p:cBhvr>
                                    </p:animEffect>
                                  </p:childTnLst>
                                </p:cTn>
                              </p:par>
                            </p:childTnLst>
                          </p:cTn>
                        </p:par>
                      </p:childTnLst>
                    </p:cTn>
                  </p:par>
                  <p:par>
                    <p:cTn id="335" fill="hold">
                      <p:stCondLst>
                        <p:cond delay="indefinite"/>
                      </p:stCondLst>
                      <p:childTnLst>
                        <p:par>
                          <p:cTn id="336" fill="hold">
                            <p:stCondLst>
                              <p:cond delay="0"/>
                            </p:stCondLst>
                            <p:childTnLst>
                              <p:par>
                                <p:cTn id="337" presetID="23" presetClass="entr" presetSubtype="16" fill="hold" nodeType="clickEffect">
                                  <p:stCondLst>
                                    <p:cond delay="0"/>
                                  </p:stCondLst>
                                  <p:childTnLst>
                                    <p:set>
                                      <p:cBhvr>
                                        <p:cTn id="338" dur="1" fill="hold">
                                          <p:stCondLst>
                                            <p:cond delay="0"/>
                                          </p:stCondLst>
                                        </p:cTn>
                                        <p:tgtEl>
                                          <p:spTgt spid="2586"/>
                                        </p:tgtEl>
                                        <p:attrNameLst>
                                          <p:attrName>style.visibility</p:attrName>
                                        </p:attrNameLst>
                                      </p:cBhvr>
                                      <p:to>
                                        <p:strVal val="visible"/>
                                      </p:to>
                                    </p:set>
                                    <p:anim calcmode="lin" valueType="num">
                                      <p:cBhvr additive="base">
                                        <p:cTn id="339" dur="500"/>
                                        <p:tgtEl>
                                          <p:spTgt spid="2586"/>
                                        </p:tgtEl>
                                        <p:attrNameLst>
                                          <p:attrName>ppt_w</p:attrName>
                                        </p:attrNameLst>
                                      </p:cBhvr>
                                      <p:tavLst>
                                        <p:tav tm="0">
                                          <p:val>
                                            <p:strVal val="0"/>
                                          </p:val>
                                        </p:tav>
                                        <p:tav tm="100000">
                                          <p:val>
                                            <p:strVal val="#ppt_w"/>
                                          </p:val>
                                        </p:tav>
                                      </p:tavLst>
                                    </p:anim>
                                    <p:anim calcmode="lin" valueType="num">
                                      <p:cBhvr additive="base">
                                        <p:cTn id="340" dur="500"/>
                                        <p:tgtEl>
                                          <p:spTgt spid="2586"/>
                                        </p:tgtEl>
                                        <p:attrNameLst>
                                          <p:attrName>ppt_h</p:attrName>
                                        </p:attrNameLst>
                                      </p:cBhvr>
                                      <p:tavLst>
                                        <p:tav tm="0">
                                          <p:val>
                                            <p:strVal val="0"/>
                                          </p:val>
                                        </p:tav>
                                        <p:tav tm="100000">
                                          <p:val>
                                            <p:strVal val="#ppt_h"/>
                                          </p:val>
                                        </p:tav>
                                      </p:tavLst>
                                    </p:anim>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nodeType="clickEffect">
                                  <p:stCondLst>
                                    <p:cond delay="0"/>
                                  </p:stCondLst>
                                  <p:childTnLst>
                                    <p:set>
                                      <p:cBhvr>
                                        <p:cTn id="344" dur="1" fill="hold">
                                          <p:stCondLst>
                                            <p:cond delay="0"/>
                                          </p:stCondLst>
                                        </p:cTn>
                                        <p:tgtEl>
                                          <p:spTgt spid="2558"/>
                                        </p:tgtEl>
                                        <p:attrNameLst>
                                          <p:attrName>style.visibility</p:attrName>
                                        </p:attrNameLst>
                                      </p:cBhvr>
                                      <p:to>
                                        <p:strVal val="visible"/>
                                      </p:to>
                                    </p:set>
                                    <p:animEffect transition="in" filter="fade">
                                      <p:cBhvr>
                                        <p:cTn id="345" dur="1000"/>
                                        <p:tgtEl>
                                          <p:spTgt spid="2558"/>
                                        </p:tgtEl>
                                      </p:cBhvr>
                                    </p:animEffect>
                                  </p:childTnLst>
                                </p:cTn>
                              </p:par>
                            </p:childTnLst>
                          </p:cTn>
                        </p:par>
                      </p:childTnLst>
                    </p:cTn>
                  </p:par>
                  <p:par>
                    <p:cTn id="346" fill="hold">
                      <p:stCondLst>
                        <p:cond delay="indefinite"/>
                      </p:stCondLst>
                      <p:childTnLst>
                        <p:par>
                          <p:cTn id="347" fill="hold">
                            <p:stCondLst>
                              <p:cond delay="0"/>
                            </p:stCondLst>
                            <p:childTnLst>
                              <p:par>
                                <p:cTn id="348" presetID="10" presetClass="entr" presetSubtype="0" fill="hold" nodeType="clickEffect">
                                  <p:stCondLst>
                                    <p:cond delay="0"/>
                                  </p:stCondLst>
                                  <p:childTnLst>
                                    <p:set>
                                      <p:cBhvr>
                                        <p:cTn id="349" dur="1" fill="hold">
                                          <p:stCondLst>
                                            <p:cond delay="0"/>
                                          </p:stCondLst>
                                        </p:cTn>
                                        <p:tgtEl>
                                          <p:spTgt spid="2542"/>
                                        </p:tgtEl>
                                        <p:attrNameLst>
                                          <p:attrName>style.visibility</p:attrName>
                                        </p:attrNameLst>
                                      </p:cBhvr>
                                      <p:to>
                                        <p:strVal val="visible"/>
                                      </p:to>
                                    </p:set>
                                    <p:animEffect transition="in" filter="fade">
                                      <p:cBhvr>
                                        <p:cTn id="350" dur="1000"/>
                                        <p:tgtEl>
                                          <p:spTgt spid="2542"/>
                                        </p:tgtEl>
                                      </p:cBhvr>
                                    </p:animEffect>
                                  </p:childTnLst>
                                </p:cTn>
                              </p:par>
                            </p:childTnLst>
                          </p:cTn>
                        </p:par>
                      </p:childTnLst>
                    </p:cTn>
                  </p:par>
                  <p:par>
                    <p:cTn id="351" fill="hold">
                      <p:stCondLst>
                        <p:cond delay="indefinite"/>
                      </p:stCondLst>
                      <p:childTnLst>
                        <p:par>
                          <p:cTn id="352" fill="hold">
                            <p:stCondLst>
                              <p:cond delay="0"/>
                            </p:stCondLst>
                            <p:childTnLst>
                              <p:par>
                                <p:cTn id="353" presetID="10" presetClass="entr" presetSubtype="0" fill="hold" nodeType="clickEffect">
                                  <p:stCondLst>
                                    <p:cond delay="0"/>
                                  </p:stCondLst>
                                  <p:childTnLst>
                                    <p:set>
                                      <p:cBhvr>
                                        <p:cTn id="354" dur="1" fill="hold">
                                          <p:stCondLst>
                                            <p:cond delay="0"/>
                                          </p:stCondLst>
                                        </p:cTn>
                                        <p:tgtEl>
                                          <p:spTgt spid="2546"/>
                                        </p:tgtEl>
                                        <p:attrNameLst>
                                          <p:attrName>style.visibility</p:attrName>
                                        </p:attrNameLst>
                                      </p:cBhvr>
                                      <p:to>
                                        <p:strVal val="visible"/>
                                      </p:to>
                                    </p:set>
                                    <p:animEffect transition="in" filter="fade">
                                      <p:cBhvr>
                                        <p:cTn id="355" dur="2000"/>
                                        <p:tgtEl>
                                          <p:spTgt spid="2546"/>
                                        </p:tgtEl>
                                      </p:cBhvr>
                                    </p:animEffect>
                                  </p:childTnLst>
                                </p:cTn>
                              </p:par>
                            </p:childTnLst>
                          </p:cTn>
                        </p:par>
                      </p:childTnLst>
                    </p:cTn>
                  </p:par>
                  <p:par>
                    <p:cTn id="356" fill="hold">
                      <p:stCondLst>
                        <p:cond delay="indefinite"/>
                      </p:stCondLst>
                      <p:childTnLst>
                        <p:par>
                          <p:cTn id="357" fill="hold">
                            <p:stCondLst>
                              <p:cond delay="0"/>
                            </p:stCondLst>
                            <p:childTnLst>
                              <p:par>
                                <p:cTn id="358" presetID="10" presetClass="entr" presetSubtype="0" fill="hold" nodeType="clickEffect">
                                  <p:stCondLst>
                                    <p:cond delay="0"/>
                                  </p:stCondLst>
                                  <p:childTnLst>
                                    <p:set>
                                      <p:cBhvr>
                                        <p:cTn id="359" dur="1" fill="hold">
                                          <p:stCondLst>
                                            <p:cond delay="0"/>
                                          </p:stCondLst>
                                        </p:cTn>
                                        <p:tgtEl>
                                          <p:spTgt spid="2543"/>
                                        </p:tgtEl>
                                        <p:attrNameLst>
                                          <p:attrName>style.visibility</p:attrName>
                                        </p:attrNameLst>
                                      </p:cBhvr>
                                      <p:to>
                                        <p:strVal val="visible"/>
                                      </p:to>
                                    </p:set>
                                    <p:animEffect transition="in" filter="fade">
                                      <p:cBhvr>
                                        <p:cTn id="360" dur="500"/>
                                        <p:tgtEl>
                                          <p:spTgt spid="2543"/>
                                        </p:tgtEl>
                                      </p:cBhvr>
                                    </p:animEffect>
                                  </p:childTnLst>
                                </p:cTn>
                              </p:par>
                            </p:childTnLst>
                          </p:cTn>
                        </p:par>
                      </p:childTnLst>
                    </p:cTn>
                  </p:par>
                  <p:par>
                    <p:cTn id="361" fill="hold">
                      <p:stCondLst>
                        <p:cond delay="indefinite"/>
                      </p:stCondLst>
                      <p:childTnLst>
                        <p:par>
                          <p:cTn id="362" fill="hold">
                            <p:stCondLst>
                              <p:cond delay="0"/>
                            </p:stCondLst>
                            <p:childTnLst>
                              <p:par>
                                <p:cTn id="363" presetID="10" presetClass="entr" presetSubtype="0" fill="hold" nodeType="clickEffect">
                                  <p:stCondLst>
                                    <p:cond delay="0"/>
                                  </p:stCondLst>
                                  <p:childTnLst>
                                    <p:set>
                                      <p:cBhvr>
                                        <p:cTn id="364" dur="1" fill="hold">
                                          <p:stCondLst>
                                            <p:cond delay="0"/>
                                          </p:stCondLst>
                                        </p:cTn>
                                        <p:tgtEl>
                                          <p:spTgt spid="2545"/>
                                        </p:tgtEl>
                                        <p:attrNameLst>
                                          <p:attrName>style.visibility</p:attrName>
                                        </p:attrNameLst>
                                      </p:cBhvr>
                                      <p:to>
                                        <p:strVal val="visible"/>
                                      </p:to>
                                    </p:set>
                                    <p:animEffect transition="in" filter="fade">
                                      <p:cBhvr>
                                        <p:cTn id="365" dur="500"/>
                                        <p:tgtEl>
                                          <p:spTgt spid="2545"/>
                                        </p:tgtEl>
                                      </p:cBhvr>
                                    </p:animEffect>
                                  </p:childTnLst>
                                </p:cTn>
                              </p:par>
                            </p:childTnLst>
                          </p:cTn>
                        </p:par>
                      </p:childTnLst>
                    </p:cTn>
                  </p:par>
                  <p:par>
                    <p:cTn id="366" fill="hold">
                      <p:stCondLst>
                        <p:cond delay="indefinite"/>
                      </p:stCondLst>
                      <p:childTnLst>
                        <p:par>
                          <p:cTn id="367" fill="hold">
                            <p:stCondLst>
                              <p:cond delay="0"/>
                            </p:stCondLst>
                            <p:childTnLst>
                              <p:par>
                                <p:cTn id="368" presetID="10" presetClass="entr" presetSubtype="0" fill="hold" nodeType="clickEffect">
                                  <p:stCondLst>
                                    <p:cond delay="0"/>
                                  </p:stCondLst>
                                  <p:childTnLst>
                                    <p:set>
                                      <p:cBhvr>
                                        <p:cTn id="369" dur="1" fill="hold">
                                          <p:stCondLst>
                                            <p:cond delay="0"/>
                                          </p:stCondLst>
                                        </p:cTn>
                                        <p:tgtEl>
                                          <p:spTgt spid="2587"/>
                                        </p:tgtEl>
                                        <p:attrNameLst>
                                          <p:attrName>style.visibility</p:attrName>
                                        </p:attrNameLst>
                                      </p:cBhvr>
                                      <p:to>
                                        <p:strVal val="visible"/>
                                      </p:to>
                                    </p:set>
                                    <p:animEffect transition="in" filter="fade">
                                      <p:cBhvr>
                                        <p:cTn id="370" dur="1000"/>
                                        <p:tgtEl>
                                          <p:spTgt spid="2587"/>
                                        </p:tgtEl>
                                      </p:cBhvr>
                                    </p:animEffect>
                                  </p:childTnLst>
                                </p:cTn>
                              </p:par>
                            </p:childTnLst>
                          </p:cTn>
                        </p:par>
                      </p:childTnLst>
                    </p:cTn>
                  </p:par>
                  <p:par>
                    <p:cTn id="371" fill="hold">
                      <p:stCondLst>
                        <p:cond delay="indefinite"/>
                      </p:stCondLst>
                      <p:childTnLst>
                        <p:par>
                          <p:cTn id="372" fill="hold">
                            <p:stCondLst>
                              <p:cond delay="0"/>
                            </p:stCondLst>
                            <p:childTnLst>
                              <p:par>
                                <p:cTn id="373" presetID="23" presetClass="exit" presetSubtype="32" fill="hold" nodeType="clickEffect">
                                  <p:stCondLst>
                                    <p:cond delay="0"/>
                                  </p:stCondLst>
                                  <p:childTnLst>
                                    <p:anim calcmode="lin" valueType="num">
                                      <p:cBhvr additive="base">
                                        <p:cTn id="374" dur="2000"/>
                                        <p:tgtEl>
                                          <p:spTgt spid="2587"/>
                                        </p:tgtEl>
                                        <p:attrNameLst>
                                          <p:attrName>ppt_w</p:attrName>
                                        </p:attrNameLst>
                                      </p:cBhvr>
                                      <p:tavLst>
                                        <p:tav tm="0">
                                          <p:val>
                                            <p:strVal val="#ppt_w"/>
                                          </p:val>
                                        </p:tav>
                                        <p:tav tm="100000">
                                          <p:val>
                                            <p:strVal val="0"/>
                                          </p:val>
                                        </p:tav>
                                      </p:tavLst>
                                    </p:anim>
                                    <p:anim calcmode="lin" valueType="num">
                                      <p:cBhvr additive="base">
                                        <p:cTn id="375" dur="2000"/>
                                        <p:tgtEl>
                                          <p:spTgt spid="2587"/>
                                        </p:tgtEl>
                                        <p:attrNameLst>
                                          <p:attrName>ppt_h</p:attrName>
                                        </p:attrNameLst>
                                      </p:cBhvr>
                                      <p:tavLst>
                                        <p:tav tm="0">
                                          <p:val>
                                            <p:strVal val="#ppt_h"/>
                                          </p:val>
                                        </p:tav>
                                        <p:tav tm="100000">
                                          <p:val>
                                            <p:strVal val="0"/>
                                          </p:val>
                                        </p:tav>
                                      </p:tavLst>
                                    </p:anim>
                                    <p:set>
                                      <p:cBhvr>
                                        <p:cTn id="376" dur="1" fill="hold">
                                          <p:stCondLst>
                                            <p:cond delay="2000"/>
                                          </p:stCondLst>
                                        </p:cTn>
                                        <p:tgtEl>
                                          <p:spTgt spid="2587"/>
                                        </p:tgtEl>
                                        <p:attrNameLst>
                                          <p:attrName>style.visibility</p:attrName>
                                        </p:attrNameLst>
                                      </p:cBhvr>
                                      <p:to>
                                        <p:strVal val="hidden"/>
                                      </p:to>
                                    </p:set>
                                  </p:childTnLst>
                                </p:cTn>
                              </p:par>
                            </p:childTnLst>
                          </p:cTn>
                        </p:par>
                      </p:childTnLst>
                    </p:cTn>
                  </p:par>
                  <p:par>
                    <p:cTn id="377" fill="hold">
                      <p:stCondLst>
                        <p:cond delay="indefinite"/>
                      </p:stCondLst>
                      <p:childTnLst>
                        <p:par>
                          <p:cTn id="378" fill="hold">
                            <p:stCondLst>
                              <p:cond delay="0"/>
                            </p:stCondLst>
                            <p:childTnLst>
                              <p:par>
                                <p:cTn id="379" presetID="10" presetClass="entr" presetSubtype="0" fill="hold" nodeType="clickEffect">
                                  <p:stCondLst>
                                    <p:cond delay="0"/>
                                  </p:stCondLst>
                                  <p:childTnLst>
                                    <p:set>
                                      <p:cBhvr>
                                        <p:cTn id="380" dur="1" fill="hold">
                                          <p:stCondLst>
                                            <p:cond delay="0"/>
                                          </p:stCondLst>
                                        </p:cTn>
                                        <p:tgtEl>
                                          <p:spTgt spid="2549"/>
                                        </p:tgtEl>
                                        <p:attrNameLst>
                                          <p:attrName>style.visibility</p:attrName>
                                        </p:attrNameLst>
                                      </p:cBhvr>
                                      <p:to>
                                        <p:strVal val="visible"/>
                                      </p:to>
                                    </p:set>
                                    <p:animEffect transition="in" filter="fade">
                                      <p:cBhvr>
                                        <p:cTn id="381" dur="500"/>
                                        <p:tgtEl>
                                          <p:spTgt spid="2549"/>
                                        </p:tgtEl>
                                      </p:cBhvr>
                                    </p:animEffect>
                                  </p:childTnLst>
                                </p:cTn>
                              </p:par>
                            </p:childTnLst>
                          </p:cTn>
                        </p:par>
                        <p:par>
                          <p:cTn id="382" fill="hold">
                            <p:stCondLst>
                              <p:cond delay="500"/>
                            </p:stCondLst>
                            <p:childTnLst>
                              <p:par>
                                <p:cTn id="383" presetID="10" presetClass="entr" presetSubtype="0" fill="hold" nodeType="afterEffect">
                                  <p:stCondLst>
                                    <p:cond delay="0"/>
                                  </p:stCondLst>
                                  <p:childTnLst>
                                    <p:set>
                                      <p:cBhvr>
                                        <p:cTn id="384" dur="1" fill="hold">
                                          <p:stCondLst>
                                            <p:cond delay="0"/>
                                          </p:stCondLst>
                                        </p:cTn>
                                        <p:tgtEl>
                                          <p:spTgt spid="2550"/>
                                        </p:tgtEl>
                                        <p:attrNameLst>
                                          <p:attrName>style.visibility</p:attrName>
                                        </p:attrNameLst>
                                      </p:cBhvr>
                                      <p:to>
                                        <p:strVal val="visible"/>
                                      </p:to>
                                    </p:set>
                                    <p:animEffect transition="in" filter="fade">
                                      <p:cBhvr>
                                        <p:cTn id="385" dur="500"/>
                                        <p:tgtEl>
                                          <p:spTgt spid="2550"/>
                                        </p:tgtEl>
                                      </p:cBhvr>
                                    </p:animEffect>
                                  </p:childTnLst>
                                </p:cTn>
                              </p:par>
                            </p:childTnLst>
                          </p:cTn>
                        </p:par>
                      </p:childTnLst>
                    </p:cTn>
                  </p:par>
                  <p:par>
                    <p:cTn id="386" fill="hold">
                      <p:stCondLst>
                        <p:cond delay="indefinite"/>
                      </p:stCondLst>
                      <p:childTnLst>
                        <p:par>
                          <p:cTn id="387" fill="hold">
                            <p:stCondLst>
                              <p:cond delay="0"/>
                            </p:stCondLst>
                            <p:childTnLst>
                              <p:par>
                                <p:cTn id="388" presetID="10" presetClass="entr" presetSubtype="0" fill="hold" nodeType="clickEffect">
                                  <p:stCondLst>
                                    <p:cond delay="0"/>
                                  </p:stCondLst>
                                  <p:childTnLst>
                                    <p:set>
                                      <p:cBhvr>
                                        <p:cTn id="389" dur="1" fill="hold">
                                          <p:stCondLst>
                                            <p:cond delay="0"/>
                                          </p:stCondLst>
                                        </p:cTn>
                                        <p:tgtEl>
                                          <p:spTgt spid="2554"/>
                                        </p:tgtEl>
                                        <p:attrNameLst>
                                          <p:attrName>style.visibility</p:attrName>
                                        </p:attrNameLst>
                                      </p:cBhvr>
                                      <p:to>
                                        <p:strVal val="visible"/>
                                      </p:to>
                                    </p:set>
                                    <p:animEffect transition="in" filter="fade">
                                      <p:cBhvr>
                                        <p:cTn id="390" dur="2000"/>
                                        <p:tgtEl>
                                          <p:spTgt spid="2554"/>
                                        </p:tgtEl>
                                      </p:cBhvr>
                                    </p:animEffect>
                                  </p:childTnLst>
                                </p:cTn>
                              </p:par>
                            </p:childTnLst>
                          </p:cTn>
                        </p:par>
                      </p:childTnLst>
                    </p:cTn>
                  </p:par>
                  <p:par>
                    <p:cTn id="391" fill="hold">
                      <p:stCondLst>
                        <p:cond delay="indefinite"/>
                      </p:stCondLst>
                      <p:childTnLst>
                        <p:par>
                          <p:cTn id="392" fill="hold">
                            <p:stCondLst>
                              <p:cond delay="0"/>
                            </p:stCondLst>
                            <p:childTnLst>
                              <p:par>
                                <p:cTn id="393" presetID="10" presetClass="entr" presetSubtype="0" fill="hold" nodeType="clickEffect">
                                  <p:stCondLst>
                                    <p:cond delay="0"/>
                                  </p:stCondLst>
                                  <p:childTnLst>
                                    <p:set>
                                      <p:cBhvr>
                                        <p:cTn id="394" dur="1" fill="hold">
                                          <p:stCondLst>
                                            <p:cond delay="0"/>
                                          </p:stCondLst>
                                        </p:cTn>
                                        <p:tgtEl>
                                          <p:spTgt spid="2553"/>
                                        </p:tgtEl>
                                        <p:attrNameLst>
                                          <p:attrName>style.visibility</p:attrName>
                                        </p:attrNameLst>
                                      </p:cBhvr>
                                      <p:to>
                                        <p:strVal val="visible"/>
                                      </p:to>
                                    </p:set>
                                    <p:animEffect transition="in" filter="fade">
                                      <p:cBhvr>
                                        <p:cTn id="395" dur="500"/>
                                        <p:tgtEl>
                                          <p:spTgt spid="2553"/>
                                        </p:tgtEl>
                                      </p:cBhvr>
                                    </p:animEffect>
                                  </p:childTnLst>
                                </p:cTn>
                              </p:par>
                            </p:childTnLst>
                          </p:cTn>
                        </p:par>
                      </p:childTnLst>
                    </p:cTn>
                  </p:par>
                  <p:par>
                    <p:cTn id="396" fill="hold">
                      <p:stCondLst>
                        <p:cond delay="indefinite"/>
                      </p:stCondLst>
                      <p:childTnLst>
                        <p:par>
                          <p:cTn id="397" fill="hold">
                            <p:stCondLst>
                              <p:cond delay="0"/>
                            </p:stCondLst>
                            <p:childTnLst>
                              <p:par>
                                <p:cTn id="398" presetID="10" presetClass="entr" presetSubtype="0" fill="hold" nodeType="clickEffect">
                                  <p:stCondLst>
                                    <p:cond delay="0"/>
                                  </p:stCondLst>
                                  <p:childTnLst>
                                    <p:set>
                                      <p:cBhvr>
                                        <p:cTn id="399" dur="1" fill="hold">
                                          <p:stCondLst>
                                            <p:cond delay="0"/>
                                          </p:stCondLst>
                                        </p:cTn>
                                        <p:tgtEl>
                                          <p:spTgt spid="2552"/>
                                        </p:tgtEl>
                                        <p:attrNameLst>
                                          <p:attrName>style.visibility</p:attrName>
                                        </p:attrNameLst>
                                      </p:cBhvr>
                                      <p:to>
                                        <p:strVal val="visible"/>
                                      </p:to>
                                    </p:set>
                                    <p:animEffect transition="in" filter="fade">
                                      <p:cBhvr>
                                        <p:cTn id="400" dur="500"/>
                                        <p:tgtEl>
                                          <p:spTgt spid="2552"/>
                                        </p:tgtEl>
                                      </p:cBhvr>
                                    </p:animEffect>
                                  </p:childTnLst>
                                </p:cTn>
                              </p:par>
                            </p:childTnLst>
                          </p:cTn>
                        </p:par>
                      </p:childTnLst>
                    </p:cTn>
                  </p:par>
                  <p:par>
                    <p:cTn id="401" fill="hold">
                      <p:stCondLst>
                        <p:cond delay="indefinite"/>
                      </p:stCondLst>
                      <p:childTnLst>
                        <p:par>
                          <p:cTn id="402" fill="hold">
                            <p:stCondLst>
                              <p:cond delay="0"/>
                            </p:stCondLst>
                            <p:childTnLst>
                              <p:par>
                                <p:cTn id="403" presetID="10" presetClass="entr" presetSubtype="0" fill="hold" nodeType="clickEffect">
                                  <p:stCondLst>
                                    <p:cond delay="0"/>
                                  </p:stCondLst>
                                  <p:childTnLst>
                                    <p:set>
                                      <p:cBhvr>
                                        <p:cTn id="404" dur="1" fill="hold">
                                          <p:stCondLst>
                                            <p:cond delay="0"/>
                                          </p:stCondLst>
                                        </p:cTn>
                                        <p:tgtEl>
                                          <p:spTgt spid="2551"/>
                                        </p:tgtEl>
                                        <p:attrNameLst>
                                          <p:attrName>style.visibility</p:attrName>
                                        </p:attrNameLst>
                                      </p:cBhvr>
                                      <p:to>
                                        <p:strVal val="visible"/>
                                      </p:to>
                                    </p:set>
                                    <p:animEffect transition="in" filter="fade">
                                      <p:cBhvr>
                                        <p:cTn id="405" dur="500"/>
                                        <p:tgtEl>
                                          <p:spTgt spid="2551"/>
                                        </p:tgtEl>
                                      </p:cBhvr>
                                    </p:animEffect>
                                  </p:childTnLst>
                                </p:cTn>
                              </p:par>
                            </p:childTnLst>
                          </p:cTn>
                        </p:par>
                        <p:par>
                          <p:cTn id="406" fill="hold">
                            <p:stCondLst>
                              <p:cond delay="500"/>
                            </p:stCondLst>
                            <p:childTnLst>
                              <p:par>
                                <p:cTn id="407" presetID="10" presetClass="entr" presetSubtype="0" fill="hold" nodeType="afterEffect">
                                  <p:stCondLst>
                                    <p:cond delay="0"/>
                                  </p:stCondLst>
                                  <p:childTnLst>
                                    <p:set>
                                      <p:cBhvr>
                                        <p:cTn id="408" dur="1" fill="hold">
                                          <p:stCondLst>
                                            <p:cond delay="0"/>
                                          </p:stCondLst>
                                        </p:cTn>
                                        <p:tgtEl>
                                          <p:spTgt spid="2557"/>
                                        </p:tgtEl>
                                        <p:attrNameLst>
                                          <p:attrName>style.visibility</p:attrName>
                                        </p:attrNameLst>
                                      </p:cBhvr>
                                      <p:to>
                                        <p:strVal val="visible"/>
                                      </p:to>
                                    </p:set>
                                    <p:animEffect transition="in" filter="fade">
                                      <p:cBhvr>
                                        <p:cTn id="409" dur="500"/>
                                        <p:tgtEl>
                                          <p:spTgt spid="2557"/>
                                        </p:tgtEl>
                                      </p:cBhvr>
                                    </p:animEffect>
                                  </p:childTnLst>
                                </p:cTn>
                              </p:par>
                            </p:childTnLst>
                          </p:cTn>
                        </p:par>
                      </p:childTnLst>
                    </p:cTn>
                  </p:par>
                  <p:par>
                    <p:cTn id="410" fill="hold">
                      <p:stCondLst>
                        <p:cond delay="indefinite"/>
                      </p:stCondLst>
                      <p:childTnLst>
                        <p:par>
                          <p:cTn id="411" fill="hold">
                            <p:stCondLst>
                              <p:cond delay="0"/>
                            </p:stCondLst>
                            <p:childTnLst>
                              <p:par>
                                <p:cTn id="412" presetID="10" presetClass="entr" presetSubtype="0" fill="hold" nodeType="clickEffect">
                                  <p:stCondLst>
                                    <p:cond delay="0"/>
                                  </p:stCondLst>
                                  <p:childTnLst>
                                    <p:set>
                                      <p:cBhvr>
                                        <p:cTn id="413" dur="1" fill="hold">
                                          <p:stCondLst>
                                            <p:cond delay="0"/>
                                          </p:stCondLst>
                                        </p:cTn>
                                        <p:tgtEl>
                                          <p:spTgt spid="2573"/>
                                        </p:tgtEl>
                                        <p:attrNameLst>
                                          <p:attrName>style.visibility</p:attrName>
                                        </p:attrNameLst>
                                      </p:cBhvr>
                                      <p:to>
                                        <p:strVal val="visible"/>
                                      </p:to>
                                    </p:set>
                                    <p:animEffect transition="in" filter="fade">
                                      <p:cBhvr>
                                        <p:cTn id="414" dur="2000"/>
                                        <p:tgtEl>
                                          <p:spTgt spid="2573"/>
                                        </p:tgtEl>
                                      </p:cBhvr>
                                    </p:animEffect>
                                  </p:childTnLst>
                                </p:cTn>
                              </p:par>
                            </p:childTnLst>
                          </p:cTn>
                        </p:par>
                      </p:childTnLst>
                    </p:cTn>
                  </p:par>
                  <p:par>
                    <p:cTn id="415" fill="hold">
                      <p:stCondLst>
                        <p:cond delay="indefinite"/>
                      </p:stCondLst>
                      <p:childTnLst>
                        <p:par>
                          <p:cTn id="416" fill="hold">
                            <p:stCondLst>
                              <p:cond delay="0"/>
                            </p:stCondLst>
                            <p:childTnLst>
                              <p:par>
                                <p:cTn id="417" presetID="10" presetClass="entr" presetSubtype="0" fill="hold" nodeType="clickEffect">
                                  <p:stCondLst>
                                    <p:cond delay="0"/>
                                  </p:stCondLst>
                                  <p:childTnLst>
                                    <p:set>
                                      <p:cBhvr>
                                        <p:cTn id="418" dur="1" fill="hold">
                                          <p:stCondLst>
                                            <p:cond delay="0"/>
                                          </p:stCondLst>
                                        </p:cTn>
                                        <p:tgtEl>
                                          <p:spTgt spid="2571"/>
                                        </p:tgtEl>
                                        <p:attrNameLst>
                                          <p:attrName>style.visibility</p:attrName>
                                        </p:attrNameLst>
                                      </p:cBhvr>
                                      <p:to>
                                        <p:strVal val="visible"/>
                                      </p:to>
                                    </p:set>
                                    <p:animEffect transition="in" filter="fade">
                                      <p:cBhvr>
                                        <p:cTn id="419" dur="500"/>
                                        <p:tgtEl>
                                          <p:spTgt spid="2571"/>
                                        </p:tgtEl>
                                      </p:cBhvr>
                                    </p:animEffect>
                                  </p:childTnLst>
                                </p:cTn>
                              </p:par>
                            </p:childTnLst>
                          </p:cTn>
                        </p:par>
                      </p:childTnLst>
                    </p:cTn>
                  </p:par>
                  <p:par>
                    <p:cTn id="420" fill="hold">
                      <p:stCondLst>
                        <p:cond delay="indefinite"/>
                      </p:stCondLst>
                      <p:childTnLst>
                        <p:par>
                          <p:cTn id="421" fill="hold">
                            <p:stCondLst>
                              <p:cond delay="0"/>
                            </p:stCondLst>
                            <p:childTnLst>
                              <p:par>
                                <p:cTn id="422" presetID="10" presetClass="entr" presetSubtype="0" fill="hold" nodeType="clickEffect">
                                  <p:stCondLst>
                                    <p:cond delay="0"/>
                                  </p:stCondLst>
                                  <p:childTnLst>
                                    <p:set>
                                      <p:cBhvr>
                                        <p:cTn id="423" dur="1" fill="hold">
                                          <p:stCondLst>
                                            <p:cond delay="0"/>
                                          </p:stCondLst>
                                        </p:cTn>
                                        <p:tgtEl>
                                          <p:spTgt spid="2572"/>
                                        </p:tgtEl>
                                        <p:attrNameLst>
                                          <p:attrName>style.visibility</p:attrName>
                                        </p:attrNameLst>
                                      </p:cBhvr>
                                      <p:to>
                                        <p:strVal val="visible"/>
                                      </p:to>
                                    </p:set>
                                    <p:animEffect transition="in" filter="fade">
                                      <p:cBhvr>
                                        <p:cTn id="424" dur="500"/>
                                        <p:tgtEl>
                                          <p:spTgt spid="2572"/>
                                        </p:tgtEl>
                                      </p:cBhvr>
                                    </p:animEffect>
                                  </p:childTnLst>
                                </p:cTn>
                              </p:par>
                            </p:childTnLst>
                          </p:cTn>
                        </p:par>
                      </p:childTnLst>
                    </p:cTn>
                  </p:par>
                  <p:par>
                    <p:cTn id="425" fill="hold">
                      <p:stCondLst>
                        <p:cond delay="indefinite"/>
                      </p:stCondLst>
                      <p:childTnLst>
                        <p:par>
                          <p:cTn id="426" fill="hold">
                            <p:stCondLst>
                              <p:cond delay="0"/>
                            </p:stCondLst>
                            <p:childTnLst>
                              <p:par>
                                <p:cTn id="427" presetID="10" presetClass="entr" presetSubtype="0" fill="hold" nodeType="clickEffect">
                                  <p:stCondLst>
                                    <p:cond delay="0"/>
                                  </p:stCondLst>
                                  <p:childTnLst>
                                    <p:set>
                                      <p:cBhvr>
                                        <p:cTn id="428" dur="1" fill="hold">
                                          <p:stCondLst>
                                            <p:cond delay="0"/>
                                          </p:stCondLst>
                                        </p:cTn>
                                        <p:tgtEl>
                                          <p:spTgt spid="2584"/>
                                        </p:tgtEl>
                                        <p:attrNameLst>
                                          <p:attrName>style.visibility</p:attrName>
                                        </p:attrNameLst>
                                      </p:cBhvr>
                                      <p:to>
                                        <p:strVal val="visible"/>
                                      </p:to>
                                    </p:set>
                                    <p:animEffect transition="in" filter="fade">
                                      <p:cBhvr>
                                        <p:cTn id="429" dur="500"/>
                                        <p:tgtEl>
                                          <p:spTgt spid="2584"/>
                                        </p:tgtEl>
                                      </p:cBhvr>
                                    </p:animEffect>
                                  </p:childTnLst>
                                </p:cTn>
                              </p:par>
                            </p:childTnLst>
                          </p:cTn>
                        </p:par>
                        <p:par>
                          <p:cTn id="430" fill="hold">
                            <p:stCondLst>
                              <p:cond delay="500"/>
                            </p:stCondLst>
                            <p:childTnLst>
                              <p:par>
                                <p:cTn id="431" presetID="10" presetClass="entr" presetSubtype="0" fill="hold" nodeType="afterEffect">
                                  <p:stCondLst>
                                    <p:cond delay="0"/>
                                  </p:stCondLst>
                                  <p:childTnLst>
                                    <p:set>
                                      <p:cBhvr>
                                        <p:cTn id="432" dur="1" fill="hold">
                                          <p:stCondLst>
                                            <p:cond delay="0"/>
                                          </p:stCondLst>
                                        </p:cTn>
                                        <p:tgtEl>
                                          <p:spTgt spid="2576"/>
                                        </p:tgtEl>
                                        <p:attrNameLst>
                                          <p:attrName>style.visibility</p:attrName>
                                        </p:attrNameLst>
                                      </p:cBhvr>
                                      <p:to>
                                        <p:strVal val="visible"/>
                                      </p:to>
                                    </p:set>
                                    <p:animEffect transition="in" filter="fade">
                                      <p:cBhvr>
                                        <p:cTn id="433" dur="500"/>
                                        <p:tgtEl>
                                          <p:spTgt spid="2576"/>
                                        </p:tgtEl>
                                      </p:cBhvr>
                                    </p:animEffect>
                                  </p:childTnLst>
                                </p:cTn>
                              </p:par>
                            </p:childTnLst>
                          </p:cTn>
                        </p:par>
                      </p:childTnLst>
                    </p:cTn>
                  </p:par>
                  <p:par>
                    <p:cTn id="434" fill="hold">
                      <p:stCondLst>
                        <p:cond delay="indefinite"/>
                      </p:stCondLst>
                      <p:childTnLst>
                        <p:par>
                          <p:cTn id="435" fill="hold">
                            <p:stCondLst>
                              <p:cond delay="0"/>
                            </p:stCondLst>
                            <p:childTnLst>
                              <p:par>
                                <p:cTn id="436" presetID="10" presetClass="entr" presetSubtype="0" fill="hold" nodeType="clickEffect">
                                  <p:stCondLst>
                                    <p:cond delay="0"/>
                                  </p:stCondLst>
                                  <p:childTnLst>
                                    <p:set>
                                      <p:cBhvr>
                                        <p:cTn id="437" dur="1" fill="hold">
                                          <p:stCondLst>
                                            <p:cond delay="0"/>
                                          </p:stCondLst>
                                        </p:cTn>
                                        <p:tgtEl>
                                          <p:spTgt spid="2580"/>
                                        </p:tgtEl>
                                        <p:attrNameLst>
                                          <p:attrName>style.visibility</p:attrName>
                                        </p:attrNameLst>
                                      </p:cBhvr>
                                      <p:to>
                                        <p:strVal val="visible"/>
                                      </p:to>
                                    </p:set>
                                    <p:animEffect transition="in" filter="fade">
                                      <p:cBhvr>
                                        <p:cTn id="438" dur="2000"/>
                                        <p:tgtEl>
                                          <p:spTgt spid="2580"/>
                                        </p:tgtEl>
                                      </p:cBhvr>
                                    </p:animEffect>
                                  </p:childTnLst>
                                </p:cTn>
                              </p:par>
                            </p:childTnLst>
                          </p:cTn>
                        </p:par>
                      </p:childTnLst>
                    </p:cTn>
                  </p:par>
                  <p:par>
                    <p:cTn id="439" fill="hold">
                      <p:stCondLst>
                        <p:cond delay="indefinite"/>
                      </p:stCondLst>
                      <p:childTnLst>
                        <p:par>
                          <p:cTn id="440" fill="hold">
                            <p:stCondLst>
                              <p:cond delay="0"/>
                            </p:stCondLst>
                            <p:childTnLst>
                              <p:par>
                                <p:cTn id="441" presetID="10" presetClass="entr" presetSubtype="0" fill="hold" nodeType="clickEffect">
                                  <p:stCondLst>
                                    <p:cond delay="0"/>
                                  </p:stCondLst>
                                  <p:childTnLst>
                                    <p:set>
                                      <p:cBhvr>
                                        <p:cTn id="442" dur="1" fill="hold">
                                          <p:stCondLst>
                                            <p:cond delay="0"/>
                                          </p:stCondLst>
                                        </p:cTn>
                                        <p:tgtEl>
                                          <p:spTgt spid="2579"/>
                                        </p:tgtEl>
                                        <p:attrNameLst>
                                          <p:attrName>style.visibility</p:attrName>
                                        </p:attrNameLst>
                                      </p:cBhvr>
                                      <p:to>
                                        <p:strVal val="visible"/>
                                      </p:to>
                                    </p:set>
                                    <p:animEffect transition="in" filter="fade">
                                      <p:cBhvr>
                                        <p:cTn id="443" dur="500"/>
                                        <p:tgtEl>
                                          <p:spTgt spid="2579"/>
                                        </p:tgtEl>
                                      </p:cBhvr>
                                    </p:animEffect>
                                  </p:childTnLst>
                                </p:cTn>
                              </p:par>
                            </p:childTnLst>
                          </p:cTn>
                        </p:par>
                      </p:childTnLst>
                    </p:cTn>
                  </p:par>
                  <p:par>
                    <p:cTn id="444" fill="hold">
                      <p:stCondLst>
                        <p:cond delay="indefinite"/>
                      </p:stCondLst>
                      <p:childTnLst>
                        <p:par>
                          <p:cTn id="445" fill="hold">
                            <p:stCondLst>
                              <p:cond delay="0"/>
                            </p:stCondLst>
                            <p:childTnLst>
                              <p:par>
                                <p:cTn id="446" presetID="10" presetClass="entr" presetSubtype="0" fill="hold" nodeType="clickEffect">
                                  <p:stCondLst>
                                    <p:cond delay="0"/>
                                  </p:stCondLst>
                                  <p:childTnLst>
                                    <p:set>
                                      <p:cBhvr>
                                        <p:cTn id="447" dur="1" fill="hold">
                                          <p:stCondLst>
                                            <p:cond delay="0"/>
                                          </p:stCondLst>
                                        </p:cTn>
                                        <p:tgtEl>
                                          <p:spTgt spid="2578"/>
                                        </p:tgtEl>
                                        <p:attrNameLst>
                                          <p:attrName>style.visibility</p:attrName>
                                        </p:attrNameLst>
                                      </p:cBhvr>
                                      <p:to>
                                        <p:strVal val="visible"/>
                                      </p:to>
                                    </p:set>
                                    <p:animEffect transition="in" filter="fade">
                                      <p:cBhvr>
                                        <p:cTn id="448" dur="500"/>
                                        <p:tgtEl>
                                          <p:spTgt spid="2578"/>
                                        </p:tgtEl>
                                      </p:cBhvr>
                                    </p:animEffect>
                                  </p:childTnLst>
                                </p:cTn>
                              </p:par>
                            </p:childTnLst>
                          </p:cTn>
                        </p:par>
                      </p:childTnLst>
                    </p:cTn>
                  </p:par>
                  <p:par>
                    <p:cTn id="449" fill="hold">
                      <p:stCondLst>
                        <p:cond delay="indefinite"/>
                      </p:stCondLst>
                      <p:childTnLst>
                        <p:par>
                          <p:cTn id="450" fill="hold">
                            <p:stCondLst>
                              <p:cond delay="0"/>
                            </p:stCondLst>
                            <p:childTnLst>
                              <p:par>
                                <p:cTn id="451" presetID="10" presetClass="entr" presetSubtype="0" fill="hold" nodeType="clickEffect">
                                  <p:stCondLst>
                                    <p:cond delay="0"/>
                                  </p:stCondLst>
                                  <p:childTnLst>
                                    <p:set>
                                      <p:cBhvr>
                                        <p:cTn id="452" dur="1" fill="hold">
                                          <p:stCondLst>
                                            <p:cond delay="0"/>
                                          </p:stCondLst>
                                        </p:cTn>
                                        <p:tgtEl>
                                          <p:spTgt spid="2577"/>
                                        </p:tgtEl>
                                        <p:attrNameLst>
                                          <p:attrName>style.visibility</p:attrName>
                                        </p:attrNameLst>
                                      </p:cBhvr>
                                      <p:to>
                                        <p:strVal val="visible"/>
                                      </p:to>
                                    </p:set>
                                    <p:animEffect transition="in" filter="fade">
                                      <p:cBhvr>
                                        <p:cTn id="453" dur="500"/>
                                        <p:tgtEl>
                                          <p:spTgt spid="2577"/>
                                        </p:tgtEl>
                                      </p:cBhvr>
                                    </p:animEffect>
                                  </p:childTnLst>
                                </p:cTn>
                              </p:par>
                            </p:childTnLst>
                          </p:cTn>
                        </p:par>
                        <p:par>
                          <p:cTn id="454" fill="hold">
                            <p:stCondLst>
                              <p:cond delay="500"/>
                            </p:stCondLst>
                            <p:childTnLst>
                              <p:par>
                                <p:cTn id="455" presetID="10" presetClass="entr" presetSubtype="0" fill="hold" nodeType="afterEffect">
                                  <p:stCondLst>
                                    <p:cond delay="0"/>
                                  </p:stCondLst>
                                  <p:childTnLst>
                                    <p:set>
                                      <p:cBhvr>
                                        <p:cTn id="456" dur="1" fill="hold">
                                          <p:stCondLst>
                                            <p:cond delay="0"/>
                                          </p:stCondLst>
                                        </p:cTn>
                                        <p:tgtEl>
                                          <p:spTgt spid="2583"/>
                                        </p:tgtEl>
                                        <p:attrNameLst>
                                          <p:attrName>style.visibility</p:attrName>
                                        </p:attrNameLst>
                                      </p:cBhvr>
                                      <p:to>
                                        <p:strVal val="visible"/>
                                      </p:to>
                                    </p:set>
                                    <p:animEffect transition="in" filter="fade">
                                      <p:cBhvr>
                                        <p:cTn id="457" dur="500"/>
                                        <p:tgtEl>
                                          <p:spTgt spid="2583"/>
                                        </p:tgtEl>
                                      </p:cBhvr>
                                    </p:animEffect>
                                  </p:childTnLst>
                                </p:cTn>
                              </p:par>
                            </p:childTnLst>
                          </p:cTn>
                        </p:par>
                      </p:childTnLst>
                    </p:cTn>
                  </p:par>
                  <p:par>
                    <p:cTn id="458" fill="hold">
                      <p:stCondLst>
                        <p:cond delay="indefinite"/>
                      </p:stCondLst>
                      <p:childTnLst>
                        <p:par>
                          <p:cTn id="459" fill="hold">
                            <p:stCondLst>
                              <p:cond delay="0"/>
                            </p:stCondLst>
                            <p:childTnLst>
                              <p:par>
                                <p:cTn id="460" presetID="10" presetClass="entr" presetSubtype="0" fill="hold" nodeType="clickEffect">
                                  <p:stCondLst>
                                    <p:cond delay="0"/>
                                  </p:stCondLst>
                                  <p:childTnLst>
                                    <p:set>
                                      <p:cBhvr>
                                        <p:cTn id="461" dur="1" fill="hold">
                                          <p:stCondLst>
                                            <p:cond delay="0"/>
                                          </p:stCondLst>
                                        </p:cTn>
                                        <p:tgtEl>
                                          <p:spTgt spid="2544"/>
                                        </p:tgtEl>
                                        <p:attrNameLst>
                                          <p:attrName>style.visibility</p:attrName>
                                        </p:attrNameLst>
                                      </p:cBhvr>
                                      <p:to>
                                        <p:strVal val="visible"/>
                                      </p:to>
                                    </p:set>
                                    <p:animEffect transition="in" filter="fade">
                                      <p:cBhvr>
                                        <p:cTn id="462" dur="500"/>
                                        <p:tgtEl>
                                          <p:spTgt spid="2544"/>
                                        </p:tgtEl>
                                      </p:cBhvr>
                                    </p:animEffect>
                                  </p:childTnLst>
                                </p:cTn>
                              </p:par>
                            </p:childTnLst>
                          </p:cTn>
                        </p:par>
                      </p:childTnLst>
                    </p:cTn>
                  </p:par>
                  <p:par>
                    <p:cTn id="463" fill="hold">
                      <p:stCondLst>
                        <p:cond delay="indefinite"/>
                      </p:stCondLst>
                      <p:childTnLst>
                        <p:par>
                          <p:cTn id="464" fill="hold">
                            <p:stCondLst>
                              <p:cond delay="0"/>
                            </p:stCondLst>
                            <p:childTnLst>
                              <p:par>
                                <p:cTn id="465" presetID="10" presetClass="entr" presetSubtype="0" fill="hold" nodeType="clickEffect">
                                  <p:stCondLst>
                                    <p:cond delay="0"/>
                                  </p:stCondLst>
                                  <p:childTnLst>
                                    <p:set>
                                      <p:cBhvr>
                                        <p:cTn id="466" dur="1" fill="hold">
                                          <p:stCondLst>
                                            <p:cond delay="0"/>
                                          </p:stCondLst>
                                        </p:cTn>
                                        <p:tgtEl>
                                          <p:spTgt spid="2588"/>
                                        </p:tgtEl>
                                        <p:attrNameLst>
                                          <p:attrName>style.visibility</p:attrName>
                                        </p:attrNameLst>
                                      </p:cBhvr>
                                      <p:to>
                                        <p:strVal val="visible"/>
                                      </p:to>
                                    </p:set>
                                    <p:animEffect transition="in" filter="fade">
                                      <p:cBhvr>
                                        <p:cTn id="467" dur="500"/>
                                        <p:tgtEl>
                                          <p:spTgt spid="2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597"/>
        <p:cNvGrpSpPr/>
        <p:nvPr/>
      </p:nvGrpSpPr>
      <p:grpSpPr>
        <a:xfrm>
          <a:off x="0" y="0"/>
          <a:ext cx="0" cy="0"/>
          <a:chOff x="0" y="0"/>
          <a:chExt cx="0" cy="0"/>
        </a:xfrm>
      </p:grpSpPr>
      <p:sp>
        <p:nvSpPr>
          <p:cNvPr id="2598" name="Shape 25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Limiting Reactants</a:t>
            </a:r>
          </a:p>
        </p:txBody>
      </p:sp>
      <p:sp>
        <p:nvSpPr>
          <p:cNvPr id="2599" name="Shape 2599">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00" name="Shape 2600"/>
          <p:cNvSpPr/>
          <p:nvPr/>
        </p:nvSpPr>
        <p:spPr>
          <a:xfrm>
            <a:off x="304800" y="5562600"/>
            <a:ext cx="8610599" cy="13715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0" i="0" u="none" strike="noStrike" cap="none">
                <a:solidFill>
                  <a:schemeClr val="lt1"/>
                </a:solidFill>
                <a:latin typeface="Arial"/>
                <a:ea typeface="Arial"/>
                <a:cs typeface="Arial"/>
                <a:sym typeface="Arial"/>
              </a:rPr>
              <a:t>Caution: this stuff is difficult to follow at first.</a:t>
            </a:r>
          </a:p>
          <a:p>
            <a:pPr marL="0" marR="0" lvl="0" indent="0" algn="ctr" rtl="0">
              <a:spcBef>
                <a:spcPts val="640"/>
              </a:spcBef>
              <a:spcAft>
                <a:spcPts val="0"/>
              </a:spcAft>
              <a:buSzPct val="25000"/>
              <a:buNone/>
            </a:pPr>
            <a:r>
              <a:rPr lang="en-US" sz="3200" b="0" i="0" u="none" strike="noStrike" cap="none">
                <a:solidFill>
                  <a:schemeClr val="lt1"/>
                </a:solidFill>
                <a:latin typeface="Arial"/>
                <a:ea typeface="Arial"/>
                <a:cs typeface="Arial"/>
                <a:sym typeface="Arial"/>
              </a:rPr>
              <a:t>Be patient.</a:t>
            </a:r>
          </a:p>
        </p:txBody>
      </p:sp>
      <p:pic>
        <p:nvPicPr>
          <p:cNvPr id="2601" name="Shape 2601" descr="SGNRD079"/>
          <p:cNvPicPr preferRelativeResize="0"/>
          <p:nvPr/>
        </p:nvPicPr>
        <p:blipFill rotWithShape="1">
          <a:blip r:embed="rId4">
            <a:alphaModFix/>
          </a:blip>
          <a:srcRect/>
          <a:stretch/>
        </p:blipFill>
        <p:spPr>
          <a:xfrm>
            <a:off x="2743200" y="1524000"/>
            <a:ext cx="3352799" cy="33527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0">
                                            <p:txEl>
                                              <p:pRg st="0" end="0"/>
                                            </p:txEl>
                                          </p:spTgt>
                                        </p:tgtEl>
                                        <p:attrNameLst>
                                          <p:attrName>style.visibility</p:attrName>
                                        </p:attrNameLst>
                                      </p:cBhvr>
                                      <p:to>
                                        <p:strVal val="visible"/>
                                      </p:to>
                                    </p:set>
                                    <p:animEffect transition="in" filter="fade">
                                      <p:cBhvr>
                                        <p:cTn id="7" dur="500"/>
                                        <p:tgtEl>
                                          <p:spTgt spid="26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00">
                                            <p:txEl>
                                              <p:pRg st="1" end="1"/>
                                            </p:txEl>
                                          </p:spTgt>
                                        </p:tgtEl>
                                        <p:attrNameLst>
                                          <p:attrName>style.visibility</p:attrName>
                                        </p:attrNameLst>
                                      </p:cBhvr>
                                      <p:to>
                                        <p:strVal val="visible"/>
                                      </p:to>
                                    </p:set>
                                    <p:animEffect transition="in" filter="fade">
                                      <p:cBhvr>
                                        <p:cTn id="12" dur="500"/>
                                        <p:tgtEl>
                                          <p:spTgt spid="26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06"/>
        <p:cNvGrpSpPr/>
        <p:nvPr/>
      </p:nvGrpSpPr>
      <p:grpSpPr>
        <a:xfrm>
          <a:off x="0" y="0"/>
          <a:ext cx="0" cy="0"/>
          <a:chOff x="0" y="0"/>
          <a:chExt cx="0" cy="0"/>
        </a:xfrm>
      </p:grpSpPr>
      <p:grpSp>
        <p:nvGrpSpPr>
          <p:cNvPr id="2607" name="Shape 2607"/>
          <p:cNvGrpSpPr/>
          <p:nvPr/>
        </p:nvGrpSpPr>
        <p:grpSpPr>
          <a:xfrm>
            <a:off x="357187" y="2035175"/>
            <a:ext cx="2097087" cy="3036887"/>
            <a:chOff x="-3" y="0"/>
            <a:chExt cx="1153" cy="1668"/>
          </a:xfrm>
        </p:grpSpPr>
        <p:pic>
          <p:nvPicPr>
            <p:cNvPr id="2608" name="Shape 2608" descr="car_body"/>
            <p:cNvPicPr preferRelativeResize="0"/>
            <p:nvPr/>
          </p:nvPicPr>
          <p:blipFill rotWithShape="1">
            <a:blip r:embed="rId3">
              <a:alphaModFix/>
            </a:blip>
            <a:srcRect/>
            <a:stretch/>
          </p:blipFill>
          <p:spPr>
            <a:xfrm>
              <a:off x="23" y="21"/>
              <a:ext cx="526" cy="420"/>
            </a:xfrm>
            <a:prstGeom prst="rect">
              <a:avLst/>
            </a:prstGeom>
            <a:noFill/>
            <a:ln>
              <a:noFill/>
            </a:ln>
          </p:spPr>
        </p:pic>
        <p:pic>
          <p:nvPicPr>
            <p:cNvPr id="2609" name="Shape 2609" descr="car_body"/>
            <p:cNvPicPr preferRelativeResize="0"/>
            <p:nvPr/>
          </p:nvPicPr>
          <p:blipFill rotWithShape="1">
            <a:blip r:embed="rId3">
              <a:alphaModFix/>
            </a:blip>
            <a:srcRect/>
            <a:stretch/>
          </p:blipFill>
          <p:spPr>
            <a:xfrm>
              <a:off x="9" y="430"/>
              <a:ext cx="526" cy="420"/>
            </a:xfrm>
            <a:prstGeom prst="rect">
              <a:avLst/>
            </a:prstGeom>
            <a:noFill/>
            <a:ln>
              <a:noFill/>
            </a:ln>
          </p:spPr>
        </p:pic>
        <p:pic>
          <p:nvPicPr>
            <p:cNvPr id="2610" name="Shape 2610" descr="car_body"/>
            <p:cNvPicPr preferRelativeResize="0"/>
            <p:nvPr/>
          </p:nvPicPr>
          <p:blipFill rotWithShape="1">
            <a:blip r:embed="rId3">
              <a:alphaModFix/>
            </a:blip>
            <a:srcRect/>
            <a:stretch/>
          </p:blipFill>
          <p:spPr>
            <a:xfrm>
              <a:off x="-3" y="1248"/>
              <a:ext cx="526" cy="420"/>
            </a:xfrm>
            <a:prstGeom prst="rect">
              <a:avLst/>
            </a:prstGeom>
            <a:noFill/>
            <a:ln>
              <a:noFill/>
            </a:ln>
          </p:spPr>
        </p:pic>
        <p:pic>
          <p:nvPicPr>
            <p:cNvPr id="2611" name="Shape 2611" descr="car_body"/>
            <p:cNvPicPr preferRelativeResize="0"/>
            <p:nvPr/>
          </p:nvPicPr>
          <p:blipFill rotWithShape="1">
            <a:blip r:embed="rId3">
              <a:alphaModFix/>
            </a:blip>
            <a:srcRect/>
            <a:stretch/>
          </p:blipFill>
          <p:spPr>
            <a:xfrm>
              <a:off x="0" y="842"/>
              <a:ext cx="526" cy="420"/>
            </a:xfrm>
            <a:prstGeom prst="rect">
              <a:avLst/>
            </a:prstGeom>
            <a:noFill/>
            <a:ln>
              <a:noFill/>
            </a:ln>
          </p:spPr>
        </p:pic>
        <p:pic>
          <p:nvPicPr>
            <p:cNvPr id="2612" name="Shape 2612" descr="car_body"/>
            <p:cNvPicPr preferRelativeResize="0"/>
            <p:nvPr/>
          </p:nvPicPr>
          <p:blipFill rotWithShape="1">
            <a:blip r:embed="rId3">
              <a:alphaModFix/>
            </a:blip>
            <a:srcRect/>
            <a:stretch/>
          </p:blipFill>
          <p:spPr>
            <a:xfrm>
              <a:off x="623" y="0"/>
              <a:ext cx="526" cy="420"/>
            </a:xfrm>
            <a:prstGeom prst="rect">
              <a:avLst/>
            </a:prstGeom>
            <a:noFill/>
            <a:ln>
              <a:noFill/>
            </a:ln>
          </p:spPr>
        </p:pic>
        <p:pic>
          <p:nvPicPr>
            <p:cNvPr id="2613" name="Shape 2613" descr="car_body"/>
            <p:cNvPicPr preferRelativeResize="0"/>
            <p:nvPr/>
          </p:nvPicPr>
          <p:blipFill rotWithShape="1">
            <a:blip r:embed="rId3">
              <a:alphaModFix/>
            </a:blip>
            <a:srcRect/>
            <a:stretch/>
          </p:blipFill>
          <p:spPr>
            <a:xfrm>
              <a:off x="609" y="409"/>
              <a:ext cx="526" cy="420"/>
            </a:xfrm>
            <a:prstGeom prst="rect">
              <a:avLst/>
            </a:prstGeom>
            <a:noFill/>
            <a:ln>
              <a:noFill/>
            </a:ln>
          </p:spPr>
        </p:pic>
        <p:pic>
          <p:nvPicPr>
            <p:cNvPr id="2614" name="Shape 2614" descr="car_body"/>
            <p:cNvPicPr preferRelativeResize="0"/>
            <p:nvPr/>
          </p:nvPicPr>
          <p:blipFill rotWithShape="1">
            <a:blip r:embed="rId3">
              <a:alphaModFix/>
            </a:blip>
            <a:srcRect/>
            <a:stretch/>
          </p:blipFill>
          <p:spPr>
            <a:xfrm>
              <a:off x="596" y="1227"/>
              <a:ext cx="526" cy="420"/>
            </a:xfrm>
            <a:prstGeom prst="rect">
              <a:avLst/>
            </a:prstGeom>
            <a:noFill/>
            <a:ln>
              <a:noFill/>
            </a:ln>
          </p:spPr>
        </p:pic>
        <p:pic>
          <p:nvPicPr>
            <p:cNvPr id="2615" name="Shape 2615" descr="car_body"/>
            <p:cNvPicPr preferRelativeResize="0"/>
            <p:nvPr/>
          </p:nvPicPr>
          <p:blipFill rotWithShape="1">
            <a:blip r:embed="rId3">
              <a:alphaModFix/>
            </a:blip>
            <a:srcRect/>
            <a:stretch/>
          </p:blipFill>
          <p:spPr>
            <a:xfrm>
              <a:off x="600" y="821"/>
              <a:ext cx="526" cy="420"/>
            </a:xfrm>
            <a:prstGeom prst="rect">
              <a:avLst/>
            </a:prstGeom>
            <a:noFill/>
            <a:ln>
              <a:noFill/>
            </a:ln>
          </p:spPr>
        </p:pic>
      </p:grpSp>
      <p:grpSp>
        <p:nvGrpSpPr>
          <p:cNvPr id="2616" name="Shape 2616"/>
          <p:cNvGrpSpPr/>
          <p:nvPr/>
        </p:nvGrpSpPr>
        <p:grpSpPr>
          <a:xfrm>
            <a:off x="5508624" y="2038349"/>
            <a:ext cx="2097088" cy="3036887"/>
            <a:chOff x="3621" y="1019"/>
            <a:chExt cx="1321" cy="1912"/>
          </a:xfrm>
        </p:grpSpPr>
        <p:grpSp>
          <p:nvGrpSpPr>
            <p:cNvPr id="2617" name="Shape 2617"/>
            <p:cNvGrpSpPr/>
            <p:nvPr/>
          </p:nvGrpSpPr>
          <p:grpSpPr>
            <a:xfrm>
              <a:off x="3621" y="1019"/>
              <a:ext cx="1321" cy="1912"/>
              <a:chOff x="-3" y="0"/>
              <a:chExt cx="1153" cy="1668"/>
            </a:xfrm>
          </p:grpSpPr>
          <p:pic>
            <p:nvPicPr>
              <p:cNvPr id="2618" name="Shape 2618" descr="car_body"/>
              <p:cNvPicPr preferRelativeResize="0"/>
              <p:nvPr/>
            </p:nvPicPr>
            <p:blipFill rotWithShape="1">
              <a:blip r:embed="rId3">
                <a:alphaModFix/>
              </a:blip>
              <a:srcRect/>
              <a:stretch/>
            </p:blipFill>
            <p:spPr>
              <a:xfrm>
                <a:off x="23" y="21"/>
                <a:ext cx="526" cy="420"/>
              </a:xfrm>
              <a:prstGeom prst="rect">
                <a:avLst/>
              </a:prstGeom>
              <a:noFill/>
              <a:ln>
                <a:noFill/>
              </a:ln>
            </p:spPr>
          </p:pic>
          <p:pic>
            <p:nvPicPr>
              <p:cNvPr id="2619" name="Shape 2619" descr="car_body"/>
              <p:cNvPicPr preferRelativeResize="0"/>
              <p:nvPr/>
            </p:nvPicPr>
            <p:blipFill rotWithShape="1">
              <a:blip r:embed="rId3">
                <a:alphaModFix/>
              </a:blip>
              <a:srcRect/>
              <a:stretch/>
            </p:blipFill>
            <p:spPr>
              <a:xfrm>
                <a:off x="9" y="430"/>
                <a:ext cx="526" cy="420"/>
              </a:xfrm>
              <a:prstGeom prst="rect">
                <a:avLst/>
              </a:prstGeom>
              <a:noFill/>
              <a:ln>
                <a:noFill/>
              </a:ln>
            </p:spPr>
          </p:pic>
          <p:pic>
            <p:nvPicPr>
              <p:cNvPr id="2620" name="Shape 2620" descr="car_body"/>
              <p:cNvPicPr preferRelativeResize="0"/>
              <p:nvPr/>
            </p:nvPicPr>
            <p:blipFill rotWithShape="1">
              <a:blip r:embed="rId3">
                <a:alphaModFix/>
              </a:blip>
              <a:srcRect/>
              <a:stretch/>
            </p:blipFill>
            <p:spPr>
              <a:xfrm>
                <a:off x="-3" y="1248"/>
                <a:ext cx="526" cy="420"/>
              </a:xfrm>
              <a:prstGeom prst="rect">
                <a:avLst/>
              </a:prstGeom>
              <a:noFill/>
              <a:ln>
                <a:noFill/>
              </a:ln>
            </p:spPr>
          </p:pic>
          <p:pic>
            <p:nvPicPr>
              <p:cNvPr id="2621" name="Shape 2621" descr="car_body"/>
              <p:cNvPicPr preferRelativeResize="0"/>
              <p:nvPr/>
            </p:nvPicPr>
            <p:blipFill rotWithShape="1">
              <a:blip r:embed="rId3">
                <a:alphaModFix/>
              </a:blip>
              <a:srcRect/>
              <a:stretch/>
            </p:blipFill>
            <p:spPr>
              <a:xfrm>
                <a:off x="0" y="842"/>
                <a:ext cx="526" cy="420"/>
              </a:xfrm>
              <a:prstGeom prst="rect">
                <a:avLst/>
              </a:prstGeom>
              <a:noFill/>
              <a:ln>
                <a:noFill/>
              </a:ln>
            </p:spPr>
          </p:pic>
          <p:pic>
            <p:nvPicPr>
              <p:cNvPr id="2622" name="Shape 2622" descr="car_body"/>
              <p:cNvPicPr preferRelativeResize="0"/>
              <p:nvPr/>
            </p:nvPicPr>
            <p:blipFill rotWithShape="1">
              <a:blip r:embed="rId3">
                <a:alphaModFix/>
              </a:blip>
              <a:srcRect/>
              <a:stretch/>
            </p:blipFill>
            <p:spPr>
              <a:xfrm>
                <a:off x="623" y="0"/>
                <a:ext cx="526" cy="420"/>
              </a:xfrm>
              <a:prstGeom prst="rect">
                <a:avLst/>
              </a:prstGeom>
              <a:noFill/>
              <a:ln>
                <a:noFill/>
              </a:ln>
            </p:spPr>
          </p:pic>
          <p:pic>
            <p:nvPicPr>
              <p:cNvPr id="2623" name="Shape 2623" descr="car_body"/>
              <p:cNvPicPr preferRelativeResize="0"/>
              <p:nvPr/>
            </p:nvPicPr>
            <p:blipFill rotWithShape="1">
              <a:blip r:embed="rId3">
                <a:alphaModFix/>
              </a:blip>
              <a:srcRect/>
              <a:stretch/>
            </p:blipFill>
            <p:spPr>
              <a:xfrm>
                <a:off x="609" y="409"/>
                <a:ext cx="526" cy="420"/>
              </a:xfrm>
              <a:prstGeom prst="rect">
                <a:avLst/>
              </a:prstGeom>
              <a:noFill/>
              <a:ln>
                <a:noFill/>
              </a:ln>
            </p:spPr>
          </p:pic>
          <p:pic>
            <p:nvPicPr>
              <p:cNvPr id="2624" name="Shape 2624" descr="car_body"/>
              <p:cNvPicPr preferRelativeResize="0"/>
              <p:nvPr/>
            </p:nvPicPr>
            <p:blipFill rotWithShape="1">
              <a:blip r:embed="rId3">
                <a:alphaModFix/>
              </a:blip>
              <a:srcRect/>
              <a:stretch/>
            </p:blipFill>
            <p:spPr>
              <a:xfrm>
                <a:off x="596" y="1227"/>
                <a:ext cx="526" cy="420"/>
              </a:xfrm>
              <a:prstGeom prst="rect">
                <a:avLst/>
              </a:prstGeom>
              <a:noFill/>
              <a:ln>
                <a:noFill/>
              </a:ln>
            </p:spPr>
          </p:pic>
          <p:pic>
            <p:nvPicPr>
              <p:cNvPr id="2625" name="Shape 2625" descr="car_body"/>
              <p:cNvPicPr preferRelativeResize="0"/>
              <p:nvPr/>
            </p:nvPicPr>
            <p:blipFill rotWithShape="1">
              <a:blip r:embed="rId3">
                <a:alphaModFix/>
              </a:blip>
              <a:srcRect/>
              <a:stretch/>
            </p:blipFill>
            <p:spPr>
              <a:xfrm>
                <a:off x="600" y="821"/>
                <a:ext cx="526" cy="420"/>
              </a:xfrm>
              <a:prstGeom prst="rect">
                <a:avLst/>
              </a:prstGeom>
              <a:noFill/>
              <a:ln>
                <a:noFill/>
              </a:ln>
            </p:spPr>
          </p:pic>
        </p:grpSp>
        <p:grpSp>
          <p:nvGrpSpPr>
            <p:cNvPr id="2626" name="Shape 2626"/>
            <p:cNvGrpSpPr/>
            <p:nvPr/>
          </p:nvGrpSpPr>
          <p:grpSpPr>
            <a:xfrm>
              <a:off x="3816" y="2633"/>
              <a:ext cx="387" cy="273"/>
              <a:chOff x="840" y="2984"/>
              <a:chExt cx="499" cy="351"/>
            </a:xfrm>
          </p:grpSpPr>
          <p:pic>
            <p:nvPicPr>
              <p:cNvPr id="2627" name="Shape 2627" descr="Semi_Steel_Radial_Passenger_Car_Tire"/>
              <p:cNvPicPr preferRelativeResize="0"/>
              <p:nvPr/>
            </p:nvPicPr>
            <p:blipFill rotWithShape="1">
              <a:blip r:embed="rId4">
                <a:alphaModFix/>
              </a:blip>
              <a:srcRect l="16937" t="6328" r="18326" b="5979"/>
              <a:stretch/>
            </p:blipFill>
            <p:spPr>
              <a:xfrm rot="546187">
                <a:off x="852" y="3162"/>
                <a:ext cx="121" cy="164"/>
              </a:xfrm>
              <a:prstGeom prst="rect">
                <a:avLst/>
              </a:prstGeom>
              <a:noFill/>
              <a:ln>
                <a:noFill/>
              </a:ln>
            </p:spPr>
          </p:pic>
          <p:pic>
            <p:nvPicPr>
              <p:cNvPr id="2628" name="Shape 2628" descr="Semi_Steel_Radial_Passenger_Car_Tire"/>
              <p:cNvPicPr preferRelativeResize="0"/>
              <p:nvPr/>
            </p:nvPicPr>
            <p:blipFill rotWithShape="1">
              <a:blip r:embed="rId5">
                <a:alphaModFix/>
              </a:blip>
              <a:srcRect l="16937" t="6328" r="18326" b="5979"/>
              <a:stretch/>
            </p:blipFill>
            <p:spPr>
              <a:xfrm rot="546187">
                <a:off x="1227" y="2992"/>
                <a:ext cx="103" cy="139"/>
              </a:xfrm>
              <a:prstGeom prst="rect">
                <a:avLst/>
              </a:prstGeom>
              <a:noFill/>
              <a:ln>
                <a:noFill/>
              </a:ln>
            </p:spPr>
          </p:pic>
        </p:grpSp>
        <p:grpSp>
          <p:nvGrpSpPr>
            <p:cNvPr id="2629" name="Shape 2629"/>
            <p:cNvGrpSpPr/>
            <p:nvPr/>
          </p:nvGrpSpPr>
          <p:grpSpPr>
            <a:xfrm>
              <a:off x="3823" y="2166"/>
              <a:ext cx="387" cy="273"/>
              <a:chOff x="840" y="2984"/>
              <a:chExt cx="499" cy="351"/>
            </a:xfrm>
          </p:grpSpPr>
          <p:pic>
            <p:nvPicPr>
              <p:cNvPr id="2630" name="Shape 2630" descr="Semi_Steel_Radial_Passenger_Car_Tire"/>
              <p:cNvPicPr preferRelativeResize="0"/>
              <p:nvPr/>
            </p:nvPicPr>
            <p:blipFill rotWithShape="1">
              <a:blip r:embed="rId4">
                <a:alphaModFix/>
              </a:blip>
              <a:srcRect l="16937" t="6328" r="18326" b="5979"/>
              <a:stretch/>
            </p:blipFill>
            <p:spPr>
              <a:xfrm rot="546187">
                <a:off x="852" y="3162"/>
                <a:ext cx="121" cy="164"/>
              </a:xfrm>
              <a:prstGeom prst="rect">
                <a:avLst/>
              </a:prstGeom>
              <a:noFill/>
              <a:ln>
                <a:noFill/>
              </a:ln>
            </p:spPr>
          </p:pic>
          <p:pic>
            <p:nvPicPr>
              <p:cNvPr id="2631" name="Shape 2631" descr="Semi_Steel_Radial_Passenger_Car_Tire"/>
              <p:cNvPicPr preferRelativeResize="0"/>
              <p:nvPr/>
            </p:nvPicPr>
            <p:blipFill rotWithShape="1">
              <a:blip r:embed="rId5">
                <a:alphaModFix/>
              </a:blip>
              <a:srcRect l="16937" t="6328" r="18326" b="5979"/>
              <a:stretch/>
            </p:blipFill>
            <p:spPr>
              <a:xfrm rot="546187">
                <a:off x="1227" y="2992"/>
                <a:ext cx="103" cy="139"/>
              </a:xfrm>
              <a:prstGeom prst="rect">
                <a:avLst/>
              </a:prstGeom>
              <a:noFill/>
              <a:ln>
                <a:noFill/>
              </a:ln>
            </p:spPr>
          </p:pic>
        </p:grpSp>
        <p:grpSp>
          <p:nvGrpSpPr>
            <p:cNvPr id="2632" name="Shape 2632"/>
            <p:cNvGrpSpPr/>
            <p:nvPr/>
          </p:nvGrpSpPr>
          <p:grpSpPr>
            <a:xfrm>
              <a:off x="3831" y="1693"/>
              <a:ext cx="387" cy="273"/>
              <a:chOff x="840" y="2984"/>
              <a:chExt cx="499" cy="351"/>
            </a:xfrm>
          </p:grpSpPr>
          <p:pic>
            <p:nvPicPr>
              <p:cNvPr id="2633" name="Shape 2633" descr="Semi_Steel_Radial_Passenger_Car_Tire"/>
              <p:cNvPicPr preferRelativeResize="0"/>
              <p:nvPr/>
            </p:nvPicPr>
            <p:blipFill rotWithShape="1">
              <a:blip r:embed="rId4">
                <a:alphaModFix/>
              </a:blip>
              <a:srcRect l="16937" t="6328" r="18326" b="5979"/>
              <a:stretch/>
            </p:blipFill>
            <p:spPr>
              <a:xfrm rot="546187">
                <a:off x="852" y="3162"/>
                <a:ext cx="121" cy="164"/>
              </a:xfrm>
              <a:prstGeom prst="rect">
                <a:avLst/>
              </a:prstGeom>
              <a:noFill/>
              <a:ln>
                <a:noFill/>
              </a:ln>
            </p:spPr>
          </p:pic>
          <p:pic>
            <p:nvPicPr>
              <p:cNvPr id="2634" name="Shape 2634" descr="Semi_Steel_Radial_Passenger_Car_Tire"/>
              <p:cNvPicPr preferRelativeResize="0"/>
              <p:nvPr/>
            </p:nvPicPr>
            <p:blipFill rotWithShape="1">
              <a:blip r:embed="rId5">
                <a:alphaModFix/>
              </a:blip>
              <a:srcRect l="16937" t="6328" r="18326" b="5979"/>
              <a:stretch/>
            </p:blipFill>
            <p:spPr>
              <a:xfrm rot="546187">
                <a:off x="1227" y="2992"/>
                <a:ext cx="103" cy="139"/>
              </a:xfrm>
              <a:prstGeom prst="rect">
                <a:avLst/>
              </a:prstGeom>
              <a:noFill/>
              <a:ln>
                <a:noFill/>
              </a:ln>
            </p:spPr>
          </p:pic>
        </p:grpSp>
        <p:grpSp>
          <p:nvGrpSpPr>
            <p:cNvPr id="2635" name="Shape 2635"/>
            <p:cNvGrpSpPr/>
            <p:nvPr/>
          </p:nvGrpSpPr>
          <p:grpSpPr>
            <a:xfrm>
              <a:off x="3846" y="1226"/>
              <a:ext cx="388" cy="273"/>
              <a:chOff x="840" y="2984"/>
              <a:chExt cx="499" cy="351"/>
            </a:xfrm>
          </p:grpSpPr>
          <p:pic>
            <p:nvPicPr>
              <p:cNvPr id="2636" name="Shape 2636" descr="Semi_Steel_Radial_Passenger_Car_Tire"/>
              <p:cNvPicPr preferRelativeResize="0"/>
              <p:nvPr/>
            </p:nvPicPr>
            <p:blipFill rotWithShape="1">
              <a:blip r:embed="rId6">
                <a:alphaModFix/>
              </a:blip>
              <a:srcRect l="16937" t="6328" r="18326" b="5979"/>
              <a:stretch/>
            </p:blipFill>
            <p:spPr>
              <a:xfrm rot="546187">
                <a:off x="852" y="3162"/>
                <a:ext cx="121" cy="164"/>
              </a:xfrm>
              <a:prstGeom prst="rect">
                <a:avLst/>
              </a:prstGeom>
              <a:noFill/>
              <a:ln>
                <a:noFill/>
              </a:ln>
            </p:spPr>
          </p:pic>
          <p:pic>
            <p:nvPicPr>
              <p:cNvPr id="2637" name="Shape 2637" descr="Semi_Steel_Radial_Passenger_Car_Tire"/>
              <p:cNvPicPr preferRelativeResize="0"/>
              <p:nvPr/>
            </p:nvPicPr>
            <p:blipFill rotWithShape="1">
              <a:blip r:embed="rId5">
                <a:alphaModFix/>
              </a:blip>
              <a:srcRect l="16937" t="6328" r="18326" b="5979"/>
              <a:stretch/>
            </p:blipFill>
            <p:spPr>
              <a:xfrm rot="546187">
                <a:off x="1227" y="2992"/>
                <a:ext cx="103" cy="139"/>
              </a:xfrm>
              <a:prstGeom prst="rect">
                <a:avLst/>
              </a:prstGeom>
              <a:noFill/>
              <a:ln>
                <a:noFill/>
              </a:ln>
            </p:spPr>
          </p:pic>
        </p:grpSp>
        <p:grpSp>
          <p:nvGrpSpPr>
            <p:cNvPr id="2638" name="Shape 2638"/>
            <p:cNvGrpSpPr/>
            <p:nvPr/>
          </p:nvGrpSpPr>
          <p:grpSpPr>
            <a:xfrm>
              <a:off x="4502" y="2608"/>
              <a:ext cx="387" cy="273"/>
              <a:chOff x="840" y="2984"/>
              <a:chExt cx="499" cy="351"/>
            </a:xfrm>
          </p:grpSpPr>
          <p:pic>
            <p:nvPicPr>
              <p:cNvPr id="2639" name="Shape 2639" descr="Semi_Steel_Radial_Passenger_Car_Tire"/>
              <p:cNvPicPr preferRelativeResize="0"/>
              <p:nvPr/>
            </p:nvPicPr>
            <p:blipFill rotWithShape="1">
              <a:blip r:embed="rId4">
                <a:alphaModFix/>
              </a:blip>
              <a:srcRect l="16937" t="6328" r="18326" b="5979"/>
              <a:stretch/>
            </p:blipFill>
            <p:spPr>
              <a:xfrm rot="546187">
                <a:off x="852" y="3162"/>
                <a:ext cx="121" cy="164"/>
              </a:xfrm>
              <a:prstGeom prst="rect">
                <a:avLst/>
              </a:prstGeom>
              <a:noFill/>
              <a:ln>
                <a:noFill/>
              </a:ln>
            </p:spPr>
          </p:pic>
          <p:pic>
            <p:nvPicPr>
              <p:cNvPr id="2640" name="Shape 2640" descr="Semi_Steel_Radial_Passenger_Car_Tire"/>
              <p:cNvPicPr preferRelativeResize="0"/>
              <p:nvPr/>
            </p:nvPicPr>
            <p:blipFill rotWithShape="1">
              <a:blip r:embed="rId5">
                <a:alphaModFix/>
              </a:blip>
              <a:srcRect l="16937" t="6328" r="18326" b="5979"/>
              <a:stretch/>
            </p:blipFill>
            <p:spPr>
              <a:xfrm rot="546187">
                <a:off x="1227" y="2992"/>
                <a:ext cx="103" cy="139"/>
              </a:xfrm>
              <a:prstGeom prst="rect">
                <a:avLst/>
              </a:prstGeom>
              <a:noFill/>
              <a:ln>
                <a:noFill/>
              </a:ln>
            </p:spPr>
          </p:pic>
        </p:grpSp>
        <p:grpSp>
          <p:nvGrpSpPr>
            <p:cNvPr id="2641" name="Shape 2641"/>
            <p:cNvGrpSpPr/>
            <p:nvPr/>
          </p:nvGrpSpPr>
          <p:grpSpPr>
            <a:xfrm>
              <a:off x="4509" y="2141"/>
              <a:ext cx="387" cy="273"/>
              <a:chOff x="840" y="2984"/>
              <a:chExt cx="499" cy="351"/>
            </a:xfrm>
          </p:grpSpPr>
          <p:pic>
            <p:nvPicPr>
              <p:cNvPr id="2642" name="Shape 2642" descr="Semi_Steel_Radial_Passenger_Car_Tire"/>
              <p:cNvPicPr preferRelativeResize="0"/>
              <p:nvPr/>
            </p:nvPicPr>
            <p:blipFill rotWithShape="1">
              <a:blip r:embed="rId4">
                <a:alphaModFix/>
              </a:blip>
              <a:srcRect l="16937" t="6328" r="18326" b="5979"/>
              <a:stretch/>
            </p:blipFill>
            <p:spPr>
              <a:xfrm rot="546187">
                <a:off x="852" y="3162"/>
                <a:ext cx="121" cy="164"/>
              </a:xfrm>
              <a:prstGeom prst="rect">
                <a:avLst/>
              </a:prstGeom>
              <a:noFill/>
              <a:ln>
                <a:noFill/>
              </a:ln>
            </p:spPr>
          </p:pic>
          <p:pic>
            <p:nvPicPr>
              <p:cNvPr id="2643" name="Shape 2643" descr="Semi_Steel_Radial_Passenger_Car_Tire"/>
              <p:cNvPicPr preferRelativeResize="0"/>
              <p:nvPr/>
            </p:nvPicPr>
            <p:blipFill rotWithShape="1">
              <a:blip r:embed="rId5">
                <a:alphaModFix/>
              </a:blip>
              <a:srcRect l="16937" t="6328" r="18326" b="5979"/>
              <a:stretch/>
            </p:blipFill>
            <p:spPr>
              <a:xfrm rot="546187">
                <a:off x="1227" y="2992"/>
                <a:ext cx="103" cy="139"/>
              </a:xfrm>
              <a:prstGeom prst="rect">
                <a:avLst/>
              </a:prstGeom>
              <a:noFill/>
              <a:ln>
                <a:noFill/>
              </a:ln>
            </p:spPr>
          </p:pic>
        </p:grpSp>
        <p:grpSp>
          <p:nvGrpSpPr>
            <p:cNvPr id="2644" name="Shape 2644"/>
            <p:cNvGrpSpPr/>
            <p:nvPr/>
          </p:nvGrpSpPr>
          <p:grpSpPr>
            <a:xfrm>
              <a:off x="4517" y="1668"/>
              <a:ext cx="387" cy="273"/>
              <a:chOff x="840" y="2984"/>
              <a:chExt cx="499" cy="351"/>
            </a:xfrm>
          </p:grpSpPr>
          <p:pic>
            <p:nvPicPr>
              <p:cNvPr id="2645" name="Shape 2645" descr="Semi_Steel_Radial_Passenger_Car_Tire"/>
              <p:cNvPicPr preferRelativeResize="0"/>
              <p:nvPr/>
            </p:nvPicPr>
            <p:blipFill rotWithShape="1">
              <a:blip r:embed="rId4">
                <a:alphaModFix/>
              </a:blip>
              <a:srcRect l="16937" t="6328" r="18326" b="5979"/>
              <a:stretch/>
            </p:blipFill>
            <p:spPr>
              <a:xfrm rot="546187">
                <a:off x="852" y="3162"/>
                <a:ext cx="121" cy="164"/>
              </a:xfrm>
              <a:prstGeom prst="rect">
                <a:avLst/>
              </a:prstGeom>
              <a:noFill/>
              <a:ln>
                <a:noFill/>
              </a:ln>
            </p:spPr>
          </p:pic>
          <p:pic>
            <p:nvPicPr>
              <p:cNvPr id="2646" name="Shape 2646" descr="Semi_Steel_Radial_Passenger_Car_Tire"/>
              <p:cNvPicPr preferRelativeResize="0"/>
              <p:nvPr/>
            </p:nvPicPr>
            <p:blipFill rotWithShape="1">
              <a:blip r:embed="rId5">
                <a:alphaModFix/>
              </a:blip>
              <a:srcRect l="16937" t="6328" r="18326" b="5979"/>
              <a:stretch/>
            </p:blipFill>
            <p:spPr>
              <a:xfrm rot="546187">
                <a:off x="1227" y="2992"/>
                <a:ext cx="103" cy="139"/>
              </a:xfrm>
              <a:prstGeom prst="rect">
                <a:avLst/>
              </a:prstGeom>
              <a:noFill/>
              <a:ln>
                <a:noFill/>
              </a:ln>
            </p:spPr>
          </p:pic>
        </p:grpSp>
        <p:grpSp>
          <p:nvGrpSpPr>
            <p:cNvPr id="2647" name="Shape 2647"/>
            <p:cNvGrpSpPr/>
            <p:nvPr/>
          </p:nvGrpSpPr>
          <p:grpSpPr>
            <a:xfrm>
              <a:off x="4533" y="1201"/>
              <a:ext cx="387" cy="273"/>
              <a:chOff x="840" y="2984"/>
              <a:chExt cx="499" cy="351"/>
            </a:xfrm>
          </p:grpSpPr>
          <p:pic>
            <p:nvPicPr>
              <p:cNvPr id="2648" name="Shape 2648" descr="Semi_Steel_Radial_Passenger_Car_Tire"/>
              <p:cNvPicPr preferRelativeResize="0"/>
              <p:nvPr/>
            </p:nvPicPr>
            <p:blipFill rotWithShape="1">
              <a:blip r:embed="rId4">
                <a:alphaModFix/>
              </a:blip>
              <a:srcRect l="16937" t="6328" r="18326" b="5979"/>
              <a:stretch/>
            </p:blipFill>
            <p:spPr>
              <a:xfrm rot="546187">
                <a:off x="852" y="3162"/>
                <a:ext cx="121" cy="164"/>
              </a:xfrm>
              <a:prstGeom prst="rect">
                <a:avLst/>
              </a:prstGeom>
              <a:noFill/>
              <a:ln>
                <a:noFill/>
              </a:ln>
            </p:spPr>
          </p:pic>
          <p:pic>
            <p:nvPicPr>
              <p:cNvPr id="2649" name="Shape 2649" descr="Semi_Steel_Radial_Passenger_Car_Tire"/>
              <p:cNvPicPr preferRelativeResize="0"/>
              <p:nvPr/>
            </p:nvPicPr>
            <p:blipFill rotWithShape="1">
              <a:blip r:embed="rId5">
                <a:alphaModFix/>
              </a:blip>
              <a:srcRect l="16937" t="6328" r="18326" b="5979"/>
              <a:stretch/>
            </p:blipFill>
            <p:spPr>
              <a:xfrm rot="546187">
                <a:off x="1227" y="2992"/>
                <a:ext cx="103" cy="139"/>
              </a:xfrm>
              <a:prstGeom prst="rect">
                <a:avLst/>
              </a:prstGeom>
              <a:noFill/>
              <a:ln>
                <a:noFill/>
              </a:ln>
            </p:spPr>
          </p:pic>
        </p:grpSp>
      </p:grpSp>
      <p:grpSp>
        <p:nvGrpSpPr>
          <p:cNvPr id="2650" name="Shape 2650"/>
          <p:cNvGrpSpPr/>
          <p:nvPr/>
        </p:nvGrpSpPr>
        <p:grpSpPr>
          <a:xfrm>
            <a:off x="3251940" y="4055062"/>
            <a:ext cx="1249469" cy="224249"/>
            <a:chOff x="2472" y="1867"/>
            <a:chExt cx="787" cy="141"/>
          </a:xfrm>
        </p:grpSpPr>
        <p:pic>
          <p:nvPicPr>
            <p:cNvPr id="2651" name="Shape 2651" descr="Semi_Steel_Radial_Passenger_Car_Tire"/>
            <p:cNvPicPr preferRelativeResize="0"/>
            <p:nvPr/>
          </p:nvPicPr>
          <p:blipFill rotWithShape="1">
            <a:blip r:embed="rId4">
              <a:alphaModFix/>
            </a:blip>
            <a:srcRect l="16937" t="6328" r="18326" b="5979"/>
            <a:stretch/>
          </p:blipFill>
          <p:spPr>
            <a:xfrm rot="546187">
              <a:off x="2482" y="1873"/>
              <a:ext cx="93" cy="128"/>
            </a:xfrm>
            <a:prstGeom prst="rect">
              <a:avLst/>
            </a:prstGeom>
            <a:noFill/>
            <a:ln>
              <a:noFill/>
            </a:ln>
          </p:spPr>
        </p:pic>
        <p:pic>
          <p:nvPicPr>
            <p:cNvPr id="2652" name="Shape 2652" descr="Semi_Steel_Radial_Passenger_Car_Tire"/>
            <p:cNvPicPr preferRelativeResize="0"/>
            <p:nvPr/>
          </p:nvPicPr>
          <p:blipFill rotWithShape="1">
            <a:blip r:embed="rId4">
              <a:alphaModFix/>
            </a:blip>
            <a:srcRect l="16937" t="6328" r="18326" b="5979"/>
            <a:stretch/>
          </p:blipFill>
          <p:spPr>
            <a:xfrm rot="546187">
              <a:off x="2577" y="1873"/>
              <a:ext cx="93" cy="128"/>
            </a:xfrm>
            <a:prstGeom prst="rect">
              <a:avLst/>
            </a:prstGeom>
            <a:noFill/>
            <a:ln>
              <a:noFill/>
            </a:ln>
          </p:spPr>
        </p:pic>
        <p:pic>
          <p:nvPicPr>
            <p:cNvPr id="2653" name="Shape 2653" descr="Semi_Steel_Radial_Passenger_Car_Tire"/>
            <p:cNvPicPr preferRelativeResize="0"/>
            <p:nvPr/>
          </p:nvPicPr>
          <p:blipFill rotWithShape="1">
            <a:blip r:embed="rId4">
              <a:alphaModFix/>
            </a:blip>
            <a:srcRect l="16937" t="6328" r="18326" b="5979"/>
            <a:stretch/>
          </p:blipFill>
          <p:spPr>
            <a:xfrm rot="546187">
              <a:off x="2674" y="1873"/>
              <a:ext cx="93" cy="128"/>
            </a:xfrm>
            <a:prstGeom prst="rect">
              <a:avLst/>
            </a:prstGeom>
            <a:noFill/>
            <a:ln>
              <a:noFill/>
            </a:ln>
          </p:spPr>
        </p:pic>
        <p:pic>
          <p:nvPicPr>
            <p:cNvPr id="2654" name="Shape 2654" descr="Semi_Steel_Radial_Passenger_Car_Tire"/>
            <p:cNvPicPr preferRelativeResize="0"/>
            <p:nvPr/>
          </p:nvPicPr>
          <p:blipFill rotWithShape="1">
            <a:blip r:embed="rId4">
              <a:alphaModFix/>
            </a:blip>
            <a:srcRect l="16937" t="6328" r="18326" b="5979"/>
            <a:stretch/>
          </p:blipFill>
          <p:spPr>
            <a:xfrm rot="546187">
              <a:off x="2769" y="1873"/>
              <a:ext cx="93" cy="128"/>
            </a:xfrm>
            <a:prstGeom prst="rect">
              <a:avLst/>
            </a:prstGeom>
            <a:noFill/>
            <a:ln>
              <a:noFill/>
            </a:ln>
          </p:spPr>
        </p:pic>
        <p:pic>
          <p:nvPicPr>
            <p:cNvPr id="2655" name="Shape 2655" descr="Semi_Steel_Radial_Passenger_Car_Tire"/>
            <p:cNvPicPr preferRelativeResize="0"/>
            <p:nvPr/>
          </p:nvPicPr>
          <p:blipFill rotWithShape="1">
            <a:blip r:embed="rId4">
              <a:alphaModFix/>
            </a:blip>
            <a:srcRect l="16937" t="6328" r="18326" b="5979"/>
            <a:stretch/>
          </p:blipFill>
          <p:spPr>
            <a:xfrm rot="546187">
              <a:off x="2866" y="1873"/>
              <a:ext cx="93" cy="128"/>
            </a:xfrm>
            <a:prstGeom prst="rect">
              <a:avLst/>
            </a:prstGeom>
            <a:noFill/>
            <a:ln>
              <a:noFill/>
            </a:ln>
          </p:spPr>
        </p:pic>
        <p:pic>
          <p:nvPicPr>
            <p:cNvPr id="2656" name="Shape 2656" descr="Semi_Steel_Radial_Passenger_Car_Tire"/>
            <p:cNvPicPr preferRelativeResize="0"/>
            <p:nvPr/>
          </p:nvPicPr>
          <p:blipFill rotWithShape="1">
            <a:blip r:embed="rId4">
              <a:alphaModFix/>
            </a:blip>
            <a:srcRect l="16937" t="6328" r="18326" b="5979"/>
            <a:stretch/>
          </p:blipFill>
          <p:spPr>
            <a:xfrm rot="546187">
              <a:off x="2961" y="1873"/>
              <a:ext cx="93" cy="128"/>
            </a:xfrm>
            <a:prstGeom prst="rect">
              <a:avLst/>
            </a:prstGeom>
            <a:noFill/>
            <a:ln>
              <a:noFill/>
            </a:ln>
          </p:spPr>
        </p:pic>
        <p:pic>
          <p:nvPicPr>
            <p:cNvPr id="2657" name="Shape 2657" descr="Semi_Steel_Radial_Passenger_Car_Tire"/>
            <p:cNvPicPr preferRelativeResize="0"/>
            <p:nvPr/>
          </p:nvPicPr>
          <p:blipFill rotWithShape="1">
            <a:blip r:embed="rId4">
              <a:alphaModFix/>
            </a:blip>
            <a:srcRect l="16937" t="6328" r="18326" b="5979"/>
            <a:stretch/>
          </p:blipFill>
          <p:spPr>
            <a:xfrm rot="546187">
              <a:off x="3059" y="1873"/>
              <a:ext cx="93" cy="128"/>
            </a:xfrm>
            <a:prstGeom prst="rect">
              <a:avLst/>
            </a:prstGeom>
            <a:noFill/>
            <a:ln>
              <a:noFill/>
            </a:ln>
          </p:spPr>
        </p:pic>
        <p:pic>
          <p:nvPicPr>
            <p:cNvPr id="2658" name="Shape 2658" descr="Semi_Steel_Radial_Passenger_Car_Tire"/>
            <p:cNvPicPr preferRelativeResize="0"/>
            <p:nvPr/>
          </p:nvPicPr>
          <p:blipFill rotWithShape="1">
            <a:blip r:embed="rId4">
              <a:alphaModFix/>
            </a:blip>
            <a:srcRect l="16937" t="6328" r="18326" b="5979"/>
            <a:stretch/>
          </p:blipFill>
          <p:spPr>
            <a:xfrm rot="546187">
              <a:off x="3156" y="1873"/>
              <a:ext cx="93" cy="128"/>
            </a:xfrm>
            <a:prstGeom prst="rect">
              <a:avLst/>
            </a:prstGeom>
            <a:noFill/>
            <a:ln>
              <a:noFill/>
            </a:ln>
          </p:spPr>
        </p:pic>
      </p:grpSp>
      <p:grpSp>
        <p:nvGrpSpPr>
          <p:cNvPr id="2659" name="Shape 2659"/>
          <p:cNvGrpSpPr/>
          <p:nvPr/>
        </p:nvGrpSpPr>
        <p:grpSpPr>
          <a:xfrm>
            <a:off x="3251940" y="3828049"/>
            <a:ext cx="1249469" cy="224249"/>
            <a:chOff x="2472" y="1867"/>
            <a:chExt cx="787" cy="141"/>
          </a:xfrm>
        </p:grpSpPr>
        <p:pic>
          <p:nvPicPr>
            <p:cNvPr id="2660" name="Shape 2660" descr="Semi_Steel_Radial_Passenger_Car_Tire"/>
            <p:cNvPicPr preferRelativeResize="0"/>
            <p:nvPr/>
          </p:nvPicPr>
          <p:blipFill rotWithShape="1">
            <a:blip r:embed="rId4">
              <a:alphaModFix/>
            </a:blip>
            <a:srcRect l="16937" t="6328" r="18326" b="5979"/>
            <a:stretch/>
          </p:blipFill>
          <p:spPr>
            <a:xfrm rot="546187">
              <a:off x="2482" y="1873"/>
              <a:ext cx="93" cy="128"/>
            </a:xfrm>
            <a:prstGeom prst="rect">
              <a:avLst/>
            </a:prstGeom>
            <a:noFill/>
            <a:ln>
              <a:noFill/>
            </a:ln>
          </p:spPr>
        </p:pic>
        <p:pic>
          <p:nvPicPr>
            <p:cNvPr id="2661" name="Shape 2661" descr="Semi_Steel_Radial_Passenger_Car_Tire"/>
            <p:cNvPicPr preferRelativeResize="0"/>
            <p:nvPr/>
          </p:nvPicPr>
          <p:blipFill rotWithShape="1">
            <a:blip r:embed="rId4">
              <a:alphaModFix/>
            </a:blip>
            <a:srcRect l="16937" t="6328" r="18326" b="5979"/>
            <a:stretch/>
          </p:blipFill>
          <p:spPr>
            <a:xfrm rot="546187">
              <a:off x="2577" y="1873"/>
              <a:ext cx="93" cy="128"/>
            </a:xfrm>
            <a:prstGeom prst="rect">
              <a:avLst/>
            </a:prstGeom>
            <a:noFill/>
            <a:ln>
              <a:noFill/>
            </a:ln>
          </p:spPr>
        </p:pic>
        <p:pic>
          <p:nvPicPr>
            <p:cNvPr id="2662" name="Shape 2662" descr="Semi_Steel_Radial_Passenger_Car_Tire"/>
            <p:cNvPicPr preferRelativeResize="0"/>
            <p:nvPr/>
          </p:nvPicPr>
          <p:blipFill rotWithShape="1">
            <a:blip r:embed="rId4">
              <a:alphaModFix/>
            </a:blip>
            <a:srcRect l="16937" t="6328" r="18326" b="5979"/>
            <a:stretch/>
          </p:blipFill>
          <p:spPr>
            <a:xfrm rot="546187">
              <a:off x="2674" y="1873"/>
              <a:ext cx="93" cy="128"/>
            </a:xfrm>
            <a:prstGeom prst="rect">
              <a:avLst/>
            </a:prstGeom>
            <a:noFill/>
            <a:ln>
              <a:noFill/>
            </a:ln>
          </p:spPr>
        </p:pic>
        <p:pic>
          <p:nvPicPr>
            <p:cNvPr id="2663" name="Shape 2663" descr="Semi_Steel_Radial_Passenger_Car_Tire"/>
            <p:cNvPicPr preferRelativeResize="0"/>
            <p:nvPr/>
          </p:nvPicPr>
          <p:blipFill rotWithShape="1">
            <a:blip r:embed="rId4">
              <a:alphaModFix/>
            </a:blip>
            <a:srcRect l="16937" t="6328" r="18326" b="5979"/>
            <a:stretch/>
          </p:blipFill>
          <p:spPr>
            <a:xfrm rot="546187">
              <a:off x="2769" y="1873"/>
              <a:ext cx="93" cy="128"/>
            </a:xfrm>
            <a:prstGeom prst="rect">
              <a:avLst/>
            </a:prstGeom>
            <a:noFill/>
            <a:ln>
              <a:noFill/>
            </a:ln>
          </p:spPr>
        </p:pic>
        <p:pic>
          <p:nvPicPr>
            <p:cNvPr id="2664" name="Shape 2664" descr="Semi_Steel_Radial_Passenger_Car_Tire"/>
            <p:cNvPicPr preferRelativeResize="0"/>
            <p:nvPr/>
          </p:nvPicPr>
          <p:blipFill rotWithShape="1">
            <a:blip r:embed="rId4">
              <a:alphaModFix/>
            </a:blip>
            <a:srcRect l="16937" t="6328" r="18326" b="5979"/>
            <a:stretch/>
          </p:blipFill>
          <p:spPr>
            <a:xfrm rot="546187">
              <a:off x="2866" y="1873"/>
              <a:ext cx="93" cy="128"/>
            </a:xfrm>
            <a:prstGeom prst="rect">
              <a:avLst/>
            </a:prstGeom>
            <a:noFill/>
            <a:ln>
              <a:noFill/>
            </a:ln>
          </p:spPr>
        </p:pic>
        <p:pic>
          <p:nvPicPr>
            <p:cNvPr id="2665" name="Shape 2665" descr="Semi_Steel_Radial_Passenger_Car_Tire"/>
            <p:cNvPicPr preferRelativeResize="0"/>
            <p:nvPr/>
          </p:nvPicPr>
          <p:blipFill rotWithShape="1">
            <a:blip r:embed="rId4">
              <a:alphaModFix/>
            </a:blip>
            <a:srcRect l="16937" t="6328" r="18326" b="5979"/>
            <a:stretch/>
          </p:blipFill>
          <p:spPr>
            <a:xfrm rot="546187">
              <a:off x="2961" y="1873"/>
              <a:ext cx="93" cy="128"/>
            </a:xfrm>
            <a:prstGeom prst="rect">
              <a:avLst/>
            </a:prstGeom>
            <a:noFill/>
            <a:ln>
              <a:noFill/>
            </a:ln>
          </p:spPr>
        </p:pic>
        <p:pic>
          <p:nvPicPr>
            <p:cNvPr id="2666" name="Shape 2666" descr="Semi_Steel_Radial_Passenger_Car_Tire"/>
            <p:cNvPicPr preferRelativeResize="0"/>
            <p:nvPr/>
          </p:nvPicPr>
          <p:blipFill rotWithShape="1">
            <a:blip r:embed="rId4">
              <a:alphaModFix/>
            </a:blip>
            <a:srcRect l="16937" t="6328" r="18326" b="5979"/>
            <a:stretch/>
          </p:blipFill>
          <p:spPr>
            <a:xfrm rot="546187">
              <a:off x="3059" y="1873"/>
              <a:ext cx="93" cy="128"/>
            </a:xfrm>
            <a:prstGeom prst="rect">
              <a:avLst/>
            </a:prstGeom>
            <a:noFill/>
            <a:ln>
              <a:noFill/>
            </a:ln>
          </p:spPr>
        </p:pic>
        <p:pic>
          <p:nvPicPr>
            <p:cNvPr id="2667" name="Shape 2667" descr="Semi_Steel_Radial_Passenger_Car_Tire"/>
            <p:cNvPicPr preferRelativeResize="0"/>
            <p:nvPr/>
          </p:nvPicPr>
          <p:blipFill rotWithShape="1">
            <a:blip r:embed="rId4">
              <a:alphaModFix/>
            </a:blip>
            <a:srcRect l="16937" t="6328" r="18326" b="5979"/>
            <a:stretch/>
          </p:blipFill>
          <p:spPr>
            <a:xfrm rot="546187">
              <a:off x="3156" y="1873"/>
              <a:ext cx="93" cy="128"/>
            </a:xfrm>
            <a:prstGeom prst="rect">
              <a:avLst/>
            </a:prstGeom>
            <a:noFill/>
            <a:ln>
              <a:noFill/>
            </a:ln>
          </p:spPr>
        </p:pic>
      </p:grpSp>
      <p:grpSp>
        <p:nvGrpSpPr>
          <p:cNvPr id="2668" name="Shape 2668"/>
          <p:cNvGrpSpPr/>
          <p:nvPr/>
        </p:nvGrpSpPr>
        <p:grpSpPr>
          <a:xfrm>
            <a:off x="3250353" y="2923174"/>
            <a:ext cx="1251056" cy="903699"/>
            <a:chOff x="2047" y="1577"/>
            <a:chExt cx="788" cy="569"/>
          </a:xfrm>
        </p:grpSpPr>
        <p:grpSp>
          <p:nvGrpSpPr>
            <p:cNvPr id="2669" name="Shape 2669"/>
            <p:cNvGrpSpPr/>
            <p:nvPr/>
          </p:nvGrpSpPr>
          <p:grpSpPr>
            <a:xfrm>
              <a:off x="2048" y="2005"/>
              <a:ext cx="787" cy="141"/>
              <a:chOff x="2472" y="1867"/>
              <a:chExt cx="787" cy="141"/>
            </a:xfrm>
          </p:grpSpPr>
          <p:pic>
            <p:nvPicPr>
              <p:cNvPr id="2670" name="Shape 2670" descr="Semi_Steel_Radial_Passenger_Car_Tire"/>
              <p:cNvPicPr preferRelativeResize="0"/>
              <p:nvPr/>
            </p:nvPicPr>
            <p:blipFill rotWithShape="1">
              <a:blip r:embed="rId4">
                <a:alphaModFix/>
              </a:blip>
              <a:srcRect l="16937" t="6328" r="18326" b="5979"/>
              <a:stretch/>
            </p:blipFill>
            <p:spPr>
              <a:xfrm rot="546187">
                <a:off x="2482" y="1873"/>
                <a:ext cx="93" cy="128"/>
              </a:xfrm>
              <a:prstGeom prst="rect">
                <a:avLst/>
              </a:prstGeom>
              <a:noFill/>
              <a:ln>
                <a:noFill/>
              </a:ln>
            </p:spPr>
          </p:pic>
          <p:pic>
            <p:nvPicPr>
              <p:cNvPr id="2671" name="Shape 2671" descr="Semi_Steel_Radial_Passenger_Car_Tire"/>
              <p:cNvPicPr preferRelativeResize="0"/>
              <p:nvPr/>
            </p:nvPicPr>
            <p:blipFill rotWithShape="1">
              <a:blip r:embed="rId4">
                <a:alphaModFix/>
              </a:blip>
              <a:srcRect l="16937" t="6328" r="18326" b="5979"/>
              <a:stretch/>
            </p:blipFill>
            <p:spPr>
              <a:xfrm rot="546187">
                <a:off x="2577" y="1873"/>
                <a:ext cx="93" cy="128"/>
              </a:xfrm>
              <a:prstGeom prst="rect">
                <a:avLst/>
              </a:prstGeom>
              <a:noFill/>
              <a:ln>
                <a:noFill/>
              </a:ln>
            </p:spPr>
          </p:pic>
          <p:pic>
            <p:nvPicPr>
              <p:cNvPr id="2672" name="Shape 2672" descr="Semi_Steel_Radial_Passenger_Car_Tire"/>
              <p:cNvPicPr preferRelativeResize="0"/>
              <p:nvPr/>
            </p:nvPicPr>
            <p:blipFill rotWithShape="1">
              <a:blip r:embed="rId4">
                <a:alphaModFix/>
              </a:blip>
              <a:srcRect l="16937" t="6328" r="18326" b="5979"/>
              <a:stretch/>
            </p:blipFill>
            <p:spPr>
              <a:xfrm rot="546187">
                <a:off x="2674" y="1873"/>
                <a:ext cx="93" cy="128"/>
              </a:xfrm>
              <a:prstGeom prst="rect">
                <a:avLst/>
              </a:prstGeom>
              <a:noFill/>
              <a:ln>
                <a:noFill/>
              </a:ln>
            </p:spPr>
          </p:pic>
          <p:pic>
            <p:nvPicPr>
              <p:cNvPr id="2673" name="Shape 2673" descr="Semi_Steel_Radial_Passenger_Car_Tire"/>
              <p:cNvPicPr preferRelativeResize="0"/>
              <p:nvPr/>
            </p:nvPicPr>
            <p:blipFill rotWithShape="1">
              <a:blip r:embed="rId4">
                <a:alphaModFix/>
              </a:blip>
              <a:srcRect l="16937" t="6328" r="18326" b="5979"/>
              <a:stretch/>
            </p:blipFill>
            <p:spPr>
              <a:xfrm rot="546187">
                <a:off x="2769" y="1873"/>
                <a:ext cx="93" cy="128"/>
              </a:xfrm>
              <a:prstGeom prst="rect">
                <a:avLst/>
              </a:prstGeom>
              <a:noFill/>
              <a:ln>
                <a:noFill/>
              </a:ln>
            </p:spPr>
          </p:pic>
          <p:pic>
            <p:nvPicPr>
              <p:cNvPr id="2674" name="Shape 2674" descr="Semi_Steel_Radial_Passenger_Car_Tire"/>
              <p:cNvPicPr preferRelativeResize="0"/>
              <p:nvPr/>
            </p:nvPicPr>
            <p:blipFill rotWithShape="1">
              <a:blip r:embed="rId4">
                <a:alphaModFix/>
              </a:blip>
              <a:srcRect l="16937" t="6328" r="18326" b="5979"/>
              <a:stretch/>
            </p:blipFill>
            <p:spPr>
              <a:xfrm rot="546187">
                <a:off x="2866" y="1873"/>
                <a:ext cx="93" cy="128"/>
              </a:xfrm>
              <a:prstGeom prst="rect">
                <a:avLst/>
              </a:prstGeom>
              <a:noFill/>
              <a:ln>
                <a:noFill/>
              </a:ln>
            </p:spPr>
          </p:pic>
          <p:pic>
            <p:nvPicPr>
              <p:cNvPr id="2675" name="Shape 2675" descr="Semi_Steel_Radial_Passenger_Car_Tire"/>
              <p:cNvPicPr preferRelativeResize="0"/>
              <p:nvPr/>
            </p:nvPicPr>
            <p:blipFill rotWithShape="1">
              <a:blip r:embed="rId4">
                <a:alphaModFix/>
              </a:blip>
              <a:srcRect l="16937" t="6328" r="18326" b="5979"/>
              <a:stretch/>
            </p:blipFill>
            <p:spPr>
              <a:xfrm rot="546187">
                <a:off x="2961" y="1873"/>
                <a:ext cx="93" cy="128"/>
              </a:xfrm>
              <a:prstGeom prst="rect">
                <a:avLst/>
              </a:prstGeom>
              <a:noFill/>
              <a:ln>
                <a:noFill/>
              </a:ln>
            </p:spPr>
          </p:pic>
          <p:pic>
            <p:nvPicPr>
              <p:cNvPr id="2676" name="Shape 2676" descr="Semi_Steel_Radial_Passenger_Car_Tire"/>
              <p:cNvPicPr preferRelativeResize="0"/>
              <p:nvPr/>
            </p:nvPicPr>
            <p:blipFill rotWithShape="1">
              <a:blip r:embed="rId4">
                <a:alphaModFix/>
              </a:blip>
              <a:srcRect l="16937" t="6328" r="18326" b="5979"/>
              <a:stretch/>
            </p:blipFill>
            <p:spPr>
              <a:xfrm rot="546187">
                <a:off x="3059" y="1873"/>
                <a:ext cx="93" cy="128"/>
              </a:xfrm>
              <a:prstGeom prst="rect">
                <a:avLst/>
              </a:prstGeom>
              <a:noFill/>
              <a:ln>
                <a:noFill/>
              </a:ln>
            </p:spPr>
          </p:pic>
          <p:pic>
            <p:nvPicPr>
              <p:cNvPr id="2677" name="Shape 2677" descr="Semi_Steel_Radial_Passenger_Car_Tire"/>
              <p:cNvPicPr preferRelativeResize="0"/>
              <p:nvPr/>
            </p:nvPicPr>
            <p:blipFill rotWithShape="1">
              <a:blip r:embed="rId4">
                <a:alphaModFix/>
              </a:blip>
              <a:srcRect l="16937" t="6328" r="18326" b="5979"/>
              <a:stretch/>
            </p:blipFill>
            <p:spPr>
              <a:xfrm rot="546187">
                <a:off x="3156" y="1873"/>
                <a:ext cx="93" cy="128"/>
              </a:xfrm>
              <a:prstGeom prst="rect">
                <a:avLst/>
              </a:prstGeom>
              <a:noFill/>
              <a:ln>
                <a:noFill/>
              </a:ln>
            </p:spPr>
          </p:pic>
        </p:grpSp>
        <p:grpSp>
          <p:nvGrpSpPr>
            <p:cNvPr id="2678" name="Shape 2678"/>
            <p:cNvGrpSpPr/>
            <p:nvPr/>
          </p:nvGrpSpPr>
          <p:grpSpPr>
            <a:xfrm>
              <a:off x="2048" y="1862"/>
              <a:ext cx="787" cy="141"/>
              <a:chOff x="2472" y="1867"/>
              <a:chExt cx="787" cy="141"/>
            </a:xfrm>
          </p:grpSpPr>
          <p:pic>
            <p:nvPicPr>
              <p:cNvPr id="2679" name="Shape 2679" descr="Semi_Steel_Radial_Passenger_Car_Tire"/>
              <p:cNvPicPr preferRelativeResize="0"/>
              <p:nvPr/>
            </p:nvPicPr>
            <p:blipFill rotWithShape="1">
              <a:blip r:embed="rId4">
                <a:alphaModFix/>
              </a:blip>
              <a:srcRect l="16937" t="6328" r="18326" b="5979"/>
              <a:stretch/>
            </p:blipFill>
            <p:spPr>
              <a:xfrm rot="546187">
                <a:off x="2482" y="1873"/>
                <a:ext cx="93" cy="128"/>
              </a:xfrm>
              <a:prstGeom prst="rect">
                <a:avLst/>
              </a:prstGeom>
              <a:noFill/>
              <a:ln>
                <a:noFill/>
              </a:ln>
            </p:spPr>
          </p:pic>
          <p:pic>
            <p:nvPicPr>
              <p:cNvPr id="2680" name="Shape 2680" descr="Semi_Steel_Radial_Passenger_Car_Tire"/>
              <p:cNvPicPr preferRelativeResize="0"/>
              <p:nvPr/>
            </p:nvPicPr>
            <p:blipFill rotWithShape="1">
              <a:blip r:embed="rId4">
                <a:alphaModFix/>
              </a:blip>
              <a:srcRect l="16937" t="6328" r="18326" b="5979"/>
              <a:stretch/>
            </p:blipFill>
            <p:spPr>
              <a:xfrm rot="546187">
                <a:off x="2577" y="1873"/>
                <a:ext cx="93" cy="128"/>
              </a:xfrm>
              <a:prstGeom prst="rect">
                <a:avLst/>
              </a:prstGeom>
              <a:noFill/>
              <a:ln>
                <a:noFill/>
              </a:ln>
            </p:spPr>
          </p:pic>
          <p:pic>
            <p:nvPicPr>
              <p:cNvPr id="2681" name="Shape 2681" descr="Semi_Steel_Radial_Passenger_Car_Tire"/>
              <p:cNvPicPr preferRelativeResize="0"/>
              <p:nvPr/>
            </p:nvPicPr>
            <p:blipFill rotWithShape="1">
              <a:blip r:embed="rId4">
                <a:alphaModFix/>
              </a:blip>
              <a:srcRect l="16937" t="6328" r="18326" b="5979"/>
              <a:stretch/>
            </p:blipFill>
            <p:spPr>
              <a:xfrm rot="546187">
                <a:off x="2674" y="1873"/>
                <a:ext cx="93" cy="128"/>
              </a:xfrm>
              <a:prstGeom prst="rect">
                <a:avLst/>
              </a:prstGeom>
              <a:noFill/>
              <a:ln>
                <a:noFill/>
              </a:ln>
            </p:spPr>
          </p:pic>
          <p:pic>
            <p:nvPicPr>
              <p:cNvPr id="2682" name="Shape 2682" descr="Semi_Steel_Radial_Passenger_Car_Tire"/>
              <p:cNvPicPr preferRelativeResize="0"/>
              <p:nvPr/>
            </p:nvPicPr>
            <p:blipFill rotWithShape="1">
              <a:blip r:embed="rId4">
                <a:alphaModFix/>
              </a:blip>
              <a:srcRect l="16937" t="6328" r="18326" b="5979"/>
              <a:stretch/>
            </p:blipFill>
            <p:spPr>
              <a:xfrm rot="546187">
                <a:off x="2769" y="1873"/>
                <a:ext cx="93" cy="128"/>
              </a:xfrm>
              <a:prstGeom prst="rect">
                <a:avLst/>
              </a:prstGeom>
              <a:noFill/>
              <a:ln>
                <a:noFill/>
              </a:ln>
            </p:spPr>
          </p:pic>
          <p:pic>
            <p:nvPicPr>
              <p:cNvPr id="2683" name="Shape 2683" descr="Semi_Steel_Radial_Passenger_Car_Tire"/>
              <p:cNvPicPr preferRelativeResize="0"/>
              <p:nvPr/>
            </p:nvPicPr>
            <p:blipFill rotWithShape="1">
              <a:blip r:embed="rId4">
                <a:alphaModFix/>
              </a:blip>
              <a:srcRect l="16937" t="6328" r="18326" b="5979"/>
              <a:stretch/>
            </p:blipFill>
            <p:spPr>
              <a:xfrm rot="546187">
                <a:off x="2866" y="1873"/>
                <a:ext cx="93" cy="128"/>
              </a:xfrm>
              <a:prstGeom prst="rect">
                <a:avLst/>
              </a:prstGeom>
              <a:noFill/>
              <a:ln>
                <a:noFill/>
              </a:ln>
            </p:spPr>
          </p:pic>
          <p:pic>
            <p:nvPicPr>
              <p:cNvPr id="2684" name="Shape 2684" descr="Semi_Steel_Radial_Passenger_Car_Tire"/>
              <p:cNvPicPr preferRelativeResize="0"/>
              <p:nvPr/>
            </p:nvPicPr>
            <p:blipFill rotWithShape="1">
              <a:blip r:embed="rId4">
                <a:alphaModFix/>
              </a:blip>
              <a:srcRect l="16937" t="6328" r="18326" b="5979"/>
              <a:stretch/>
            </p:blipFill>
            <p:spPr>
              <a:xfrm rot="546187">
                <a:off x="2961" y="1873"/>
                <a:ext cx="93" cy="128"/>
              </a:xfrm>
              <a:prstGeom prst="rect">
                <a:avLst/>
              </a:prstGeom>
              <a:noFill/>
              <a:ln>
                <a:noFill/>
              </a:ln>
            </p:spPr>
          </p:pic>
          <p:pic>
            <p:nvPicPr>
              <p:cNvPr id="2685" name="Shape 2685" descr="Semi_Steel_Radial_Passenger_Car_Tire"/>
              <p:cNvPicPr preferRelativeResize="0"/>
              <p:nvPr/>
            </p:nvPicPr>
            <p:blipFill rotWithShape="1">
              <a:blip r:embed="rId4">
                <a:alphaModFix/>
              </a:blip>
              <a:srcRect l="16937" t="6328" r="18326" b="5979"/>
              <a:stretch/>
            </p:blipFill>
            <p:spPr>
              <a:xfrm rot="546187">
                <a:off x="3059" y="1873"/>
                <a:ext cx="93" cy="128"/>
              </a:xfrm>
              <a:prstGeom prst="rect">
                <a:avLst/>
              </a:prstGeom>
              <a:noFill/>
              <a:ln>
                <a:noFill/>
              </a:ln>
            </p:spPr>
          </p:pic>
          <p:pic>
            <p:nvPicPr>
              <p:cNvPr id="2686" name="Shape 2686" descr="Semi_Steel_Radial_Passenger_Car_Tire"/>
              <p:cNvPicPr preferRelativeResize="0"/>
              <p:nvPr/>
            </p:nvPicPr>
            <p:blipFill rotWithShape="1">
              <a:blip r:embed="rId4">
                <a:alphaModFix/>
              </a:blip>
              <a:srcRect l="16937" t="6328" r="18326" b="5979"/>
              <a:stretch/>
            </p:blipFill>
            <p:spPr>
              <a:xfrm rot="546187">
                <a:off x="3156" y="1873"/>
                <a:ext cx="93" cy="128"/>
              </a:xfrm>
              <a:prstGeom prst="rect">
                <a:avLst/>
              </a:prstGeom>
              <a:noFill/>
              <a:ln>
                <a:noFill/>
              </a:ln>
            </p:spPr>
          </p:pic>
        </p:grpSp>
        <p:grpSp>
          <p:nvGrpSpPr>
            <p:cNvPr id="2687" name="Shape 2687"/>
            <p:cNvGrpSpPr/>
            <p:nvPr/>
          </p:nvGrpSpPr>
          <p:grpSpPr>
            <a:xfrm>
              <a:off x="2047" y="1720"/>
              <a:ext cx="787" cy="141"/>
              <a:chOff x="2472" y="1867"/>
              <a:chExt cx="787" cy="141"/>
            </a:xfrm>
          </p:grpSpPr>
          <p:pic>
            <p:nvPicPr>
              <p:cNvPr id="2688" name="Shape 2688" descr="Semi_Steel_Radial_Passenger_Car_Tire"/>
              <p:cNvPicPr preferRelativeResize="0"/>
              <p:nvPr/>
            </p:nvPicPr>
            <p:blipFill rotWithShape="1">
              <a:blip r:embed="rId4">
                <a:alphaModFix/>
              </a:blip>
              <a:srcRect l="16937" t="6328" r="18326" b="5979"/>
              <a:stretch/>
            </p:blipFill>
            <p:spPr>
              <a:xfrm rot="546187">
                <a:off x="2482" y="1873"/>
                <a:ext cx="93" cy="128"/>
              </a:xfrm>
              <a:prstGeom prst="rect">
                <a:avLst/>
              </a:prstGeom>
              <a:noFill/>
              <a:ln>
                <a:noFill/>
              </a:ln>
            </p:spPr>
          </p:pic>
          <p:pic>
            <p:nvPicPr>
              <p:cNvPr id="2689" name="Shape 2689" descr="Semi_Steel_Radial_Passenger_Car_Tire"/>
              <p:cNvPicPr preferRelativeResize="0"/>
              <p:nvPr/>
            </p:nvPicPr>
            <p:blipFill rotWithShape="1">
              <a:blip r:embed="rId4">
                <a:alphaModFix/>
              </a:blip>
              <a:srcRect l="16937" t="6328" r="18326" b="5979"/>
              <a:stretch/>
            </p:blipFill>
            <p:spPr>
              <a:xfrm rot="546187">
                <a:off x="2577" y="1873"/>
                <a:ext cx="93" cy="128"/>
              </a:xfrm>
              <a:prstGeom prst="rect">
                <a:avLst/>
              </a:prstGeom>
              <a:noFill/>
              <a:ln>
                <a:noFill/>
              </a:ln>
            </p:spPr>
          </p:pic>
          <p:pic>
            <p:nvPicPr>
              <p:cNvPr id="2690" name="Shape 2690" descr="Semi_Steel_Radial_Passenger_Car_Tire"/>
              <p:cNvPicPr preferRelativeResize="0"/>
              <p:nvPr/>
            </p:nvPicPr>
            <p:blipFill rotWithShape="1">
              <a:blip r:embed="rId4">
                <a:alphaModFix/>
              </a:blip>
              <a:srcRect l="16937" t="6328" r="18326" b="5979"/>
              <a:stretch/>
            </p:blipFill>
            <p:spPr>
              <a:xfrm rot="546187">
                <a:off x="2674" y="1873"/>
                <a:ext cx="93" cy="128"/>
              </a:xfrm>
              <a:prstGeom prst="rect">
                <a:avLst/>
              </a:prstGeom>
              <a:noFill/>
              <a:ln>
                <a:noFill/>
              </a:ln>
            </p:spPr>
          </p:pic>
          <p:pic>
            <p:nvPicPr>
              <p:cNvPr id="2691" name="Shape 2691" descr="Semi_Steel_Radial_Passenger_Car_Tire"/>
              <p:cNvPicPr preferRelativeResize="0"/>
              <p:nvPr/>
            </p:nvPicPr>
            <p:blipFill rotWithShape="1">
              <a:blip r:embed="rId4">
                <a:alphaModFix/>
              </a:blip>
              <a:srcRect l="16937" t="6328" r="18326" b="5979"/>
              <a:stretch/>
            </p:blipFill>
            <p:spPr>
              <a:xfrm rot="546187">
                <a:off x="2769" y="1873"/>
                <a:ext cx="93" cy="128"/>
              </a:xfrm>
              <a:prstGeom prst="rect">
                <a:avLst/>
              </a:prstGeom>
              <a:noFill/>
              <a:ln>
                <a:noFill/>
              </a:ln>
            </p:spPr>
          </p:pic>
          <p:pic>
            <p:nvPicPr>
              <p:cNvPr id="2692" name="Shape 2692" descr="Semi_Steel_Radial_Passenger_Car_Tire"/>
              <p:cNvPicPr preferRelativeResize="0"/>
              <p:nvPr/>
            </p:nvPicPr>
            <p:blipFill rotWithShape="1">
              <a:blip r:embed="rId4">
                <a:alphaModFix/>
              </a:blip>
              <a:srcRect l="16937" t="6328" r="18326" b="5979"/>
              <a:stretch/>
            </p:blipFill>
            <p:spPr>
              <a:xfrm rot="546187">
                <a:off x="2866" y="1873"/>
                <a:ext cx="93" cy="128"/>
              </a:xfrm>
              <a:prstGeom prst="rect">
                <a:avLst/>
              </a:prstGeom>
              <a:noFill/>
              <a:ln>
                <a:noFill/>
              </a:ln>
            </p:spPr>
          </p:pic>
          <p:pic>
            <p:nvPicPr>
              <p:cNvPr id="2693" name="Shape 2693" descr="Semi_Steel_Radial_Passenger_Car_Tire"/>
              <p:cNvPicPr preferRelativeResize="0"/>
              <p:nvPr/>
            </p:nvPicPr>
            <p:blipFill rotWithShape="1">
              <a:blip r:embed="rId4">
                <a:alphaModFix/>
              </a:blip>
              <a:srcRect l="16937" t="6328" r="18326" b="5979"/>
              <a:stretch/>
            </p:blipFill>
            <p:spPr>
              <a:xfrm rot="546187">
                <a:off x="2961" y="1873"/>
                <a:ext cx="93" cy="128"/>
              </a:xfrm>
              <a:prstGeom prst="rect">
                <a:avLst/>
              </a:prstGeom>
              <a:noFill/>
              <a:ln>
                <a:noFill/>
              </a:ln>
            </p:spPr>
          </p:pic>
          <p:pic>
            <p:nvPicPr>
              <p:cNvPr id="2694" name="Shape 2694" descr="Semi_Steel_Radial_Passenger_Car_Tire"/>
              <p:cNvPicPr preferRelativeResize="0"/>
              <p:nvPr/>
            </p:nvPicPr>
            <p:blipFill rotWithShape="1">
              <a:blip r:embed="rId4">
                <a:alphaModFix/>
              </a:blip>
              <a:srcRect l="16937" t="6328" r="18326" b="5979"/>
              <a:stretch/>
            </p:blipFill>
            <p:spPr>
              <a:xfrm rot="546187">
                <a:off x="3059" y="1873"/>
                <a:ext cx="93" cy="128"/>
              </a:xfrm>
              <a:prstGeom prst="rect">
                <a:avLst/>
              </a:prstGeom>
              <a:noFill/>
              <a:ln>
                <a:noFill/>
              </a:ln>
            </p:spPr>
          </p:pic>
          <p:pic>
            <p:nvPicPr>
              <p:cNvPr id="2695" name="Shape 2695" descr="Semi_Steel_Radial_Passenger_Car_Tire"/>
              <p:cNvPicPr preferRelativeResize="0"/>
              <p:nvPr/>
            </p:nvPicPr>
            <p:blipFill rotWithShape="1">
              <a:blip r:embed="rId4">
                <a:alphaModFix/>
              </a:blip>
              <a:srcRect l="16937" t="6328" r="18326" b="5979"/>
              <a:stretch/>
            </p:blipFill>
            <p:spPr>
              <a:xfrm rot="546187">
                <a:off x="3156" y="1873"/>
                <a:ext cx="93" cy="128"/>
              </a:xfrm>
              <a:prstGeom prst="rect">
                <a:avLst/>
              </a:prstGeom>
              <a:noFill/>
              <a:ln>
                <a:noFill/>
              </a:ln>
            </p:spPr>
          </p:pic>
        </p:grpSp>
        <p:grpSp>
          <p:nvGrpSpPr>
            <p:cNvPr id="2696" name="Shape 2696"/>
            <p:cNvGrpSpPr/>
            <p:nvPr/>
          </p:nvGrpSpPr>
          <p:grpSpPr>
            <a:xfrm>
              <a:off x="2047" y="1577"/>
              <a:ext cx="787" cy="141"/>
              <a:chOff x="2472" y="1867"/>
              <a:chExt cx="787" cy="141"/>
            </a:xfrm>
          </p:grpSpPr>
          <p:pic>
            <p:nvPicPr>
              <p:cNvPr id="2697" name="Shape 2697" descr="Semi_Steel_Radial_Passenger_Car_Tire"/>
              <p:cNvPicPr preferRelativeResize="0"/>
              <p:nvPr/>
            </p:nvPicPr>
            <p:blipFill rotWithShape="1">
              <a:blip r:embed="rId4">
                <a:alphaModFix/>
              </a:blip>
              <a:srcRect l="16937" t="6328" r="18326" b="5979"/>
              <a:stretch/>
            </p:blipFill>
            <p:spPr>
              <a:xfrm rot="546187">
                <a:off x="2482" y="1873"/>
                <a:ext cx="93" cy="128"/>
              </a:xfrm>
              <a:prstGeom prst="rect">
                <a:avLst/>
              </a:prstGeom>
              <a:noFill/>
              <a:ln>
                <a:noFill/>
              </a:ln>
            </p:spPr>
          </p:pic>
          <p:pic>
            <p:nvPicPr>
              <p:cNvPr id="2698" name="Shape 2698" descr="Semi_Steel_Radial_Passenger_Car_Tire"/>
              <p:cNvPicPr preferRelativeResize="0"/>
              <p:nvPr/>
            </p:nvPicPr>
            <p:blipFill rotWithShape="1">
              <a:blip r:embed="rId4">
                <a:alphaModFix/>
              </a:blip>
              <a:srcRect l="16937" t="6328" r="18326" b="5979"/>
              <a:stretch/>
            </p:blipFill>
            <p:spPr>
              <a:xfrm rot="546187">
                <a:off x="2577" y="1873"/>
                <a:ext cx="93" cy="128"/>
              </a:xfrm>
              <a:prstGeom prst="rect">
                <a:avLst/>
              </a:prstGeom>
              <a:noFill/>
              <a:ln>
                <a:noFill/>
              </a:ln>
            </p:spPr>
          </p:pic>
          <p:pic>
            <p:nvPicPr>
              <p:cNvPr id="2699" name="Shape 2699" descr="Semi_Steel_Radial_Passenger_Car_Tire"/>
              <p:cNvPicPr preferRelativeResize="0"/>
              <p:nvPr/>
            </p:nvPicPr>
            <p:blipFill rotWithShape="1">
              <a:blip r:embed="rId4">
                <a:alphaModFix/>
              </a:blip>
              <a:srcRect l="16937" t="6328" r="18326" b="5979"/>
              <a:stretch/>
            </p:blipFill>
            <p:spPr>
              <a:xfrm rot="546187">
                <a:off x="2674" y="1873"/>
                <a:ext cx="93" cy="128"/>
              </a:xfrm>
              <a:prstGeom prst="rect">
                <a:avLst/>
              </a:prstGeom>
              <a:noFill/>
              <a:ln>
                <a:noFill/>
              </a:ln>
            </p:spPr>
          </p:pic>
          <p:pic>
            <p:nvPicPr>
              <p:cNvPr id="2700" name="Shape 2700" descr="Semi_Steel_Radial_Passenger_Car_Tire"/>
              <p:cNvPicPr preferRelativeResize="0"/>
              <p:nvPr/>
            </p:nvPicPr>
            <p:blipFill rotWithShape="1">
              <a:blip r:embed="rId4">
                <a:alphaModFix/>
              </a:blip>
              <a:srcRect l="16937" t="6328" r="18326" b="5979"/>
              <a:stretch/>
            </p:blipFill>
            <p:spPr>
              <a:xfrm rot="546187">
                <a:off x="2769" y="1873"/>
                <a:ext cx="93" cy="128"/>
              </a:xfrm>
              <a:prstGeom prst="rect">
                <a:avLst/>
              </a:prstGeom>
              <a:noFill/>
              <a:ln>
                <a:noFill/>
              </a:ln>
            </p:spPr>
          </p:pic>
          <p:pic>
            <p:nvPicPr>
              <p:cNvPr id="2701" name="Shape 2701" descr="Semi_Steel_Radial_Passenger_Car_Tire"/>
              <p:cNvPicPr preferRelativeResize="0"/>
              <p:nvPr/>
            </p:nvPicPr>
            <p:blipFill rotWithShape="1">
              <a:blip r:embed="rId4">
                <a:alphaModFix/>
              </a:blip>
              <a:srcRect l="16937" t="6328" r="18326" b="5979"/>
              <a:stretch/>
            </p:blipFill>
            <p:spPr>
              <a:xfrm rot="546187">
                <a:off x="2866" y="1873"/>
                <a:ext cx="93" cy="128"/>
              </a:xfrm>
              <a:prstGeom prst="rect">
                <a:avLst/>
              </a:prstGeom>
              <a:noFill/>
              <a:ln>
                <a:noFill/>
              </a:ln>
            </p:spPr>
          </p:pic>
          <p:pic>
            <p:nvPicPr>
              <p:cNvPr id="2702" name="Shape 2702" descr="Semi_Steel_Radial_Passenger_Car_Tire"/>
              <p:cNvPicPr preferRelativeResize="0"/>
              <p:nvPr/>
            </p:nvPicPr>
            <p:blipFill rotWithShape="1">
              <a:blip r:embed="rId4">
                <a:alphaModFix/>
              </a:blip>
              <a:srcRect l="16937" t="6328" r="18326" b="5979"/>
              <a:stretch/>
            </p:blipFill>
            <p:spPr>
              <a:xfrm rot="546187">
                <a:off x="2961" y="1873"/>
                <a:ext cx="93" cy="128"/>
              </a:xfrm>
              <a:prstGeom prst="rect">
                <a:avLst/>
              </a:prstGeom>
              <a:noFill/>
              <a:ln>
                <a:noFill/>
              </a:ln>
            </p:spPr>
          </p:pic>
          <p:pic>
            <p:nvPicPr>
              <p:cNvPr id="2703" name="Shape 2703" descr="Semi_Steel_Radial_Passenger_Car_Tire"/>
              <p:cNvPicPr preferRelativeResize="0"/>
              <p:nvPr/>
            </p:nvPicPr>
            <p:blipFill rotWithShape="1">
              <a:blip r:embed="rId4">
                <a:alphaModFix/>
              </a:blip>
              <a:srcRect l="16937" t="6328" r="18326" b="5979"/>
              <a:stretch/>
            </p:blipFill>
            <p:spPr>
              <a:xfrm rot="546187">
                <a:off x="3059" y="1873"/>
                <a:ext cx="93" cy="128"/>
              </a:xfrm>
              <a:prstGeom prst="rect">
                <a:avLst/>
              </a:prstGeom>
              <a:noFill/>
              <a:ln>
                <a:noFill/>
              </a:ln>
            </p:spPr>
          </p:pic>
          <p:pic>
            <p:nvPicPr>
              <p:cNvPr id="2704" name="Shape 2704" descr="Semi_Steel_Radial_Passenger_Car_Tire"/>
              <p:cNvPicPr preferRelativeResize="0"/>
              <p:nvPr/>
            </p:nvPicPr>
            <p:blipFill rotWithShape="1">
              <a:blip r:embed="rId4">
                <a:alphaModFix/>
              </a:blip>
              <a:srcRect l="16937" t="6328" r="18326" b="5979"/>
              <a:stretch/>
            </p:blipFill>
            <p:spPr>
              <a:xfrm rot="546187">
                <a:off x="3156" y="1873"/>
                <a:ext cx="93" cy="128"/>
              </a:xfrm>
              <a:prstGeom prst="rect">
                <a:avLst/>
              </a:prstGeom>
              <a:noFill/>
              <a:ln>
                <a:noFill/>
              </a:ln>
            </p:spPr>
          </p:pic>
        </p:grpSp>
      </p:grpSp>
      <p:cxnSp>
        <p:nvCxnSpPr>
          <p:cNvPr id="2705" name="Shape 2705"/>
          <p:cNvCxnSpPr/>
          <p:nvPr/>
        </p:nvCxnSpPr>
        <p:spPr>
          <a:xfrm>
            <a:off x="4681537" y="3565525"/>
            <a:ext cx="644524" cy="0"/>
          </a:xfrm>
          <a:prstGeom prst="straightConnector1">
            <a:avLst/>
          </a:prstGeom>
          <a:noFill/>
          <a:ln w="28575" cap="flat" cmpd="sng">
            <a:solidFill>
              <a:schemeClr val="dk1"/>
            </a:solidFill>
            <a:prstDash val="solid"/>
            <a:round/>
            <a:headEnd type="none" w="med" len="med"/>
            <a:tailEnd type="triangle" w="lg" len="lg"/>
          </a:ln>
        </p:spPr>
      </p:cxnSp>
      <p:sp>
        <p:nvSpPr>
          <p:cNvPr id="2706" name="Shape 2706"/>
          <p:cNvSpPr txBox="1"/>
          <p:nvPr/>
        </p:nvSpPr>
        <p:spPr>
          <a:xfrm>
            <a:off x="2425700" y="3157538"/>
            <a:ext cx="511174" cy="762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b="0" i="0" u="none" strike="noStrike" cap="none">
                <a:solidFill>
                  <a:schemeClr val="dk1"/>
                </a:solidFill>
                <a:latin typeface="Arial"/>
                <a:ea typeface="Arial"/>
                <a:cs typeface="Arial"/>
                <a:sym typeface="Arial"/>
              </a:rPr>
              <a:t>+</a:t>
            </a:r>
          </a:p>
        </p:txBody>
      </p:sp>
      <p:sp>
        <p:nvSpPr>
          <p:cNvPr id="2707" name="Shape 2707"/>
          <p:cNvSpPr txBox="1"/>
          <p:nvPr/>
        </p:nvSpPr>
        <p:spPr>
          <a:xfrm>
            <a:off x="606425" y="5365750"/>
            <a:ext cx="13700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8 car bodies</a:t>
            </a:r>
          </a:p>
        </p:txBody>
      </p:sp>
      <p:sp>
        <p:nvSpPr>
          <p:cNvPr id="2708" name="Shape 2708"/>
          <p:cNvSpPr txBox="1"/>
          <p:nvPr/>
        </p:nvSpPr>
        <p:spPr>
          <a:xfrm>
            <a:off x="3527425" y="5353050"/>
            <a:ext cx="8969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48 tires</a:t>
            </a:r>
          </a:p>
        </p:txBody>
      </p:sp>
      <p:sp>
        <p:nvSpPr>
          <p:cNvPr id="2709" name="Shape 2709"/>
          <p:cNvSpPr txBox="1"/>
          <p:nvPr/>
        </p:nvSpPr>
        <p:spPr>
          <a:xfrm>
            <a:off x="6346825" y="5353050"/>
            <a:ext cx="7715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8 cars</a:t>
            </a:r>
          </a:p>
        </p:txBody>
      </p:sp>
      <p:sp>
        <p:nvSpPr>
          <p:cNvPr id="2710" name="Shape 2710"/>
          <p:cNvSpPr txBox="1"/>
          <p:nvPr/>
        </p:nvSpPr>
        <p:spPr>
          <a:xfrm>
            <a:off x="7724775" y="3282950"/>
            <a:ext cx="1371599" cy="5810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plus 16 tires</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excess</a:t>
            </a:r>
          </a:p>
        </p:txBody>
      </p:sp>
      <p:sp>
        <p:nvSpPr>
          <p:cNvPr id="2711" name="Shape 27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Limiting Reactants</a:t>
            </a:r>
          </a:p>
        </p:txBody>
      </p:sp>
      <p:sp>
        <p:nvSpPr>
          <p:cNvPr id="2712" name="Shape 2712"/>
          <p:cNvSpPr txBox="1"/>
          <p:nvPr/>
        </p:nvSpPr>
        <p:spPr>
          <a:xfrm>
            <a:off x="776287" y="6024562"/>
            <a:ext cx="6319837"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CB         +        4 T                   CT</a:t>
            </a:r>
            <a:r>
              <a:rPr lang="en-US" sz="3200" b="0" i="0" u="none" strike="noStrike" cap="none" baseline="-25000">
                <a:solidFill>
                  <a:schemeClr val="dk1"/>
                </a:solidFill>
                <a:latin typeface="Arial"/>
                <a:ea typeface="Arial"/>
                <a:cs typeface="Arial"/>
                <a:sym typeface="Arial"/>
              </a:rPr>
              <a:t>4</a:t>
            </a:r>
          </a:p>
        </p:txBody>
      </p:sp>
      <p:cxnSp>
        <p:nvCxnSpPr>
          <p:cNvPr id="2713" name="Shape 2713"/>
          <p:cNvCxnSpPr/>
          <p:nvPr/>
        </p:nvCxnSpPr>
        <p:spPr>
          <a:xfrm>
            <a:off x="4848225" y="6286500"/>
            <a:ext cx="644524" cy="0"/>
          </a:xfrm>
          <a:prstGeom prst="straightConnector1">
            <a:avLst/>
          </a:prstGeom>
          <a:noFill/>
          <a:ln w="28575"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68"/>
                                        </p:tgtEl>
                                        <p:attrNameLst>
                                          <p:attrName>style.visibility</p:attrName>
                                        </p:attrNameLst>
                                      </p:cBhvr>
                                      <p:to>
                                        <p:strVal val="visible"/>
                                      </p:to>
                                    </p:set>
                                    <p:anim calcmode="lin" valueType="num">
                                      <p:cBhvr additive="base">
                                        <p:cTn id="7" dur="500"/>
                                        <p:tgtEl>
                                          <p:spTgt spid="2668"/>
                                        </p:tgtEl>
                                        <p:attrNameLst>
                                          <p:attrName>ppt_w</p:attrName>
                                        </p:attrNameLst>
                                      </p:cBhvr>
                                      <p:tavLst>
                                        <p:tav tm="0">
                                          <p:val>
                                            <p:strVal val="0"/>
                                          </p:val>
                                        </p:tav>
                                        <p:tav tm="100000">
                                          <p:val>
                                            <p:strVal val="#ppt_w"/>
                                          </p:val>
                                        </p:tav>
                                      </p:tavLst>
                                    </p:anim>
                                    <p:anim calcmode="lin" valueType="num">
                                      <p:cBhvr additive="base">
                                        <p:cTn id="8" dur="500"/>
                                        <p:tgtEl>
                                          <p:spTgt spid="266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59"/>
                                        </p:tgtEl>
                                        <p:attrNameLst>
                                          <p:attrName>style.visibility</p:attrName>
                                        </p:attrNameLst>
                                      </p:cBhvr>
                                      <p:to>
                                        <p:strVal val="visible"/>
                                      </p:to>
                                    </p:set>
                                    <p:anim calcmode="lin" valueType="num">
                                      <p:cBhvr additive="base">
                                        <p:cTn id="11" dur="500"/>
                                        <p:tgtEl>
                                          <p:spTgt spid="2659"/>
                                        </p:tgtEl>
                                        <p:attrNameLst>
                                          <p:attrName>ppt_w</p:attrName>
                                        </p:attrNameLst>
                                      </p:cBhvr>
                                      <p:tavLst>
                                        <p:tav tm="0">
                                          <p:val>
                                            <p:strVal val="0"/>
                                          </p:val>
                                        </p:tav>
                                        <p:tav tm="100000">
                                          <p:val>
                                            <p:strVal val="#ppt_w"/>
                                          </p:val>
                                        </p:tav>
                                      </p:tavLst>
                                    </p:anim>
                                    <p:anim calcmode="lin" valueType="num">
                                      <p:cBhvr additive="base">
                                        <p:cTn id="12" dur="500"/>
                                        <p:tgtEl>
                                          <p:spTgt spid="265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650"/>
                                        </p:tgtEl>
                                        <p:attrNameLst>
                                          <p:attrName>style.visibility</p:attrName>
                                        </p:attrNameLst>
                                      </p:cBhvr>
                                      <p:to>
                                        <p:strVal val="visible"/>
                                      </p:to>
                                    </p:set>
                                    <p:anim calcmode="lin" valueType="num">
                                      <p:cBhvr additive="base">
                                        <p:cTn id="15" dur="500"/>
                                        <p:tgtEl>
                                          <p:spTgt spid="2650"/>
                                        </p:tgtEl>
                                        <p:attrNameLst>
                                          <p:attrName>ppt_w</p:attrName>
                                        </p:attrNameLst>
                                      </p:cBhvr>
                                      <p:tavLst>
                                        <p:tav tm="0">
                                          <p:val>
                                            <p:strVal val="0"/>
                                          </p:val>
                                        </p:tav>
                                        <p:tav tm="100000">
                                          <p:val>
                                            <p:strVal val="#ppt_w"/>
                                          </p:val>
                                        </p:tav>
                                      </p:tavLst>
                                    </p:anim>
                                    <p:anim calcmode="lin" valueType="num">
                                      <p:cBhvr additive="base">
                                        <p:cTn id="16" dur="500"/>
                                        <p:tgtEl>
                                          <p:spTgt spid="2650"/>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08"/>
                                        </p:tgtEl>
                                        <p:attrNameLst>
                                          <p:attrName>style.visibility</p:attrName>
                                        </p:attrNameLst>
                                      </p:cBhvr>
                                      <p:to>
                                        <p:strVal val="visible"/>
                                      </p:to>
                                    </p:set>
                                    <p:animEffect transition="in" filter="fade">
                                      <p:cBhvr>
                                        <p:cTn id="21" dur="500"/>
                                        <p:tgtEl>
                                          <p:spTgt spid="270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05"/>
                                        </p:tgtEl>
                                        <p:attrNameLst>
                                          <p:attrName>style.visibility</p:attrName>
                                        </p:attrNameLst>
                                      </p:cBhvr>
                                      <p:to>
                                        <p:strVal val="visible"/>
                                      </p:to>
                                    </p:set>
                                    <p:animEffect transition="in" filter="fade">
                                      <p:cBhvr>
                                        <p:cTn id="26" dur="500"/>
                                        <p:tgtEl>
                                          <p:spTgt spid="270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16"/>
                                        </p:tgtEl>
                                        <p:attrNameLst>
                                          <p:attrName>style.visibility</p:attrName>
                                        </p:attrNameLst>
                                      </p:cBhvr>
                                      <p:to>
                                        <p:strVal val="visible"/>
                                      </p:to>
                                    </p:set>
                                    <p:animEffect transition="in" filter="fade">
                                      <p:cBhvr>
                                        <p:cTn id="31" dur="1000"/>
                                        <p:tgtEl>
                                          <p:spTgt spid="26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10"/>
                                        </p:tgtEl>
                                        <p:attrNameLst>
                                          <p:attrName>style.visibility</p:attrName>
                                        </p:attrNameLst>
                                      </p:cBhvr>
                                      <p:to>
                                        <p:strVal val="visible"/>
                                      </p:to>
                                    </p:set>
                                    <p:animEffect transition="in" filter="fade">
                                      <p:cBhvr>
                                        <p:cTn id="36" dur="1000"/>
                                        <p:tgtEl>
                                          <p:spTgt spid="27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12"/>
                                        </p:tgtEl>
                                        <p:attrNameLst>
                                          <p:attrName>style.visibility</p:attrName>
                                        </p:attrNameLst>
                                      </p:cBhvr>
                                      <p:to>
                                        <p:strVal val="visible"/>
                                      </p:to>
                                    </p:set>
                                    <p:animEffect transition="in" filter="fade">
                                      <p:cBhvr>
                                        <p:cTn id="41" dur="1000"/>
                                        <p:tgtEl>
                                          <p:spTgt spid="2712"/>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713"/>
                                        </p:tgtEl>
                                        <p:attrNameLst>
                                          <p:attrName>style.visibility</p:attrName>
                                        </p:attrNameLst>
                                      </p:cBhvr>
                                      <p:to>
                                        <p:strVal val="visible"/>
                                      </p:to>
                                    </p:set>
                                    <p:animEffect transition="in" filter="fade">
                                      <p:cBhvr>
                                        <p:cTn id="45" dur="500"/>
                                        <p:tgtEl>
                                          <p:spTgt spid="2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p:nvPr/>
        </p:nvSpPr>
        <p:spPr>
          <a:xfrm>
            <a:off x="2057400" y="3733800"/>
            <a:ext cx="1143000" cy="990599"/>
          </a:xfrm>
          <a:prstGeom prst="triangle">
            <a:avLst>
              <a:gd name="adj" fmla="val 50000"/>
            </a:avLst>
          </a:prstGeom>
          <a:solidFill>
            <a:srgbClr val="CC0000">
              <a:alpha val="54509"/>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19" name="Shape 319"/>
          <p:cNvCxnSpPr/>
          <p:nvPr/>
        </p:nvCxnSpPr>
        <p:spPr>
          <a:xfrm rot="10800000" flipH="1">
            <a:off x="1143000" y="2743200"/>
            <a:ext cx="2971799" cy="1981199"/>
          </a:xfrm>
          <a:prstGeom prst="straightConnector1">
            <a:avLst/>
          </a:prstGeom>
          <a:noFill/>
          <a:ln w="38100" cap="flat" cmpd="sng">
            <a:solidFill>
              <a:schemeClr val="dk1"/>
            </a:solidFill>
            <a:prstDash val="solid"/>
            <a:round/>
            <a:headEnd type="none" w="med" len="med"/>
            <a:tailEnd type="none" w="med" len="med"/>
          </a:ln>
        </p:spPr>
      </p:cxnSp>
      <p:sp>
        <p:nvSpPr>
          <p:cNvPr id="320" name="Shape 320"/>
          <p:cNvSpPr/>
          <p:nvPr/>
        </p:nvSpPr>
        <p:spPr>
          <a:xfrm>
            <a:off x="3276600" y="2286000"/>
            <a:ext cx="685799" cy="6857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Cl</a:t>
            </a:r>
          </a:p>
        </p:txBody>
      </p:sp>
      <p:sp>
        <p:nvSpPr>
          <p:cNvPr id="321" name="Shape 321"/>
          <p:cNvSpPr/>
          <p:nvPr/>
        </p:nvSpPr>
        <p:spPr>
          <a:xfrm>
            <a:off x="1600200" y="2743200"/>
            <a:ext cx="685799" cy="6857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Cl</a:t>
            </a:r>
          </a:p>
        </p:txBody>
      </p:sp>
      <p:sp>
        <p:nvSpPr>
          <p:cNvPr id="322" name="Shape 322"/>
          <p:cNvSpPr/>
          <p:nvPr/>
        </p:nvSpPr>
        <p:spPr>
          <a:xfrm>
            <a:off x="1600200" y="3429000"/>
            <a:ext cx="685799" cy="685799"/>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Cl</a:t>
            </a:r>
          </a:p>
        </p:txBody>
      </p:sp>
      <p:sp>
        <p:nvSpPr>
          <p:cNvPr id="323" name="Shape 323"/>
          <p:cNvSpPr/>
          <p:nvPr/>
        </p:nvSpPr>
        <p:spPr>
          <a:xfrm>
            <a:off x="1066800" y="3810000"/>
            <a:ext cx="381000" cy="381000"/>
          </a:xfrm>
          <a:prstGeom prst="ellipse">
            <a:avLst/>
          </a:prstGeom>
          <a:solidFill>
            <a:srgbClr val="CCFFCC"/>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324" name="Shape 324"/>
          <p:cNvSpPr/>
          <p:nvPr/>
        </p:nvSpPr>
        <p:spPr>
          <a:xfrm>
            <a:off x="1066800" y="4191000"/>
            <a:ext cx="381000" cy="381000"/>
          </a:xfrm>
          <a:prstGeom prst="ellipse">
            <a:avLst/>
          </a:prstGeom>
          <a:solidFill>
            <a:srgbClr val="CCFFCC"/>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325" name="Shape 325"/>
          <p:cNvSpPr/>
          <p:nvPr/>
        </p:nvSpPr>
        <p:spPr>
          <a:xfrm>
            <a:off x="3429000" y="1905000"/>
            <a:ext cx="381000" cy="381000"/>
          </a:xfrm>
          <a:prstGeom prst="ellipse">
            <a:avLst/>
          </a:prstGeom>
          <a:solidFill>
            <a:srgbClr val="CCFFCC"/>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grpSp>
        <p:nvGrpSpPr>
          <p:cNvPr id="326" name="Shape 326"/>
          <p:cNvGrpSpPr/>
          <p:nvPr/>
        </p:nvGrpSpPr>
        <p:grpSpPr>
          <a:xfrm>
            <a:off x="4724400" y="2362200"/>
            <a:ext cx="3581400" cy="2362200"/>
            <a:chOff x="2976" y="1488"/>
            <a:chExt cx="2256" cy="1488"/>
          </a:xfrm>
        </p:grpSpPr>
        <p:sp>
          <p:nvSpPr>
            <p:cNvPr id="327" name="Shape 327"/>
            <p:cNvSpPr/>
            <p:nvPr/>
          </p:nvSpPr>
          <p:spPr>
            <a:xfrm>
              <a:off x="3695" y="2352"/>
              <a:ext cx="719" cy="623"/>
            </a:xfrm>
            <a:prstGeom prst="triangle">
              <a:avLst>
                <a:gd name="adj" fmla="val 50000"/>
              </a:avLst>
            </a:prstGeom>
            <a:solidFill>
              <a:srgbClr val="CC0000">
                <a:alpha val="54509"/>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28" name="Shape 328"/>
            <p:cNvCxnSpPr/>
            <p:nvPr/>
          </p:nvCxnSpPr>
          <p:spPr>
            <a:xfrm>
              <a:off x="2976" y="2352"/>
              <a:ext cx="2256" cy="0"/>
            </a:xfrm>
            <a:prstGeom prst="straightConnector1">
              <a:avLst/>
            </a:prstGeom>
            <a:noFill/>
            <a:ln w="38100" cap="flat" cmpd="sng">
              <a:solidFill>
                <a:schemeClr val="dk1"/>
              </a:solidFill>
              <a:prstDash val="solid"/>
              <a:round/>
              <a:headEnd type="none" w="med" len="med"/>
              <a:tailEnd type="none" w="med" len="med"/>
            </a:ln>
          </p:spPr>
        </p:cxnSp>
        <p:sp>
          <p:nvSpPr>
            <p:cNvPr id="329" name="Shape 329"/>
            <p:cNvSpPr/>
            <p:nvPr/>
          </p:nvSpPr>
          <p:spPr>
            <a:xfrm>
              <a:off x="4752" y="1920"/>
              <a:ext cx="432" cy="432"/>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Cl</a:t>
              </a:r>
            </a:p>
          </p:txBody>
        </p:sp>
        <p:sp>
          <p:nvSpPr>
            <p:cNvPr id="330" name="Shape 330"/>
            <p:cNvSpPr/>
            <p:nvPr/>
          </p:nvSpPr>
          <p:spPr>
            <a:xfrm>
              <a:off x="4272" y="1920"/>
              <a:ext cx="432" cy="432"/>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Cl</a:t>
              </a:r>
            </a:p>
          </p:txBody>
        </p:sp>
        <p:sp>
          <p:nvSpPr>
            <p:cNvPr id="331" name="Shape 331"/>
            <p:cNvSpPr/>
            <p:nvPr/>
          </p:nvSpPr>
          <p:spPr>
            <a:xfrm>
              <a:off x="3263" y="1920"/>
              <a:ext cx="432" cy="432"/>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Cl</a:t>
              </a:r>
            </a:p>
          </p:txBody>
        </p:sp>
        <p:sp>
          <p:nvSpPr>
            <p:cNvPr id="332" name="Shape 332"/>
            <p:cNvSpPr/>
            <p:nvPr/>
          </p:nvSpPr>
          <p:spPr>
            <a:xfrm>
              <a:off x="3263" y="1488"/>
              <a:ext cx="432" cy="432"/>
            </a:xfrm>
            <a:prstGeom prst="ellipse">
              <a:avLst/>
            </a:prstGeom>
            <a:solidFill>
              <a:schemeClr va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Cl</a:t>
              </a:r>
            </a:p>
          </p:txBody>
        </p:sp>
        <p:sp>
          <p:nvSpPr>
            <p:cNvPr id="333" name="Shape 333"/>
            <p:cNvSpPr/>
            <p:nvPr/>
          </p:nvSpPr>
          <p:spPr>
            <a:xfrm>
              <a:off x="4847" y="1679"/>
              <a:ext cx="239" cy="239"/>
            </a:xfrm>
            <a:prstGeom prst="ellipse">
              <a:avLst/>
            </a:prstGeom>
            <a:solidFill>
              <a:srgbClr val="CCFFCC"/>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334" name="Shape 334"/>
            <p:cNvSpPr/>
            <p:nvPr/>
          </p:nvSpPr>
          <p:spPr>
            <a:xfrm>
              <a:off x="4368" y="1679"/>
              <a:ext cx="239" cy="239"/>
            </a:xfrm>
            <a:prstGeom prst="ellipse">
              <a:avLst/>
            </a:prstGeom>
            <a:solidFill>
              <a:srgbClr val="CCFFCC"/>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335" name="Shape 335"/>
            <p:cNvSpPr/>
            <p:nvPr/>
          </p:nvSpPr>
          <p:spPr>
            <a:xfrm>
              <a:off x="2976" y="1871"/>
              <a:ext cx="239" cy="239"/>
            </a:xfrm>
            <a:prstGeom prst="ellipse">
              <a:avLst/>
            </a:prstGeom>
            <a:solidFill>
              <a:srgbClr val="CCFFCC"/>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sp>
          <p:nvSpPr>
            <p:cNvPr id="336" name="Shape 336"/>
            <p:cNvSpPr/>
            <p:nvPr/>
          </p:nvSpPr>
          <p:spPr>
            <a:xfrm>
              <a:off x="2976" y="2112"/>
              <a:ext cx="239" cy="239"/>
            </a:xfrm>
            <a:prstGeom prst="ellipse">
              <a:avLst/>
            </a:prstGeom>
            <a:solidFill>
              <a:srgbClr val="CCFFCC"/>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H</a:t>
              </a:r>
            </a:p>
          </p:txBody>
        </p:sp>
      </p:grpSp>
      <p:sp>
        <p:nvSpPr>
          <p:cNvPr id="337" name="Shape 337"/>
          <p:cNvSpPr txBox="1"/>
          <p:nvPr/>
        </p:nvSpPr>
        <p:spPr>
          <a:xfrm>
            <a:off x="1042987" y="4800600"/>
            <a:ext cx="2106611"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  +  Cl</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  </a:t>
            </a:r>
            <a:r>
              <a:rPr lang="en-US" sz="1800" b="1" i="0" u="none" strike="noStrike" cap="none">
                <a:solidFill>
                  <a:schemeClr val="dk1"/>
                </a:solidFill>
                <a:latin typeface="Arial"/>
                <a:ea typeface="Arial"/>
                <a:cs typeface="Arial"/>
                <a:sym typeface="Arial"/>
              </a:rPr>
              <a:t>→</a:t>
            </a:r>
            <a:r>
              <a:rPr lang="en-US" sz="1800" b="0" i="0" u="none" strike="noStrike" cap="none">
                <a:solidFill>
                  <a:schemeClr val="dk1"/>
                </a:solidFill>
                <a:latin typeface="Arial"/>
                <a:ea typeface="Arial"/>
                <a:cs typeface="Arial"/>
                <a:sym typeface="Arial"/>
              </a:rPr>
              <a:t>  HCl  </a:t>
            </a:r>
          </a:p>
        </p:txBody>
      </p:sp>
      <p:sp>
        <p:nvSpPr>
          <p:cNvPr id="338" name="Shape 338"/>
          <p:cNvSpPr txBox="1"/>
          <p:nvPr/>
        </p:nvSpPr>
        <p:spPr>
          <a:xfrm>
            <a:off x="4784725" y="4760912"/>
            <a:ext cx="2297113"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H</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  +  Cl</a:t>
            </a:r>
            <a:r>
              <a:rPr lang="en-US" sz="1800" b="0" i="0" u="none" strike="noStrike" cap="none" baseline="-25000">
                <a:solidFill>
                  <a:schemeClr val="dk1"/>
                </a:solidFill>
                <a:latin typeface="Arial"/>
                <a:ea typeface="Arial"/>
                <a:cs typeface="Arial"/>
                <a:sym typeface="Arial"/>
              </a:rPr>
              <a:t>2</a:t>
            </a:r>
            <a:r>
              <a:rPr lang="en-US" sz="1800" b="0" i="0" u="none" strike="noStrike" cap="none">
                <a:solidFill>
                  <a:schemeClr val="dk1"/>
                </a:solidFill>
                <a:latin typeface="Arial"/>
                <a:ea typeface="Arial"/>
                <a:cs typeface="Arial"/>
                <a:sym typeface="Arial"/>
              </a:rPr>
              <a:t>  </a:t>
            </a:r>
            <a:r>
              <a:rPr lang="en-US" sz="1800" b="1" i="0" u="none" strike="noStrike" cap="none">
                <a:solidFill>
                  <a:schemeClr val="dk1"/>
                </a:solidFill>
                <a:latin typeface="Arial"/>
                <a:ea typeface="Arial"/>
                <a:cs typeface="Arial"/>
                <a:sym typeface="Arial"/>
              </a:rPr>
              <a:t>→</a:t>
            </a:r>
            <a:r>
              <a:rPr lang="en-US" sz="1800" b="0" i="0" u="none" strike="noStrike" cap="none">
                <a:solidFill>
                  <a:schemeClr val="dk1"/>
                </a:solidFill>
                <a:latin typeface="Arial"/>
                <a:ea typeface="Arial"/>
                <a:cs typeface="Arial"/>
                <a:sym typeface="Arial"/>
              </a:rPr>
              <a:t>  2 HCl  </a:t>
            </a:r>
          </a:p>
        </p:txBody>
      </p:sp>
      <p:grpSp>
        <p:nvGrpSpPr>
          <p:cNvPr id="339" name="Shape 339"/>
          <p:cNvGrpSpPr/>
          <p:nvPr/>
        </p:nvGrpSpPr>
        <p:grpSpPr>
          <a:xfrm>
            <a:off x="1219199" y="5181599"/>
            <a:ext cx="2466974" cy="1143000"/>
            <a:chOff x="767" y="3263"/>
            <a:chExt cx="1553" cy="720"/>
          </a:xfrm>
        </p:grpSpPr>
        <p:sp>
          <p:nvSpPr>
            <p:cNvPr id="340" name="Shape 340"/>
            <p:cNvSpPr/>
            <p:nvPr/>
          </p:nvSpPr>
          <p:spPr>
            <a:xfrm>
              <a:off x="1056" y="3504"/>
              <a:ext cx="1199" cy="239"/>
            </a:xfrm>
            <a:prstGeom prst="rect">
              <a:avLst/>
            </a:prstGeom>
            <a:solidFill>
              <a:srgbClr val="CCFFCC"/>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a:t>
              </a:r>
            </a:p>
          </p:txBody>
        </p:sp>
        <p:sp>
          <p:nvSpPr>
            <p:cNvPr id="341" name="Shape 341"/>
            <p:cNvSpPr/>
            <p:nvPr/>
          </p:nvSpPr>
          <p:spPr>
            <a:xfrm>
              <a:off x="1056" y="3743"/>
              <a:ext cx="1199" cy="239"/>
            </a:xfrm>
            <a:prstGeom prst="rect">
              <a:avLst/>
            </a:prstGeom>
            <a:solidFill>
              <a:schemeClr val="hlink"/>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 </a:t>
              </a:r>
            </a:p>
          </p:txBody>
        </p:sp>
        <p:cxnSp>
          <p:nvCxnSpPr>
            <p:cNvPr id="342" name="Shape 342"/>
            <p:cNvCxnSpPr/>
            <p:nvPr/>
          </p:nvCxnSpPr>
          <p:spPr>
            <a:xfrm>
              <a:off x="1679" y="3504"/>
              <a:ext cx="0" cy="479"/>
            </a:xfrm>
            <a:prstGeom prst="straightConnector1">
              <a:avLst/>
            </a:prstGeom>
            <a:noFill/>
            <a:ln w="9525" cap="flat" cmpd="sng">
              <a:solidFill>
                <a:schemeClr val="dk1"/>
              </a:solidFill>
              <a:prstDash val="solid"/>
              <a:round/>
              <a:headEnd type="none" w="med" len="med"/>
              <a:tailEnd type="none" w="med" len="med"/>
            </a:ln>
          </p:spPr>
        </p:cxnSp>
        <p:sp>
          <p:nvSpPr>
            <p:cNvPr id="343" name="Shape 343"/>
            <p:cNvSpPr txBox="1"/>
            <p:nvPr/>
          </p:nvSpPr>
          <p:spPr>
            <a:xfrm>
              <a:off x="1007" y="3263"/>
              <a:ext cx="1313" cy="2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reactants     products</a:t>
              </a:r>
            </a:p>
          </p:txBody>
        </p:sp>
        <p:sp>
          <p:nvSpPr>
            <p:cNvPr id="344" name="Shape 344"/>
            <p:cNvSpPr txBox="1"/>
            <p:nvPr/>
          </p:nvSpPr>
          <p:spPr>
            <a:xfrm>
              <a:off x="780" y="3493"/>
              <a:ext cx="276" cy="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H </a:t>
              </a:r>
            </a:p>
          </p:txBody>
        </p:sp>
        <p:sp>
          <p:nvSpPr>
            <p:cNvPr id="345" name="Shape 345"/>
            <p:cNvSpPr txBox="1"/>
            <p:nvPr/>
          </p:nvSpPr>
          <p:spPr>
            <a:xfrm>
              <a:off x="767" y="3734"/>
              <a:ext cx="268" cy="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Cl</a:t>
              </a:r>
            </a:p>
          </p:txBody>
        </p:sp>
      </p:grpSp>
      <p:grpSp>
        <p:nvGrpSpPr>
          <p:cNvPr id="346" name="Shape 346"/>
          <p:cNvGrpSpPr/>
          <p:nvPr/>
        </p:nvGrpSpPr>
        <p:grpSpPr>
          <a:xfrm>
            <a:off x="4953000" y="5165725"/>
            <a:ext cx="2486025" cy="1158874"/>
            <a:chOff x="3120" y="3254"/>
            <a:chExt cx="1566" cy="729"/>
          </a:xfrm>
        </p:grpSpPr>
        <p:sp>
          <p:nvSpPr>
            <p:cNvPr id="347" name="Shape 347"/>
            <p:cNvSpPr/>
            <p:nvPr/>
          </p:nvSpPr>
          <p:spPr>
            <a:xfrm>
              <a:off x="3456" y="3504"/>
              <a:ext cx="1199" cy="239"/>
            </a:xfrm>
            <a:prstGeom prst="rect">
              <a:avLst/>
            </a:prstGeom>
            <a:solidFill>
              <a:srgbClr val="CCFFCC"/>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48" name="Shape 348"/>
            <p:cNvSpPr/>
            <p:nvPr/>
          </p:nvSpPr>
          <p:spPr>
            <a:xfrm>
              <a:off x="3456" y="3743"/>
              <a:ext cx="1199" cy="239"/>
            </a:xfrm>
            <a:prstGeom prst="rect">
              <a:avLst/>
            </a:prstGeom>
            <a:solidFill>
              <a:schemeClr val="hlink"/>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400" b="0" i="0" u="none" strike="noStrike" cap="none">
                  <a:solidFill>
                    <a:schemeClr val="dk1"/>
                  </a:solidFill>
                  <a:latin typeface="Arial"/>
                  <a:ea typeface="Arial"/>
                  <a:cs typeface="Arial"/>
                  <a:sym typeface="Arial"/>
                </a:rPr>
                <a:t> </a:t>
              </a:r>
            </a:p>
          </p:txBody>
        </p:sp>
        <p:cxnSp>
          <p:nvCxnSpPr>
            <p:cNvPr id="349" name="Shape 349"/>
            <p:cNvCxnSpPr/>
            <p:nvPr/>
          </p:nvCxnSpPr>
          <p:spPr>
            <a:xfrm>
              <a:off x="4079" y="3504"/>
              <a:ext cx="0" cy="479"/>
            </a:xfrm>
            <a:prstGeom prst="straightConnector1">
              <a:avLst/>
            </a:prstGeom>
            <a:noFill/>
            <a:ln w="9525" cap="flat" cmpd="sng">
              <a:solidFill>
                <a:schemeClr val="dk1"/>
              </a:solidFill>
              <a:prstDash val="solid"/>
              <a:round/>
              <a:headEnd type="none" w="med" len="med"/>
              <a:tailEnd type="none" w="med" len="med"/>
            </a:ln>
          </p:spPr>
        </p:cxnSp>
        <p:sp>
          <p:nvSpPr>
            <p:cNvPr id="350" name="Shape 350"/>
            <p:cNvSpPr txBox="1"/>
            <p:nvPr/>
          </p:nvSpPr>
          <p:spPr>
            <a:xfrm>
              <a:off x="3408" y="3254"/>
              <a:ext cx="1278" cy="2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reactants    products</a:t>
              </a:r>
            </a:p>
          </p:txBody>
        </p:sp>
        <p:sp>
          <p:nvSpPr>
            <p:cNvPr id="351" name="Shape 351"/>
            <p:cNvSpPr txBox="1"/>
            <p:nvPr/>
          </p:nvSpPr>
          <p:spPr>
            <a:xfrm>
              <a:off x="3131" y="3493"/>
              <a:ext cx="276" cy="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H </a:t>
              </a:r>
            </a:p>
          </p:txBody>
        </p:sp>
        <p:sp>
          <p:nvSpPr>
            <p:cNvPr id="352" name="Shape 352"/>
            <p:cNvSpPr txBox="1"/>
            <p:nvPr/>
          </p:nvSpPr>
          <p:spPr>
            <a:xfrm>
              <a:off x="3120" y="3734"/>
              <a:ext cx="268" cy="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Cl</a:t>
              </a:r>
            </a:p>
          </p:txBody>
        </p:sp>
      </p:grpSp>
      <p:sp>
        <p:nvSpPr>
          <p:cNvPr id="353" name="Shape 353">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54" name="Shape 354"/>
          <p:cNvSpPr/>
          <p:nvPr/>
        </p:nvSpPr>
        <p:spPr>
          <a:xfrm>
            <a:off x="2008188" y="55118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55" name="Shape 355"/>
          <p:cNvSpPr/>
          <p:nvPr/>
        </p:nvSpPr>
        <p:spPr>
          <a:xfrm>
            <a:off x="2008188" y="5889625"/>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56" name="Shape 356"/>
          <p:cNvSpPr/>
          <p:nvPr/>
        </p:nvSpPr>
        <p:spPr>
          <a:xfrm>
            <a:off x="5834062" y="55245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57" name="Shape 357"/>
          <p:cNvSpPr/>
          <p:nvPr/>
        </p:nvSpPr>
        <p:spPr>
          <a:xfrm>
            <a:off x="6732588" y="55245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58" name="Shape 358"/>
          <p:cNvSpPr/>
          <p:nvPr/>
        </p:nvSpPr>
        <p:spPr>
          <a:xfrm>
            <a:off x="5837237" y="5913437"/>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59" name="Shape 359"/>
          <p:cNvSpPr/>
          <p:nvPr/>
        </p:nvSpPr>
        <p:spPr>
          <a:xfrm>
            <a:off x="6734175" y="5905500"/>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a:t>
            </a:r>
          </a:p>
        </p:txBody>
      </p:sp>
      <p:sp>
        <p:nvSpPr>
          <p:cNvPr id="360" name="Shape 360"/>
          <p:cNvSpPr/>
          <p:nvPr/>
        </p:nvSpPr>
        <p:spPr>
          <a:xfrm>
            <a:off x="2935288" y="5511800"/>
            <a:ext cx="354012"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a:t>
            </a:r>
          </a:p>
        </p:txBody>
      </p:sp>
      <p:sp>
        <p:nvSpPr>
          <p:cNvPr id="361" name="Shape 361"/>
          <p:cNvSpPr/>
          <p:nvPr/>
        </p:nvSpPr>
        <p:spPr>
          <a:xfrm>
            <a:off x="2933700" y="5888037"/>
            <a:ext cx="35401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a:t>
            </a:r>
          </a:p>
        </p:txBody>
      </p:sp>
      <p:sp>
        <p:nvSpPr>
          <p:cNvPr id="362" name="Shape 362"/>
          <p:cNvSpPr/>
          <p:nvPr/>
        </p:nvSpPr>
        <p:spPr>
          <a:xfrm>
            <a:off x="2909888" y="4795837"/>
            <a:ext cx="15176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(unbalanced)</a:t>
            </a:r>
          </a:p>
        </p:txBody>
      </p:sp>
      <p:sp>
        <p:nvSpPr>
          <p:cNvPr id="363" name="Shape 363"/>
          <p:cNvSpPr/>
          <p:nvPr/>
        </p:nvSpPr>
        <p:spPr>
          <a:xfrm>
            <a:off x="6843713" y="4762500"/>
            <a:ext cx="1263650"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(balanced)</a:t>
            </a:r>
          </a:p>
        </p:txBody>
      </p:sp>
      <p:sp>
        <p:nvSpPr>
          <p:cNvPr id="364" name="Shape 364"/>
          <p:cNvSpPr txBox="1"/>
          <p:nvPr/>
        </p:nvSpPr>
        <p:spPr>
          <a:xfrm>
            <a:off x="1122362" y="725487"/>
            <a:ext cx="6861175"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Unbalanced and Balanced Equations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10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20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4"/>
                                        </p:tgtEl>
                                        <p:attrNameLst>
                                          <p:attrName>style.visibility</p:attrName>
                                        </p:attrNameLst>
                                      </p:cBhvr>
                                      <p:to>
                                        <p:strVal val="visible"/>
                                      </p:to>
                                    </p:set>
                                    <p:animEffect transition="in" filter="fade">
                                      <p:cBhvr>
                                        <p:cTn id="17" dur="500"/>
                                        <p:tgtEl>
                                          <p:spTgt spid="3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5"/>
                                        </p:tgtEl>
                                        <p:attrNameLst>
                                          <p:attrName>style.visibility</p:attrName>
                                        </p:attrNameLst>
                                      </p:cBhvr>
                                      <p:to>
                                        <p:strVal val="visible"/>
                                      </p:to>
                                    </p:set>
                                    <p:animEffect transition="in" filter="fade">
                                      <p:cBhvr>
                                        <p:cTn id="22" dur="2000"/>
                                        <p:tgtEl>
                                          <p:spTgt spid="3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0"/>
                                        </p:tgtEl>
                                        <p:attrNameLst>
                                          <p:attrName>style.visibility</p:attrName>
                                        </p:attrNameLst>
                                      </p:cBhvr>
                                      <p:to>
                                        <p:strVal val="visible"/>
                                      </p:to>
                                    </p:set>
                                    <p:animEffect transition="in" filter="fade">
                                      <p:cBhvr>
                                        <p:cTn id="27" dur="2000"/>
                                        <p:tgtEl>
                                          <p:spTgt spid="3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1"/>
                                        </p:tgtEl>
                                        <p:attrNameLst>
                                          <p:attrName>style.visibility</p:attrName>
                                        </p:attrNameLst>
                                      </p:cBhvr>
                                      <p:to>
                                        <p:strVal val="visible"/>
                                      </p:to>
                                    </p:set>
                                    <p:animEffect transition="in" filter="fade">
                                      <p:cBhvr>
                                        <p:cTn id="32" dur="2000"/>
                                        <p:tgtEl>
                                          <p:spTgt spid="3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2"/>
                                        </p:tgtEl>
                                        <p:attrNameLst>
                                          <p:attrName>style.visibility</p:attrName>
                                        </p:attrNameLst>
                                      </p:cBhvr>
                                      <p:to>
                                        <p:strVal val="visible"/>
                                      </p:to>
                                    </p:set>
                                    <p:animEffect transition="in" filter="fade">
                                      <p:cBhvr>
                                        <p:cTn id="37" dur="1000"/>
                                        <p:tgtEl>
                                          <p:spTgt spid="36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6"/>
                                        </p:tgtEl>
                                        <p:attrNameLst>
                                          <p:attrName>style.visibility</p:attrName>
                                        </p:attrNameLst>
                                      </p:cBhvr>
                                      <p:to>
                                        <p:strVal val="visible"/>
                                      </p:to>
                                    </p:set>
                                    <p:animEffect transition="in" filter="fade">
                                      <p:cBhvr>
                                        <p:cTn id="42" dur="500"/>
                                        <p:tgtEl>
                                          <p:spTgt spid="3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8"/>
                                        </p:tgtEl>
                                        <p:attrNameLst>
                                          <p:attrName>style.visibility</p:attrName>
                                        </p:attrNameLst>
                                      </p:cBhvr>
                                      <p:to>
                                        <p:strVal val="visible"/>
                                      </p:to>
                                    </p:set>
                                    <p:animEffect transition="in" filter="fade">
                                      <p:cBhvr>
                                        <p:cTn id="47" dur="1000"/>
                                        <p:tgtEl>
                                          <p:spTgt spid="3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6"/>
                                        </p:tgtEl>
                                        <p:attrNameLst>
                                          <p:attrName>style.visibility</p:attrName>
                                        </p:attrNameLst>
                                      </p:cBhvr>
                                      <p:to>
                                        <p:strVal val="visible"/>
                                      </p:to>
                                    </p:set>
                                    <p:animEffect transition="in" filter="fade">
                                      <p:cBhvr>
                                        <p:cTn id="52" dur="2000"/>
                                        <p:tgtEl>
                                          <p:spTgt spid="3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6"/>
                                        </p:tgtEl>
                                        <p:attrNameLst>
                                          <p:attrName>style.visibility</p:attrName>
                                        </p:attrNameLst>
                                      </p:cBhvr>
                                      <p:to>
                                        <p:strVal val="visible"/>
                                      </p:to>
                                    </p:set>
                                    <p:animEffect transition="in" filter="fade">
                                      <p:cBhvr>
                                        <p:cTn id="57" dur="2000"/>
                                        <p:tgtEl>
                                          <p:spTgt spid="35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58"/>
                                        </p:tgtEl>
                                        <p:attrNameLst>
                                          <p:attrName>style.visibility</p:attrName>
                                        </p:attrNameLst>
                                      </p:cBhvr>
                                      <p:to>
                                        <p:strVal val="visible"/>
                                      </p:to>
                                    </p:set>
                                    <p:animEffect transition="in" filter="fade">
                                      <p:cBhvr>
                                        <p:cTn id="62" dur="2000"/>
                                        <p:tgtEl>
                                          <p:spTgt spid="35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7"/>
                                        </p:tgtEl>
                                        <p:attrNameLst>
                                          <p:attrName>style.visibility</p:attrName>
                                        </p:attrNameLst>
                                      </p:cBhvr>
                                      <p:to>
                                        <p:strVal val="visible"/>
                                      </p:to>
                                    </p:set>
                                    <p:animEffect transition="in" filter="fade">
                                      <p:cBhvr>
                                        <p:cTn id="67" dur="2000"/>
                                        <p:tgtEl>
                                          <p:spTgt spid="3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9"/>
                                        </p:tgtEl>
                                        <p:attrNameLst>
                                          <p:attrName>style.visibility</p:attrName>
                                        </p:attrNameLst>
                                      </p:cBhvr>
                                      <p:to>
                                        <p:strVal val="visible"/>
                                      </p:to>
                                    </p:set>
                                    <p:animEffect transition="in" filter="fade">
                                      <p:cBhvr>
                                        <p:cTn id="72" dur="2000"/>
                                        <p:tgtEl>
                                          <p:spTgt spid="359"/>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363"/>
                                        </p:tgtEl>
                                        <p:attrNameLst>
                                          <p:attrName>style.visibility</p:attrName>
                                        </p:attrNameLst>
                                      </p:cBhvr>
                                      <p:to>
                                        <p:strVal val="visible"/>
                                      </p:to>
                                    </p:set>
                                    <p:animEffect transition="in" filter="fade">
                                      <p:cBhvr>
                                        <p:cTn id="76"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2719" name="Shape 2719"/>
          <p:cNvSpPr txBox="1"/>
          <p:nvPr/>
        </p:nvSpPr>
        <p:spPr>
          <a:xfrm>
            <a:off x="7804150" y="3282950"/>
            <a:ext cx="1235074" cy="10699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plus 8 </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hydrogen</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molecules </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excess</a:t>
            </a:r>
          </a:p>
        </p:txBody>
      </p:sp>
      <p:cxnSp>
        <p:nvCxnSpPr>
          <p:cNvPr id="2720" name="Shape 2720"/>
          <p:cNvCxnSpPr/>
          <p:nvPr/>
        </p:nvCxnSpPr>
        <p:spPr>
          <a:xfrm>
            <a:off x="4948237" y="3565525"/>
            <a:ext cx="644524" cy="0"/>
          </a:xfrm>
          <a:prstGeom prst="straightConnector1">
            <a:avLst/>
          </a:prstGeom>
          <a:noFill/>
          <a:ln w="28575" cap="flat" cmpd="sng">
            <a:solidFill>
              <a:schemeClr val="dk1"/>
            </a:solidFill>
            <a:prstDash val="solid"/>
            <a:round/>
            <a:headEnd type="none" w="med" len="med"/>
            <a:tailEnd type="triangle" w="lg" len="lg"/>
          </a:ln>
        </p:spPr>
      </p:cxnSp>
      <p:sp>
        <p:nvSpPr>
          <p:cNvPr id="2721" name="Shape 2721"/>
          <p:cNvSpPr txBox="1"/>
          <p:nvPr/>
        </p:nvSpPr>
        <p:spPr>
          <a:xfrm>
            <a:off x="2425700" y="3157538"/>
            <a:ext cx="511174" cy="762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b="0" i="0" u="none" strike="noStrike" cap="none">
                <a:solidFill>
                  <a:schemeClr val="dk1"/>
                </a:solidFill>
                <a:latin typeface="Arial"/>
                <a:ea typeface="Arial"/>
                <a:cs typeface="Arial"/>
                <a:sym typeface="Arial"/>
              </a:rPr>
              <a:t>+</a:t>
            </a:r>
          </a:p>
        </p:txBody>
      </p:sp>
      <p:sp>
        <p:nvSpPr>
          <p:cNvPr id="2722" name="Shape 2722"/>
          <p:cNvSpPr txBox="1"/>
          <p:nvPr/>
        </p:nvSpPr>
        <p:spPr>
          <a:xfrm>
            <a:off x="606425" y="5365750"/>
            <a:ext cx="1087437" cy="5810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8 carbon </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atoms</a:t>
            </a:r>
          </a:p>
        </p:txBody>
      </p:sp>
      <p:sp>
        <p:nvSpPr>
          <p:cNvPr id="2723" name="Shape 2723"/>
          <p:cNvSpPr txBox="1"/>
          <p:nvPr/>
        </p:nvSpPr>
        <p:spPr>
          <a:xfrm>
            <a:off x="3108325" y="5353050"/>
            <a:ext cx="1390650" cy="5810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24 hydrogen</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molecules</a:t>
            </a:r>
          </a:p>
        </p:txBody>
      </p:sp>
      <p:sp>
        <p:nvSpPr>
          <p:cNvPr id="2724" name="Shape 2724"/>
          <p:cNvSpPr txBox="1"/>
          <p:nvPr/>
        </p:nvSpPr>
        <p:spPr>
          <a:xfrm>
            <a:off x="6089650" y="5353050"/>
            <a:ext cx="1189038" cy="5810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8 methane</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molecules</a:t>
            </a:r>
          </a:p>
        </p:txBody>
      </p:sp>
      <p:sp>
        <p:nvSpPr>
          <p:cNvPr id="2725" name="Shape 2725"/>
          <p:cNvSpPr txBox="1"/>
          <p:nvPr/>
        </p:nvSpPr>
        <p:spPr>
          <a:xfrm>
            <a:off x="7856538" y="3282950"/>
            <a:ext cx="1108074" cy="10699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plus 16 </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hydrogen</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atoms </a:t>
            </a:r>
          </a:p>
          <a:p>
            <a:pPr marL="0" marR="0" lvl="0" indent="0" algn="ctr" rtl="0">
              <a:spcBef>
                <a:spcPts val="0"/>
              </a:spcBef>
              <a:spcAft>
                <a:spcPts val="0"/>
              </a:spcAft>
              <a:buSzPct val="25000"/>
              <a:buNone/>
            </a:pPr>
            <a:r>
              <a:rPr lang="en-US" sz="1600" b="1" i="0" u="none" strike="noStrike" cap="none">
                <a:solidFill>
                  <a:schemeClr val="dk1"/>
                </a:solidFill>
                <a:latin typeface="Arial"/>
                <a:ea typeface="Arial"/>
                <a:cs typeface="Arial"/>
                <a:sym typeface="Arial"/>
              </a:rPr>
              <a:t>excess</a:t>
            </a:r>
          </a:p>
        </p:txBody>
      </p:sp>
      <p:sp>
        <p:nvSpPr>
          <p:cNvPr id="2726" name="Shape 272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Limiting Reactants</a:t>
            </a:r>
          </a:p>
        </p:txBody>
      </p:sp>
      <p:sp>
        <p:nvSpPr>
          <p:cNvPr id="2727" name="Shape 2727"/>
          <p:cNvSpPr txBox="1"/>
          <p:nvPr/>
        </p:nvSpPr>
        <p:spPr>
          <a:xfrm>
            <a:off x="776287" y="6024562"/>
            <a:ext cx="6288087"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C         +        2 H</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                   CH</a:t>
            </a:r>
            <a:r>
              <a:rPr lang="en-US" sz="3200" b="0" i="0" u="none" strike="noStrike" cap="none" baseline="-25000">
                <a:solidFill>
                  <a:schemeClr val="dk1"/>
                </a:solidFill>
                <a:latin typeface="Arial"/>
                <a:ea typeface="Arial"/>
                <a:cs typeface="Arial"/>
                <a:sym typeface="Arial"/>
              </a:rPr>
              <a:t>4</a:t>
            </a:r>
          </a:p>
        </p:txBody>
      </p:sp>
      <p:cxnSp>
        <p:nvCxnSpPr>
          <p:cNvPr id="2728" name="Shape 2728"/>
          <p:cNvCxnSpPr/>
          <p:nvPr/>
        </p:nvCxnSpPr>
        <p:spPr>
          <a:xfrm>
            <a:off x="4848225" y="6286500"/>
            <a:ext cx="644524" cy="0"/>
          </a:xfrm>
          <a:prstGeom prst="straightConnector1">
            <a:avLst/>
          </a:prstGeom>
          <a:noFill/>
          <a:ln w="28575" cap="flat" cmpd="sng">
            <a:solidFill>
              <a:schemeClr val="dk1"/>
            </a:solidFill>
            <a:prstDash val="solid"/>
            <a:round/>
            <a:headEnd type="none" w="med" len="med"/>
            <a:tailEnd type="triangle" w="lg" len="lg"/>
          </a:ln>
        </p:spPr>
      </p:cxnSp>
      <p:pic>
        <p:nvPicPr>
          <p:cNvPr id="2729" name="Shape 2729" descr="methane"/>
          <p:cNvPicPr preferRelativeResize="0"/>
          <p:nvPr/>
        </p:nvPicPr>
        <p:blipFill rotWithShape="1">
          <a:blip r:embed="rId3">
            <a:alphaModFix/>
          </a:blip>
          <a:srcRect l="1147" t="13312" r="83679" b="56062"/>
          <a:stretch/>
        </p:blipFill>
        <p:spPr>
          <a:xfrm>
            <a:off x="7632700" y="331787"/>
            <a:ext cx="1054100" cy="1084261"/>
          </a:xfrm>
          <a:prstGeom prst="rect">
            <a:avLst/>
          </a:prstGeom>
          <a:noFill/>
          <a:ln>
            <a:noFill/>
          </a:ln>
        </p:spPr>
      </p:pic>
      <p:grpSp>
        <p:nvGrpSpPr>
          <p:cNvPr id="2730" name="Shape 2730"/>
          <p:cNvGrpSpPr/>
          <p:nvPr/>
        </p:nvGrpSpPr>
        <p:grpSpPr>
          <a:xfrm>
            <a:off x="6907212" y="3660774"/>
            <a:ext cx="481012" cy="495300"/>
            <a:chOff x="1794" y="642"/>
            <a:chExt cx="709" cy="730"/>
          </a:xfrm>
        </p:grpSpPr>
        <p:sp>
          <p:nvSpPr>
            <p:cNvPr id="2731" name="Shape 2731"/>
            <p:cNvSpPr/>
            <p:nvPr/>
          </p:nvSpPr>
          <p:spPr>
            <a:xfrm>
              <a:off x="2154" y="885"/>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32" name="Shape 2732"/>
            <p:cNvSpPr/>
            <p:nvPr/>
          </p:nvSpPr>
          <p:spPr>
            <a:xfrm>
              <a:off x="1794" y="872"/>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33" name="Shape 2733"/>
            <p:cNvSpPr/>
            <p:nvPr/>
          </p:nvSpPr>
          <p:spPr>
            <a:xfrm>
              <a:off x="1967" y="642"/>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34" name="Shape 2734"/>
            <p:cNvSpPr/>
            <p:nvPr/>
          </p:nvSpPr>
          <p:spPr>
            <a:xfrm>
              <a:off x="1885" y="773"/>
              <a:ext cx="507" cy="505"/>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35" name="Shape 2735"/>
            <p:cNvSpPr/>
            <p:nvPr/>
          </p:nvSpPr>
          <p:spPr>
            <a:xfrm>
              <a:off x="1945" y="1023"/>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736" name="Shape 2736"/>
          <p:cNvGrpSpPr/>
          <p:nvPr/>
        </p:nvGrpSpPr>
        <p:grpSpPr>
          <a:xfrm>
            <a:off x="5822950" y="2146299"/>
            <a:ext cx="481013" cy="495300"/>
            <a:chOff x="1794" y="642"/>
            <a:chExt cx="709" cy="730"/>
          </a:xfrm>
        </p:grpSpPr>
        <p:sp>
          <p:nvSpPr>
            <p:cNvPr id="2737" name="Shape 2737"/>
            <p:cNvSpPr/>
            <p:nvPr/>
          </p:nvSpPr>
          <p:spPr>
            <a:xfrm>
              <a:off x="2154" y="885"/>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38" name="Shape 2738"/>
            <p:cNvSpPr/>
            <p:nvPr/>
          </p:nvSpPr>
          <p:spPr>
            <a:xfrm>
              <a:off x="1794" y="872"/>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39" name="Shape 2739"/>
            <p:cNvSpPr/>
            <p:nvPr/>
          </p:nvSpPr>
          <p:spPr>
            <a:xfrm>
              <a:off x="1967" y="642"/>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40" name="Shape 2740"/>
            <p:cNvSpPr/>
            <p:nvPr/>
          </p:nvSpPr>
          <p:spPr>
            <a:xfrm>
              <a:off x="1885" y="773"/>
              <a:ext cx="507" cy="505"/>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41" name="Shape 2741"/>
            <p:cNvSpPr/>
            <p:nvPr/>
          </p:nvSpPr>
          <p:spPr>
            <a:xfrm>
              <a:off x="1945" y="1023"/>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742" name="Shape 2742"/>
          <p:cNvGrpSpPr/>
          <p:nvPr/>
        </p:nvGrpSpPr>
        <p:grpSpPr>
          <a:xfrm>
            <a:off x="6926262" y="2160588"/>
            <a:ext cx="481012" cy="495300"/>
            <a:chOff x="1794" y="642"/>
            <a:chExt cx="709" cy="730"/>
          </a:xfrm>
        </p:grpSpPr>
        <p:sp>
          <p:nvSpPr>
            <p:cNvPr id="2743" name="Shape 2743"/>
            <p:cNvSpPr/>
            <p:nvPr/>
          </p:nvSpPr>
          <p:spPr>
            <a:xfrm>
              <a:off x="2154" y="885"/>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44" name="Shape 2744"/>
            <p:cNvSpPr/>
            <p:nvPr/>
          </p:nvSpPr>
          <p:spPr>
            <a:xfrm>
              <a:off x="1794" y="872"/>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45" name="Shape 2745"/>
            <p:cNvSpPr/>
            <p:nvPr/>
          </p:nvSpPr>
          <p:spPr>
            <a:xfrm>
              <a:off x="1967" y="642"/>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46" name="Shape 2746"/>
            <p:cNvSpPr/>
            <p:nvPr/>
          </p:nvSpPr>
          <p:spPr>
            <a:xfrm>
              <a:off x="1885" y="773"/>
              <a:ext cx="507" cy="505"/>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47" name="Shape 2747"/>
            <p:cNvSpPr/>
            <p:nvPr/>
          </p:nvSpPr>
          <p:spPr>
            <a:xfrm>
              <a:off x="1945" y="1023"/>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748" name="Shape 2748"/>
          <p:cNvGrpSpPr/>
          <p:nvPr/>
        </p:nvGrpSpPr>
        <p:grpSpPr>
          <a:xfrm>
            <a:off x="5822950" y="2965449"/>
            <a:ext cx="481013" cy="495300"/>
            <a:chOff x="1794" y="642"/>
            <a:chExt cx="709" cy="730"/>
          </a:xfrm>
        </p:grpSpPr>
        <p:sp>
          <p:nvSpPr>
            <p:cNvPr id="2749" name="Shape 2749"/>
            <p:cNvSpPr/>
            <p:nvPr/>
          </p:nvSpPr>
          <p:spPr>
            <a:xfrm>
              <a:off x="2154" y="885"/>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50" name="Shape 2750"/>
            <p:cNvSpPr/>
            <p:nvPr/>
          </p:nvSpPr>
          <p:spPr>
            <a:xfrm>
              <a:off x="1794" y="872"/>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51" name="Shape 2751"/>
            <p:cNvSpPr/>
            <p:nvPr/>
          </p:nvSpPr>
          <p:spPr>
            <a:xfrm>
              <a:off x="1967" y="642"/>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52" name="Shape 2752"/>
            <p:cNvSpPr/>
            <p:nvPr/>
          </p:nvSpPr>
          <p:spPr>
            <a:xfrm>
              <a:off x="1885" y="773"/>
              <a:ext cx="507" cy="505"/>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53" name="Shape 2753"/>
            <p:cNvSpPr/>
            <p:nvPr/>
          </p:nvSpPr>
          <p:spPr>
            <a:xfrm>
              <a:off x="1945" y="1023"/>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754" name="Shape 2754"/>
          <p:cNvGrpSpPr/>
          <p:nvPr/>
        </p:nvGrpSpPr>
        <p:grpSpPr>
          <a:xfrm>
            <a:off x="6951662" y="2886074"/>
            <a:ext cx="481012" cy="495300"/>
            <a:chOff x="1794" y="642"/>
            <a:chExt cx="709" cy="730"/>
          </a:xfrm>
        </p:grpSpPr>
        <p:sp>
          <p:nvSpPr>
            <p:cNvPr id="2755" name="Shape 2755"/>
            <p:cNvSpPr/>
            <p:nvPr/>
          </p:nvSpPr>
          <p:spPr>
            <a:xfrm>
              <a:off x="2154" y="885"/>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56" name="Shape 2756"/>
            <p:cNvSpPr/>
            <p:nvPr/>
          </p:nvSpPr>
          <p:spPr>
            <a:xfrm>
              <a:off x="1794" y="872"/>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57" name="Shape 2757"/>
            <p:cNvSpPr/>
            <p:nvPr/>
          </p:nvSpPr>
          <p:spPr>
            <a:xfrm>
              <a:off x="1967" y="642"/>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58" name="Shape 2758"/>
            <p:cNvSpPr/>
            <p:nvPr/>
          </p:nvSpPr>
          <p:spPr>
            <a:xfrm>
              <a:off x="1885" y="773"/>
              <a:ext cx="507" cy="505"/>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59" name="Shape 2759"/>
            <p:cNvSpPr/>
            <p:nvPr/>
          </p:nvSpPr>
          <p:spPr>
            <a:xfrm>
              <a:off x="1945" y="1023"/>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760" name="Shape 2760"/>
          <p:cNvGrpSpPr/>
          <p:nvPr/>
        </p:nvGrpSpPr>
        <p:grpSpPr>
          <a:xfrm>
            <a:off x="5783262" y="3692524"/>
            <a:ext cx="481012" cy="495300"/>
            <a:chOff x="1794" y="642"/>
            <a:chExt cx="709" cy="730"/>
          </a:xfrm>
        </p:grpSpPr>
        <p:sp>
          <p:nvSpPr>
            <p:cNvPr id="2761" name="Shape 2761"/>
            <p:cNvSpPr/>
            <p:nvPr/>
          </p:nvSpPr>
          <p:spPr>
            <a:xfrm>
              <a:off x="2154" y="885"/>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62" name="Shape 2762"/>
            <p:cNvSpPr/>
            <p:nvPr/>
          </p:nvSpPr>
          <p:spPr>
            <a:xfrm>
              <a:off x="1794" y="872"/>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63" name="Shape 2763"/>
            <p:cNvSpPr/>
            <p:nvPr/>
          </p:nvSpPr>
          <p:spPr>
            <a:xfrm>
              <a:off x="1967" y="642"/>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64" name="Shape 2764"/>
            <p:cNvSpPr/>
            <p:nvPr/>
          </p:nvSpPr>
          <p:spPr>
            <a:xfrm>
              <a:off x="1885" y="773"/>
              <a:ext cx="507" cy="505"/>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65" name="Shape 2765"/>
            <p:cNvSpPr/>
            <p:nvPr/>
          </p:nvSpPr>
          <p:spPr>
            <a:xfrm>
              <a:off x="1945" y="1023"/>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766" name="Shape 2766"/>
          <p:cNvGrpSpPr/>
          <p:nvPr/>
        </p:nvGrpSpPr>
        <p:grpSpPr>
          <a:xfrm>
            <a:off x="5805487" y="4427537"/>
            <a:ext cx="481012" cy="495300"/>
            <a:chOff x="1794" y="642"/>
            <a:chExt cx="709" cy="730"/>
          </a:xfrm>
        </p:grpSpPr>
        <p:sp>
          <p:nvSpPr>
            <p:cNvPr id="2767" name="Shape 2767"/>
            <p:cNvSpPr/>
            <p:nvPr/>
          </p:nvSpPr>
          <p:spPr>
            <a:xfrm>
              <a:off x="2154" y="885"/>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68" name="Shape 2768"/>
            <p:cNvSpPr/>
            <p:nvPr/>
          </p:nvSpPr>
          <p:spPr>
            <a:xfrm>
              <a:off x="1794" y="872"/>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69" name="Shape 2769"/>
            <p:cNvSpPr/>
            <p:nvPr/>
          </p:nvSpPr>
          <p:spPr>
            <a:xfrm>
              <a:off x="1967" y="642"/>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70" name="Shape 2770"/>
            <p:cNvSpPr/>
            <p:nvPr/>
          </p:nvSpPr>
          <p:spPr>
            <a:xfrm>
              <a:off x="1885" y="773"/>
              <a:ext cx="507" cy="505"/>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71" name="Shape 2771"/>
            <p:cNvSpPr/>
            <p:nvPr/>
          </p:nvSpPr>
          <p:spPr>
            <a:xfrm>
              <a:off x="1945" y="1023"/>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772" name="Shape 2772"/>
          <p:cNvGrpSpPr/>
          <p:nvPr/>
        </p:nvGrpSpPr>
        <p:grpSpPr>
          <a:xfrm>
            <a:off x="6921500" y="4373562"/>
            <a:ext cx="481013" cy="495300"/>
            <a:chOff x="1794" y="642"/>
            <a:chExt cx="709" cy="730"/>
          </a:xfrm>
        </p:grpSpPr>
        <p:sp>
          <p:nvSpPr>
            <p:cNvPr id="2773" name="Shape 2773"/>
            <p:cNvSpPr/>
            <p:nvPr/>
          </p:nvSpPr>
          <p:spPr>
            <a:xfrm>
              <a:off x="2154" y="885"/>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74" name="Shape 2774"/>
            <p:cNvSpPr/>
            <p:nvPr/>
          </p:nvSpPr>
          <p:spPr>
            <a:xfrm>
              <a:off x="1794" y="872"/>
              <a:ext cx="349"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75" name="Shape 2775"/>
            <p:cNvSpPr/>
            <p:nvPr/>
          </p:nvSpPr>
          <p:spPr>
            <a:xfrm>
              <a:off x="1967" y="642"/>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76" name="Shape 2776"/>
            <p:cNvSpPr/>
            <p:nvPr/>
          </p:nvSpPr>
          <p:spPr>
            <a:xfrm>
              <a:off x="1885" y="773"/>
              <a:ext cx="507" cy="505"/>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77" name="Shape 2777"/>
            <p:cNvSpPr/>
            <p:nvPr/>
          </p:nvSpPr>
          <p:spPr>
            <a:xfrm>
              <a:off x="1945" y="1023"/>
              <a:ext cx="351" cy="349"/>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2778" name="Shape 2778"/>
          <p:cNvSpPr/>
          <p:nvPr/>
        </p:nvSpPr>
        <p:spPr>
          <a:xfrm>
            <a:off x="723900" y="2197100"/>
            <a:ext cx="344487" cy="342899"/>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79" name="Shape 2779"/>
          <p:cNvSpPr/>
          <p:nvPr/>
        </p:nvSpPr>
        <p:spPr>
          <a:xfrm>
            <a:off x="725487" y="3702050"/>
            <a:ext cx="344486" cy="342899"/>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0" name="Shape 2780"/>
          <p:cNvSpPr/>
          <p:nvPr/>
        </p:nvSpPr>
        <p:spPr>
          <a:xfrm>
            <a:off x="725487" y="2971800"/>
            <a:ext cx="344486" cy="342899"/>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1" name="Shape 2781"/>
          <p:cNvSpPr/>
          <p:nvPr/>
        </p:nvSpPr>
        <p:spPr>
          <a:xfrm>
            <a:off x="723900" y="4429125"/>
            <a:ext cx="344487" cy="342899"/>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2782" name="Shape 2782"/>
          <p:cNvGrpSpPr/>
          <p:nvPr/>
        </p:nvGrpSpPr>
        <p:grpSpPr>
          <a:xfrm>
            <a:off x="3052762" y="2478087"/>
            <a:ext cx="1609725" cy="1579562"/>
            <a:chOff x="1922" y="1560"/>
            <a:chExt cx="1014" cy="994"/>
          </a:xfrm>
        </p:grpSpPr>
        <p:sp>
          <p:nvSpPr>
            <p:cNvPr id="2783" name="Shape 2783"/>
            <p:cNvSpPr/>
            <p:nvPr/>
          </p:nvSpPr>
          <p:spPr>
            <a:xfrm>
              <a:off x="1931" y="1560"/>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4" name="Shape 2784"/>
            <p:cNvSpPr/>
            <p:nvPr/>
          </p:nvSpPr>
          <p:spPr>
            <a:xfrm>
              <a:off x="2103" y="1560"/>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5" name="Shape 2785"/>
            <p:cNvSpPr/>
            <p:nvPr/>
          </p:nvSpPr>
          <p:spPr>
            <a:xfrm>
              <a:off x="2273" y="1560"/>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6" name="Shape 2786"/>
            <p:cNvSpPr/>
            <p:nvPr/>
          </p:nvSpPr>
          <p:spPr>
            <a:xfrm>
              <a:off x="2445" y="1560"/>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7" name="Shape 2787"/>
            <p:cNvSpPr/>
            <p:nvPr/>
          </p:nvSpPr>
          <p:spPr>
            <a:xfrm>
              <a:off x="2615" y="1560"/>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8" name="Shape 2788"/>
            <p:cNvSpPr/>
            <p:nvPr/>
          </p:nvSpPr>
          <p:spPr>
            <a:xfrm>
              <a:off x="2787" y="1560"/>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89" name="Shape 2789"/>
            <p:cNvSpPr/>
            <p:nvPr/>
          </p:nvSpPr>
          <p:spPr>
            <a:xfrm>
              <a:off x="1929" y="1664"/>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0" name="Shape 2790"/>
            <p:cNvSpPr/>
            <p:nvPr/>
          </p:nvSpPr>
          <p:spPr>
            <a:xfrm>
              <a:off x="2100" y="1664"/>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1" name="Shape 2791"/>
            <p:cNvSpPr/>
            <p:nvPr/>
          </p:nvSpPr>
          <p:spPr>
            <a:xfrm>
              <a:off x="2270" y="1664"/>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2" name="Shape 2792"/>
            <p:cNvSpPr/>
            <p:nvPr/>
          </p:nvSpPr>
          <p:spPr>
            <a:xfrm>
              <a:off x="2442" y="1664"/>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3" name="Shape 2793"/>
            <p:cNvSpPr/>
            <p:nvPr/>
          </p:nvSpPr>
          <p:spPr>
            <a:xfrm>
              <a:off x="2612" y="1664"/>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4" name="Shape 2794"/>
            <p:cNvSpPr/>
            <p:nvPr/>
          </p:nvSpPr>
          <p:spPr>
            <a:xfrm>
              <a:off x="2784" y="1664"/>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5" name="Shape 2795"/>
            <p:cNvSpPr/>
            <p:nvPr/>
          </p:nvSpPr>
          <p:spPr>
            <a:xfrm>
              <a:off x="1929" y="1962"/>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6" name="Shape 2796"/>
            <p:cNvSpPr/>
            <p:nvPr/>
          </p:nvSpPr>
          <p:spPr>
            <a:xfrm>
              <a:off x="2100" y="1962"/>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7" name="Shape 2797"/>
            <p:cNvSpPr/>
            <p:nvPr/>
          </p:nvSpPr>
          <p:spPr>
            <a:xfrm>
              <a:off x="2270" y="1962"/>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8" name="Shape 2798"/>
            <p:cNvSpPr/>
            <p:nvPr/>
          </p:nvSpPr>
          <p:spPr>
            <a:xfrm>
              <a:off x="2442" y="1962"/>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99" name="Shape 2799"/>
            <p:cNvSpPr/>
            <p:nvPr/>
          </p:nvSpPr>
          <p:spPr>
            <a:xfrm>
              <a:off x="2612" y="1962"/>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0" name="Shape 2800"/>
            <p:cNvSpPr/>
            <p:nvPr/>
          </p:nvSpPr>
          <p:spPr>
            <a:xfrm>
              <a:off x="2784" y="1962"/>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1" name="Shape 2801"/>
            <p:cNvSpPr/>
            <p:nvPr/>
          </p:nvSpPr>
          <p:spPr>
            <a:xfrm>
              <a:off x="1926" y="20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2" name="Shape 2802"/>
            <p:cNvSpPr/>
            <p:nvPr/>
          </p:nvSpPr>
          <p:spPr>
            <a:xfrm>
              <a:off x="2096" y="20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3" name="Shape 2803"/>
            <p:cNvSpPr/>
            <p:nvPr/>
          </p:nvSpPr>
          <p:spPr>
            <a:xfrm>
              <a:off x="2268" y="20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4" name="Shape 2804"/>
            <p:cNvSpPr/>
            <p:nvPr/>
          </p:nvSpPr>
          <p:spPr>
            <a:xfrm>
              <a:off x="2438" y="20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5" name="Shape 2805"/>
            <p:cNvSpPr/>
            <p:nvPr/>
          </p:nvSpPr>
          <p:spPr>
            <a:xfrm>
              <a:off x="2610" y="20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6" name="Shape 2806"/>
            <p:cNvSpPr/>
            <p:nvPr/>
          </p:nvSpPr>
          <p:spPr>
            <a:xfrm>
              <a:off x="2780" y="20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7" name="Shape 2807"/>
            <p:cNvSpPr/>
            <p:nvPr/>
          </p:nvSpPr>
          <p:spPr>
            <a:xfrm>
              <a:off x="1926" y="2303"/>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8" name="Shape 2808"/>
            <p:cNvSpPr/>
            <p:nvPr/>
          </p:nvSpPr>
          <p:spPr>
            <a:xfrm>
              <a:off x="2096" y="2303"/>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09" name="Shape 2809"/>
            <p:cNvSpPr/>
            <p:nvPr/>
          </p:nvSpPr>
          <p:spPr>
            <a:xfrm>
              <a:off x="2268" y="2303"/>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10" name="Shape 2810"/>
            <p:cNvSpPr/>
            <p:nvPr/>
          </p:nvSpPr>
          <p:spPr>
            <a:xfrm>
              <a:off x="2438" y="2303"/>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11" name="Shape 2811"/>
            <p:cNvSpPr/>
            <p:nvPr/>
          </p:nvSpPr>
          <p:spPr>
            <a:xfrm>
              <a:off x="1922" y="2406"/>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12" name="Shape 2812"/>
            <p:cNvSpPr/>
            <p:nvPr/>
          </p:nvSpPr>
          <p:spPr>
            <a:xfrm>
              <a:off x="2094" y="2406"/>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13" name="Shape 2813"/>
            <p:cNvSpPr/>
            <p:nvPr/>
          </p:nvSpPr>
          <p:spPr>
            <a:xfrm>
              <a:off x="2264" y="2406"/>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14" name="Shape 2814"/>
            <p:cNvSpPr/>
            <p:nvPr/>
          </p:nvSpPr>
          <p:spPr>
            <a:xfrm>
              <a:off x="2436" y="2406"/>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815" name="Shape 2815"/>
          <p:cNvGrpSpPr/>
          <p:nvPr/>
        </p:nvGrpSpPr>
        <p:grpSpPr>
          <a:xfrm>
            <a:off x="3048000" y="3656013"/>
            <a:ext cx="1604962" cy="958849"/>
            <a:chOff x="1920" y="2303"/>
            <a:chExt cx="1010" cy="603"/>
          </a:xfrm>
        </p:grpSpPr>
        <p:sp>
          <p:nvSpPr>
            <p:cNvPr id="2816" name="Shape 2816"/>
            <p:cNvSpPr/>
            <p:nvPr/>
          </p:nvSpPr>
          <p:spPr>
            <a:xfrm>
              <a:off x="2610" y="2303"/>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17" name="Shape 2817"/>
            <p:cNvSpPr/>
            <p:nvPr/>
          </p:nvSpPr>
          <p:spPr>
            <a:xfrm>
              <a:off x="2780" y="2303"/>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18" name="Shape 2818"/>
            <p:cNvSpPr/>
            <p:nvPr/>
          </p:nvSpPr>
          <p:spPr>
            <a:xfrm>
              <a:off x="2606" y="2406"/>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19" name="Shape 2819"/>
            <p:cNvSpPr/>
            <p:nvPr/>
          </p:nvSpPr>
          <p:spPr>
            <a:xfrm>
              <a:off x="2778" y="2406"/>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0" name="Shape 2820"/>
            <p:cNvSpPr/>
            <p:nvPr/>
          </p:nvSpPr>
          <p:spPr>
            <a:xfrm>
              <a:off x="1922" y="26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1" name="Shape 2821"/>
            <p:cNvSpPr/>
            <p:nvPr/>
          </p:nvSpPr>
          <p:spPr>
            <a:xfrm>
              <a:off x="2094" y="26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2" name="Shape 2822"/>
            <p:cNvSpPr/>
            <p:nvPr/>
          </p:nvSpPr>
          <p:spPr>
            <a:xfrm>
              <a:off x="2264" y="26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3" name="Shape 2823"/>
            <p:cNvSpPr/>
            <p:nvPr/>
          </p:nvSpPr>
          <p:spPr>
            <a:xfrm>
              <a:off x="2436" y="26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4" name="Shape 2824"/>
            <p:cNvSpPr/>
            <p:nvPr/>
          </p:nvSpPr>
          <p:spPr>
            <a:xfrm>
              <a:off x="2606" y="26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5" name="Shape 2825"/>
            <p:cNvSpPr/>
            <p:nvPr/>
          </p:nvSpPr>
          <p:spPr>
            <a:xfrm>
              <a:off x="2778" y="2655"/>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6" name="Shape 2826"/>
            <p:cNvSpPr/>
            <p:nvPr/>
          </p:nvSpPr>
          <p:spPr>
            <a:xfrm>
              <a:off x="1920" y="2757"/>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7" name="Shape 2827"/>
            <p:cNvSpPr/>
            <p:nvPr/>
          </p:nvSpPr>
          <p:spPr>
            <a:xfrm>
              <a:off x="2090" y="2757"/>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8" name="Shape 2828"/>
            <p:cNvSpPr/>
            <p:nvPr/>
          </p:nvSpPr>
          <p:spPr>
            <a:xfrm>
              <a:off x="2262" y="2757"/>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9" name="Shape 2829"/>
            <p:cNvSpPr/>
            <p:nvPr/>
          </p:nvSpPr>
          <p:spPr>
            <a:xfrm>
              <a:off x="2432" y="2757"/>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30" name="Shape 2830"/>
            <p:cNvSpPr/>
            <p:nvPr/>
          </p:nvSpPr>
          <p:spPr>
            <a:xfrm>
              <a:off x="2604" y="2757"/>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31" name="Shape 2831"/>
            <p:cNvSpPr/>
            <p:nvPr/>
          </p:nvSpPr>
          <p:spPr>
            <a:xfrm>
              <a:off x="2775" y="2757"/>
              <a:ext cx="149" cy="148"/>
            </a:xfrm>
            <a:prstGeom prst="ellipse">
              <a:avLst/>
            </a:prstGeom>
            <a:gradFill>
              <a:gsLst>
                <a:gs pos="0">
                  <a:srgbClr val="EAEAEA"/>
                </a:gs>
                <a:gs pos="50000">
                  <a:schemeClr val="lt1"/>
                </a:gs>
                <a:gs pos="100000">
                  <a:srgbClr val="EAEAEA"/>
                </a:gs>
              </a:gsLst>
              <a:lin ang="2700000" scaled="0"/>
            </a:gradFill>
            <a:ln w="9525" cap="flat" cmpd="sng">
              <a:solidFill>
                <a:srgbClr val="969696"/>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832" name="Shape 2832"/>
          <p:cNvGrpSpPr/>
          <p:nvPr/>
        </p:nvGrpSpPr>
        <p:grpSpPr>
          <a:xfrm>
            <a:off x="1784349" y="2197100"/>
            <a:ext cx="379413" cy="2574924"/>
            <a:chOff x="834" y="1384"/>
            <a:chExt cx="239" cy="1621"/>
          </a:xfrm>
        </p:grpSpPr>
        <p:sp>
          <p:nvSpPr>
            <p:cNvPr id="2833" name="Shape 2833"/>
            <p:cNvSpPr/>
            <p:nvPr/>
          </p:nvSpPr>
          <p:spPr>
            <a:xfrm>
              <a:off x="856" y="1384"/>
              <a:ext cx="217" cy="216"/>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34" name="Shape 2834"/>
            <p:cNvSpPr/>
            <p:nvPr/>
          </p:nvSpPr>
          <p:spPr>
            <a:xfrm>
              <a:off x="835" y="2331"/>
              <a:ext cx="217" cy="216"/>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35" name="Shape 2835"/>
            <p:cNvSpPr/>
            <p:nvPr/>
          </p:nvSpPr>
          <p:spPr>
            <a:xfrm>
              <a:off x="835" y="1871"/>
              <a:ext cx="217" cy="216"/>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36" name="Shape 2836"/>
            <p:cNvSpPr/>
            <p:nvPr/>
          </p:nvSpPr>
          <p:spPr>
            <a:xfrm>
              <a:off x="834" y="2789"/>
              <a:ext cx="217" cy="216"/>
            </a:xfrm>
            <a:prstGeom prst="ellipse">
              <a:avLst/>
            </a:prstGeom>
            <a:gradFill>
              <a:gsLst>
                <a:gs pos="0">
                  <a:schemeClr val="dk1"/>
                </a:gs>
                <a:gs pos="50000">
                  <a:srgbClr val="333333"/>
                </a:gs>
                <a:gs pos="100000">
                  <a:schemeClr val="dk1"/>
                </a:gs>
              </a:gsLst>
              <a:lin ang="27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2837" name="Shape 2837"/>
          <p:cNvSpPr txBox="1"/>
          <p:nvPr/>
        </p:nvSpPr>
        <p:spPr>
          <a:xfrm>
            <a:off x="7521575" y="1370012"/>
            <a:ext cx="12922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Methane, CH</a:t>
            </a:r>
            <a:r>
              <a:rPr lang="en-US" sz="1400" b="0" i="0" u="none" strike="noStrike" cap="none" baseline="-25000">
                <a:solidFill>
                  <a:schemeClr val="dk1"/>
                </a:solidFill>
                <a:latin typeface="Arial"/>
                <a:ea typeface="Arial"/>
                <a:cs typeface="Arial"/>
                <a:sym typeface="Aria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2"/>
                                        </p:tgtEl>
                                        <p:attrNameLst>
                                          <p:attrName>style.visibility</p:attrName>
                                        </p:attrNameLst>
                                      </p:cBhvr>
                                      <p:to>
                                        <p:strVal val="visible"/>
                                      </p:to>
                                    </p:set>
                                    <p:animEffect transition="in" filter="fade">
                                      <p:cBhvr>
                                        <p:cTn id="7" dur="2000"/>
                                        <p:tgtEl>
                                          <p:spTgt spid="2782"/>
                                        </p:tgtEl>
                                      </p:cBhvr>
                                    </p:animEffect>
                                  </p:childTnLst>
                                </p:cTn>
                              </p:par>
                              <p:par>
                                <p:cTn id="8" presetID="10" presetClass="entr" presetSubtype="0" fill="hold" nodeType="withEffect">
                                  <p:stCondLst>
                                    <p:cond delay="0"/>
                                  </p:stCondLst>
                                  <p:childTnLst>
                                    <p:set>
                                      <p:cBhvr>
                                        <p:cTn id="9" dur="1" fill="hold">
                                          <p:stCondLst>
                                            <p:cond delay="0"/>
                                          </p:stCondLst>
                                        </p:cTn>
                                        <p:tgtEl>
                                          <p:spTgt spid="2815"/>
                                        </p:tgtEl>
                                        <p:attrNameLst>
                                          <p:attrName>style.visibility</p:attrName>
                                        </p:attrNameLst>
                                      </p:cBhvr>
                                      <p:to>
                                        <p:strVal val="visible"/>
                                      </p:to>
                                    </p:set>
                                    <p:animEffect transition="in" filter="fade">
                                      <p:cBhvr>
                                        <p:cTn id="10" dur="2000"/>
                                        <p:tgtEl>
                                          <p:spTgt spid="28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23"/>
                                        </p:tgtEl>
                                        <p:attrNameLst>
                                          <p:attrName>style.visibility</p:attrName>
                                        </p:attrNameLst>
                                      </p:cBhvr>
                                      <p:to>
                                        <p:strVal val="visible"/>
                                      </p:to>
                                    </p:set>
                                    <p:animEffect transition="in" filter="fade">
                                      <p:cBhvr>
                                        <p:cTn id="15" dur="500"/>
                                        <p:tgtEl>
                                          <p:spTgt spid="27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20"/>
                                        </p:tgtEl>
                                        <p:attrNameLst>
                                          <p:attrName>style.visibility</p:attrName>
                                        </p:attrNameLst>
                                      </p:cBhvr>
                                      <p:to>
                                        <p:strVal val="visible"/>
                                      </p:to>
                                    </p:set>
                                    <p:animEffect transition="in" filter="fade">
                                      <p:cBhvr>
                                        <p:cTn id="20" dur="500"/>
                                        <p:tgtEl>
                                          <p:spTgt spid="27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36"/>
                                        </p:tgtEl>
                                        <p:attrNameLst>
                                          <p:attrName>style.visibility</p:attrName>
                                        </p:attrNameLst>
                                      </p:cBhvr>
                                      <p:to>
                                        <p:strVal val="visible"/>
                                      </p:to>
                                    </p:set>
                                    <p:animEffect transition="in" filter="fade">
                                      <p:cBhvr>
                                        <p:cTn id="25" dur="500"/>
                                        <p:tgtEl>
                                          <p:spTgt spid="2736"/>
                                        </p:tgtEl>
                                      </p:cBhvr>
                                    </p:animEffect>
                                  </p:childTnLst>
                                </p:cTn>
                              </p:par>
                              <p:par>
                                <p:cTn id="26" presetID="10" presetClass="entr" presetSubtype="0" fill="hold" nodeType="withEffect">
                                  <p:stCondLst>
                                    <p:cond delay="0"/>
                                  </p:stCondLst>
                                  <p:childTnLst>
                                    <p:set>
                                      <p:cBhvr>
                                        <p:cTn id="27" dur="1" fill="hold">
                                          <p:stCondLst>
                                            <p:cond delay="0"/>
                                          </p:stCondLst>
                                        </p:cTn>
                                        <p:tgtEl>
                                          <p:spTgt spid="2742"/>
                                        </p:tgtEl>
                                        <p:attrNameLst>
                                          <p:attrName>style.visibility</p:attrName>
                                        </p:attrNameLst>
                                      </p:cBhvr>
                                      <p:to>
                                        <p:strVal val="visible"/>
                                      </p:to>
                                    </p:set>
                                    <p:animEffect transition="in" filter="fade">
                                      <p:cBhvr>
                                        <p:cTn id="28" dur="500"/>
                                        <p:tgtEl>
                                          <p:spTgt spid="2742"/>
                                        </p:tgtEl>
                                      </p:cBhvr>
                                    </p:animEffect>
                                  </p:childTnLst>
                                </p:cTn>
                              </p:par>
                              <p:par>
                                <p:cTn id="29" presetID="10" presetClass="entr" presetSubtype="0" fill="hold" nodeType="withEffect">
                                  <p:stCondLst>
                                    <p:cond delay="0"/>
                                  </p:stCondLst>
                                  <p:childTnLst>
                                    <p:set>
                                      <p:cBhvr>
                                        <p:cTn id="30" dur="1" fill="hold">
                                          <p:stCondLst>
                                            <p:cond delay="0"/>
                                          </p:stCondLst>
                                        </p:cTn>
                                        <p:tgtEl>
                                          <p:spTgt spid="2748"/>
                                        </p:tgtEl>
                                        <p:attrNameLst>
                                          <p:attrName>style.visibility</p:attrName>
                                        </p:attrNameLst>
                                      </p:cBhvr>
                                      <p:to>
                                        <p:strVal val="visible"/>
                                      </p:to>
                                    </p:set>
                                    <p:animEffect transition="in" filter="fade">
                                      <p:cBhvr>
                                        <p:cTn id="31" dur="500"/>
                                        <p:tgtEl>
                                          <p:spTgt spid="2748"/>
                                        </p:tgtEl>
                                      </p:cBhvr>
                                    </p:animEffect>
                                  </p:childTnLst>
                                </p:cTn>
                              </p:par>
                              <p:par>
                                <p:cTn id="32" presetID="10" presetClass="entr" presetSubtype="0" fill="hold" nodeType="withEffect">
                                  <p:stCondLst>
                                    <p:cond delay="0"/>
                                  </p:stCondLst>
                                  <p:childTnLst>
                                    <p:set>
                                      <p:cBhvr>
                                        <p:cTn id="33" dur="1" fill="hold">
                                          <p:stCondLst>
                                            <p:cond delay="0"/>
                                          </p:stCondLst>
                                        </p:cTn>
                                        <p:tgtEl>
                                          <p:spTgt spid="2754"/>
                                        </p:tgtEl>
                                        <p:attrNameLst>
                                          <p:attrName>style.visibility</p:attrName>
                                        </p:attrNameLst>
                                      </p:cBhvr>
                                      <p:to>
                                        <p:strVal val="visible"/>
                                      </p:to>
                                    </p:set>
                                    <p:animEffect transition="in" filter="fade">
                                      <p:cBhvr>
                                        <p:cTn id="34" dur="500"/>
                                        <p:tgtEl>
                                          <p:spTgt spid="2754"/>
                                        </p:tgtEl>
                                      </p:cBhvr>
                                    </p:animEffect>
                                  </p:childTnLst>
                                </p:cTn>
                              </p:par>
                              <p:par>
                                <p:cTn id="35" presetID="10" presetClass="entr" presetSubtype="0" fill="hold" nodeType="withEffect">
                                  <p:stCondLst>
                                    <p:cond delay="0"/>
                                  </p:stCondLst>
                                  <p:childTnLst>
                                    <p:set>
                                      <p:cBhvr>
                                        <p:cTn id="36" dur="1" fill="hold">
                                          <p:stCondLst>
                                            <p:cond delay="0"/>
                                          </p:stCondLst>
                                        </p:cTn>
                                        <p:tgtEl>
                                          <p:spTgt spid="2760"/>
                                        </p:tgtEl>
                                        <p:attrNameLst>
                                          <p:attrName>style.visibility</p:attrName>
                                        </p:attrNameLst>
                                      </p:cBhvr>
                                      <p:to>
                                        <p:strVal val="visible"/>
                                      </p:to>
                                    </p:set>
                                    <p:animEffect transition="in" filter="fade">
                                      <p:cBhvr>
                                        <p:cTn id="37" dur="500"/>
                                        <p:tgtEl>
                                          <p:spTgt spid="2760"/>
                                        </p:tgtEl>
                                      </p:cBhvr>
                                    </p:animEffect>
                                  </p:childTnLst>
                                </p:cTn>
                              </p:par>
                              <p:par>
                                <p:cTn id="38" presetID="10" presetClass="entr" presetSubtype="0" fill="hold" nodeType="with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fade">
                                      <p:cBhvr>
                                        <p:cTn id="40" dur="500"/>
                                        <p:tgtEl>
                                          <p:spTgt spid="2730"/>
                                        </p:tgtEl>
                                      </p:cBhvr>
                                    </p:animEffect>
                                  </p:childTnLst>
                                </p:cTn>
                              </p:par>
                              <p:par>
                                <p:cTn id="41" presetID="10" presetClass="entr" presetSubtype="0" fill="hold" nodeType="withEffect">
                                  <p:stCondLst>
                                    <p:cond delay="0"/>
                                  </p:stCondLst>
                                  <p:childTnLst>
                                    <p:set>
                                      <p:cBhvr>
                                        <p:cTn id="42" dur="1" fill="hold">
                                          <p:stCondLst>
                                            <p:cond delay="0"/>
                                          </p:stCondLst>
                                        </p:cTn>
                                        <p:tgtEl>
                                          <p:spTgt spid="2766"/>
                                        </p:tgtEl>
                                        <p:attrNameLst>
                                          <p:attrName>style.visibility</p:attrName>
                                        </p:attrNameLst>
                                      </p:cBhvr>
                                      <p:to>
                                        <p:strVal val="visible"/>
                                      </p:to>
                                    </p:set>
                                    <p:animEffect transition="in" filter="fade">
                                      <p:cBhvr>
                                        <p:cTn id="43" dur="500"/>
                                        <p:tgtEl>
                                          <p:spTgt spid="2766"/>
                                        </p:tgtEl>
                                      </p:cBhvr>
                                    </p:animEffect>
                                  </p:childTnLst>
                                </p:cTn>
                              </p:par>
                              <p:par>
                                <p:cTn id="44" presetID="10" presetClass="entr" presetSubtype="0" fill="hold" nodeType="withEffect">
                                  <p:stCondLst>
                                    <p:cond delay="0"/>
                                  </p:stCondLst>
                                  <p:childTnLst>
                                    <p:set>
                                      <p:cBhvr>
                                        <p:cTn id="45" dur="1" fill="hold">
                                          <p:stCondLst>
                                            <p:cond delay="0"/>
                                          </p:stCondLst>
                                        </p:cTn>
                                        <p:tgtEl>
                                          <p:spTgt spid="2772"/>
                                        </p:tgtEl>
                                        <p:attrNameLst>
                                          <p:attrName>style.visibility</p:attrName>
                                        </p:attrNameLst>
                                      </p:cBhvr>
                                      <p:to>
                                        <p:strVal val="visible"/>
                                      </p:to>
                                    </p:set>
                                    <p:animEffect transition="in" filter="fade">
                                      <p:cBhvr>
                                        <p:cTn id="46" dur="500"/>
                                        <p:tgtEl>
                                          <p:spTgt spid="277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24">
                                            <p:txEl>
                                              <p:pRg st="0" end="0"/>
                                            </p:txEl>
                                          </p:spTgt>
                                        </p:tgtEl>
                                        <p:attrNameLst>
                                          <p:attrName>style.visibility</p:attrName>
                                        </p:attrNameLst>
                                      </p:cBhvr>
                                      <p:to>
                                        <p:strVal val="visible"/>
                                      </p:to>
                                    </p:set>
                                    <p:animEffect transition="in" filter="fade">
                                      <p:cBhvr>
                                        <p:cTn id="51" dur="500"/>
                                        <p:tgtEl>
                                          <p:spTgt spid="272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24">
                                            <p:txEl>
                                              <p:pRg st="1" end="1"/>
                                            </p:txEl>
                                          </p:spTgt>
                                        </p:tgtEl>
                                        <p:attrNameLst>
                                          <p:attrName>style.visibility</p:attrName>
                                        </p:attrNameLst>
                                      </p:cBhvr>
                                      <p:to>
                                        <p:strVal val="visible"/>
                                      </p:to>
                                    </p:set>
                                    <p:animEffect transition="in" filter="fade">
                                      <p:cBhvr>
                                        <p:cTn id="56" dur="500"/>
                                        <p:tgtEl>
                                          <p:spTgt spid="2724">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25"/>
                                        </p:tgtEl>
                                        <p:attrNameLst>
                                          <p:attrName>style.visibility</p:attrName>
                                        </p:attrNameLst>
                                      </p:cBhvr>
                                      <p:to>
                                        <p:strVal val="visible"/>
                                      </p:to>
                                    </p:set>
                                    <p:animEffect transition="in" filter="fade">
                                      <p:cBhvr>
                                        <p:cTn id="61" dur="1000"/>
                                        <p:tgtEl>
                                          <p:spTgt spid="27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725"/>
                                        </p:tgtEl>
                                      </p:cBhvr>
                                    </p:animEffect>
                                    <p:set>
                                      <p:cBhvr>
                                        <p:cTn id="66" dur="1" fill="hold">
                                          <p:stCondLst>
                                            <p:cond delay="500"/>
                                          </p:stCondLst>
                                        </p:cTn>
                                        <p:tgtEl>
                                          <p:spTgt spid="2725"/>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2719"/>
                                        </p:tgtEl>
                                        <p:attrNameLst>
                                          <p:attrName>style.visibility</p:attrName>
                                        </p:attrNameLst>
                                      </p:cBhvr>
                                      <p:to>
                                        <p:strVal val="visible"/>
                                      </p:to>
                                    </p:set>
                                    <p:animEffect transition="in" filter="fade">
                                      <p:cBhvr>
                                        <p:cTn id="69" dur="500"/>
                                        <p:tgtEl>
                                          <p:spTgt spid="271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727"/>
                                        </p:tgtEl>
                                        <p:attrNameLst>
                                          <p:attrName>style.visibility</p:attrName>
                                        </p:attrNameLst>
                                      </p:cBhvr>
                                      <p:to>
                                        <p:strVal val="visible"/>
                                      </p:to>
                                    </p:set>
                                    <p:animEffect transition="in" filter="fade">
                                      <p:cBhvr>
                                        <p:cTn id="74" dur="1000"/>
                                        <p:tgtEl>
                                          <p:spTgt spid="2727"/>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2728"/>
                                        </p:tgtEl>
                                        <p:attrNameLst>
                                          <p:attrName>style.visibility</p:attrName>
                                        </p:attrNameLst>
                                      </p:cBhvr>
                                      <p:to>
                                        <p:strVal val="visible"/>
                                      </p:to>
                                    </p:set>
                                    <p:animEffect transition="in" filter="fade">
                                      <p:cBhvr>
                                        <p:cTn id="78" dur="500"/>
                                        <p:tgtEl>
                                          <p:spTgt spid="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842"/>
        <p:cNvGrpSpPr/>
        <p:nvPr/>
      </p:nvGrpSpPr>
      <p:grpSpPr>
        <a:xfrm>
          <a:off x="0" y="0"/>
          <a:ext cx="0" cy="0"/>
          <a:chOff x="0" y="0"/>
          <a:chExt cx="0" cy="0"/>
        </a:xfrm>
      </p:grpSpPr>
      <p:sp>
        <p:nvSpPr>
          <p:cNvPr id="2843" name="Shape 284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Container 1</a:t>
            </a:r>
          </a:p>
        </p:txBody>
      </p:sp>
      <p:pic>
        <p:nvPicPr>
          <p:cNvPr id="2844" name="Shape 2844" descr="Zumdahl09_02"/>
          <p:cNvPicPr preferRelativeResize="0"/>
          <p:nvPr/>
        </p:nvPicPr>
        <p:blipFill rotWithShape="1">
          <a:blip r:embed="rId3">
            <a:alphaModFix/>
          </a:blip>
          <a:srcRect/>
          <a:stretch/>
        </p:blipFill>
        <p:spPr>
          <a:xfrm>
            <a:off x="2057400" y="1624012"/>
            <a:ext cx="5562600" cy="5081586"/>
          </a:xfrm>
          <a:prstGeom prst="rect">
            <a:avLst/>
          </a:prstGeom>
          <a:noFill/>
          <a:ln>
            <a:noFill/>
          </a:ln>
        </p:spPr>
      </p:pic>
      <p:sp>
        <p:nvSpPr>
          <p:cNvPr id="2845" name="Shape 2845">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46" name="Shape 2846"/>
          <p:cNvSpPr/>
          <p:nvPr/>
        </p:nvSpPr>
        <p:spPr>
          <a:xfrm>
            <a:off x="58738" y="6553200"/>
            <a:ext cx="3179762"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Zumdahl, Zumdahl, DeCoste, </a:t>
            </a:r>
            <a:r>
              <a:rPr lang="en-US" sz="800" b="0" i="0" u="sng" strike="noStrike" cap="none">
                <a:solidFill>
                  <a:schemeClr val="dk1"/>
                </a:solidFill>
                <a:latin typeface="Arial"/>
                <a:ea typeface="Arial"/>
                <a:cs typeface="Arial"/>
                <a:sym typeface="Arial"/>
              </a:rPr>
              <a:t>World of Chemistry</a:t>
            </a:r>
            <a:r>
              <a:rPr lang="en-US" sz="800" b="0" i="0" u="none" strike="noStrike" cap="none">
                <a:solidFill>
                  <a:schemeClr val="dk1"/>
                </a:solidFill>
                <a:latin typeface="Arial"/>
                <a:ea typeface="Arial"/>
                <a:cs typeface="Arial"/>
                <a:sym typeface="Arial"/>
              </a:rPr>
              <a:t> </a:t>
            </a:r>
            <a:r>
              <a:rPr lang="en-US" sz="800" b="0" i="0" u="none" strike="noStrike" cap="none">
                <a:solidFill>
                  <a:schemeClr val="dk1"/>
                </a:solidFill>
                <a:latin typeface="Noto Symbol"/>
                <a:ea typeface="Noto Symbol"/>
                <a:cs typeface="Noto Symbol"/>
                <a:sym typeface="Noto Symbol"/>
              </a:rPr>
              <a:t> </a:t>
            </a:r>
            <a:r>
              <a:rPr lang="en-US" sz="800" b="0" i="0" u="none" strike="noStrike" cap="none">
                <a:solidFill>
                  <a:schemeClr val="dk1"/>
                </a:solidFill>
                <a:latin typeface="Arial"/>
                <a:ea typeface="Arial"/>
                <a:cs typeface="Arial"/>
                <a:sym typeface="Arial"/>
              </a:rPr>
              <a:t>2002, page 269</a:t>
            </a: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851"/>
        <p:cNvGrpSpPr/>
        <p:nvPr/>
      </p:nvGrpSpPr>
      <p:grpSpPr>
        <a:xfrm>
          <a:off x="0" y="0"/>
          <a:ext cx="0" cy="0"/>
          <a:chOff x="0" y="0"/>
          <a:chExt cx="0" cy="0"/>
        </a:xfrm>
      </p:grpSpPr>
      <p:sp>
        <p:nvSpPr>
          <p:cNvPr id="2852" name="Shape 285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Before and After Reaction 1</a:t>
            </a:r>
          </a:p>
        </p:txBody>
      </p:sp>
      <p:pic>
        <p:nvPicPr>
          <p:cNvPr id="2853" name="Shape 2853" descr="Zumdahl09_03"/>
          <p:cNvPicPr preferRelativeResize="0"/>
          <p:nvPr/>
        </p:nvPicPr>
        <p:blipFill rotWithShape="1">
          <a:blip r:embed="rId3">
            <a:alphaModFix/>
          </a:blip>
          <a:srcRect/>
          <a:stretch/>
        </p:blipFill>
        <p:spPr>
          <a:xfrm>
            <a:off x="228600" y="1676400"/>
            <a:ext cx="8686800" cy="4462463"/>
          </a:xfrm>
          <a:prstGeom prst="rect">
            <a:avLst/>
          </a:prstGeom>
          <a:noFill/>
          <a:ln>
            <a:noFill/>
          </a:ln>
        </p:spPr>
      </p:pic>
      <p:sp>
        <p:nvSpPr>
          <p:cNvPr id="2854" name="Shape 2854"/>
          <p:cNvSpPr txBox="1"/>
          <p:nvPr/>
        </p:nvSpPr>
        <p:spPr>
          <a:xfrm>
            <a:off x="1593850" y="6172200"/>
            <a:ext cx="6407150"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All the hydrogen and nitrogen atoms combine.</a:t>
            </a:r>
          </a:p>
        </p:txBody>
      </p:sp>
      <p:sp>
        <p:nvSpPr>
          <p:cNvPr id="2855" name="Shape 2855">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56" name="Shape 2856"/>
          <p:cNvSpPr txBox="1"/>
          <p:nvPr/>
        </p:nvSpPr>
        <p:spPr>
          <a:xfrm>
            <a:off x="2193925" y="5726112"/>
            <a:ext cx="2327274" cy="396874"/>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Before the reaction</a:t>
            </a:r>
          </a:p>
        </p:txBody>
      </p:sp>
      <p:sp>
        <p:nvSpPr>
          <p:cNvPr id="2857" name="Shape 2857"/>
          <p:cNvSpPr/>
          <p:nvPr/>
        </p:nvSpPr>
        <p:spPr>
          <a:xfrm>
            <a:off x="6419850" y="5715000"/>
            <a:ext cx="2114550" cy="396874"/>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After the reaction</a:t>
            </a:r>
          </a:p>
        </p:txBody>
      </p:sp>
      <p:sp>
        <p:nvSpPr>
          <p:cNvPr id="2858" name="Shape 2858"/>
          <p:cNvSpPr/>
          <p:nvPr/>
        </p:nvSpPr>
        <p:spPr>
          <a:xfrm>
            <a:off x="76200" y="6553200"/>
            <a:ext cx="3200399"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Zumdahl, Zumdahl, DeCoste, </a:t>
            </a:r>
            <a:r>
              <a:rPr lang="en-US" sz="800" b="0" i="0" u="sng" strike="noStrike" cap="none">
                <a:solidFill>
                  <a:schemeClr val="dk1"/>
                </a:solidFill>
                <a:latin typeface="Arial"/>
                <a:ea typeface="Arial"/>
                <a:cs typeface="Arial"/>
                <a:sym typeface="Arial"/>
              </a:rPr>
              <a:t>World of Chemistry</a:t>
            </a:r>
            <a:r>
              <a:rPr lang="en-US" sz="800" b="0" i="0" u="none" strike="noStrike" cap="none">
                <a:solidFill>
                  <a:schemeClr val="dk1"/>
                </a:solidFill>
                <a:latin typeface="Arial"/>
                <a:ea typeface="Arial"/>
                <a:cs typeface="Arial"/>
                <a:sym typeface="Arial"/>
              </a:rPr>
              <a:t> </a:t>
            </a:r>
            <a:r>
              <a:rPr lang="en-US" sz="800" b="0" i="0" u="none" strike="noStrike" cap="none">
                <a:solidFill>
                  <a:schemeClr val="dk1"/>
                </a:solidFill>
                <a:latin typeface="Noto Symbol"/>
                <a:ea typeface="Noto Symbol"/>
                <a:cs typeface="Noto Symbol"/>
                <a:sym typeface="Noto Symbol"/>
              </a:rPr>
              <a:t> </a:t>
            </a:r>
            <a:r>
              <a:rPr lang="en-US" sz="800" b="0" i="0" u="none" strike="noStrike" cap="none">
                <a:solidFill>
                  <a:schemeClr val="dk1"/>
                </a:solidFill>
                <a:latin typeface="Arial"/>
                <a:ea typeface="Arial"/>
                <a:cs typeface="Arial"/>
                <a:sym typeface="Arial"/>
              </a:rPr>
              <a:t>2002, page 269</a:t>
            </a:r>
          </a:p>
        </p:txBody>
      </p:sp>
      <p:sp>
        <p:nvSpPr>
          <p:cNvPr id="2859" name="Shape 2859"/>
          <p:cNvSpPr txBox="1"/>
          <p:nvPr/>
        </p:nvSpPr>
        <p:spPr>
          <a:xfrm>
            <a:off x="2366963" y="1147762"/>
            <a:ext cx="5073650"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N</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   +     H</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                         NH</a:t>
            </a:r>
            <a:r>
              <a:rPr lang="en-US" sz="2800" b="0" i="0" u="none" strike="noStrike" cap="none" baseline="-25000">
                <a:solidFill>
                  <a:schemeClr val="dk1"/>
                </a:solidFill>
                <a:latin typeface="Arial"/>
                <a:ea typeface="Arial"/>
                <a:cs typeface="Arial"/>
                <a:sym typeface="Arial"/>
              </a:rPr>
              <a:t>3</a:t>
            </a:r>
          </a:p>
        </p:txBody>
      </p:sp>
      <p:cxnSp>
        <p:nvCxnSpPr>
          <p:cNvPr id="2860" name="Shape 2860"/>
          <p:cNvCxnSpPr/>
          <p:nvPr/>
        </p:nvCxnSpPr>
        <p:spPr>
          <a:xfrm>
            <a:off x="4751387" y="1454150"/>
            <a:ext cx="1423987" cy="0"/>
          </a:xfrm>
          <a:prstGeom prst="straightConnector1">
            <a:avLst/>
          </a:prstGeom>
          <a:noFill/>
          <a:ln w="15875" cap="flat" cmpd="sng">
            <a:solidFill>
              <a:schemeClr val="dk1"/>
            </a:solidFill>
            <a:prstDash val="solid"/>
            <a:round/>
            <a:headEnd type="none" w="med" len="med"/>
            <a:tailEnd type="triangle" w="lg" len="lg"/>
          </a:ln>
        </p:spPr>
      </p:cxnSp>
      <p:sp>
        <p:nvSpPr>
          <p:cNvPr id="2861" name="Shape 2861"/>
          <p:cNvSpPr txBox="1"/>
          <p:nvPr/>
        </p:nvSpPr>
        <p:spPr>
          <a:xfrm>
            <a:off x="3546475" y="1150937"/>
            <a:ext cx="382588"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3</a:t>
            </a:r>
          </a:p>
        </p:txBody>
      </p:sp>
      <p:sp>
        <p:nvSpPr>
          <p:cNvPr id="2862" name="Shape 2862"/>
          <p:cNvSpPr txBox="1"/>
          <p:nvPr/>
        </p:nvSpPr>
        <p:spPr>
          <a:xfrm>
            <a:off x="6350000" y="1139825"/>
            <a:ext cx="382588"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9"/>
                                        </p:tgtEl>
                                        <p:attrNameLst>
                                          <p:attrName>style.visibility</p:attrName>
                                        </p:attrNameLst>
                                      </p:cBhvr>
                                      <p:to>
                                        <p:strVal val="visible"/>
                                      </p:to>
                                    </p:set>
                                    <p:animEffect transition="in" filter="fade">
                                      <p:cBhvr>
                                        <p:cTn id="7" dur="1000"/>
                                        <p:tgtEl>
                                          <p:spTgt spid="2859"/>
                                        </p:tgtEl>
                                      </p:cBhvr>
                                    </p:animEffect>
                                  </p:childTnLst>
                                </p:cTn>
                              </p:par>
                              <p:par>
                                <p:cTn id="8" presetID="10" presetClass="entr" presetSubtype="0" fill="hold" nodeType="withEffect">
                                  <p:stCondLst>
                                    <p:cond delay="0"/>
                                  </p:stCondLst>
                                  <p:childTnLst>
                                    <p:set>
                                      <p:cBhvr>
                                        <p:cTn id="9" dur="1" fill="hold">
                                          <p:stCondLst>
                                            <p:cond delay="0"/>
                                          </p:stCondLst>
                                        </p:cTn>
                                        <p:tgtEl>
                                          <p:spTgt spid="2860"/>
                                        </p:tgtEl>
                                        <p:attrNameLst>
                                          <p:attrName>style.visibility</p:attrName>
                                        </p:attrNameLst>
                                      </p:cBhvr>
                                      <p:to>
                                        <p:strVal val="visible"/>
                                      </p:to>
                                    </p:set>
                                    <p:animEffect transition="in" filter="fade">
                                      <p:cBhvr>
                                        <p:cTn id="10" dur="1000"/>
                                        <p:tgtEl>
                                          <p:spTgt spid="28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62"/>
                                        </p:tgtEl>
                                        <p:attrNameLst>
                                          <p:attrName>style.visibility</p:attrName>
                                        </p:attrNameLst>
                                      </p:cBhvr>
                                      <p:to>
                                        <p:strVal val="visible"/>
                                      </p:to>
                                    </p:set>
                                    <p:animEffect transition="in" filter="fade">
                                      <p:cBhvr>
                                        <p:cTn id="15" dur="500"/>
                                        <p:tgtEl>
                                          <p:spTgt spid="28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61"/>
                                        </p:tgtEl>
                                        <p:attrNameLst>
                                          <p:attrName>style.visibility</p:attrName>
                                        </p:attrNameLst>
                                      </p:cBhvr>
                                      <p:to>
                                        <p:strVal val="visible"/>
                                      </p:to>
                                    </p:set>
                                    <p:animEffect transition="in" filter="fade">
                                      <p:cBhvr>
                                        <p:cTn id="20" dur="5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867"/>
        <p:cNvGrpSpPr/>
        <p:nvPr/>
      </p:nvGrpSpPr>
      <p:grpSpPr>
        <a:xfrm>
          <a:off x="0" y="0"/>
          <a:ext cx="0" cy="0"/>
          <a:chOff x="0" y="0"/>
          <a:chExt cx="0" cy="0"/>
        </a:xfrm>
      </p:grpSpPr>
      <p:sp>
        <p:nvSpPr>
          <p:cNvPr id="2868" name="Shape 286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0" i="0" u="none" strike="noStrike" cap="none">
                <a:solidFill>
                  <a:schemeClr val="dk2"/>
                </a:solidFill>
                <a:latin typeface="Arial"/>
                <a:ea typeface="Arial"/>
                <a:cs typeface="Arial"/>
                <a:sym typeface="Arial"/>
              </a:rPr>
              <a:t>Container 2</a:t>
            </a:r>
          </a:p>
        </p:txBody>
      </p:sp>
      <p:pic>
        <p:nvPicPr>
          <p:cNvPr id="2869" name="Shape 2869" descr="Zumdahl09_04"/>
          <p:cNvPicPr preferRelativeResize="0"/>
          <p:nvPr/>
        </p:nvPicPr>
        <p:blipFill rotWithShape="1">
          <a:blip r:embed="rId3">
            <a:alphaModFix/>
          </a:blip>
          <a:srcRect/>
          <a:stretch/>
        </p:blipFill>
        <p:spPr>
          <a:xfrm>
            <a:off x="1600200" y="1425575"/>
            <a:ext cx="5943599" cy="5356225"/>
          </a:xfrm>
          <a:prstGeom prst="rect">
            <a:avLst/>
          </a:prstGeom>
          <a:noFill/>
          <a:ln>
            <a:noFill/>
          </a:ln>
        </p:spPr>
      </p:pic>
      <p:sp>
        <p:nvSpPr>
          <p:cNvPr id="2870" name="Shape 2870">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71" name="Shape 2871"/>
          <p:cNvSpPr/>
          <p:nvPr/>
        </p:nvSpPr>
        <p:spPr>
          <a:xfrm>
            <a:off x="76200" y="6553200"/>
            <a:ext cx="3179763"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Zumdahl, Zumdahl, DeCoste, </a:t>
            </a:r>
            <a:r>
              <a:rPr lang="en-US" sz="800" b="0" i="0" u="sng" strike="noStrike" cap="none">
                <a:solidFill>
                  <a:schemeClr val="dk1"/>
                </a:solidFill>
                <a:latin typeface="Arial"/>
                <a:ea typeface="Arial"/>
                <a:cs typeface="Arial"/>
                <a:sym typeface="Arial"/>
              </a:rPr>
              <a:t>World of Chemistry</a:t>
            </a:r>
            <a:r>
              <a:rPr lang="en-US" sz="800" b="0" i="0" u="none" strike="noStrike" cap="none">
                <a:solidFill>
                  <a:schemeClr val="dk1"/>
                </a:solidFill>
                <a:latin typeface="Arial"/>
                <a:ea typeface="Arial"/>
                <a:cs typeface="Arial"/>
                <a:sym typeface="Arial"/>
              </a:rPr>
              <a:t> </a:t>
            </a:r>
            <a:r>
              <a:rPr lang="en-US" sz="800" b="0" i="0" u="none" strike="noStrike" cap="none">
                <a:solidFill>
                  <a:schemeClr val="dk1"/>
                </a:solidFill>
                <a:latin typeface="Noto Symbol"/>
                <a:ea typeface="Noto Symbol"/>
                <a:cs typeface="Noto Symbol"/>
                <a:sym typeface="Noto Symbol"/>
              </a:rPr>
              <a:t> </a:t>
            </a:r>
            <a:r>
              <a:rPr lang="en-US" sz="800" b="0" i="0" u="none" strike="noStrike" cap="none">
                <a:solidFill>
                  <a:schemeClr val="dk1"/>
                </a:solidFill>
                <a:latin typeface="Arial"/>
                <a:ea typeface="Arial"/>
                <a:cs typeface="Arial"/>
                <a:sym typeface="Arial"/>
              </a:rPr>
              <a:t>2002, page 270</a:t>
            </a:r>
          </a:p>
        </p:txBody>
      </p:sp>
    </p:spTree>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876"/>
        <p:cNvGrpSpPr/>
        <p:nvPr/>
      </p:nvGrpSpPr>
      <p:grpSpPr>
        <a:xfrm>
          <a:off x="0" y="0"/>
          <a:ext cx="0" cy="0"/>
          <a:chOff x="0" y="0"/>
          <a:chExt cx="0" cy="0"/>
        </a:xfrm>
      </p:grpSpPr>
      <p:sp>
        <p:nvSpPr>
          <p:cNvPr id="2877" name="Shape 287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Before and After Reaction 2</a:t>
            </a:r>
          </a:p>
        </p:txBody>
      </p:sp>
      <p:pic>
        <p:nvPicPr>
          <p:cNvPr id="2878" name="Shape 2878" descr="Zumdahl09_05"/>
          <p:cNvPicPr preferRelativeResize="0"/>
          <p:nvPr/>
        </p:nvPicPr>
        <p:blipFill rotWithShape="1">
          <a:blip r:embed="rId3">
            <a:alphaModFix/>
          </a:blip>
          <a:srcRect/>
          <a:stretch/>
        </p:blipFill>
        <p:spPr>
          <a:xfrm>
            <a:off x="457200" y="2124075"/>
            <a:ext cx="8305799" cy="4200524"/>
          </a:xfrm>
          <a:prstGeom prst="rect">
            <a:avLst/>
          </a:prstGeom>
          <a:noFill/>
          <a:ln>
            <a:noFill/>
          </a:ln>
        </p:spPr>
      </p:pic>
      <p:sp>
        <p:nvSpPr>
          <p:cNvPr id="2879" name="Shape 2879">
            <a:hlinkClick r:id="rId4"/>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80" name="Shape 2880"/>
          <p:cNvSpPr txBox="1"/>
          <p:nvPr/>
        </p:nvSpPr>
        <p:spPr>
          <a:xfrm>
            <a:off x="2320925" y="6003925"/>
            <a:ext cx="2327274" cy="396874"/>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Before the reaction</a:t>
            </a:r>
          </a:p>
        </p:txBody>
      </p:sp>
      <p:sp>
        <p:nvSpPr>
          <p:cNvPr id="2881" name="Shape 2881"/>
          <p:cNvSpPr txBox="1"/>
          <p:nvPr/>
        </p:nvSpPr>
        <p:spPr>
          <a:xfrm>
            <a:off x="6400800" y="6003925"/>
            <a:ext cx="2114550" cy="396874"/>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After the reaction</a:t>
            </a:r>
          </a:p>
        </p:txBody>
      </p:sp>
      <p:sp>
        <p:nvSpPr>
          <p:cNvPr id="2882" name="Shape 2882"/>
          <p:cNvSpPr/>
          <p:nvPr/>
        </p:nvSpPr>
        <p:spPr>
          <a:xfrm>
            <a:off x="76200" y="6567488"/>
            <a:ext cx="3179763"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Zumdahl, Zumdahl, DeCoste, </a:t>
            </a:r>
            <a:r>
              <a:rPr lang="en-US" sz="800" b="0" i="0" u="sng" strike="noStrike" cap="none">
                <a:solidFill>
                  <a:schemeClr val="dk1"/>
                </a:solidFill>
                <a:latin typeface="Arial"/>
                <a:ea typeface="Arial"/>
                <a:cs typeface="Arial"/>
                <a:sym typeface="Arial"/>
              </a:rPr>
              <a:t>World of Chemistry</a:t>
            </a:r>
            <a:r>
              <a:rPr lang="en-US" sz="800" b="0" i="0" u="none" strike="noStrike" cap="none">
                <a:solidFill>
                  <a:schemeClr val="dk1"/>
                </a:solidFill>
                <a:latin typeface="Arial"/>
                <a:ea typeface="Arial"/>
                <a:cs typeface="Arial"/>
                <a:sym typeface="Arial"/>
              </a:rPr>
              <a:t> </a:t>
            </a:r>
            <a:r>
              <a:rPr lang="en-US" sz="800" b="0" i="0" u="none" strike="noStrike" cap="none">
                <a:solidFill>
                  <a:schemeClr val="dk1"/>
                </a:solidFill>
                <a:latin typeface="Noto Symbol"/>
                <a:ea typeface="Noto Symbol"/>
                <a:cs typeface="Noto Symbol"/>
                <a:sym typeface="Noto Symbol"/>
              </a:rPr>
              <a:t> </a:t>
            </a:r>
            <a:r>
              <a:rPr lang="en-US" sz="800" b="0" i="0" u="none" strike="noStrike" cap="none">
                <a:solidFill>
                  <a:schemeClr val="dk1"/>
                </a:solidFill>
                <a:latin typeface="Arial"/>
                <a:ea typeface="Arial"/>
                <a:cs typeface="Arial"/>
                <a:sym typeface="Arial"/>
              </a:rPr>
              <a:t>2002, page 270</a:t>
            </a:r>
          </a:p>
        </p:txBody>
      </p:sp>
      <p:sp>
        <p:nvSpPr>
          <p:cNvPr id="2883" name="Shape 2883"/>
          <p:cNvSpPr txBox="1"/>
          <p:nvPr/>
        </p:nvSpPr>
        <p:spPr>
          <a:xfrm>
            <a:off x="2366963" y="1147762"/>
            <a:ext cx="5073650"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N</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   +     H</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                         NH</a:t>
            </a:r>
            <a:r>
              <a:rPr lang="en-US" sz="2800" b="0" i="0" u="none" strike="noStrike" cap="none" baseline="-25000">
                <a:solidFill>
                  <a:schemeClr val="dk1"/>
                </a:solidFill>
                <a:latin typeface="Arial"/>
                <a:ea typeface="Arial"/>
                <a:cs typeface="Arial"/>
                <a:sym typeface="Arial"/>
              </a:rPr>
              <a:t>3</a:t>
            </a:r>
          </a:p>
        </p:txBody>
      </p:sp>
      <p:cxnSp>
        <p:nvCxnSpPr>
          <p:cNvPr id="2884" name="Shape 2884"/>
          <p:cNvCxnSpPr/>
          <p:nvPr/>
        </p:nvCxnSpPr>
        <p:spPr>
          <a:xfrm>
            <a:off x="4751387" y="1454150"/>
            <a:ext cx="1423987" cy="0"/>
          </a:xfrm>
          <a:prstGeom prst="straightConnector1">
            <a:avLst/>
          </a:prstGeom>
          <a:noFill/>
          <a:ln w="15875" cap="flat" cmpd="sng">
            <a:solidFill>
              <a:schemeClr val="dk1"/>
            </a:solidFill>
            <a:prstDash val="solid"/>
            <a:round/>
            <a:headEnd type="none" w="med" len="med"/>
            <a:tailEnd type="triangle" w="lg" len="lg"/>
          </a:ln>
        </p:spPr>
      </p:cxnSp>
      <p:sp>
        <p:nvSpPr>
          <p:cNvPr id="2885" name="Shape 2885"/>
          <p:cNvSpPr txBox="1"/>
          <p:nvPr/>
        </p:nvSpPr>
        <p:spPr>
          <a:xfrm>
            <a:off x="3546475" y="1150937"/>
            <a:ext cx="382588"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3</a:t>
            </a:r>
          </a:p>
        </p:txBody>
      </p:sp>
      <p:sp>
        <p:nvSpPr>
          <p:cNvPr id="2886" name="Shape 2886"/>
          <p:cNvSpPr txBox="1"/>
          <p:nvPr/>
        </p:nvSpPr>
        <p:spPr>
          <a:xfrm>
            <a:off x="6350000" y="1139825"/>
            <a:ext cx="382588"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2</a:t>
            </a:r>
          </a:p>
        </p:txBody>
      </p:sp>
      <p:sp>
        <p:nvSpPr>
          <p:cNvPr id="2887" name="Shape 2887"/>
          <p:cNvSpPr txBox="1"/>
          <p:nvPr/>
        </p:nvSpPr>
        <p:spPr>
          <a:xfrm>
            <a:off x="2306638" y="1716088"/>
            <a:ext cx="774700"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chemeClr val="accent2"/>
                </a:solidFill>
                <a:latin typeface="Arial"/>
                <a:ea typeface="Arial"/>
                <a:cs typeface="Arial"/>
                <a:sym typeface="Arial"/>
              </a:rPr>
              <a:t>excess</a:t>
            </a:r>
          </a:p>
        </p:txBody>
      </p:sp>
      <p:sp>
        <p:nvSpPr>
          <p:cNvPr id="2888" name="Shape 2888"/>
          <p:cNvSpPr txBox="1"/>
          <p:nvPr/>
        </p:nvSpPr>
        <p:spPr>
          <a:xfrm>
            <a:off x="3544887" y="1725613"/>
            <a:ext cx="81438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a:solidFill>
                  <a:srgbClr val="FF0000"/>
                </a:solidFill>
                <a:latin typeface="Arial"/>
                <a:ea typeface="Arial"/>
                <a:cs typeface="Arial"/>
                <a:sym typeface="Arial"/>
              </a:rPr>
              <a:t>limiting</a:t>
            </a:r>
          </a:p>
        </p:txBody>
      </p:sp>
      <p:sp>
        <p:nvSpPr>
          <p:cNvPr id="2889" name="Shape 2889"/>
          <p:cNvSpPr txBox="1"/>
          <p:nvPr/>
        </p:nvSpPr>
        <p:spPr>
          <a:xfrm>
            <a:off x="2606675" y="6367462"/>
            <a:ext cx="52196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hlink"/>
                </a:solidFill>
                <a:latin typeface="Arial"/>
                <a:ea typeface="Arial"/>
                <a:cs typeface="Arial"/>
                <a:sym typeface="Arial"/>
              </a:rPr>
              <a:t>LIMITING REACTANT DETERMINES AMOUNT OF PRODUCT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3"/>
                                        </p:tgtEl>
                                        <p:attrNameLst>
                                          <p:attrName>style.visibility</p:attrName>
                                        </p:attrNameLst>
                                      </p:cBhvr>
                                      <p:to>
                                        <p:strVal val="visible"/>
                                      </p:to>
                                    </p:set>
                                    <p:animEffect transition="in" filter="fade">
                                      <p:cBhvr>
                                        <p:cTn id="7" dur="1000"/>
                                        <p:tgtEl>
                                          <p:spTgt spid="2883"/>
                                        </p:tgtEl>
                                      </p:cBhvr>
                                    </p:animEffect>
                                  </p:childTnLst>
                                </p:cTn>
                              </p:par>
                              <p:par>
                                <p:cTn id="8" presetID="10" presetClass="entr" presetSubtype="0" fill="hold" nodeType="withEffect">
                                  <p:stCondLst>
                                    <p:cond delay="0"/>
                                  </p:stCondLst>
                                  <p:childTnLst>
                                    <p:set>
                                      <p:cBhvr>
                                        <p:cTn id="9" dur="1" fill="hold">
                                          <p:stCondLst>
                                            <p:cond delay="0"/>
                                          </p:stCondLst>
                                        </p:cTn>
                                        <p:tgtEl>
                                          <p:spTgt spid="2884"/>
                                        </p:tgtEl>
                                        <p:attrNameLst>
                                          <p:attrName>style.visibility</p:attrName>
                                        </p:attrNameLst>
                                      </p:cBhvr>
                                      <p:to>
                                        <p:strVal val="visible"/>
                                      </p:to>
                                    </p:set>
                                    <p:animEffect transition="in" filter="fade">
                                      <p:cBhvr>
                                        <p:cTn id="10" dur="1000"/>
                                        <p:tgtEl>
                                          <p:spTgt spid="28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86"/>
                                        </p:tgtEl>
                                        <p:attrNameLst>
                                          <p:attrName>style.visibility</p:attrName>
                                        </p:attrNameLst>
                                      </p:cBhvr>
                                      <p:to>
                                        <p:strVal val="visible"/>
                                      </p:to>
                                    </p:set>
                                    <p:animEffect transition="in" filter="fade">
                                      <p:cBhvr>
                                        <p:cTn id="15" dur="500"/>
                                        <p:tgtEl>
                                          <p:spTgt spid="288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85"/>
                                        </p:tgtEl>
                                        <p:attrNameLst>
                                          <p:attrName>style.visibility</p:attrName>
                                        </p:attrNameLst>
                                      </p:cBhvr>
                                      <p:to>
                                        <p:strVal val="visible"/>
                                      </p:to>
                                    </p:set>
                                    <p:animEffect transition="in" filter="fade">
                                      <p:cBhvr>
                                        <p:cTn id="20" dur="500"/>
                                        <p:tgtEl>
                                          <p:spTgt spid="288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87"/>
                                        </p:tgtEl>
                                        <p:attrNameLst>
                                          <p:attrName>style.visibility</p:attrName>
                                        </p:attrNameLst>
                                      </p:cBhvr>
                                      <p:to>
                                        <p:strVal val="visible"/>
                                      </p:to>
                                    </p:set>
                                    <p:animEffect transition="in" filter="fade">
                                      <p:cBhvr>
                                        <p:cTn id="25" dur="1000"/>
                                        <p:tgtEl>
                                          <p:spTgt spid="288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88"/>
                                        </p:tgtEl>
                                        <p:attrNameLst>
                                          <p:attrName>style.visibility</p:attrName>
                                        </p:attrNameLst>
                                      </p:cBhvr>
                                      <p:to>
                                        <p:strVal val="visible"/>
                                      </p:to>
                                    </p:set>
                                    <p:animEffect transition="in" filter="fade">
                                      <p:cBhvr>
                                        <p:cTn id="30" dur="1000"/>
                                        <p:tgtEl>
                                          <p:spTgt spid="288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2889"/>
                                        </p:tgtEl>
                                        <p:attrNameLst>
                                          <p:attrName>style.visibility</p:attrName>
                                        </p:attrNameLst>
                                      </p:cBhvr>
                                      <p:to>
                                        <p:strVal val="visible"/>
                                      </p:to>
                                    </p:set>
                                    <p:anim calcmode="lin" valueType="num">
                                      <p:cBhvr additive="base">
                                        <p:cTn id="35" dur="500"/>
                                        <p:tgtEl>
                                          <p:spTgt spid="2889"/>
                                        </p:tgtEl>
                                        <p:attrNameLst>
                                          <p:attrName>ppt_w</p:attrName>
                                        </p:attrNameLst>
                                      </p:cBhvr>
                                      <p:tavLst>
                                        <p:tav tm="0">
                                          <p:val>
                                            <p:strVal val="0"/>
                                          </p:val>
                                        </p:tav>
                                        <p:tav tm="100000">
                                          <p:val>
                                            <p:strVal val="#ppt_w"/>
                                          </p:val>
                                        </p:tav>
                                      </p:tavLst>
                                    </p:anim>
                                    <p:anim calcmode="lin" valueType="num">
                                      <p:cBhvr additive="base">
                                        <p:cTn id="36" dur="500"/>
                                        <p:tgtEl>
                                          <p:spTgt spid="28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sp>
        <p:nvSpPr>
          <p:cNvPr id="2895" name="Shape 289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Real-World Stoichiometry:</a:t>
            </a:r>
            <a:br>
              <a:rPr lang="en-US" sz="4400" b="0" i="0" u="none" strike="noStrike" cap="none">
                <a:solidFill>
                  <a:schemeClr val="dk2"/>
                </a:solidFill>
                <a:latin typeface="Arial"/>
                <a:ea typeface="Arial"/>
                <a:cs typeface="Arial"/>
                <a:sym typeface="Arial"/>
              </a:rPr>
            </a:br>
            <a:r>
              <a:rPr lang="en-US" sz="4400" b="0" i="0" u="none" strike="noStrike" cap="none">
                <a:solidFill>
                  <a:schemeClr val="dk2"/>
                </a:solidFill>
                <a:latin typeface="Arial"/>
                <a:ea typeface="Arial"/>
                <a:cs typeface="Arial"/>
                <a:sym typeface="Arial"/>
              </a:rPr>
              <a:t>Limiting Reactants</a:t>
            </a:r>
          </a:p>
        </p:txBody>
      </p:sp>
      <p:sp>
        <p:nvSpPr>
          <p:cNvPr id="2896" name="Shape 2896">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97" name="Shape 2897"/>
          <p:cNvSpPr/>
          <p:nvPr/>
        </p:nvSpPr>
        <p:spPr>
          <a:xfrm>
            <a:off x="76200" y="6553200"/>
            <a:ext cx="4718050" cy="2143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LeMay Jr, Beall, Robblee, Brower, </a:t>
            </a:r>
            <a:r>
              <a:rPr lang="en-US" sz="800" b="0" i="0" u="sng" strike="noStrike" cap="none">
                <a:solidFill>
                  <a:schemeClr val="dk1"/>
                </a:solidFill>
                <a:latin typeface="Arial"/>
                <a:ea typeface="Arial"/>
                <a:cs typeface="Arial"/>
                <a:sym typeface="Arial"/>
              </a:rPr>
              <a:t>Chemistry Connections to Our Changing World </a:t>
            </a:r>
            <a:r>
              <a:rPr lang="en-US" sz="800" b="0" i="0" u="none" strike="noStrike" cap="none">
                <a:solidFill>
                  <a:schemeClr val="dk1"/>
                </a:solidFill>
                <a:latin typeface="Arial"/>
                <a:ea typeface="Arial"/>
                <a:cs typeface="Arial"/>
                <a:sym typeface="Arial"/>
              </a:rPr>
              <a:t> , 1996, page 366</a:t>
            </a:r>
          </a:p>
        </p:txBody>
      </p:sp>
      <p:sp>
        <p:nvSpPr>
          <p:cNvPr id="2898" name="Shape 2898"/>
          <p:cNvSpPr txBox="1"/>
          <p:nvPr/>
        </p:nvSpPr>
        <p:spPr>
          <a:xfrm>
            <a:off x="7321550" y="3092450"/>
            <a:ext cx="1708149" cy="6413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i="0" u="none" strike="noStrike" cap="none">
                <a:solidFill>
                  <a:schemeClr val="dk1"/>
                </a:solidFill>
                <a:latin typeface="Arial"/>
                <a:ea typeface="Arial"/>
                <a:cs typeface="Arial"/>
                <a:sym typeface="Arial"/>
              </a:rPr>
              <a:t>Ideal</a:t>
            </a:r>
          </a:p>
          <a:p>
            <a:pPr marL="0" marR="0" lvl="0" indent="0" algn="ctr" rtl="0">
              <a:spcBef>
                <a:spcPts val="0"/>
              </a:spcBef>
              <a:spcAft>
                <a:spcPts val="0"/>
              </a:spcAft>
              <a:buSzPct val="25000"/>
              <a:buNone/>
            </a:pPr>
            <a:r>
              <a:rPr lang="en-US" sz="1800" b="1" i="0" u="none" strike="noStrike" cap="none">
                <a:solidFill>
                  <a:schemeClr val="dk1"/>
                </a:solidFill>
                <a:latin typeface="Arial"/>
                <a:ea typeface="Arial"/>
                <a:cs typeface="Arial"/>
                <a:sym typeface="Arial"/>
              </a:rPr>
              <a:t>Stoichiometry</a:t>
            </a:r>
          </a:p>
        </p:txBody>
      </p:sp>
      <p:sp>
        <p:nvSpPr>
          <p:cNvPr id="2899" name="Shape 2899"/>
          <p:cNvSpPr txBox="1"/>
          <p:nvPr/>
        </p:nvSpPr>
        <p:spPr>
          <a:xfrm>
            <a:off x="7518400" y="4768850"/>
            <a:ext cx="1276349" cy="6413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i="0" u="none" strike="noStrike" cap="none">
                <a:solidFill>
                  <a:schemeClr val="dk1"/>
                </a:solidFill>
                <a:latin typeface="Arial"/>
                <a:ea typeface="Arial"/>
                <a:cs typeface="Arial"/>
                <a:sym typeface="Arial"/>
              </a:rPr>
              <a:t>Limiting</a:t>
            </a:r>
          </a:p>
          <a:p>
            <a:pPr marL="0" marR="0" lvl="0" indent="0" algn="ctr" rtl="0">
              <a:spcBef>
                <a:spcPts val="0"/>
              </a:spcBef>
              <a:spcAft>
                <a:spcPts val="0"/>
              </a:spcAft>
              <a:buSzPct val="25000"/>
              <a:buNone/>
            </a:pPr>
            <a:r>
              <a:rPr lang="en-US" sz="1800" b="1" i="0" u="none" strike="noStrike" cap="none">
                <a:solidFill>
                  <a:schemeClr val="dk1"/>
                </a:solidFill>
                <a:latin typeface="Arial"/>
                <a:ea typeface="Arial"/>
                <a:cs typeface="Arial"/>
                <a:sym typeface="Arial"/>
              </a:rPr>
              <a:t>Reactants</a:t>
            </a:r>
          </a:p>
        </p:txBody>
      </p:sp>
      <p:grpSp>
        <p:nvGrpSpPr>
          <p:cNvPr id="2900" name="Shape 2900"/>
          <p:cNvGrpSpPr/>
          <p:nvPr/>
        </p:nvGrpSpPr>
        <p:grpSpPr>
          <a:xfrm>
            <a:off x="990599" y="2590799"/>
            <a:ext cx="2667000" cy="1752600"/>
            <a:chOff x="623" y="1631"/>
            <a:chExt cx="1680" cy="1104"/>
          </a:xfrm>
        </p:grpSpPr>
        <p:sp>
          <p:nvSpPr>
            <p:cNvPr id="2901" name="Shape 2901"/>
            <p:cNvSpPr/>
            <p:nvPr/>
          </p:nvSpPr>
          <p:spPr>
            <a:xfrm>
              <a:off x="794" y="1728"/>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02" name="Shape 2902"/>
            <p:cNvSpPr/>
            <p:nvPr/>
          </p:nvSpPr>
          <p:spPr>
            <a:xfrm>
              <a:off x="1920" y="1728"/>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03" name="Shape 2903"/>
            <p:cNvSpPr/>
            <p:nvPr/>
          </p:nvSpPr>
          <p:spPr>
            <a:xfrm>
              <a:off x="1200" y="2255"/>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04" name="Shape 2904"/>
            <p:cNvSpPr/>
            <p:nvPr/>
          </p:nvSpPr>
          <p:spPr>
            <a:xfrm>
              <a:off x="815" y="2400"/>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05" name="Shape 2905"/>
            <p:cNvSpPr/>
            <p:nvPr/>
          </p:nvSpPr>
          <p:spPr>
            <a:xfrm>
              <a:off x="1584" y="2160"/>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06" name="Shape 2906"/>
            <p:cNvSpPr/>
            <p:nvPr/>
          </p:nvSpPr>
          <p:spPr>
            <a:xfrm>
              <a:off x="1056" y="1823"/>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07" name="Shape 2907"/>
            <p:cNvSpPr/>
            <p:nvPr/>
          </p:nvSpPr>
          <p:spPr>
            <a:xfrm>
              <a:off x="719" y="2063"/>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08" name="Shape 2908"/>
            <p:cNvSpPr/>
            <p:nvPr/>
          </p:nvSpPr>
          <p:spPr>
            <a:xfrm>
              <a:off x="1535" y="2447"/>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09" name="Shape 2909"/>
            <p:cNvSpPr/>
            <p:nvPr/>
          </p:nvSpPr>
          <p:spPr>
            <a:xfrm>
              <a:off x="1392" y="1968"/>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10" name="Shape 2910"/>
            <p:cNvSpPr/>
            <p:nvPr/>
          </p:nvSpPr>
          <p:spPr>
            <a:xfrm>
              <a:off x="2015" y="2304"/>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11" name="Shape 2911"/>
            <p:cNvSpPr/>
            <p:nvPr/>
          </p:nvSpPr>
          <p:spPr>
            <a:xfrm>
              <a:off x="623" y="1631"/>
              <a:ext cx="1680" cy="1104"/>
            </a:xfrm>
            <a:prstGeom prst="rect">
              <a:avLst/>
            </a:prstGeom>
            <a:noFill/>
            <a:ln w="19050" cap="flat" cmpd="sng">
              <a:solidFill>
                <a:schemeClr val="lt2"/>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912" name="Shape 2912"/>
          <p:cNvGrpSpPr/>
          <p:nvPr/>
        </p:nvGrpSpPr>
        <p:grpSpPr>
          <a:xfrm>
            <a:off x="4571999" y="2590799"/>
            <a:ext cx="2667000" cy="1752600"/>
            <a:chOff x="2879" y="1631"/>
            <a:chExt cx="1680" cy="1104"/>
          </a:xfrm>
        </p:grpSpPr>
        <p:sp>
          <p:nvSpPr>
            <p:cNvPr id="2913" name="Shape 2913"/>
            <p:cNvSpPr/>
            <p:nvPr/>
          </p:nvSpPr>
          <p:spPr>
            <a:xfrm>
              <a:off x="4175" y="2112"/>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14" name="Shape 2914"/>
            <p:cNvSpPr/>
            <p:nvPr/>
          </p:nvSpPr>
          <p:spPr>
            <a:xfrm>
              <a:off x="3888" y="2447"/>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15" name="Shape 2915"/>
            <p:cNvSpPr/>
            <p:nvPr/>
          </p:nvSpPr>
          <p:spPr>
            <a:xfrm>
              <a:off x="3311" y="2207"/>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16" name="Shape 2916"/>
            <p:cNvSpPr/>
            <p:nvPr/>
          </p:nvSpPr>
          <p:spPr>
            <a:xfrm>
              <a:off x="3023" y="1776"/>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17" name="Shape 2917"/>
            <p:cNvSpPr/>
            <p:nvPr/>
          </p:nvSpPr>
          <p:spPr>
            <a:xfrm>
              <a:off x="3168" y="2304"/>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18" name="Shape 2918"/>
            <p:cNvSpPr/>
            <p:nvPr/>
          </p:nvSpPr>
          <p:spPr>
            <a:xfrm>
              <a:off x="3791" y="1823"/>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19" name="Shape 2919"/>
            <p:cNvSpPr/>
            <p:nvPr/>
          </p:nvSpPr>
          <p:spPr>
            <a:xfrm>
              <a:off x="3743" y="2352"/>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20" name="Shape 2920"/>
            <p:cNvSpPr/>
            <p:nvPr/>
          </p:nvSpPr>
          <p:spPr>
            <a:xfrm>
              <a:off x="3168" y="1728"/>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21" name="Shape 2921"/>
            <p:cNvSpPr/>
            <p:nvPr/>
          </p:nvSpPr>
          <p:spPr>
            <a:xfrm>
              <a:off x="3936" y="1823"/>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22" name="Shape 2922"/>
            <p:cNvSpPr/>
            <p:nvPr/>
          </p:nvSpPr>
          <p:spPr>
            <a:xfrm>
              <a:off x="4272" y="2255"/>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23" name="Shape 2923"/>
            <p:cNvSpPr/>
            <p:nvPr/>
          </p:nvSpPr>
          <p:spPr>
            <a:xfrm>
              <a:off x="2879" y="1631"/>
              <a:ext cx="1680" cy="1104"/>
            </a:xfrm>
            <a:prstGeom prst="rect">
              <a:avLst/>
            </a:prstGeom>
            <a:noFill/>
            <a:ln w="19050" cap="flat" cmpd="sng">
              <a:solidFill>
                <a:schemeClr val="lt2"/>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2924" name="Shape 2924"/>
          <p:cNvGrpSpPr/>
          <p:nvPr/>
        </p:nvGrpSpPr>
        <p:grpSpPr>
          <a:xfrm>
            <a:off x="990599" y="4571999"/>
            <a:ext cx="2667000" cy="1752600"/>
            <a:chOff x="623" y="2879"/>
            <a:chExt cx="1680" cy="1104"/>
          </a:xfrm>
        </p:grpSpPr>
        <p:sp>
          <p:nvSpPr>
            <p:cNvPr id="2925" name="Shape 2925"/>
            <p:cNvSpPr/>
            <p:nvPr/>
          </p:nvSpPr>
          <p:spPr>
            <a:xfrm>
              <a:off x="815" y="3023"/>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26" name="Shape 2926"/>
            <p:cNvSpPr/>
            <p:nvPr/>
          </p:nvSpPr>
          <p:spPr>
            <a:xfrm>
              <a:off x="1103" y="3647"/>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27" name="Shape 2927"/>
            <p:cNvSpPr/>
            <p:nvPr/>
          </p:nvSpPr>
          <p:spPr>
            <a:xfrm>
              <a:off x="1488" y="3408"/>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28" name="Shape 2928"/>
            <p:cNvSpPr/>
            <p:nvPr/>
          </p:nvSpPr>
          <p:spPr>
            <a:xfrm>
              <a:off x="1920" y="3023"/>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29" name="Shape 2929"/>
            <p:cNvSpPr/>
            <p:nvPr/>
          </p:nvSpPr>
          <p:spPr>
            <a:xfrm>
              <a:off x="1968" y="3743"/>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30" name="Shape 2930"/>
            <p:cNvSpPr/>
            <p:nvPr/>
          </p:nvSpPr>
          <p:spPr>
            <a:xfrm>
              <a:off x="719" y="3408"/>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31" name="Shape 2931"/>
            <p:cNvSpPr/>
            <p:nvPr/>
          </p:nvSpPr>
          <p:spPr>
            <a:xfrm>
              <a:off x="1296" y="3071"/>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32" name="Shape 2932"/>
            <p:cNvSpPr/>
            <p:nvPr/>
          </p:nvSpPr>
          <p:spPr>
            <a:xfrm>
              <a:off x="1823" y="3408"/>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33" name="Shape 2933"/>
            <p:cNvSpPr/>
            <p:nvPr/>
          </p:nvSpPr>
          <p:spPr>
            <a:xfrm>
              <a:off x="623" y="2879"/>
              <a:ext cx="1680" cy="1104"/>
            </a:xfrm>
            <a:prstGeom prst="rect">
              <a:avLst/>
            </a:prstGeom>
            <a:noFill/>
            <a:ln w="19050" cap="flat" cmpd="sng">
              <a:solidFill>
                <a:schemeClr val="lt2"/>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2934" name="Shape 2934"/>
          <p:cNvSpPr/>
          <p:nvPr/>
        </p:nvSpPr>
        <p:spPr>
          <a:xfrm>
            <a:off x="3810000" y="3352800"/>
            <a:ext cx="609599" cy="304799"/>
          </a:xfrm>
          <a:prstGeom prst="notchedRightArrow">
            <a:avLst>
              <a:gd name="adj1" fmla="val 50000"/>
              <a:gd name="adj2" fmla="val 50000"/>
            </a:avLst>
          </a:prstGeom>
          <a:gradFill>
            <a:gsLst>
              <a:gs pos="0">
                <a:srgbClr val="FFCC00"/>
              </a:gs>
              <a:gs pos="100000">
                <a:srgbClr val="CC6600"/>
              </a:gs>
            </a:gsLst>
            <a:lin ang="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35" name="Shape 2935"/>
          <p:cNvSpPr/>
          <p:nvPr/>
        </p:nvSpPr>
        <p:spPr>
          <a:xfrm>
            <a:off x="3810000" y="5334000"/>
            <a:ext cx="609599" cy="304799"/>
          </a:xfrm>
          <a:prstGeom prst="notchedRightArrow">
            <a:avLst>
              <a:gd name="adj1" fmla="val 50000"/>
              <a:gd name="adj2" fmla="val 50000"/>
            </a:avLst>
          </a:prstGeom>
          <a:gradFill>
            <a:gsLst>
              <a:gs pos="0">
                <a:srgbClr val="FFCC00"/>
              </a:gs>
              <a:gs pos="100000">
                <a:srgbClr val="CC6600"/>
              </a:gs>
            </a:gsLst>
            <a:lin ang="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2936" name="Shape 2936"/>
          <p:cNvGrpSpPr/>
          <p:nvPr/>
        </p:nvGrpSpPr>
        <p:grpSpPr>
          <a:xfrm>
            <a:off x="1660525" y="2017712"/>
            <a:ext cx="4711700" cy="366711"/>
            <a:chOff x="1046" y="1271"/>
            <a:chExt cx="2968" cy="230"/>
          </a:xfrm>
        </p:grpSpPr>
        <p:sp>
          <p:nvSpPr>
            <p:cNvPr id="2937" name="Shape 2937"/>
            <p:cNvSpPr txBox="1"/>
            <p:nvPr/>
          </p:nvSpPr>
          <p:spPr>
            <a:xfrm>
              <a:off x="1046" y="1271"/>
              <a:ext cx="2968" cy="23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0" u="none" strike="noStrike" cap="none">
                  <a:solidFill>
                    <a:schemeClr val="dk1"/>
                  </a:solidFill>
                  <a:latin typeface="Arial"/>
                  <a:ea typeface="Arial"/>
                  <a:cs typeface="Arial"/>
                  <a:sym typeface="Arial"/>
                </a:rPr>
                <a:t>Fe     +     S                                              FeS</a:t>
              </a:r>
            </a:p>
          </p:txBody>
        </p:sp>
        <p:cxnSp>
          <p:nvCxnSpPr>
            <p:cNvPr id="2938" name="Shape 2938"/>
            <p:cNvCxnSpPr/>
            <p:nvPr/>
          </p:nvCxnSpPr>
          <p:spPr>
            <a:xfrm>
              <a:off x="2495" y="1392"/>
              <a:ext cx="336" cy="0"/>
            </a:xfrm>
            <a:prstGeom prst="straightConnector1">
              <a:avLst/>
            </a:prstGeom>
            <a:noFill/>
            <a:ln w="22225" cap="flat" cmpd="sng">
              <a:solidFill>
                <a:schemeClr val="dk1"/>
              </a:solidFill>
              <a:prstDash val="solid"/>
              <a:round/>
              <a:headEnd type="none" w="med" len="med"/>
              <a:tailEnd type="triangle" w="lg" len="lg"/>
            </a:ln>
          </p:spPr>
        </p:cxnSp>
      </p:grpSp>
      <p:grpSp>
        <p:nvGrpSpPr>
          <p:cNvPr id="2939" name="Shape 2939"/>
          <p:cNvGrpSpPr/>
          <p:nvPr/>
        </p:nvGrpSpPr>
        <p:grpSpPr>
          <a:xfrm>
            <a:off x="7527924" y="5622924"/>
            <a:ext cx="860425" cy="825500"/>
            <a:chOff x="4741" y="3541"/>
            <a:chExt cx="542" cy="520"/>
          </a:xfrm>
        </p:grpSpPr>
        <p:sp>
          <p:nvSpPr>
            <p:cNvPr id="2940" name="Shape 2940"/>
            <p:cNvSpPr/>
            <p:nvPr/>
          </p:nvSpPr>
          <p:spPr>
            <a:xfrm>
              <a:off x="5088" y="3552"/>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41" name="Shape 2941"/>
            <p:cNvSpPr/>
            <p:nvPr/>
          </p:nvSpPr>
          <p:spPr>
            <a:xfrm>
              <a:off x="5088" y="3836"/>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42" name="Shape 2942"/>
            <p:cNvSpPr txBox="1"/>
            <p:nvPr/>
          </p:nvSpPr>
          <p:spPr>
            <a:xfrm>
              <a:off x="4741" y="3541"/>
              <a:ext cx="412" cy="52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S = </a:t>
              </a:r>
            </a:p>
            <a:p>
              <a:pPr marL="0" marR="0" lvl="0" indent="0" algn="l"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Fe = </a:t>
              </a:r>
            </a:p>
          </p:txBody>
        </p:sp>
      </p:grpSp>
      <p:grpSp>
        <p:nvGrpSpPr>
          <p:cNvPr id="2943" name="Shape 2943"/>
          <p:cNvGrpSpPr/>
          <p:nvPr/>
        </p:nvGrpSpPr>
        <p:grpSpPr>
          <a:xfrm>
            <a:off x="4571999" y="4571999"/>
            <a:ext cx="2667000" cy="1752600"/>
            <a:chOff x="2879" y="2879"/>
            <a:chExt cx="1680" cy="1104"/>
          </a:xfrm>
        </p:grpSpPr>
        <p:sp>
          <p:nvSpPr>
            <p:cNvPr id="2944" name="Shape 2944"/>
            <p:cNvSpPr/>
            <p:nvPr/>
          </p:nvSpPr>
          <p:spPr>
            <a:xfrm>
              <a:off x="3263" y="3120"/>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45" name="Shape 2945"/>
            <p:cNvSpPr/>
            <p:nvPr/>
          </p:nvSpPr>
          <p:spPr>
            <a:xfrm>
              <a:off x="3840" y="3120"/>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46" name="Shape 2946"/>
            <p:cNvSpPr/>
            <p:nvPr/>
          </p:nvSpPr>
          <p:spPr>
            <a:xfrm>
              <a:off x="3840" y="3552"/>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47" name="Shape 2947"/>
            <p:cNvSpPr/>
            <p:nvPr/>
          </p:nvSpPr>
          <p:spPr>
            <a:xfrm>
              <a:off x="3984" y="3071"/>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48" name="Shape 2948"/>
            <p:cNvSpPr/>
            <p:nvPr/>
          </p:nvSpPr>
          <p:spPr>
            <a:xfrm>
              <a:off x="3311" y="3504"/>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49" name="Shape 2949"/>
            <p:cNvSpPr/>
            <p:nvPr/>
          </p:nvSpPr>
          <p:spPr>
            <a:xfrm>
              <a:off x="4272" y="3504"/>
              <a:ext cx="196" cy="196"/>
            </a:xfrm>
            <a:prstGeom prst="ellipse">
              <a:avLst/>
            </a:prstGeom>
            <a:gradFill>
              <a:gsLst>
                <a:gs pos="0">
                  <a:srgbClr val="CC6600"/>
                </a:gs>
                <a:gs pos="100000">
                  <a:srgbClr val="F1A587"/>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50" name="Shape 2950"/>
            <p:cNvSpPr/>
            <p:nvPr/>
          </p:nvSpPr>
          <p:spPr>
            <a:xfrm>
              <a:off x="2879" y="2879"/>
              <a:ext cx="1680" cy="1104"/>
            </a:xfrm>
            <a:prstGeom prst="rect">
              <a:avLst/>
            </a:prstGeom>
            <a:noFill/>
            <a:ln w="19050" cap="flat" cmpd="sng">
              <a:solidFill>
                <a:schemeClr val="lt2"/>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51" name="Shape 2951"/>
            <p:cNvSpPr/>
            <p:nvPr/>
          </p:nvSpPr>
          <p:spPr>
            <a:xfrm>
              <a:off x="3215" y="3600"/>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52" name="Shape 2952"/>
            <p:cNvSpPr/>
            <p:nvPr/>
          </p:nvSpPr>
          <p:spPr>
            <a:xfrm>
              <a:off x="4175" y="3359"/>
              <a:ext cx="196" cy="196"/>
            </a:xfrm>
            <a:prstGeom prst="ellipse">
              <a:avLst/>
            </a:prstGeom>
            <a:gradFill>
              <a:gsLst>
                <a:gs pos="0">
                  <a:srgbClr val="FFCC00"/>
                </a:gs>
                <a:gs pos="100000">
                  <a:srgbClr val="FFFF66"/>
                </a:gs>
              </a:gsLst>
              <a:lin ang="18900000" scaled="0"/>
            </a:gra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2953" name="Shape 2953"/>
          <p:cNvSpPr txBox="1"/>
          <p:nvPr/>
        </p:nvSpPr>
        <p:spPr>
          <a:xfrm>
            <a:off x="8408988" y="5637212"/>
            <a:ext cx="7365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excess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0"/>
                                        </p:tgtEl>
                                        <p:attrNameLst>
                                          <p:attrName>style.visibility</p:attrName>
                                        </p:attrNameLst>
                                      </p:cBhvr>
                                      <p:to>
                                        <p:strVal val="visible"/>
                                      </p:to>
                                    </p:set>
                                    <p:animEffect transition="in" filter="fade">
                                      <p:cBhvr>
                                        <p:cTn id="7" dur="2000"/>
                                        <p:tgtEl>
                                          <p:spTgt spid="290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934"/>
                                        </p:tgtEl>
                                        <p:attrNameLst>
                                          <p:attrName>style.visibility</p:attrName>
                                        </p:attrNameLst>
                                      </p:cBhvr>
                                      <p:to>
                                        <p:strVal val="visible"/>
                                      </p:to>
                                    </p:set>
                                    <p:animEffect transition="in" filter="fade">
                                      <p:cBhvr>
                                        <p:cTn id="11" dur="500"/>
                                        <p:tgtEl>
                                          <p:spTgt spid="2934"/>
                                        </p:tgtEl>
                                      </p:cBhvr>
                                    </p:animEffect>
                                  </p:childTnLst>
                                </p:cTn>
                              </p:par>
                            </p:childTnLst>
                          </p:cTn>
                        </p:par>
                        <p:par>
                          <p:cTn id="12" fill="hold">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912"/>
                                        </p:tgtEl>
                                        <p:attrNameLst>
                                          <p:attrName>style.visibility</p:attrName>
                                        </p:attrNameLst>
                                      </p:cBhvr>
                                      <p:to>
                                        <p:strVal val="visible"/>
                                      </p:to>
                                    </p:set>
                                    <p:anim calcmode="lin" valueType="num">
                                      <p:cBhvr additive="base">
                                        <p:cTn id="15" dur="500"/>
                                        <p:tgtEl>
                                          <p:spTgt spid="2912"/>
                                        </p:tgtEl>
                                        <p:attrNameLst>
                                          <p:attrName>ppt_w</p:attrName>
                                        </p:attrNameLst>
                                      </p:cBhvr>
                                      <p:tavLst>
                                        <p:tav tm="0">
                                          <p:val>
                                            <p:strVal val="0"/>
                                          </p:val>
                                        </p:tav>
                                        <p:tav tm="100000">
                                          <p:val>
                                            <p:strVal val="#ppt_w"/>
                                          </p:val>
                                        </p:tav>
                                      </p:tavLst>
                                    </p:anim>
                                    <p:anim calcmode="lin" valueType="num">
                                      <p:cBhvr additive="base">
                                        <p:cTn id="16" dur="500"/>
                                        <p:tgtEl>
                                          <p:spTgt spid="2912"/>
                                        </p:tgtEl>
                                        <p:attrNameLst>
                                          <p:attrName>ppt_h</p:attrName>
                                        </p:attrNameLst>
                                      </p:cBhvr>
                                      <p:tavLst>
                                        <p:tav tm="0">
                                          <p:val>
                                            <p:strVal val="0"/>
                                          </p:val>
                                        </p:tav>
                                        <p:tav tm="100000">
                                          <p:val>
                                            <p:strVal val="#ppt_h"/>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898"/>
                                        </p:tgtEl>
                                        <p:attrNameLst>
                                          <p:attrName>style.visibility</p:attrName>
                                        </p:attrNameLst>
                                      </p:cBhvr>
                                      <p:to>
                                        <p:strVal val="visible"/>
                                      </p:to>
                                    </p:set>
                                    <p:animEffect transition="in" filter="fade">
                                      <p:cBhvr>
                                        <p:cTn id="20" dur="500"/>
                                        <p:tgtEl>
                                          <p:spTgt spid="289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924"/>
                                        </p:tgtEl>
                                        <p:attrNameLst>
                                          <p:attrName>style.visibility</p:attrName>
                                        </p:attrNameLst>
                                      </p:cBhvr>
                                      <p:to>
                                        <p:strVal val="visible"/>
                                      </p:to>
                                    </p:set>
                                    <p:anim calcmode="lin" valueType="num">
                                      <p:cBhvr additive="base">
                                        <p:cTn id="25" dur="500"/>
                                        <p:tgtEl>
                                          <p:spTgt spid="2924"/>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935"/>
                                        </p:tgtEl>
                                        <p:attrNameLst>
                                          <p:attrName>style.visibility</p:attrName>
                                        </p:attrNameLst>
                                      </p:cBhvr>
                                      <p:to>
                                        <p:strVal val="visible"/>
                                      </p:to>
                                    </p:set>
                                    <p:animEffect transition="in" filter="fade">
                                      <p:cBhvr>
                                        <p:cTn id="29" dur="500"/>
                                        <p:tgtEl>
                                          <p:spTgt spid="29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43"/>
                                        </p:tgtEl>
                                        <p:attrNameLst>
                                          <p:attrName>style.visibility</p:attrName>
                                        </p:attrNameLst>
                                      </p:cBhvr>
                                      <p:to>
                                        <p:strVal val="visible"/>
                                      </p:to>
                                    </p:set>
                                    <p:animEffect transition="in" filter="fade">
                                      <p:cBhvr>
                                        <p:cTn id="34" dur="500"/>
                                        <p:tgtEl>
                                          <p:spTgt spid="2943"/>
                                        </p:tgtEl>
                                      </p:cBhvr>
                                    </p:animEffect>
                                  </p:childTnLst>
                                </p:cTn>
                              </p:par>
                            </p:childTnLst>
                          </p:cTn>
                        </p:par>
                        <p:par>
                          <p:cTn id="35" fill="hold">
                            <p:stCondLst>
                              <p:cond delay="500"/>
                            </p:stCondLst>
                            <p:childTnLst>
                              <p:par>
                                <p:cTn id="36" presetID="23" presetClass="entr" presetSubtype="16" fill="hold" nodeType="afterEffect">
                                  <p:stCondLst>
                                    <p:cond delay="0"/>
                                  </p:stCondLst>
                                  <p:childTnLst>
                                    <p:set>
                                      <p:cBhvr>
                                        <p:cTn id="37" dur="1" fill="hold">
                                          <p:stCondLst>
                                            <p:cond delay="0"/>
                                          </p:stCondLst>
                                        </p:cTn>
                                        <p:tgtEl>
                                          <p:spTgt spid="2899"/>
                                        </p:tgtEl>
                                        <p:attrNameLst>
                                          <p:attrName>style.visibility</p:attrName>
                                        </p:attrNameLst>
                                      </p:cBhvr>
                                      <p:to>
                                        <p:strVal val="visible"/>
                                      </p:to>
                                    </p:set>
                                    <p:anim calcmode="lin" valueType="num">
                                      <p:cBhvr additive="base">
                                        <p:cTn id="38" dur="500"/>
                                        <p:tgtEl>
                                          <p:spTgt spid="2899"/>
                                        </p:tgtEl>
                                        <p:attrNameLst>
                                          <p:attrName>ppt_w</p:attrName>
                                        </p:attrNameLst>
                                      </p:cBhvr>
                                      <p:tavLst>
                                        <p:tav tm="0">
                                          <p:val>
                                            <p:strVal val="0"/>
                                          </p:val>
                                        </p:tav>
                                        <p:tav tm="100000">
                                          <p:val>
                                            <p:strVal val="#ppt_w"/>
                                          </p:val>
                                        </p:tav>
                                      </p:tavLst>
                                    </p:anim>
                                    <p:anim calcmode="lin" valueType="num">
                                      <p:cBhvr additive="base">
                                        <p:cTn id="39" dur="500"/>
                                        <p:tgtEl>
                                          <p:spTgt spid="28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958"/>
        <p:cNvGrpSpPr/>
        <p:nvPr/>
      </p:nvGrpSpPr>
      <p:grpSpPr>
        <a:xfrm>
          <a:off x="0" y="0"/>
          <a:ext cx="0" cy="0"/>
          <a:chOff x="0" y="0"/>
          <a:chExt cx="0" cy="0"/>
        </a:xfrm>
      </p:grpSpPr>
      <p:sp>
        <p:nvSpPr>
          <p:cNvPr id="2959" name="Shape 2959"/>
          <p:cNvSpPr txBox="1">
            <a:spLocks noGrp="1"/>
          </p:cNvSpPr>
          <p:nvPr>
            <p:ph type="title"/>
          </p:nvPr>
        </p:nvSpPr>
        <p:spPr>
          <a:xfrm>
            <a:off x="1990725" y="274637"/>
            <a:ext cx="5002212"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Grilled Cheese Sandwich</a:t>
            </a:r>
          </a:p>
        </p:txBody>
      </p:sp>
      <p:sp>
        <p:nvSpPr>
          <p:cNvPr id="2960" name="Shape 2960"/>
          <p:cNvSpPr txBox="1"/>
          <p:nvPr/>
        </p:nvSpPr>
        <p:spPr>
          <a:xfrm>
            <a:off x="898525" y="2224088"/>
            <a:ext cx="6456363"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Bread   +    Cheese    →   ‘Cheese Melt’</a:t>
            </a:r>
          </a:p>
        </p:txBody>
      </p:sp>
      <p:sp>
        <p:nvSpPr>
          <p:cNvPr id="2961" name="Shape 2961"/>
          <p:cNvSpPr txBox="1"/>
          <p:nvPr/>
        </p:nvSpPr>
        <p:spPr>
          <a:xfrm>
            <a:off x="990600" y="2833688"/>
            <a:ext cx="5505450"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2 B      +        C          →          B</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C</a:t>
            </a:r>
          </a:p>
        </p:txBody>
      </p:sp>
      <p:sp>
        <p:nvSpPr>
          <p:cNvPr id="2962" name="Shape 2962">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963" name="Shape 2963" descr="cheese sandwich"/>
          <p:cNvPicPr preferRelativeResize="0"/>
          <p:nvPr/>
        </p:nvPicPr>
        <p:blipFill rotWithShape="1">
          <a:blip r:embed="rId4">
            <a:alphaModFix/>
          </a:blip>
          <a:srcRect/>
          <a:stretch/>
        </p:blipFill>
        <p:spPr>
          <a:xfrm>
            <a:off x="990600" y="4419600"/>
            <a:ext cx="1736724" cy="1828800"/>
          </a:xfrm>
          <a:prstGeom prst="rect">
            <a:avLst/>
          </a:prstGeom>
          <a:noFill/>
          <a:ln>
            <a:noFill/>
          </a:ln>
        </p:spPr>
      </p:pic>
      <p:pic>
        <p:nvPicPr>
          <p:cNvPr id="2964" name="Shape 2964" descr="cheese bread"/>
          <p:cNvPicPr preferRelativeResize="0"/>
          <p:nvPr/>
        </p:nvPicPr>
        <p:blipFill rotWithShape="1">
          <a:blip r:embed="rId5">
            <a:alphaModFix/>
          </a:blip>
          <a:srcRect t="6114" r="2852" b="20508"/>
          <a:stretch/>
        </p:blipFill>
        <p:spPr>
          <a:xfrm>
            <a:off x="6858000" y="228600"/>
            <a:ext cx="1676399" cy="1828800"/>
          </a:xfrm>
          <a:prstGeom prst="rect">
            <a:avLst/>
          </a:prstGeom>
          <a:noFill/>
          <a:ln>
            <a:noFill/>
          </a:ln>
        </p:spPr>
      </p:pic>
      <p:pic>
        <p:nvPicPr>
          <p:cNvPr id="2965" name="Shape 2965" descr="kids-burger"/>
          <p:cNvPicPr preferRelativeResize="0"/>
          <p:nvPr/>
        </p:nvPicPr>
        <p:blipFill rotWithShape="1">
          <a:blip r:embed="rId6">
            <a:alphaModFix/>
          </a:blip>
          <a:srcRect/>
          <a:stretch/>
        </p:blipFill>
        <p:spPr>
          <a:xfrm>
            <a:off x="636587" y="228600"/>
            <a:ext cx="1725612" cy="1843087"/>
          </a:xfrm>
          <a:prstGeom prst="rect">
            <a:avLst/>
          </a:prstGeom>
          <a:noFill/>
          <a:ln>
            <a:noFill/>
          </a:ln>
        </p:spPr>
      </p:pic>
      <p:sp>
        <p:nvSpPr>
          <p:cNvPr id="2966" name="Shape 2966"/>
          <p:cNvSpPr/>
          <p:nvPr/>
        </p:nvSpPr>
        <p:spPr>
          <a:xfrm>
            <a:off x="681037" y="3597275"/>
            <a:ext cx="1790699"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1" u="none" strike="noStrike" cap="none">
                <a:solidFill>
                  <a:schemeClr val="dk1"/>
                </a:solidFill>
                <a:latin typeface="Arial"/>
                <a:ea typeface="Arial"/>
                <a:cs typeface="Arial"/>
                <a:sym typeface="Arial"/>
              </a:rPr>
              <a:t>100 bread</a:t>
            </a:r>
          </a:p>
        </p:txBody>
      </p:sp>
      <p:sp>
        <p:nvSpPr>
          <p:cNvPr id="2967" name="Shape 2967"/>
          <p:cNvSpPr/>
          <p:nvPr/>
        </p:nvSpPr>
        <p:spPr>
          <a:xfrm>
            <a:off x="2779713" y="3603625"/>
            <a:ext cx="1570036"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1" u="none" strike="noStrike" cap="none">
                <a:solidFill>
                  <a:schemeClr val="dk1"/>
                </a:solidFill>
                <a:latin typeface="Arial"/>
                <a:ea typeface="Arial"/>
                <a:cs typeface="Arial"/>
                <a:sym typeface="Arial"/>
              </a:rPr>
              <a:t>30 slices</a:t>
            </a:r>
          </a:p>
        </p:txBody>
      </p:sp>
      <p:sp>
        <p:nvSpPr>
          <p:cNvPr id="2968" name="Shape 2968"/>
          <p:cNvSpPr/>
          <p:nvPr/>
        </p:nvSpPr>
        <p:spPr>
          <a:xfrm>
            <a:off x="4953000" y="3603625"/>
            <a:ext cx="2343150"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1" u="none" strike="noStrike" cap="none">
                <a:solidFill>
                  <a:schemeClr val="dk1"/>
                </a:solidFill>
                <a:latin typeface="Arial"/>
                <a:ea typeface="Arial"/>
                <a:cs typeface="Arial"/>
                <a:sym typeface="Arial"/>
              </a:rPr>
              <a:t>? sandwiches</a:t>
            </a:r>
          </a:p>
        </p:txBody>
      </p:sp>
      <p:sp>
        <p:nvSpPr>
          <p:cNvPr id="2969" name="Shape 2969"/>
          <p:cNvSpPr txBox="1"/>
          <p:nvPr/>
        </p:nvSpPr>
        <p:spPr>
          <a:xfrm>
            <a:off x="5043487" y="4233862"/>
            <a:ext cx="3613150" cy="22891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i="0" u="none" strike="noStrike" cap="none">
                <a:solidFill>
                  <a:schemeClr val="dk1"/>
                </a:solidFill>
                <a:latin typeface="Arial"/>
                <a:ea typeface="Arial"/>
                <a:cs typeface="Arial"/>
                <a:sym typeface="Arial"/>
              </a:rPr>
              <a:t>Multiple Guess:</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130 sandwiches</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100 sandwiches     </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90 sandwiches</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60 sandwiches</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30 sandwiches</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Not enough information given</a:t>
            </a:r>
          </a:p>
          <a:p>
            <a:pPr marL="0" marR="0" lvl="0" indent="0" algn="l" rtl="0">
              <a:spcBef>
                <a:spcPts val="0"/>
              </a:spcBef>
              <a:spcAft>
                <a:spcPts val="0"/>
              </a:spcAft>
              <a:buSzPct val="25000"/>
              <a:buNone/>
            </a:pPr>
            <a:r>
              <a:rPr lang="en-US" sz="1800" b="0" i="0" u="none" strike="noStrike" cap="none">
                <a:solidFill>
                  <a:schemeClr val="dk1"/>
                </a:solidFill>
                <a:latin typeface="Arial"/>
                <a:ea typeface="Arial"/>
                <a:cs typeface="Arial"/>
                <a:sym typeface="Arial"/>
              </a:rPr>
              <a:t>     </a:t>
            </a:r>
          </a:p>
        </p:txBody>
      </p:sp>
      <p:sp>
        <p:nvSpPr>
          <p:cNvPr id="2970" name="Shape 2970"/>
          <p:cNvSpPr txBox="1"/>
          <p:nvPr/>
        </p:nvSpPr>
        <p:spPr>
          <a:xfrm>
            <a:off x="4760912" y="3598862"/>
            <a:ext cx="2541587" cy="51911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1" u="none" strike="noStrike" cap="none">
                <a:solidFill>
                  <a:schemeClr val="dk1"/>
                </a:solidFill>
                <a:latin typeface="Arial"/>
                <a:ea typeface="Arial"/>
                <a:cs typeface="Arial"/>
                <a:sym typeface="Arial"/>
              </a:rPr>
              <a:t>30 sandwiches</a:t>
            </a:r>
          </a:p>
        </p:txBody>
      </p:sp>
      <p:pic>
        <p:nvPicPr>
          <p:cNvPr id="2971" name="Shape 2971" descr="cheese sandwich"/>
          <p:cNvPicPr preferRelativeResize="0"/>
          <p:nvPr/>
        </p:nvPicPr>
        <p:blipFill rotWithShape="1">
          <a:blip r:embed="rId4">
            <a:alphaModFix/>
          </a:blip>
          <a:srcRect/>
          <a:stretch/>
        </p:blipFill>
        <p:spPr>
          <a:xfrm>
            <a:off x="2058988" y="4608512"/>
            <a:ext cx="1736724" cy="1828800"/>
          </a:xfrm>
          <a:prstGeom prst="rect">
            <a:avLst/>
          </a:prstGeom>
          <a:noFill/>
          <a:ln>
            <a:noFill/>
          </a:ln>
        </p:spPr>
      </p:pic>
      <p:pic>
        <p:nvPicPr>
          <p:cNvPr id="2972" name="Shape 2972" descr="cheese sandwich"/>
          <p:cNvPicPr preferRelativeResize="0"/>
          <p:nvPr/>
        </p:nvPicPr>
        <p:blipFill rotWithShape="1">
          <a:blip r:embed="rId4">
            <a:alphaModFix/>
          </a:blip>
          <a:srcRect/>
          <a:stretch/>
        </p:blipFill>
        <p:spPr>
          <a:xfrm>
            <a:off x="3073400" y="4267200"/>
            <a:ext cx="1736724" cy="1828800"/>
          </a:xfrm>
          <a:prstGeom prst="rect">
            <a:avLst/>
          </a:prstGeom>
          <a:noFill/>
          <a:ln>
            <a:noFill/>
          </a:ln>
        </p:spPr>
      </p:pic>
      <p:pic>
        <p:nvPicPr>
          <p:cNvPr id="2973" name="Shape 2973" descr="cheese sandwich"/>
          <p:cNvPicPr preferRelativeResize="0"/>
          <p:nvPr/>
        </p:nvPicPr>
        <p:blipFill rotWithShape="1">
          <a:blip r:embed="rId4">
            <a:alphaModFix/>
          </a:blip>
          <a:srcRect/>
          <a:stretch/>
        </p:blipFill>
        <p:spPr>
          <a:xfrm>
            <a:off x="3968750" y="4700587"/>
            <a:ext cx="1736724" cy="1828800"/>
          </a:xfrm>
          <a:prstGeom prst="rect">
            <a:avLst/>
          </a:prstGeom>
          <a:noFill/>
          <a:ln>
            <a:noFill/>
          </a:ln>
        </p:spPr>
      </p:pic>
      <p:pic>
        <p:nvPicPr>
          <p:cNvPr id="2974" name="Shape 2974" descr="cheese sandwich"/>
          <p:cNvPicPr preferRelativeResize="0"/>
          <p:nvPr/>
        </p:nvPicPr>
        <p:blipFill rotWithShape="1">
          <a:blip r:embed="rId4">
            <a:alphaModFix/>
          </a:blip>
          <a:srcRect/>
          <a:stretch/>
        </p:blipFill>
        <p:spPr>
          <a:xfrm>
            <a:off x="5160962" y="4405312"/>
            <a:ext cx="1736724" cy="1828800"/>
          </a:xfrm>
          <a:prstGeom prst="rect">
            <a:avLst/>
          </a:prstGeom>
          <a:noFill/>
          <a:ln>
            <a:noFill/>
          </a:ln>
        </p:spPr>
      </p:pic>
      <p:pic>
        <p:nvPicPr>
          <p:cNvPr id="2975" name="Shape 2975" descr="cheese sandwich"/>
          <p:cNvPicPr preferRelativeResize="0"/>
          <p:nvPr/>
        </p:nvPicPr>
        <p:blipFill rotWithShape="1">
          <a:blip r:embed="rId4">
            <a:alphaModFix/>
          </a:blip>
          <a:srcRect/>
          <a:stretch/>
        </p:blipFill>
        <p:spPr>
          <a:xfrm>
            <a:off x="6249987" y="4702175"/>
            <a:ext cx="1736724" cy="182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1"/>
                                        </p:tgtEl>
                                        <p:attrNameLst>
                                          <p:attrName>style.visibility</p:attrName>
                                        </p:attrNameLst>
                                      </p:cBhvr>
                                      <p:to>
                                        <p:strVal val="visible"/>
                                      </p:to>
                                    </p:set>
                                    <p:animEffect transition="in" filter="fade">
                                      <p:cBhvr>
                                        <p:cTn id="7" dur="1000"/>
                                        <p:tgtEl>
                                          <p:spTgt spid="29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6"/>
                                        </p:tgtEl>
                                        <p:attrNameLst>
                                          <p:attrName>style.visibility</p:attrName>
                                        </p:attrNameLst>
                                      </p:cBhvr>
                                      <p:to>
                                        <p:strVal val="visible"/>
                                      </p:to>
                                    </p:set>
                                    <p:animEffect transition="in" filter="fade">
                                      <p:cBhvr>
                                        <p:cTn id="12" dur="500"/>
                                        <p:tgtEl>
                                          <p:spTgt spid="29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7"/>
                                        </p:tgtEl>
                                        <p:attrNameLst>
                                          <p:attrName>style.visibility</p:attrName>
                                        </p:attrNameLst>
                                      </p:cBhvr>
                                      <p:to>
                                        <p:strVal val="visible"/>
                                      </p:to>
                                    </p:set>
                                    <p:animEffect transition="in" filter="fade">
                                      <p:cBhvr>
                                        <p:cTn id="17" dur="500"/>
                                        <p:tgtEl>
                                          <p:spTgt spid="29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8"/>
                                        </p:tgtEl>
                                        <p:attrNameLst>
                                          <p:attrName>style.visibility</p:attrName>
                                        </p:attrNameLst>
                                      </p:cBhvr>
                                      <p:to>
                                        <p:strVal val="visible"/>
                                      </p:to>
                                    </p:set>
                                    <p:animEffect transition="in" filter="fade">
                                      <p:cBhvr>
                                        <p:cTn id="22" dur="500"/>
                                        <p:tgtEl>
                                          <p:spTgt spid="2968"/>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969">
                                            <p:txEl>
                                              <p:pRg st="0" end="0"/>
                                            </p:txEl>
                                          </p:spTgt>
                                        </p:tgtEl>
                                        <p:attrNameLst>
                                          <p:attrName>style.visibility</p:attrName>
                                        </p:attrNameLst>
                                      </p:cBhvr>
                                      <p:to>
                                        <p:strVal val="visible"/>
                                      </p:to>
                                    </p:set>
                                    <p:anim calcmode="lin" valueType="num">
                                      <p:cBhvr additive="base">
                                        <p:cTn id="27" dur="500"/>
                                        <p:tgtEl>
                                          <p:spTgt spid="2969">
                                            <p:txEl>
                                              <p:pRg st="0" end="0"/>
                                            </p:txEl>
                                          </p:spTgt>
                                        </p:tgtEl>
                                        <p:attrNameLst>
                                          <p:attrName>ppt_w</p:attrName>
                                        </p:attrNameLst>
                                      </p:cBhvr>
                                      <p:tavLst>
                                        <p:tav tm="0">
                                          <p:val>
                                            <p:strVal val="0"/>
                                          </p:val>
                                        </p:tav>
                                        <p:tav tm="100000">
                                          <p:val>
                                            <p:strVal val="#ppt_w"/>
                                          </p:val>
                                        </p:tav>
                                      </p:tavLst>
                                    </p:anim>
                                    <p:anim calcmode="lin" valueType="num">
                                      <p:cBhvr additive="base">
                                        <p:cTn id="28" dur="500"/>
                                        <p:tgtEl>
                                          <p:spTgt spid="2969">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2969">
                                            <p:txEl>
                                              <p:pRg st="1" end="1"/>
                                            </p:txEl>
                                          </p:spTgt>
                                        </p:tgtEl>
                                        <p:attrNameLst>
                                          <p:attrName>style.visibility</p:attrName>
                                        </p:attrNameLst>
                                      </p:cBhvr>
                                      <p:to>
                                        <p:strVal val="visible"/>
                                      </p:to>
                                    </p:set>
                                    <p:anim calcmode="lin" valueType="num">
                                      <p:cBhvr additive="base">
                                        <p:cTn id="33" dur="500"/>
                                        <p:tgtEl>
                                          <p:spTgt spid="2969">
                                            <p:txEl>
                                              <p:pRg st="1" end="1"/>
                                            </p:txEl>
                                          </p:spTgt>
                                        </p:tgtEl>
                                        <p:attrNameLst>
                                          <p:attrName>ppt_w</p:attrName>
                                        </p:attrNameLst>
                                      </p:cBhvr>
                                      <p:tavLst>
                                        <p:tav tm="0">
                                          <p:val>
                                            <p:strVal val="0"/>
                                          </p:val>
                                        </p:tav>
                                        <p:tav tm="100000">
                                          <p:val>
                                            <p:strVal val="#ppt_w"/>
                                          </p:val>
                                        </p:tav>
                                      </p:tavLst>
                                    </p:anim>
                                    <p:anim calcmode="lin" valueType="num">
                                      <p:cBhvr additive="base">
                                        <p:cTn id="34" dur="500"/>
                                        <p:tgtEl>
                                          <p:spTgt spid="2969">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2969">
                                            <p:txEl>
                                              <p:pRg st="2" end="2"/>
                                            </p:txEl>
                                          </p:spTgt>
                                        </p:tgtEl>
                                        <p:attrNameLst>
                                          <p:attrName>style.visibility</p:attrName>
                                        </p:attrNameLst>
                                      </p:cBhvr>
                                      <p:to>
                                        <p:strVal val="visible"/>
                                      </p:to>
                                    </p:set>
                                    <p:anim calcmode="lin" valueType="num">
                                      <p:cBhvr additive="base">
                                        <p:cTn id="39" dur="500"/>
                                        <p:tgtEl>
                                          <p:spTgt spid="2969">
                                            <p:txEl>
                                              <p:pRg st="2" end="2"/>
                                            </p:txEl>
                                          </p:spTgt>
                                        </p:tgtEl>
                                        <p:attrNameLst>
                                          <p:attrName>ppt_w</p:attrName>
                                        </p:attrNameLst>
                                      </p:cBhvr>
                                      <p:tavLst>
                                        <p:tav tm="0">
                                          <p:val>
                                            <p:strVal val="0"/>
                                          </p:val>
                                        </p:tav>
                                        <p:tav tm="100000">
                                          <p:val>
                                            <p:strVal val="#ppt_w"/>
                                          </p:val>
                                        </p:tav>
                                      </p:tavLst>
                                    </p:anim>
                                    <p:anim calcmode="lin" valueType="num">
                                      <p:cBhvr additive="base">
                                        <p:cTn id="40" dur="500"/>
                                        <p:tgtEl>
                                          <p:spTgt spid="2969">
                                            <p:txEl>
                                              <p:pRg st="2" end="2"/>
                                            </p:txEl>
                                          </p:spTgt>
                                        </p:tgtEl>
                                        <p:attrNameLst>
                                          <p:attrName>ppt_h</p:attrName>
                                        </p:attrNameLst>
                                      </p:cBhvr>
                                      <p:tavLst>
                                        <p:tav tm="0">
                                          <p:val>
                                            <p:str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2969">
                                            <p:txEl>
                                              <p:pRg st="3" end="3"/>
                                            </p:txEl>
                                          </p:spTgt>
                                        </p:tgtEl>
                                        <p:attrNameLst>
                                          <p:attrName>style.visibility</p:attrName>
                                        </p:attrNameLst>
                                      </p:cBhvr>
                                      <p:to>
                                        <p:strVal val="visible"/>
                                      </p:to>
                                    </p:set>
                                    <p:anim calcmode="lin" valueType="num">
                                      <p:cBhvr additive="base">
                                        <p:cTn id="45" dur="500"/>
                                        <p:tgtEl>
                                          <p:spTgt spid="2969">
                                            <p:txEl>
                                              <p:pRg st="3" end="3"/>
                                            </p:txEl>
                                          </p:spTgt>
                                        </p:tgtEl>
                                        <p:attrNameLst>
                                          <p:attrName>ppt_w</p:attrName>
                                        </p:attrNameLst>
                                      </p:cBhvr>
                                      <p:tavLst>
                                        <p:tav tm="0">
                                          <p:val>
                                            <p:strVal val="0"/>
                                          </p:val>
                                        </p:tav>
                                        <p:tav tm="100000">
                                          <p:val>
                                            <p:strVal val="#ppt_w"/>
                                          </p:val>
                                        </p:tav>
                                      </p:tavLst>
                                    </p:anim>
                                    <p:anim calcmode="lin" valueType="num">
                                      <p:cBhvr additive="base">
                                        <p:cTn id="46" dur="500"/>
                                        <p:tgtEl>
                                          <p:spTgt spid="2969">
                                            <p:txEl>
                                              <p:pRg st="3" end="3"/>
                                            </p:txEl>
                                          </p:spTgt>
                                        </p:tgtEl>
                                        <p:attrNameLst>
                                          <p:attrName>ppt_h</p:attrName>
                                        </p:attrNameLst>
                                      </p:cBhvr>
                                      <p:tavLst>
                                        <p:tav tm="0">
                                          <p:val>
                                            <p:str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2969">
                                            <p:txEl>
                                              <p:pRg st="4" end="4"/>
                                            </p:txEl>
                                          </p:spTgt>
                                        </p:tgtEl>
                                        <p:attrNameLst>
                                          <p:attrName>style.visibility</p:attrName>
                                        </p:attrNameLst>
                                      </p:cBhvr>
                                      <p:to>
                                        <p:strVal val="visible"/>
                                      </p:to>
                                    </p:set>
                                    <p:anim calcmode="lin" valueType="num">
                                      <p:cBhvr additive="base">
                                        <p:cTn id="51" dur="500"/>
                                        <p:tgtEl>
                                          <p:spTgt spid="2969">
                                            <p:txEl>
                                              <p:pRg st="4" end="4"/>
                                            </p:txEl>
                                          </p:spTgt>
                                        </p:tgtEl>
                                        <p:attrNameLst>
                                          <p:attrName>ppt_w</p:attrName>
                                        </p:attrNameLst>
                                      </p:cBhvr>
                                      <p:tavLst>
                                        <p:tav tm="0">
                                          <p:val>
                                            <p:strVal val="0"/>
                                          </p:val>
                                        </p:tav>
                                        <p:tav tm="100000">
                                          <p:val>
                                            <p:strVal val="#ppt_w"/>
                                          </p:val>
                                        </p:tav>
                                      </p:tavLst>
                                    </p:anim>
                                    <p:anim calcmode="lin" valueType="num">
                                      <p:cBhvr additive="base">
                                        <p:cTn id="52" dur="500"/>
                                        <p:tgtEl>
                                          <p:spTgt spid="2969">
                                            <p:txEl>
                                              <p:pRg st="4" end="4"/>
                                            </p:txEl>
                                          </p:spTgt>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2969">
                                            <p:txEl>
                                              <p:pRg st="5" end="5"/>
                                            </p:txEl>
                                          </p:spTgt>
                                        </p:tgtEl>
                                        <p:attrNameLst>
                                          <p:attrName>style.visibility</p:attrName>
                                        </p:attrNameLst>
                                      </p:cBhvr>
                                      <p:to>
                                        <p:strVal val="visible"/>
                                      </p:to>
                                    </p:set>
                                    <p:anim calcmode="lin" valueType="num">
                                      <p:cBhvr additive="base">
                                        <p:cTn id="57" dur="500"/>
                                        <p:tgtEl>
                                          <p:spTgt spid="2969">
                                            <p:txEl>
                                              <p:pRg st="5" end="5"/>
                                            </p:txEl>
                                          </p:spTgt>
                                        </p:tgtEl>
                                        <p:attrNameLst>
                                          <p:attrName>ppt_w</p:attrName>
                                        </p:attrNameLst>
                                      </p:cBhvr>
                                      <p:tavLst>
                                        <p:tav tm="0">
                                          <p:val>
                                            <p:strVal val="0"/>
                                          </p:val>
                                        </p:tav>
                                        <p:tav tm="100000">
                                          <p:val>
                                            <p:strVal val="#ppt_w"/>
                                          </p:val>
                                        </p:tav>
                                      </p:tavLst>
                                    </p:anim>
                                    <p:anim calcmode="lin" valueType="num">
                                      <p:cBhvr additive="base">
                                        <p:cTn id="58" dur="500"/>
                                        <p:tgtEl>
                                          <p:spTgt spid="2969">
                                            <p:txEl>
                                              <p:pRg st="5" end="5"/>
                                            </p:txEl>
                                          </p:spTgt>
                                        </p:tgtEl>
                                        <p:attrNameLst>
                                          <p:attrName>ppt_h</p:attrName>
                                        </p:attrNameLst>
                                      </p:cBhvr>
                                      <p:tavLst>
                                        <p:tav tm="0">
                                          <p:val>
                                            <p:str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2969">
                                            <p:txEl>
                                              <p:pRg st="6" end="6"/>
                                            </p:txEl>
                                          </p:spTgt>
                                        </p:tgtEl>
                                        <p:attrNameLst>
                                          <p:attrName>style.visibility</p:attrName>
                                        </p:attrNameLst>
                                      </p:cBhvr>
                                      <p:to>
                                        <p:strVal val="visible"/>
                                      </p:to>
                                    </p:set>
                                    <p:anim calcmode="lin" valueType="num">
                                      <p:cBhvr additive="base">
                                        <p:cTn id="63" dur="500"/>
                                        <p:tgtEl>
                                          <p:spTgt spid="2969">
                                            <p:txEl>
                                              <p:pRg st="6" end="6"/>
                                            </p:txEl>
                                          </p:spTgt>
                                        </p:tgtEl>
                                        <p:attrNameLst>
                                          <p:attrName>ppt_w</p:attrName>
                                        </p:attrNameLst>
                                      </p:cBhvr>
                                      <p:tavLst>
                                        <p:tav tm="0">
                                          <p:val>
                                            <p:strVal val="0"/>
                                          </p:val>
                                        </p:tav>
                                        <p:tav tm="100000">
                                          <p:val>
                                            <p:strVal val="#ppt_w"/>
                                          </p:val>
                                        </p:tav>
                                      </p:tavLst>
                                    </p:anim>
                                    <p:anim calcmode="lin" valueType="num">
                                      <p:cBhvr additive="base">
                                        <p:cTn id="64" dur="500"/>
                                        <p:tgtEl>
                                          <p:spTgt spid="2969">
                                            <p:txEl>
                                              <p:pRg st="6" end="6"/>
                                            </p:txEl>
                                          </p:spTgt>
                                        </p:tgtEl>
                                        <p:attrNameLst>
                                          <p:attrName>ppt_h</p:attrName>
                                        </p:attrNameLst>
                                      </p:cBhvr>
                                      <p:tavLst>
                                        <p:tav tm="0">
                                          <p:val>
                                            <p:str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2969">
                                            <p:txEl>
                                              <p:pRg st="7" end="7"/>
                                            </p:txEl>
                                          </p:spTgt>
                                        </p:tgtEl>
                                        <p:attrNameLst>
                                          <p:attrName>style.visibility</p:attrName>
                                        </p:attrNameLst>
                                      </p:cBhvr>
                                      <p:to>
                                        <p:strVal val="visible"/>
                                      </p:to>
                                    </p:set>
                                    <p:anim calcmode="lin" valueType="num">
                                      <p:cBhvr additive="base">
                                        <p:cTn id="69" dur="500"/>
                                        <p:tgtEl>
                                          <p:spTgt spid="2969">
                                            <p:txEl>
                                              <p:pRg st="7" end="7"/>
                                            </p:txEl>
                                          </p:spTgt>
                                        </p:tgtEl>
                                        <p:attrNameLst>
                                          <p:attrName>ppt_w</p:attrName>
                                        </p:attrNameLst>
                                      </p:cBhvr>
                                      <p:tavLst>
                                        <p:tav tm="0">
                                          <p:val>
                                            <p:strVal val="0"/>
                                          </p:val>
                                        </p:tav>
                                        <p:tav tm="100000">
                                          <p:val>
                                            <p:strVal val="#ppt_w"/>
                                          </p:val>
                                        </p:tav>
                                      </p:tavLst>
                                    </p:anim>
                                    <p:anim calcmode="lin" valueType="num">
                                      <p:cBhvr additive="base">
                                        <p:cTn id="70" dur="500"/>
                                        <p:tgtEl>
                                          <p:spTgt spid="2969">
                                            <p:txEl>
                                              <p:pRg st="7" end="7"/>
                                            </p:txEl>
                                          </p:spTgt>
                                        </p:tgtEl>
                                        <p:attrNameLst>
                                          <p:attrName>ppt_h</p:attrName>
                                        </p:attrNameLst>
                                      </p:cBhvr>
                                      <p:tavLst>
                                        <p:tav tm="0">
                                          <p:val>
                                            <p:str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970"/>
                                        </p:tgtEl>
                                        <p:attrNameLst>
                                          <p:attrName>style.visibility</p:attrName>
                                        </p:attrNameLst>
                                      </p:cBhvr>
                                      <p:to>
                                        <p:strVal val="visible"/>
                                      </p:to>
                                    </p:set>
                                    <p:animEffect transition="in" filter="fade">
                                      <p:cBhvr>
                                        <p:cTn id="75" dur="500"/>
                                        <p:tgtEl>
                                          <p:spTgt spid="297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1000"/>
                                        <p:tgtEl>
                                          <p:spTgt spid="2969">
                                            <p:txEl>
                                              <p:pRg st="0" end="0"/>
                                            </p:txEl>
                                          </p:spTgt>
                                        </p:tgtEl>
                                      </p:cBhvr>
                                    </p:animEffect>
                                    <p:set>
                                      <p:cBhvr>
                                        <p:cTn id="80" dur="1" fill="hold">
                                          <p:stCondLst>
                                            <p:cond delay="1000"/>
                                          </p:stCondLst>
                                        </p:cTn>
                                        <p:tgtEl>
                                          <p:spTgt spid="2969">
                                            <p:txEl>
                                              <p:pRg st="0" end="0"/>
                                            </p:txEl>
                                          </p:spTgt>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1000"/>
                                        <p:tgtEl>
                                          <p:spTgt spid="2969">
                                            <p:txEl>
                                              <p:pRg st="1" end="1"/>
                                            </p:txEl>
                                          </p:spTgt>
                                        </p:tgtEl>
                                      </p:cBhvr>
                                    </p:animEffect>
                                    <p:set>
                                      <p:cBhvr>
                                        <p:cTn id="85" dur="1" fill="hold">
                                          <p:stCondLst>
                                            <p:cond delay="1000"/>
                                          </p:stCondLst>
                                        </p:cTn>
                                        <p:tgtEl>
                                          <p:spTgt spid="2969">
                                            <p:txEl>
                                              <p:pRg st="1" end="1"/>
                                            </p:txEl>
                                          </p:spTgt>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1000"/>
                                        <p:tgtEl>
                                          <p:spTgt spid="2969">
                                            <p:txEl>
                                              <p:pRg st="2" end="2"/>
                                            </p:txEl>
                                          </p:spTgt>
                                        </p:tgtEl>
                                      </p:cBhvr>
                                    </p:animEffect>
                                    <p:set>
                                      <p:cBhvr>
                                        <p:cTn id="90" dur="1" fill="hold">
                                          <p:stCondLst>
                                            <p:cond delay="1000"/>
                                          </p:stCondLst>
                                        </p:cTn>
                                        <p:tgtEl>
                                          <p:spTgt spid="2969">
                                            <p:txEl>
                                              <p:pRg st="2" end="2"/>
                                            </p:txEl>
                                          </p:spTgt>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00"/>
                                        <p:tgtEl>
                                          <p:spTgt spid="2969">
                                            <p:txEl>
                                              <p:pRg st="3" end="3"/>
                                            </p:txEl>
                                          </p:spTgt>
                                        </p:tgtEl>
                                      </p:cBhvr>
                                    </p:animEffect>
                                    <p:set>
                                      <p:cBhvr>
                                        <p:cTn id="95" dur="1" fill="hold">
                                          <p:stCondLst>
                                            <p:cond delay="1000"/>
                                          </p:stCondLst>
                                        </p:cTn>
                                        <p:tgtEl>
                                          <p:spTgt spid="2969">
                                            <p:txEl>
                                              <p:pRg st="3" end="3"/>
                                            </p:txEl>
                                          </p:spTgt>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00"/>
                                        <p:tgtEl>
                                          <p:spTgt spid="2969">
                                            <p:txEl>
                                              <p:pRg st="4" end="4"/>
                                            </p:txEl>
                                          </p:spTgt>
                                        </p:tgtEl>
                                      </p:cBhvr>
                                    </p:animEffect>
                                    <p:set>
                                      <p:cBhvr>
                                        <p:cTn id="100" dur="1" fill="hold">
                                          <p:stCondLst>
                                            <p:cond delay="1000"/>
                                          </p:stCondLst>
                                        </p:cTn>
                                        <p:tgtEl>
                                          <p:spTgt spid="2969">
                                            <p:txEl>
                                              <p:pRg st="4" end="4"/>
                                            </p:txEl>
                                          </p:spTgt>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00"/>
                                        <p:tgtEl>
                                          <p:spTgt spid="2969">
                                            <p:txEl>
                                              <p:pRg st="5" end="5"/>
                                            </p:txEl>
                                          </p:spTgt>
                                        </p:tgtEl>
                                      </p:cBhvr>
                                    </p:animEffect>
                                    <p:set>
                                      <p:cBhvr>
                                        <p:cTn id="105" dur="1" fill="hold">
                                          <p:stCondLst>
                                            <p:cond delay="1000"/>
                                          </p:stCondLst>
                                        </p:cTn>
                                        <p:tgtEl>
                                          <p:spTgt spid="2969">
                                            <p:txEl>
                                              <p:pRg st="5" end="5"/>
                                            </p:txEl>
                                          </p:spTgt>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1000"/>
                                        <p:tgtEl>
                                          <p:spTgt spid="2969">
                                            <p:txEl>
                                              <p:pRg st="6" end="6"/>
                                            </p:txEl>
                                          </p:spTgt>
                                        </p:tgtEl>
                                      </p:cBhvr>
                                    </p:animEffect>
                                    <p:set>
                                      <p:cBhvr>
                                        <p:cTn id="110" dur="1" fill="hold">
                                          <p:stCondLst>
                                            <p:cond delay="1000"/>
                                          </p:stCondLst>
                                        </p:cTn>
                                        <p:tgtEl>
                                          <p:spTgt spid="2969">
                                            <p:txEl>
                                              <p:pRg st="6" end="6"/>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1000"/>
                                        <p:tgtEl>
                                          <p:spTgt spid="2969">
                                            <p:txEl>
                                              <p:pRg st="7" end="7"/>
                                            </p:txEl>
                                          </p:spTgt>
                                        </p:tgtEl>
                                      </p:cBhvr>
                                    </p:animEffect>
                                    <p:set>
                                      <p:cBhvr>
                                        <p:cTn id="115" dur="1" fill="hold">
                                          <p:stCondLst>
                                            <p:cond delay="1000"/>
                                          </p:stCondLst>
                                        </p:cTn>
                                        <p:tgtEl>
                                          <p:spTgt spid="2969">
                                            <p:txEl>
                                              <p:pRg st="7" end="7"/>
                                            </p:txEl>
                                          </p:spTgt>
                                        </p:tgtEl>
                                        <p:attrNameLst>
                                          <p:attrName>style.visibility</p:attrName>
                                        </p:attrNameLst>
                                      </p:cBhvr>
                                      <p:to>
                                        <p:strVal val="hidden"/>
                                      </p:to>
                                    </p:set>
                                  </p:childTnLst>
                                </p:cTn>
                              </p:par>
                            </p:childTnLst>
                          </p:cTn>
                        </p:par>
                        <p:par>
                          <p:cTn id="116" fill="hold">
                            <p:stCondLst>
                              <p:cond delay="1000"/>
                            </p:stCondLst>
                            <p:childTnLst>
                              <p:par>
                                <p:cTn id="117" presetID="10" presetClass="entr" presetSubtype="0" fill="hold" nodeType="afterEffect">
                                  <p:stCondLst>
                                    <p:cond delay="0"/>
                                  </p:stCondLst>
                                  <p:childTnLst>
                                    <p:set>
                                      <p:cBhvr>
                                        <p:cTn id="118" dur="1" fill="hold">
                                          <p:stCondLst>
                                            <p:cond delay="0"/>
                                          </p:stCondLst>
                                        </p:cTn>
                                        <p:tgtEl>
                                          <p:spTgt spid="2963"/>
                                        </p:tgtEl>
                                        <p:attrNameLst>
                                          <p:attrName>style.visibility</p:attrName>
                                        </p:attrNameLst>
                                      </p:cBhvr>
                                      <p:to>
                                        <p:strVal val="visible"/>
                                      </p:to>
                                    </p:set>
                                    <p:animEffect transition="in" filter="fade">
                                      <p:cBhvr>
                                        <p:cTn id="119" dur="500"/>
                                        <p:tgtEl>
                                          <p:spTgt spid="2963"/>
                                        </p:tgtEl>
                                      </p:cBhvr>
                                    </p:animEffect>
                                  </p:childTnLst>
                                </p:cTn>
                              </p:par>
                            </p:childTnLst>
                          </p:cTn>
                        </p:par>
                        <p:par>
                          <p:cTn id="120" fill="hold">
                            <p:stCondLst>
                              <p:cond delay="1500"/>
                            </p:stCondLst>
                            <p:childTnLst>
                              <p:par>
                                <p:cTn id="121" presetID="10" presetClass="entr" presetSubtype="0" fill="hold" nodeType="afterEffect">
                                  <p:stCondLst>
                                    <p:cond delay="0"/>
                                  </p:stCondLst>
                                  <p:childTnLst>
                                    <p:set>
                                      <p:cBhvr>
                                        <p:cTn id="122" dur="1" fill="hold">
                                          <p:stCondLst>
                                            <p:cond delay="0"/>
                                          </p:stCondLst>
                                        </p:cTn>
                                        <p:tgtEl>
                                          <p:spTgt spid="2971"/>
                                        </p:tgtEl>
                                        <p:attrNameLst>
                                          <p:attrName>style.visibility</p:attrName>
                                        </p:attrNameLst>
                                      </p:cBhvr>
                                      <p:to>
                                        <p:strVal val="visible"/>
                                      </p:to>
                                    </p:set>
                                    <p:animEffect transition="in" filter="fade">
                                      <p:cBhvr>
                                        <p:cTn id="123" dur="500"/>
                                        <p:tgtEl>
                                          <p:spTgt spid="2971"/>
                                        </p:tgtEl>
                                      </p:cBhvr>
                                    </p:animEffect>
                                  </p:childTnLst>
                                </p:cTn>
                              </p:par>
                            </p:childTnLst>
                          </p:cTn>
                        </p:par>
                        <p:par>
                          <p:cTn id="124" fill="hold">
                            <p:stCondLst>
                              <p:cond delay="2000"/>
                            </p:stCondLst>
                            <p:childTnLst>
                              <p:par>
                                <p:cTn id="125" presetID="10" presetClass="entr" presetSubtype="0" fill="hold" nodeType="afterEffect">
                                  <p:stCondLst>
                                    <p:cond delay="0"/>
                                  </p:stCondLst>
                                  <p:childTnLst>
                                    <p:set>
                                      <p:cBhvr>
                                        <p:cTn id="126" dur="1" fill="hold">
                                          <p:stCondLst>
                                            <p:cond delay="0"/>
                                          </p:stCondLst>
                                        </p:cTn>
                                        <p:tgtEl>
                                          <p:spTgt spid="2972"/>
                                        </p:tgtEl>
                                        <p:attrNameLst>
                                          <p:attrName>style.visibility</p:attrName>
                                        </p:attrNameLst>
                                      </p:cBhvr>
                                      <p:to>
                                        <p:strVal val="visible"/>
                                      </p:to>
                                    </p:set>
                                    <p:animEffect transition="in" filter="fade">
                                      <p:cBhvr>
                                        <p:cTn id="127" dur="500"/>
                                        <p:tgtEl>
                                          <p:spTgt spid="2972"/>
                                        </p:tgtEl>
                                      </p:cBhvr>
                                    </p:animEffect>
                                  </p:childTnLst>
                                </p:cTn>
                              </p:par>
                            </p:childTnLst>
                          </p:cTn>
                        </p:par>
                        <p:par>
                          <p:cTn id="128" fill="hold">
                            <p:stCondLst>
                              <p:cond delay="2500"/>
                            </p:stCondLst>
                            <p:childTnLst>
                              <p:par>
                                <p:cTn id="129" presetID="10" presetClass="entr" presetSubtype="0" fill="hold" nodeType="afterEffect">
                                  <p:stCondLst>
                                    <p:cond delay="0"/>
                                  </p:stCondLst>
                                  <p:childTnLst>
                                    <p:set>
                                      <p:cBhvr>
                                        <p:cTn id="130" dur="1" fill="hold">
                                          <p:stCondLst>
                                            <p:cond delay="0"/>
                                          </p:stCondLst>
                                        </p:cTn>
                                        <p:tgtEl>
                                          <p:spTgt spid="2973"/>
                                        </p:tgtEl>
                                        <p:attrNameLst>
                                          <p:attrName>style.visibility</p:attrName>
                                        </p:attrNameLst>
                                      </p:cBhvr>
                                      <p:to>
                                        <p:strVal val="visible"/>
                                      </p:to>
                                    </p:set>
                                    <p:animEffect transition="in" filter="fade">
                                      <p:cBhvr>
                                        <p:cTn id="131" dur="500"/>
                                        <p:tgtEl>
                                          <p:spTgt spid="2973"/>
                                        </p:tgtEl>
                                      </p:cBhvr>
                                    </p:animEffect>
                                  </p:childTnLst>
                                </p:cTn>
                              </p:par>
                            </p:childTnLst>
                          </p:cTn>
                        </p:par>
                        <p:par>
                          <p:cTn id="132" fill="hold">
                            <p:stCondLst>
                              <p:cond delay="3000"/>
                            </p:stCondLst>
                            <p:childTnLst>
                              <p:par>
                                <p:cTn id="133" presetID="10" presetClass="entr" presetSubtype="0" fill="hold" nodeType="afterEffect">
                                  <p:stCondLst>
                                    <p:cond delay="0"/>
                                  </p:stCondLst>
                                  <p:childTnLst>
                                    <p:set>
                                      <p:cBhvr>
                                        <p:cTn id="134" dur="1" fill="hold">
                                          <p:stCondLst>
                                            <p:cond delay="0"/>
                                          </p:stCondLst>
                                        </p:cTn>
                                        <p:tgtEl>
                                          <p:spTgt spid="2974"/>
                                        </p:tgtEl>
                                        <p:attrNameLst>
                                          <p:attrName>style.visibility</p:attrName>
                                        </p:attrNameLst>
                                      </p:cBhvr>
                                      <p:to>
                                        <p:strVal val="visible"/>
                                      </p:to>
                                    </p:set>
                                    <p:animEffect transition="in" filter="fade">
                                      <p:cBhvr>
                                        <p:cTn id="135" dur="500"/>
                                        <p:tgtEl>
                                          <p:spTgt spid="2974"/>
                                        </p:tgtEl>
                                      </p:cBhvr>
                                    </p:animEffect>
                                  </p:childTnLst>
                                </p:cTn>
                              </p:par>
                            </p:childTnLst>
                          </p:cTn>
                        </p:par>
                        <p:par>
                          <p:cTn id="136" fill="hold">
                            <p:stCondLst>
                              <p:cond delay="3500"/>
                            </p:stCondLst>
                            <p:childTnLst>
                              <p:par>
                                <p:cTn id="137" presetID="10" presetClass="entr" presetSubtype="0" fill="hold" nodeType="afterEffect">
                                  <p:stCondLst>
                                    <p:cond delay="0"/>
                                  </p:stCondLst>
                                  <p:childTnLst>
                                    <p:set>
                                      <p:cBhvr>
                                        <p:cTn id="138" dur="1" fill="hold">
                                          <p:stCondLst>
                                            <p:cond delay="0"/>
                                          </p:stCondLst>
                                        </p:cTn>
                                        <p:tgtEl>
                                          <p:spTgt spid="2975"/>
                                        </p:tgtEl>
                                        <p:attrNameLst>
                                          <p:attrName>style.visibility</p:attrName>
                                        </p:attrNameLst>
                                      </p:cBhvr>
                                      <p:to>
                                        <p:strVal val="visible"/>
                                      </p:to>
                                    </p:set>
                                    <p:animEffect transition="in" filter="fade">
                                      <p:cBhvr>
                                        <p:cTn id="139" dur="500"/>
                                        <p:tgtEl>
                                          <p:spTgt spid="2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980"/>
        <p:cNvGrpSpPr/>
        <p:nvPr/>
      </p:nvGrpSpPr>
      <p:grpSpPr>
        <a:xfrm>
          <a:off x="0" y="0"/>
          <a:ext cx="0" cy="0"/>
          <a:chOff x="0" y="0"/>
          <a:chExt cx="0" cy="0"/>
        </a:xfrm>
      </p:grpSpPr>
      <p:sp>
        <p:nvSpPr>
          <p:cNvPr id="2981" name="Shape 298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Limiting Reactants</a:t>
            </a:r>
          </a:p>
        </p:txBody>
      </p:sp>
      <p:sp>
        <p:nvSpPr>
          <p:cNvPr id="2982" name="Shape 2982"/>
          <p:cNvSpPr txBox="1">
            <a:spLocks noGrp="1"/>
          </p:cNvSpPr>
          <p:nvPr>
            <p:ph type="body" idx="1"/>
          </p:nvPr>
        </p:nvSpPr>
        <p:spPr>
          <a:xfrm>
            <a:off x="1092200" y="1358900"/>
            <a:ext cx="7772400" cy="25019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1" i="0" u="none" strike="noStrike" cap="none">
                <a:solidFill>
                  <a:schemeClr val="dk1"/>
                </a:solidFill>
                <a:latin typeface="Arial"/>
                <a:ea typeface="Arial"/>
                <a:cs typeface="Arial"/>
                <a:sym typeface="Arial"/>
              </a:rPr>
              <a:t>Available Ingredients</a:t>
            </a:r>
          </a:p>
          <a:p>
            <a:pPr marL="742950" marR="0" lvl="1" indent="-285750" algn="l" rtl="0">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4 slices of bread</a:t>
            </a:r>
          </a:p>
          <a:p>
            <a:pPr marL="742950" marR="0" lvl="1" indent="-285750" algn="l" rtl="0">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1 jar of peanut butter</a:t>
            </a:r>
          </a:p>
          <a:p>
            <a:pPr marL="742950" marR="0" lvl="1" indent="-285750" algn="l" rtl="0">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1/2 jar of jelly</a:t>
            </a:r>
          </a:p>
        </p:txBody>
      </p:sp>
      <p:pic>
        <p:nvPicPr>
          <p:cNvPr id="2983" name="Shape 2983"/>
          <p:cNvPicPr preferRelativeResize="0"/>
          <p:nvPr/>
        </p:nvPicPr>
        <p:blipFill rotWithShape="1">
          <a:blip r:embed="rId3">
            <a:alphaModFix/>
          </a:blip>
          <a:srcRect/>
          <a:stretch/>
        </p:blipFill>
        <p:spPr>
          <a:xfrm>
            <a:off x="6519862" y="1193800"/>
            <a:ext cx="2470149" cy="2136775"/>
          </a:xfrm>
          <a:prstGeom prst="rect">
            <a:avLst/>
          </a:prstGeom>
          <a:noFill/>
          <a:ln>
            <a:noFill/>
          </a:ln>
        </p:spPr>
      </p:pic>
      <p:sp>
        <p:nvSpPr>
          <p:cNvPr id="2984" name="Shape 2984"/>
          <p:cNvSpPr/>
          <p:nvPr/>
        </p:nvSpPr>
        <p:spPr>
          <a:xfrm>
            <a:off x="3424237" y="3657600"/>
            <a:ext cx="5719762" cy="1290638"/>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1" i="0" u="none" strike="noStrike" cap="none">
                <a:solidFill>
                  <a:schemeClr val="dk1"/>
                </a:solidFill>
                <a:latin typeface="Arial"/>
                <a:ea typeface="Arial"/>
                <a:cs typeface="Arial"/>
                <a:sym typeface="Arial"/>
              </a:rPr>
              <a:t>Limiting Reactant</a:t>
            </a:r>
          </a:p>
          <a:p>
            <a:pPr marL="742950" marR="0" lvl="1" indent="-285750" algn="l" rtl="0">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bread</a:t>
            </a:r>
          </a:p>
        </p:txBody>
      </p:sp>
      <p:pic>
        <p:nvPicPr>
          <p:cNvPr id="2985" name="Shape 2985"/>
          <p:cNvPicPr preferRelativeResize="0"/>
          <p:nvPr/>
        </p:nvPicPr>
        <p:blipFill rotWithShape="1">
          <a:blip r:embed="rId4">
            <a:alphaModFix/>
          </a:blip>
          <a:srcRect/>
          <a:stretch/>
        </p:blipFill>
        <p:spPr>
          <a:xfrm>
            <a:off x="1344612" y="3581400"/>
            <a:ext cx="1989136" cy="1411287"/>
          </a:xfrm>
          <a:prstGeom prst="rect">
            <a:avLst/>
          </a:prstGeom>
          <a:noFill/>
          <a:ln>
            <a:noFill/>
          </a:ln>
        </p:spPr>
      </p:pic>
      <p:pic>
        <p:nvPicPr>
          <p:cNvPr id="2986" name="Shape 2986"/>
          <p:cNvPicPr preferRelativeResize="0"/>
          <p:nvPr/>
        </p:nvPicPr>
        <p:blipFill rotWithShape="1">
          <a:blip r:embed="rId5">
            <a:alphaModFix/>
          </a:blip>
          <a:srcRect/>
          <a:stretch/>
        </p:blipFill>
        <p:spPr>
          <a:xfrm>
            <a:off x="990600" y="5105400"/>
            <a:ext cx="1589087" cy="1403349"/>
          </a:xfrm>
          <a:prstGeom prst="rect">
            <a:avLst/>
          </a:prstGeom>
          <a:noFill/>
          <a:ln>
            <a:noFill/>
          </a:ln>
        </p:spPr>
      </p:pic>
      <p:sp>
        <p:nvSpPr>
          <p:cNvPr id="2987" name="Shape 2987"/>
          <p:cNvSpPr/>
          <p:nvPr/>
        </p:nvSpPr>
        <p:spPr>
          <a:xfrm>
            <a:off x="3411537" y="5257800"/>
            <a:ext cx="5719762" cy="145732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1" i="0" u="none" strike="noStrike" cap="none">
                <a:solidFill>
                  <a:schemeClr val="dk1"/>
                </a:solidFill>
                <a:latin typeface="Arial"/>
                <a:ea typeface="Arial"/>
                <a:cs typeface="Arial"/>
                <a:sym typeface="Arial"/>
              </a:rPr>
              <a:t>Excess Reactants</a:t>
            </a:r>
          </a:p>
          <a:p>
            <a:pPr marL="742950" marR="0" lvl="1" indent="-285750" algn="l" rtl="0">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peanut butter and jelly</a:t>
            </a:r>
          </a:p>
        </p:txBody>
      </p:sp>
      <p:sp>
        <p:nvSpPr>
          <p:cNvPr id="2988" name="Shape 2988"/>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2">
                                            <p:txEl>
                                              <p:pRg st="0" end="0"/>
                                            </p:txEl>
                                          </p:spTgt>
                                        </p:tgtEl>
                                        <p:attrNameLst>
                                          <p:attrName>style.visibility</p:attrName>
                                        </p:attrNameLst>
                                      </p:cBhvr>
                                      <p:to>
                                        <p:strVal val="visible"/>
                                      </p:to>
                                    </p:set>
                                    <p:animEffect transition="in" filter="fade">
                                      <p:cBhvr>
                                        <p:cTn id="7" dur="500"/>
                                        <p:tgtEl>
                                          <p:spTgt spid="298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82">
                                            <p:txEl>
                                              <p:pRg st="1" end="1"/>
                                            </p:txEl>
                                          </p:spTgt>
                                        </p:tgtEl>
                                        <p:attrNameLst>
                                          <p:attrName>style.visibility</p:attrName>
                                        </p:attrNameLst>
                                      </p:cBhvr>
                                      <p:to>
                                        <p:strVal val="visible"/>
                                      </p:to>
                                    </p:set>
                                    <p:animEffect transition="in" filter="fade">
                                      <p:cBhvr>
                                        <p:cTn id="10" dur="500"/>
                                        <p:tgtEl>
                                          <p:spTgt spid="298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82">
                                            <p:txEl>
                                              <p:pRg st="2" end="2"/>
                                            </p:txEl>
                                          </p:spTgt>
                                        </p:tgtEl>
                                        <p:attrNameLst>
                                          <p:attrName>style.visibility</p:attrName>
                                        </p:attrNameLst>
                                      </p:cBhvr>
                                      <p:to>
                                        <p:strVal val="visible"/>
                                      </p:to>
                                    </p:set>
                                    <p:animEffect transition="in" filter="fade">
                                      <p:cBhvr>
                                        <p:cTn id="13" dur="500"/>
                                        <p:tgtEl>
                                          <p:spTgt spid="298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82">
                                            <p:txEl>
                                              <p:pRg st="3" end="3"/>
                                            </p:txEl>
                                          </p:spTgt>
                                        </p:tgtEl>
                                        <p:attrNameLst>
                                          <p:attrName>style.visibility</p:attrName>
                                        </p:attrNameLst>
                                      </p:cBhvr>
                                      <p:to>
                                        <p:strVal val="visible"/>
                                      </p:to>
                                    </p:set>
                                    <p:animEffect transition="in" filter="fade">
                                      <p:cBhvr>
                                        <p:cTn id="16" dur="500"/>
                                        <p:tgtEl>
                                          <p:spTgt spid="298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84"/>
                                        </p:tgtEl>
                                        <p:attrNameLst>
                                          <p:attrName>style.visibility</p:attrName>
                                        </p:attrNameLst>
                                      </p:cBhvr>
                                      <p:to>
                                        <p:strVal val="visible"/>
                                      </p:to>
                                    </p:set>
                                    <p:animEffect transition="in" filter="fade">
                                      <p:cBhvr>
                                        <p:cTn id="21" dur="500"/>
                                        <p:tgtEl>
                                          <p:spTgt spid="298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87"/>
                                        </p:tgtEl>
                                        <p:attrNameLst>
                                          <p:attrName>style.visibility</p:attrName>
                                        </p:attrNameLst>
                                      </p:cBhvr>
                                      <p:to>
                                        <p:strVal val="visible"/>
                                      </p:to>
                                    </p:set>
                                    <p:animEffect transition="in" filter="fade">
                                      <p:cBhvr>
                                        <p:cTn id="26" dur="500"/>
                                        <p:tgtEl>
                                          <p:spTgt spid="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993"/>
        <p:cNvGrpSpPr/>
        <p:nvPr/>
      </p:nvGrpSpPr>
      <p:grpSpPr>
        <a:xfrm>
          <a:off x="0" y="0"/>
          <a:ext cx="0" cy="0"/>
          <a:chOff x="0" y="0"/>
          <a:chExt cx="0" cy="0"/>
        </a:xfrm>
      </p:grpSpPr>
      <p:sp>
        <p:nvSpPr>
          <p:cNvPr id="2994" name="Shape 299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Limiting Reactants</a:t>
            </a:r>
          </a:p>
        </p:txBody>
      </p:sp>
      <p:sp>
        <p:nvSpPr>
          <p:cNvPr id="2995" name="Shape 2995"/>
          <p:cNvSpPr txBox="1">
            <a:spLocks noGrp="1"/>
          </p:cNvSpPr>
          <p:nvPr>
            <p:ph type="body" idx="1"/>
          </p:nvPr>
        </p:nvSpPr>
        <p:spPr>
          <a:xfrm>
            <a:off x="1060450" y="1724025"/>
            <a:ext cx="7780338" cy="4419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1" i="0" u="none" strike="noStrike" cap="none">
                <a:solidFill>
                  <a:schemeClr val="dk1"/>
                </a:solidFill>
                <a:latin typeface="Arial"/>
                <a:ea typeface="Arial"/>
                <a:cs typeface="Arial"/>
                <a:sym typeface="Arial"/>
              </a:rPr>
              <a:t>Limiting Reactant</a:t>
            </a:r>
          </a:p>
          <a:p>
            <a:pPr marL="742950" marR="0" lvl="1" indent="-285750" algn="l" rtl="0">
              <a:spcBef>
                <a:spcPts val="28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used up in a reaction</a:t>
            </a:r>
          </a:p>
          <a:p>
            <a:pPr marL="742950" marR="0" lvl="1" indent="-285750" algn="l" rtl="0">
              <a:spcBef>
                <a:spcPts val="28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determines the amount of product</a:t>
            </a:r>
          </a:p>
          <a:p>
            <a:pPr marL="342900" marR="0" lvl="0" indent="-342900" algn="l" rtl="0">
              <a:spcBef>
                <a:spcPts val="1600"/>
              </a:spcBef>
              <a:spcAft>
                <a:spcPts val="0"/>
              </a:spcAft>
              <a:buClr>
                <a:schemeClr val="dk1"/>
              </a:buClr>
              <a:buSzPct val="100000"/>
              <a:buFont typeface="Arial"/>
              <a:buChar char="•"/>
            </a:pPr>
            <a:r>
              <a:rPr lang="en-US" sz="3200" b="1" i="0" u="none" strike="noStrike" cap="none">
                <a:solidFill>
                  <a:schemeClr val="dk1"/>
                </a:solidFill>
                <a:latin typeface="Arial"/>
                <a:ea typeface="Arial"/>
                <a:cs typeface="Arial"/>
                <a:sym typeface="Arial"/>
              </a:rPr>
              <a:t>Excess Reactant</a:t>
            </a:r>
          </a:p>
          <a:p>
            <a:pPr marL="742950" marR="0" lvl="1" indent="-285750" algn="l" rtl="0">
              <a:spcBef>
                <a:spcPts val="28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added to ensure that the other reactant is completely used up</a:t>
            </a:r>
          </a:p>
          <a:p>
            <a:pPr marL="742950" marR="0" lvl="1" indent="-285750" algn="l" rtl="0">
              <a:spcBef>
                <a:spcPts val="28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cheaper &amp; easier to recycle</a:t>
            </a:r>
          </a:p>
        </p:txBody>
      </p:sp>
      <p:sp>
        <p:nvSpPr>
          <p:cNvPr id="2996" name="Shape 2996"/>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5">
                                            <p:txEl>
                                              <p:pRg st="0" end="0"/>
                                            </p:txEl>
                                          </p:spTgt>
                                        </p:tgtEl>
                                        <p:attrNameLst>
                                          <p:attrName>style.visibility</p:attrName>
                                        </p:attrNameLst>
                                      </p:cBhvr>
                                      <p:to>
                                        <p:strVal val="visible"/>
                                      </p:to>
                                    </p:set>
                                    <p:animEffect transition="in" filter="fade">
                                      <p:cBhvr>
                                        <p:cTn id="7" dur="500"/>
                                        <p:tgtEl>
                                          <p:spTgt spid="2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5">
                                            <p:txEl>
                                              <p:pRg st="1" end="1"/>
                                            </p:txEl>
                                          </p:spTgt>
                                        </p:tgtEl>
                                        <p:attrNameLst>
                                          <p:attrName>style.visibility</p:attrName>
                                        </p:attrNameLst>
                                      </p:cBhvr>
                                      <p:to>
                                        <p:strVal val="visible"/>
                                      </p:to>
                                    </p:set>
                                    <p:animEffect transition="in" filter="fade">
                                      <p:cBhvr>
                                        <p:cTn id="12" dur="500"/>
                                        <p:tgtEl>
                                          <p:spTgt spid="29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5">
                                            <p:txEl>
                                              <p:pRg st="2" end="2"/>
                                            </p:txEl>
                                          </p:spTgt>
                                        </p:tgtEl>
                                        <p:attrNameLst>
                                          <p:attrName>style.visibility</p:attrName>
                                        </p:attrNameLst>
                                      </p:cBhvr>
                                      <p:to>
                                        <p:strVal val="visible"/>
                                      </p:to>
                                    </p:set>
                                    <p:animEffect transition="in" filter="fade">
                                      <p:cBhvr>
                                        <p:cTn id="17" dur="500"/>
                                        <p:tgtEl>
                                          <p:spTgt spid="29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95">
                                            <p:txEl>
                                              <p:pRg st="3" end="3"/>
                                            </p:txEl>
                                          </p:spTgt>
                                        </p:tgtEl>
                                        <p:attrNameLst>
                                          <p:attrName>style.visibility</p:attrName>
                                        </p:attrNameLst>
                                      </p:cBhvr>
                                      <p:to>
                                        <p:strVal val="visible"/>
                                      </p:to>
                                    </p:set>
                                    <p:animEffect transition="in" filter="fade">
                                      <p:cBhvr>
                                        <p:cTn id="22" dur="500"/>
                                        <p:tgtEl>
                                          <p:spTgt spid="29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95">
                                            <p:txEl>
                                              <p:pRg st="4" end="4"/>
                                            </p:txEl>
                                          </p:spTgt>
                                        </p:tgtEl>
                                        <p:attrNameLst>
                                          <p:attrName>style.visibility</p:attrName>
                                        </p:attrNameLst>
                                      </p:cBhvr>
                                      <p:to>
                                        <p:strVal val="visible"/>
                                      </p:to>
                                    </p:set>
                                    <p:animEffect transition="in" filter="fade">
                                      <p:cBhvr>
                                        <p:cTn id="27" dur="500"/>
                                        <p:tgtEl>
                                          <p:spTgt spid="29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95">
                                            <p:txEl>
                                              <p:pRg st="5" end="5"/>
                                            </p:txEl>
                                          </p:spTgt>
                                        </p:tgtEl>
                                        <p:attrNameLst>
                                          <p:attrName>style.visibility</p:attrName>
                                        </p:attrNameLst>
                                      </p:cBhvr>
                                      <p:to>
                                        <p:strVal val="visible"/>
                                      </p:to>
                                    </p:set>
                                    <p:animEffect transition="in" filter="fade">
                                      <p:cBhvr>
                                        <p:cTn id="32" dur="500"/>
                                        <p:tgtEl>
                                          <p:spTgt spid="29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2" name="Shape 30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The Limiting Reactant</a:t>
            </a:r>
          </a:p>
        </p:txBody>
      </p:sp>
      <p:graphicFrame>
        <p:nvGraphicFramePr>
          <p:cNvPr id="3003" name="Shape 3003"/>
          <p:cNvGraphicFramePr/>
          <p:nvPr/>
        </p:nvGraphicFramePr>
        <p:xfrm>
          <a:off x="1504950" y="2424113"/>
          <a:ext cx="3000000" cy="3000000"/>
        </p:xfrm>
        <a:graphic>
          <a:graphicData uri="http://schemas.openxmlformats.org/drawingml/2006/table">
            <a:tbl>
              <a:tblPr>
                <a:noFill/>
                <a:tableStyleId>{1954BE6C-12F8-4AFB-923E-31A95F0B03A3}</a:tableStyleId>
              </a:tblPr>
              <a:tblGrid>
                <a:gridCol w="1536700"/>
                <a:gridCol w="2527300"/>
                <a:gridCol w="2333625"/>
              </a:tblGrid>
              <a:tr h="925525">
                <a:tc>
                  <a:txBody>
                    <a:bodyPr/>
                    <a:lstStyle/>
                    <a:p>
                      <a:pPr marL="0" marR="0" lvl="0" indent="0" algn="ctr" rtl="0">
                        <a:lnSpc>
                          <a:spcPct val="10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With…</a:t>
                      </a:r>
                    </a:p>
                  </a:txBody>
                  <a:tcPr marL="91450" marR="91450"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…and…</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…one can make…</a:t>
                      </a:r>
                    </a:p>
                  </a:txBody>
                  <a:tcPr marL="91450" marR="91450"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992200">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992200">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992200">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r>
            </a:tbl>
          </a:graphicData>
        </a:graphic>
      </p:graphicFrame>
      <p:sp>
        <p:nvSpPr>
          <p:cNvPr id="3004" name="Shape 3004"/>
          <p:cNvSpPr txBox="1"/>
          <p:nvPr/>
        </p:nvSpPr>
        <p:spPr>
          <a:xfrm>
            <a:off x="1514475" y="1322387"/>
            <a:ext cx="6169024"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 balanced equation for making a Big Mac</a:t>
            </a:r>
            <a:r>
              <a:rPr lang="en-US" sz="1600" b="0" i="0" u="none" strike="noStrike" cap="none" baseline="30000">
                <a:solidFill>
                  <a:schemeClr val="dk1"/>
                </a:solidFill>
                <a:latin typeface="Arial"/>
                <a:ea typeface="Arial"/>
                <a:cs typeface="Arial"/>
                <a:sym typeface="Arial"/>
              </a:rPr>
              <a:t>®</a:t>
            </a:r>
            <a:r>
              <a:rPr lang="en-US" sz="2000" b="0" i="0" u="none" strike="noStrike" cap="none">
                <a:solidFill>
                  <a:schemeClr val="dk1"/>
                </a:solidFill>
                <a:latin typeface="Arial"/>
                <a:ea typeface="Arial"/>
                <a:cs typeface="Arial"/>
                <a:sym typeface="Arial"/>
              </a:rPr>
              <a:t> might be:</a:t>
            </a:r>
          </a:p>
        </p:txBody>
      </p:sp>
      <p:grpSp>
        <p:nvGrpSpPr>
          <p:cNvPr id="3005" name="Shape 3005"/>
          <p:cNvGrpSpPr/>
          <p:nvPr/>
        </p:nvGrpSpPr>
        <p:grpSpPr>
          <a:xfrm>
            <a:off x="1462088" y="1720849"/>
            <a:ext cx="6529386" cy="579437"/>
            <a:chOff x="921" y="1084"/>
            <a:chExt cx="4112" cy="364"/>
          </a:xfrm>
        </p:grpSpPr>
        <p:sp>
          <p:nvSpPr>
            <p:cNvPr id="3006" name="Shape 3006"/>
            <p:cNvSpPr txBox="1"/>
            <p:nvPr/>
          </p:nvSpPr>
          <p:spPr>
            <a:xfrm>
              <a:off x="921" y="1084"/>
              <a:ext cx="4112" cy="3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a:solidFill>
                    <a:schemeClr val="dk1"/>
                  </a:solidFill>
                  <a:latin typeface="Arial"/>
                  <a:ea typeface="Arial"/>
                  <a:cs typeface="Arial"/>
                  <a:sym typeface="Arial"/>
                </a:rPr>
                <a:t>3 B  +  2 M  +  EE               B</a:t>
              </a:r>
              <a:r>
                <a:rPr lang="en-US" sz="3200" b="0" i="0" u="none" strike="noStrike" cap="none" baseline="-25000">
                  <a:solidFill>
                    <a:schemeClr val="dk1"/>
                  </a:solidFill>
                  <a:latin typeface="Arial"/>
                  <a:ea typeface="Arial"/>
                  <a:cs typeface="Arial"/>
                  <a:sym typeface="Arial"/>
                </a:rPr>
                <a:t>3</a:t>
              </a:r>
              <a:r>
                <a:rPr lang="en-US" sz="3200" b="0" i="0" u="none" strike="noStrike" cap="none">
                  <a:solidFill>
                    <a:schemeClr val="dk1"/>
                  </a:solidFill>
                  <a:latin typeface="Arial"/>
                  <a:ea typeface="Arial"/>
                  <a:cs typeface="Arial"/>
                  <a:sym typeface="Arial"/>
                </a:rPr>
                <a:t>M</a:t>
              </a:r>
              <a:r>
                <a:rPr lang="en-US" sz="3200" b="0" i="0" u="none" strike="noStrike" cap="none" baseline="-25000">
                  <a:solidFill>
                    <a:schemeClr val="dk1"/>
                  </a:solidFill>
                  <a:latin typeface="Arial"/>
                  <a:ea typeface="Arial"/>
                  <a:cs typeface="Arial"/>
                  <a:sym typeface="Arial"/>
                </a:rPr>
                <a:t>2</a:t>
              </a:r>
              <a:r>
                <a:rPr lang="en-US" sz="3200" b="0" i="0" u="none" strike="noStrike" cap="none">
                  <a:solidFill>
                    <a:schemeClr val="dk1"/>
                  </a:solidFill>
                  <a:latin typeface="Arial"/>
                  <a:ea typeface="Arial"/>
                  <a:cs typeface="Arial"/>
                  <a:sym typeface="Arial"/>
                </a:rPr>
                <a:t>EE</a:t>
              </a:r>
            </a:p>
          </p:txBody>
        </p:sp>
        <p:cxnSp>
          <p:nvCxnSpPr>
            <p:cNvPr id="3007" name="Shape 3007"/>
            <p:cNvCxnSpPr/>
            <p:nvPr/>
          </p:nvCxnSpPr>
          <p:spPr>
            <a:xfrm>
              <a:off x="3142" y="1265"/>
              <a:ext cx="807" cy="0"/>
            </a:xfrm>
            <a:prstGeom prst="straightConnector1">
              <a:avLst/>
            </a:prstGeom>
            <a:noFill/>
            <a:ln w="25400" cap="flat" cmpd="sng">
              <a:solidFill>
                <a:schemeClr val="dk1"/>
              </a:solidFill>
              <a:prstDash val="solid"/>
              <a:round/>
              <a:headEnd type="none" w="med" len="med"/>
              <a:tailEnd type="triangle" w="lg" len="lg"/>
            </a:ln>
          </p:spPr>
        </p:cxnSp>
      </p:grpSp>
      <p:sp>
        <p:nvSpPr>
          <p:cNvPr id="3008" name="Shape 3008"/>
          <p:cNvSpPr/>
          <p:nvPr/>
        </p:nvSpPr>
        <p:spPr>
          <a:xfrm>
            <a:off x="5754687" y="3605212"/>
            <a:ext cx="1955799"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15 B</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M</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EE</a:t>
            </a:r>
          </a:p>
        </p:txBody>
      </p:sp>
      <p:sp>
        <p:nvSpPr>
          <p:cNvPr id="3009" name="Shape 3009"/>
          <p:cNvSpPr/>
          <p:nvPr/>
        </p:nvSpPr>
        <p:spPr>
          <a:xfrm>
            <a:off x="5751512" y="4603750"/>
            <a:ext cx="1955799"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10 B</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M</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EE</a:t>
            </a:r>
          </a:p>
        </p:txBody>
      </p:sp>
      <p:sp>
        <p:nvSpPr>
          <p:cNvPr id="3010" name="Shape 3010"/>
          <p:cNvSpPr/>
          <p:nvPr/>
        </p:nvSpPr>
        <p:spPr>
          <a:xfrm>
            <a:off x="5751512" y="5594350"/>
            <a:ext cx="1955799"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10 B</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M</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EE</a:t>
            </a:r>
          </a:p>
        </p:txBody>
      </p:sp>
      <p:sp>
        <p:nvSpPr>
          <p:cNvPr id="3011" name="Shape 3011"/>
          <p:cNvSpPr/>
          <p:nvPr/>
        </p:nvSpPr>
        <p:spPr>
          <a:xfrm>
            <a:off x="1784350" y="3603625"/>
            <a:ext cx="976312"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30 M</a:t>
            </a:r>
          </a:p>
        </p:txBody>
      </p:sp>
      <p:sp>
        <p:nvSpPr>
          <p:cNvPr id="3012" name="Shape 3012"/>
          <p:cNvSpPr/>
          <p:nvPr/>
        </p:nvSpPr>
        <p:spPr>
          <a:xfrm>
            <a:off x="1812925" y="4603750"/>
            <a:ext cx="915987"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30 B</a:t>
            </a:r>
          </a:p>
        </p:txBody>
      </p:sp>
      <p:sp>
        <p:nvSpPr>
          <p:cNvPr id="3013" name="Shape 3013"/>
          <p:cNvSpPr/>
          <p:nvPr/>
        </p:nvSpPr>
        <p:spPr>
          <a:xfrm>
            <a:off x="1784350" y="5594350"/>
            <a:ext cx="976312"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30 M</a:t>
            </a:r>
          </a:p>
        </p:txBody>
      </p:sp>
      <p:sp>
        <p:nvSpPr>
          <p:cNvPr id="3014" name="Shape 3014"/>
          <p:cNvSpPr/>
          <p:nvPr/>
        </p:nvSpPr>
        <p:spPr>
          <a:xfrm>
            <a:off x="3146425" y="3382962"/>
            <a:ext cx="2419350" cy="9461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none" strike="noStrike" cap="none">
                <a:solidFill>
                  <a:schemeClr val="dk1"/>
                </a:solidFill>
                <a:latin typeface="Arial"/>
                <a:ea typeface="Arial"/>
                <a:cs typeface="Arial"/>
                <a:sym typeface="Arial"/>
              </a:rPr>
              <a:t>excess B and </a:t>
            </a:r>
          </a:p>
          <a:p>
            <a:pPr marL="0" marR="0" lvl="0" indent="0" algn="ctr" rtl="0">
              <a:spcBef>
                <a:spcPts val="0"/>
              </a:spcBef>
              <a:spcAft>
                <a:spcPts val="0"/>
              </a:spcAft>
              <a:buSzPct val="25000"/>
              <a:buNone/>
            </a:pPr>
            <a:r>
              <a:rPr lang="en-US" sz="2800" b="0" i="0" u="none" strike="noStrike" cap="none">
                <a:solidFill>
                  <a:schemeClr val="dk1"/>
                </a:solidFill>
                <a:latin typeface="Arial"/>
                <a:ea typeface="Arial"/>
                <a:cs typeface="Arial"/>
                <a:sym typeface="Arial"/>
              </a:rPr>
              <a:t>excess EE</a:t>
            </a:r>
          </a:p>
        </p:txBody>
      </p:sp>
      <p:sp>
        <p:nvSpPr>
          <p:cNvPr id="3015" name="Shape 3015"/>
          <p:cNvSpPr/>
          <p:nvPr/>
        </p:nvSpPr>
        <p:spPr>
          <a:xfrm>
            <a:off x="3416300" y="5383212"/>
            <a:ext cx="1863725" cy="9461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none" strike="noStrike" cap="none">
                <a:solidFill>
                  <a:schemeClr val="dk1"/>
                </a:solidFill>
                <a:latin typeface="Arial"/>
                <a:ea typeface="Arial"/>
                <a:cs typeface="Arial"/>
                <a:sym typeface="Arial"/>
              </a:rPr>
              <a:t>30 B and </a:t>
            </a:r>
          </a:p>
          <a:p>
            <a:pPr marL="0" marR="0" lvl="0" indent="0" algn="ctr" rtl="0">
              <a:spcBef>
                <a:spcPts val="0"/>
              </a:spcBef>
              <a:spcAft>
                <a:spcPts val="0"/>
              </a:spcAft>
              <a:buSzPct val="25000"/>
              <a:buNone/>
            </a:pPr>
            <a:r>
              <a:rPr lang="en-US" sz="2800" b="0" i="0" u="none" strike="noStrike" cap="none">
                <a:solidFill>
                  <a:schemeClr val="dk1"/>
                </a:solidFill>
                <a:latin typeface="Arial"/>
                <a:ea typeface="Arial"/>
                <a:cs typeface="Arial"/>
                <a:sym typeface="Arial"/>
              </a:rPr>
              <a:t>excess EE</a:t>
            </a:r>
          </a:p>
        </p:txBody>
      </p:sp>
      <p:sp>
        <p:nvSpPr>
          <p:cNvPr id="3016" name="Shape 3016"/>
          <p:cNvSpPr/>
          <p:nvPr/>
        </p:nvSpPr>
        <p:spPr>
          <a:xfrm>
            <a:off x="3116263" y="4383087"/>
            <a:ext cx="2479675" cy="9461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none" strike="noStrike" cap="none">
                <a:solidFill>
                  <a:schemeClr val="dk1"/>
                </a:solidFill>
                <a:latin typeface="Arial"/>
                <a:ea typeface="Arial"/>
                <a:cs typeface="Arial"/>
                <a:sym typeface="Arial"/>
              </a:rPr>
              <a:t>excess M and </a:t>
            </a:r>
          </a:p>
          <a:p>
            <a:pPr marL="0" marR="0" lvl="0" indent="0" algn="ctr" rtl="0">
              <a:spcBef>
                <a:spcPts val="0"/>
              </a:spcBef>
              <a:spcAft>
                <a:spcPts val="0"/>
              </a:spcAft>
              <a:buSzPct val="25000"/>
              <a:buNone/>
            </a:pPr>
            <a:r>
              <a:rPr lang="en-US" sz="2800" b="0" i="0" u="none" strike="noStrike" cap="none">
                <a:solidFill>
                  <a:schemeClr val="dk1"/>
                </a:solidFill>
                <a:latin typeface="Arial"/>
                <a:ea typeface="Arial"/>
                <a:cs typeface="Arial"/>
                <a:sym typeface="Arial"/>
              </a:rPr>
              <a:t>excess EE</a:t>
            </a:r>
          </a:p>
        </p:txBody>
      </p:sp>
      <p:pic>
        <p:nvPicPr>
          <p:cNvPr id="3017" name="Shape 3017" descr="BigMac"/>
          <p:cNvPicPr preferRelativeResize="0"/>
          <p:nvPr/>
        </p:nvPicPr>
        <p:blipFill rotWithShape="1">
          <a:blip r:embed="rId3">
            <a:alphaModFix/>
          </a:blip>
          <a:srcRect/>
          <a:stretch/>
        </p:blipFill>
        <p:spPr>
          <a:xfrm>
            <a:off x="7529513" y="309562"/>
            <a:ext cx="1316037" cy="1041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5"/>
                                        </p:tgtEl>
                                        <p:attrNameLst>
                                          <p:attrName>style.visibility</p:attrName>
                                        </p:attrNameLst>
                                      </p:cBhvr>
                                      <p:to>
                                        <p:strVal val="visible"/>
                                      </p:to>
                                    </p:set>
                                    <p:animEffect transition="in" filter="fade">
                                      <p:cBhvr>
                                        <p:cTn id="7" dur="5000"/>
                                        <p:tgtEl>
                                          <p:spTgt spid="300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003"/>
                                        </p:tgtEl>
                                        <p:attrNameLst>
                                          <p:attrName>style.visibility</p:attrName>
                                        </p:attrNameLst>
                                      </p:cBhvr>
                                      <p:to>
                                        <p:strVal val="visible"/>
                                      </p:to>
                                    </p:set>
                                    <p:anim calcmode="lin" valueType="num">
                                      <p:cBhvr additive="base">
                                        <p:cTn id="12" dur="500"/>
                                        <p:tgtEl>
                                          <p:spTgt spid="3003"/>
                                        </p:tgtEl>
                                        <p:attrNameLst>
                                          <p:attrName>ppt_w</p:attrName>
                                        </p:attrNameLst>
                                      </p:cBhvr>
                                      <p:tavLst>
                                        <p:tav tm="0">
                                          <p:val>
                                            <p:strVal val="0"/>
                                          </p:val>
                                        </p:tav>
                                        <p:tav tm="100000">
                                          <p:val>
                                            <p:strVal val="#ppt_w"/>
                                          </p:val>
                                        </p:tav>
                                      </p:tavLst>
                                    </p:anim>
                                    <p:anim calcmode="lin" valueType="num">
                                      <p:cBhvr additive="base">
                                        <p:cTn id="13" dur="500"/>
                                        <p:tgtEl>
                                          <p:spTgt spid="3003"/>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11"/>
                                        </p:tgtEl>
                                        <p:attrNameLst>
                                          <p:attrName>style.visibility</p:attrName>
                                        </p:attrNameLst>
                                      </p:cBhvr>
                                      <p:to>
                                        <p:strVal val="visible"/>
                                      </p:to>
                                    </p:set>
                                    <p:animEffect transition="in" filter="fade">
                                      <p:cBhvr>
                                        <p:cTn id="18" dur="500"/>
                                        <p:tgtEl>
                                          <p:spTgt spid="30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14"/>
                                        </p:tgtEl>
                                        <p:attrNameLst>
                                          <p:attrName>style.visibility</p:attrName>
                                        </p:attrNameLst>
                                      </p:cBhvr>
                                      <p:to>
                                        <p:strVal val="visible"/>
                                      </p:to>
                                    </p:set>
                                    <p:animEffect transition="in" filter="fade">
                                      <p:cBhvr>
                                        <p:cTn id="23" dur="1000"/>
                                        <p:tgtEl>
                                          <p:spTgt spid="30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08"/>
                                        </p:tgtEl>
                                        <p:attrNameLst>
                                          <p:attrName>style.visibility</p:attrName>
                                        </p:attrNameLst>
                                      </p:cBhvr>
                                      <p:to>
                                        <p:strVal val="visible"/>
                                      </p:to>
                                    </p:set>
                                    <p:animEffect transition="in" filter="fade">
                                      <p:cBhvr>
                                        <p:cTn id="28" dur="500"/>
                                        <p:tgtEl>
                                          <p:spTgt spid="300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12"/>
                                        </p:tgtEl>
                                        <p:attrNameLst>
                                          <p:attrName>style.visibility</p:attrName>
                                        </p:attrNameLst>
                                      </p:cBhvr>
                                      <p:to>
                                        <p:strVal val="visible"/>
                                      </p:to>
                                    </p:set>
                                    <p:animEffect transition="in" filter="fade">
                                      <p:cBhvr>
                                        <p:cTn id="33" dur="500"/>
                                        <p:tgtEl>
                                          <p:spTgt spid="30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16"/>
                                        </p:tgtEl>
                                        <p:attrNameLst>
                                          <p:attrName>style.visibility</p:attrName>
                                        </p:attrNameLst>
                                      </p:cBhvr>
                                      <p:to>
                                        <p:strVal val="visible"/>
                                      </p:to>
                                    </p:set>
                                    <p:animEffect transition="in" filter="fade">
                                      <p:cBhvr>
                                        <p:cTn id="38" dur="1000"/>
                                        <p:tgtEl>
                                          <p:spTgt spid="30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09"/>
                                        </p:tgtEl>
                                        <p:attrNameLst>
                                          <p:attrName>style.visibility</p:attrName>
                                        </p:attrNameLst>
                                      </p:cBhvr>
                                      <p:to>
                                        <p:strVal val="visible"/>
                                      </p:to>
                                    </p:set>
                                    <p:animEffect transition="in" filter="fade">
                                      <p:cBhvr>
                                        <p:cTn id="43" dur="500"/>
                                        <p:tgtEl>
                                          <p:spTgt spid="300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13"/>
                                        </p:tgtEl>
                                        <p:attrNameLst>
                                          <p:attrName>style.visibility</p:attrName>
                                        </p:attrNameLst>
                                      </p:cBhvr>
                                      <p:to>
                                        <p:strVal val="visible"/>
                                      </p:to>
                                    </p:set>
                                    <p:animEffect transition="in" filter="fade">
                                      <p:cBhvr>
                                        <p:cTn id="48" dur="500"/>
                                        <p:tgtEl>
                                          <p:spTgt spid="30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015"/>
                                        </p:tgtEl>
                                        <p:attrNameLst>
                                          <p:attrName>style.visibility</p:attrName>
                                        </p:attrNameLst>
                                      </p:cBhvr>
                                      <p:to>
                                        <p:strVal val="visible"/>
                                      </p:to>
                                    </p:set>
                                    <p:animEffect transition="in" filter="fade">
                                      <p:cBhvr>
                                        <p:cTn id="53" dur="1000"/>
                                        <p:tgtEl>
                                          <p:spTgt spid="30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010"/>
                                        </p:tgtEl>
                                        <p:attrNameLst>
                                          <p:attrName>style.visibility</p:attrName>
                                        </p:attrNameLst>
                                      </p:cBhvr>
                                      <p:to>
                                        <p:strVal val="visible"/>
                                      </p:to>
                                    </p:set>
                                    <p:animEffect transition="in" filter="fade">
                                      <p:cBhvr>
                                        <p:cTn id="58" dur="500"/>
                                        <p:tgtEl>
                                          <p:spTgt spid="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The Mole Concept</a:t>
            </a:r>
          </a:p>
        </p:txBody>
      </p:sp>
      <p:sp>
        <p:nvSpPr>
          <p:cNvPr id="371" name="Shape 371"/>
          <p:cNvSpPr txBox="1"/>
          <p:nvPr/>
        </p:nvSpPr>
        <p:spPr>
          <a:xfrm>
            <a:off x="838200" y="5338762"/>
            <a:ext cx="7470774"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a:solidFill>
                  <a:schemeClr val="lt1"/>
                </a:solidFill>
                <a:latin typeface="Arial"/>
                <a:ea typeface="Arial"/>
                <a:cs typeface="Arial"/>
                <a:sym typeface="Arial"/>
              </a:rPr>
              <a:t>Avogadro’s Number  =  6.022 x 10</a:t>
            </a:r>
            <a:r>
              <a:rPr lang="en-US" sz="3600" b="0" i="0" u="none" strike="noStrike" cap="none" baseline="30000">
                <a:solidFill>
                  <a:schemeClr val="lt1"/>
                </a:solidFill>
                <a:latin typeface="Arial"/>
                <a:ea typeface="Arial"/>
                <a:cs typeface="Arial"/>
                <a:sym typeface="Arial"/>
              </a:rPr>
              <a:t>23</a:t>
            </a:r>
          </a:p>
        </p:txBody>
      </p:sp>
      <p:sp>
        <p:nvSpPr>
          <p:cNvPr id="372" name="Shape 372">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73" name="Shape 373" descr="mole_400"/>
          <p:cNvPicPr preferRelativeResize="0"/>
          <p:nvPr/>
        </p:nvPicPr>
        <p:blipFill rotWithShape="1">
          <a:blip r:embed="rId4">
            <a:alphaModFix/>
          </a:blip>
          <a:srcRect/>
          <a:stretch/>
        </p:blipFill>
        <p:spPr>
          <a:xfrm>
            <a:off x="2273300" y="16002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20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73"/>
                                        </p:tgtEl>
                                      </p:cBhvr>
                                    </p:animEffect>
                                    <p:set>
                                      <p:cBhvr>
                                        <p:cTn id="12" dur="1" fill="hold">
                                          <p:stCondLst>
                                            <p:cond delay="2000"/>
                                          </p:stCondLst>
                                        </p:cTn>
                                        <p:tgtEl>
                                          <p:spTgt spid="37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71"/>
                                        </p:tgtEl>
                                        <p:attrNameLst>
                                          <p:attrName>style.visibility</p:attrName>
                                        </p:attrNameLst>
                                      </p:cBhvr>
                                      <p:to>
                                        <p:strVal val="visible"/>
                                      </p:to>
                                    </p:set>
                                    <p:animEffect transition="in" filter="fade">
                                      <p:cBhvr>
                                        <p:cTn id="15"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022"/>
        <p:cNvGrpSpPr/>
        <p:nvPr/>
      </p:nvGrpSpPr>
      <p:grpSpPr>
        <a:xfrm>
          <a:off x="0" y="0"/>
          <a:ext cx="0" cy="0"/>
          <a:chOff x="0" y="0"/>
          <a:chExt cx="0" cy="0"/>
        </a:xfrm>
      </p:grpSpPr>
      <p:sp>
        <p:nvSpPr>
          <p:cNvPr id="3023" name="Shape 302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The Limiting Reactant</a:t>
            </a:r>
          </a:p>
        </p:txBody>
      </p:sp>
      <p:graphicFrame>
        <p:nvGraphicFramePr>
          <p:cNvPr id="3024" name="Shape 3024"/>
          <p:cNvGraphicFramePr/>
          <p:nvPr/>
        </p:nvGraphicFramePr>
        <p:xfrm>
          <a:off x="1504950" y="2424113"/>
          <a:ext cx="3000000" cy="3000000"/>
        </p:xfrm>
        <a:graphic>
          <a:graphicData uri="http://schemas.openxmlformats.org/drawingml/2006/table">
            <a:tbl>
              <a:tblPr>
                <a:noFill/>
                <a:tableStyleId>{1954BE6C-12F8-4AFB-923E-31A95F0B03A3}</a:tableStyleId>
              </a:tblPr>
              <a:tblGrid>
                <a:gridCol w="1536700"/>
                <a:gridCol w="2527300"/>
                <a:gridCol w="2333625"/>
              </a:tblGrid>
              <a:tr h="925525">
                <a:tc>
                  <a:txBody>
                    <a:bodyPr/>
                    <a:lstStyle/>
                    <a:p>
                      <a:pPr marL="0" marR="0" lvl="0" indent="0" algn="ctr" rtl="0">
                        <a:lnSpc>
                          <a:spcPct val="10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With…</a:t>
                      </a:r>
                    </a:p>
                  </a:txBody>
                  <a:tcPr marL="91450" marR="91450"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…and…</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…one can make…</a:t>
                      </a:r>
                    </a:p>
                  </a:txBody>
                  <a:tcPr marL="91450" marR="91450"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992200">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992200">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992200">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 </a:t>
                      </a:r>
                    </a:p>
                  </a:txBody>
                  <a:tcPr marL="91450" marR="91450"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r>
            </a:tbl>
          </a:graphicData>
        </a:graphic>
      </p:graphicFrame>
      <p:sp>
        <p:nvSpPr>
          <p:cNvPr id="3025" name="Shape 3025"/>
          <p:cNvSpPr txBox="1"/>
          <p:nvPr/>
        </p:nvSpPr>
        <p:spPr>
          <a:xfrm>
            <a:off x="1514475" y="1322387"/>
            <a:ext cx="5938838"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A balanced equation for making a tricycle might be:</a:t>
            </a:r>
          </a:p>
        </p:txBody>
      </p:sp>
      <p:grpSp>
        <p:nvGrpSpPr>
          <p:cNvPr id="3026" name="Shape 3026"/>
          <p:cNvGrpSpPr/>
          <p:nvPr/>
        </p:nvGrpSpPr>
        <p:grpSpPr>
          <a:xfrm>
            <a:off x="1176337" y="1770062"/>
            <a:ext cx="7102475" cy="519111"/>
            <a:chOff x="836" y="1090"/>
            <a:chExt cx="4474" cy="327"/>
          </a:xfrm>
        </p:grpSpPr>
        <p:sp>
          <p:nvSpPr>
            <p:cNvPr id="3027" name="Shape 3027"/>
            <p:cNvSpPr txBox="1"/>
            <p:nvPr/>
          </p:nvSpPr>
          <p:spPr>
            <a:xfrm>
              <a:off x="836" y="1090"/>
              <a:ext cx="4474" cy="32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3 W  +  2 P  +  S  +  H  +  F           W</a:t>
              </a:r>
              <a:r>
                <a:rPr lang="en-US" sz="2800" b="0" i="0" u="none" strike="noStrike" cap="none" baseline="-25000">
                  <a:solidFill>
                    <a:schemeClr val="dk1"/>
                  </a:solidFill>
                  <a:latin typeface="Arial"/>
                  <a:ea typeface="Arial"/>
                  <a:cs typeface="Arial"/>
                  <a:sym typeface="Arial"/>
                </a:rPr>
                <a:t>3</a:t>
              </a:r>
              <a:r>
                <a:rPr lang="en-US" sz="2800" b="0" i="0" u="none" strike="noStrike" cap="none">
                  <a:solidFill>
                    <a:schemeClr val="dk1"/>
                  </a:solidFill>
                  <a:latin typeface="Arial"/>
                  <a:ea typeface="Arial"/>
                  <a:cs typeface="Arial"/>
                  <a:sym typeface="Arial"/>
                </a:rPr>
                <a:t>P</a:t>
              </a:r>
              <a:r>
                <a:rPr lang="en-US" sz="2800" b="0" i="0" u="none" strike="noStrike" cap="none" baseline="-25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SHF</a:t>
              </a:r>
            </a:p>
          </p:txBody>
        </p:sp>
        <p:cxnSp>
          <p:nvCxnSpPr>
            <p:cNvPr id="3028" name="Shape 3028"/>
            <p:cNvCxnSpPr/>
            <p:nvPr/>
          </p:nvCxnSpPr>
          <p:spPr>
            <a:xfrm>
              <a:off x="3709" y="1265"/>
              <a:ext cx="479" cy="0"/>
            </a:xfrm>
            <a:prstGeom prst="straightConnector1">
              <a:avLst/>
            </a:prstGeom>
            <a:noFill/>
            <a:ln w="25400" cap="flat" cmpd="sng">
              <a:solidFill>
                <a:schemeClr val="dk1"/>
              </a:solidFill>
              <a:prstDash val="solid"/>
              <a:round/>
              <a:headEnd type="none" w="med" len="med"/>
              <a:tailEnd type="triangle" w="lg" len="lg"/>
            </a:ln>
          </p:spPr>
        </p:cxnSp>
      </p:grpSp>
      <p:sp>
        <p:nvSpPr>
          <p:cNvPr id="3029" name="Shape 3029"/>
          <p:cNvSpPr/>
          <p:nvPr/>
        </p:nvSpPr>
        <p:spPr>
          <a:xfrm>
            <a:off x="5764212" y="3656012"/>
            <a:ext cx="19335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25 W</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P</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SHF</a:t>
            </a:r>
          </a:p>
        </p:txBody>
      </p:sp>
      <p:sp>
        <p:nvSpPr>
          <p:cNvPr id="3030" name="Shape 3030"/>
          <p:cNvSpPr/>
          <p:nvPr/>
        </p:nvSpPr>
        <p:spPr>
          <a:xfrm>
            <a:off x="5751512" y="4654550"/>
            <a:ext cx="19335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50 W</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P</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SHF</a:t>
            </a:r>
          </a:p>
        </p:txBody>
      </p:sp>
      <p:sp>
        <p:nvSpPr>
          <p:cNvPr id="3031" name="Shape 3031"/>
          <p:cNvSpPr/>
          <p:nvPr/>
        </p:nvSpPr>
        <p:spPr>
          <a:xfrm>
            <a:off x="5799137" y="5645150"/>
            <a:ext cx="19335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25 W</a:t>
            </a:r>
            <a:r>
              <a:rPr lang="en-US" sz="2400" b="0" i="0" u="none" strike="noStrike" cap="none" baseline="-25000">
                <a:solidFill>
                  <a:schemeClr val="dk1"/>
                </a:solidFill>
                <a:latin typeface="Arial"/>
                <a:ea typeface="Arial"/>
                <a:cs typeface="Arial"/>
                <a:sym typeface="Arial"/>
              </a:rPr>
              <a:t>3</a:t>
            </a:r>
            <a:r>
              <a:rPr lang="en-US" sz="2400" b="0" i="0" u="none" strike="noStrike" cap="none">
                <a:solidFill>
                  <a:schemeClr val="dk1"/>
                </a:solidFill>
                <a:latin typeface="Arial"/>
                <a:ea typeface="Arial"/>
                <a:cs typeface="Arial"/>
                <a:sym typeface="Arial"/>
              </a:rPr>
              <a:t>P</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SHF</a:t>
            </a:r>
          </a:p>
        </p:txBody>
      </p:sp>
      <p:sp>
        <p:nvSpPr>
          <p:cNvPr id="3032" name="Shape 3032"/>
          <p:cNvSpPr/>
          <p:nvPr/>
        </p:nvSpPr>
        <p:spPr>
          <a:xfrm>
            <a:off x="1784350" y="3603625"/>
            <a:ext cx="915987"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50 P</a:t>
            </a:r>
          </a:p>
        </p:txBody>
      </p:sp>
      <p:sp>
        <p:nvSpPr>
          <p:cNvPr id="3033" name="Shape 3033"/>
          <p:cNvSpPr/>
          <p:nvPr/>
        </p:nvSpPr>
        <p:spPr>
          <a:xfrm>
            <a:off x="1812925" y="4603750"/>
            <a:ext cx="915987"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50 S</a:t>
            </a:r>
          </a:p>
        </p:txBody>
      </p:sp>
      <p:sp>
        <p:nvSpPr>
          <p:cNvPr id="3034" name="Shape 3034"/>
          <p:cNvSpPr/>
          <p:nvPr/>
        </p:nvSpPr>
        <p:spPr>
          <a:xfrm>
            <a:off x="1784350" y="5594350"/>
            <a:ext cx="915987"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a:solidFill>
                  <a:schemeClr val="dk1"/>
                </a:solidFill>
                <a:latin typeface="Arial"/>
                <a:ea typeface="Arial"/>
                <a:cs typeface="Arial"/>
                <a:sym typeface="Arial"/>
              </a:rPr>
              <a:t>50 P</a:t>
            </a:r>
          </a:p>
        </p:txBody>
      </p:sp>
      <p:sp>
        <p:nvSpPr>
          <p:cNvPr id="3035" name="Shape 3035"/>
          <p:cNvSpPr/>
          <p:nvPr/>
        </p:nvSpPr>
        <p:spPr>
          <a:xfrm>
            <a:off x="3368675" y="3481387"/>
            <a:ext cx="1874837" cy="7016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excess of all </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other reactants</a:t>
            </a:r>
          </a:p>
        </p:txBody>
      </p:sp>
      <p:sp>
        <p:nvSpPr>
          <p:cNvPr id="3036" name="Shape 3036"/>
          <p:cNvSpPr/>
          <p:nvPr/>
        </p:nvSpPr>
        <p:spPr>
          <a:xfrm>
            <a:off x="3419475" y="5329237"/>
            <a:ext cx="1874837" cy="10064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50 S and </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excess of all </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other reactants</a:t>
            </a:r>
          </a:p>
        </p:txBody>
      </p:sp>
      <p:sp>
        <p:nvSpPr>
          <p:cNvPr id="3037" name="Shape 3037"/>
          <p:cNvSpPr/>
          <p:nvPr/>
        </p:nvSpPr>
        <p:spPr>
          <a:xfrm>
            <a:off x="3373437" y="4481512"/>
            <a:ext cx="1874836" cy="7016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excess of all</a:t>
            </a:r>
          </a:p>
          <a:p>
            <a:pPr marL="0" marR="0" lvl="0" indent="0" algn="ctr" rtl="0">
              <a:spcBef>
                <a:spcPts val="0"/>
              </a:spcBef>
              <a:spcAft>
                <a:spcPts val="0"/>
              </a:spcAft>
              <a:buSzPct val="25000"/>
              <a:buNone/>
            </a:pPr>
            <a:r>
              <a:rPr lang="en-US" sz="2000" b="0" i="0" u="none" strike="noStrike" cap="none">
                <a:solidFill>
                  <a:schemeClr val="dk1"/>
                </a:solidFill>
                <a:latin typeface="Arial"/>
                <a:ea typeface="Arial"/>
                <a:cs typeface="Arial"/>
                <a:sym typeface="Arial"/>
              </a:rPr>
              <a:t>other reactants</a:t>
            </a:r>
          </a:p>
        </p:txBody>
      </p:sp>
      <p:pic>
        <p:nvPicPr>
          <p:cNvPr id="3038" name="Shape 3038" descr="tricycle"/>
          <p:cNvPicPr preferRelativeResize="0"/>
          <p:nvPr/>
        </p:nvPicPr>
        <p:blipFill rotWithShape="1">
          <a:blip r:embed="rId3">
            <a:alphaModFix/>
          </a:blip>
          <a:srcRect/>
          <a:stretch/>
        </p:blipFill>
        <p:spPr>
          <a:xfrm>
            <a:off x="176213" y="227012"/>
            <a:ext cx="1330324" cy="12461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6"/>
                                        </p:tgtEl>
                                        <p:attrNameLst>
                                          <p:attrName>style.visibility</p:attrName>
                                        </p:attrNameLst>
                                      </p:cBhvr>
                                      <p:to>
                                        <p:strVal val="visible"/>
                                      </p:to>
                                    </p:set>
                                    <p:animEffect transition="in" filter="fade">
                                      <p:cBhvr>
                                        <p:cTn id="7" dur="5000"/>
                                        <p:tgtEl>
                                          <p:spTgt spid="302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024"/>
                                        </p:tgtEl>
                                        <p:attrNameLst>
                                          <p:attrName>style.visibility</p:attrName>
                                        </p:attrNameLst>
                                      </p:cBhvr>
                                      <p:to>
                                        <p:strVal val="visible"/>
                                      </p:to>
                                    </p:set>
                                    <p:anim calcmode="lin" valueType="num">
                                      <p:cBhvr additive="base">
                                        <p:cTn id="12" dur="500"/>
                                        <p:tgtEl>
                                          <p:spTgt spid="3024"/>
                                        </p:tgtEl>
                                        <p:attrNameLst>
                                          <p:attrName>ppt_w</p:attrName>
                                        </p:attrNameLst>
                                      </p:cBhvr>
                                      <p:tavLst>
                                        <p:tav tm="0">
                                          <p:val>
                                            <p:strVal val="0"/>
                                          </p:val>
                                        </p:tav>
                                        <p:tav tm="100000">
                                          <p:val>
                                            <p:strVal val="#ppt_w"/>
                                          </p:val>
                                        </p:tav>
                                      </p:tavLst>
                                    </p:anim>
                                    <p:anim calcmode="lin" valueType="num">
                                      <p:cBhvr additive="base">
                                        <p:cTn id="13" dur="500"/>
                                        <p:tgtEl>
                                          <p:spTgt spid="3024"/>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32"/>
                                        </p:tgtEl>
                                        <p:attrNameLst>
                                          <p:attrName>style.visibility</p:attrName>
                                        </p:attrNameLst>
                                      </p:cBhvr>
                                      <p:to>
                                        <p:strVal val="visible"/>
                                      </p:to>
                                    </p:set>
                                    <p:animEffect transition="in" filter="fade">
                                      <p:cBhvr>
                                        <p:cTn id="18" dur="500"/>
                                        <p:tgtEl>
                                          <p:spTgt spid="30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35"/>
                                        </p:tgtEl>
                                        <p:attrNameLst>
                                          <p:attrName>style.visibility</p:attrName>
                                        </p:attrNameLst>
                                      </p:cBhvr>
                                      <p:to>
                                        <p:strVal val="visible"/>
                                      </p:to>
                                    </p:set>
                                    <p:animEffect transition="in" filter="fade">
                                      <p:cBhvr>
                                        <p:cTn id="23" dur="1000"/>
                                        <p:tgtEl>
                                          <p:spTgt spid="30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29"/>
                                        </p:tgtEl>
                                        <p:attrNameLst>
                                          <p:attrName>style.visibility</p:attrName>
                                        </p:attrNameLst>
                                      </p:cBhvr>
                                      <p:to>
                                        <p:strVal val="visible"/>
                                      </p:to>
                                    </p:set>
                                    <p:animEffect transition="in" filter="fade">
                                      <p:cBhvr>
                                        <p:cTn id="28" dur="500"/>
                                        <p:tgtEl>
                                          <p:spTgt spid="30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33"/>
                                        </p:tgtEl>
                                        <p:attrNameLst>
                                          <p:attrName>style.visibility</p:attrName>
                                        </p:attrNameLst>
                                      </p:cBhvr>
                                      <p:to>
                                        <p:strVal val="visible"/>
                                      </p:to>
                                    </p:set>
                                    <p:animEffect transition="in" filter="fade">
                                      <p:cBhvr>
                                        <p:cTn id="33" dur="500"/>
                                        <p:tgtEl>
                                          <p:spTgt spid="30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37"/>
                                        </p:tgtEl>
                                        <p:attrNameLst>
                                          <p:attrName>style.visibility</p:attrName>
                                        </p:attrNameLst>
                                      </p:cBhvr>
                                      <p:to>
                                        <p:strVal val="visible"/>
                                      </p:to>
                                    </p:set>
                                    <p:animEffect transition="in" filter="fade">
                                      <p:cBhvr>
                                        <p:cTn id="38" dur="1000"/>
                                        <p:tgtEl>
                                          <p:spTgt spid="30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30"/>
                                        </p:tgtEl>
                                        <p:attrNameLst>
                                          <p:attrName>style.visibility</p:attrName>
                                        </p:attrNameLst>
                                      </p:cBhvr>
                                      <p:to>
                                        <p:strVal val="visible"/>
                                      </p:to>
                                    </p:set>
                                    <p:animEffect transition="in" filter="fade">
                                      <p:cBhvr>
                                        <p:cTn id="43" dur="500"/>
                                        <p:tgtEl>
                                          <p:spTgt spid="30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34"/>
                                        </p:tgtEl>
                                        <p:attrNameLst>
                                          <p:attrName>style.visibility</p:attrName>
                                        </p:attrNameLst>
                                      </p:cBhvr>
                                      <p:to>
                                        <p:strVal val="visible"/>
                                      </p:to>
                                    </p:set>
                                    <p:animEffect transition="in" filter="fade">
                                      <p:cBhvr>
                                        <p:cTn id="48" dur="500"/>
                                        <p:tgtEl>
                                          <p:spTgt spid="303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036"/>
                                        </p:tgtEl>
                                        <p:attrNameLst>
                                          <p:attrName>style.visibility</p:attrName>
                                        </p:attrNameLst>
                                      </p:cBhvr>
                                      <p:to>
                                        <p:strVal val="visible"/>
                                      </p:to>
                                    </p:set>
                                    <p:animEffect transition="in" filter="fade">
                                      <p:cBhvr>
                                        <p:cTn id="53" dur="1000"/>
                                        <p:tgtEl>
                                          <p:spTgt spid="30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031"/>
                                        </p:tgtEl>
                                        <p:attrNameLst>
                                          <p:attrName>style.visibility</p:attrName>
                                        </p:attrNameLst>
                                      </p:cBhvr>
                                      <p:to>
                                        <p:strVal val="visible"/>
                                      </p:to>
                                    </p:set>
                                    <p:animEffect transition="in" filter="fade">
                                      <p:cBhvr>
                                        <p:cTn id="58" dur="500"/>
                                        <p:tgtEl>
                                          <p:spTgt spid="3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043"/>
        <p:cNvGrpSpPr/>
        <p:nvPr/>
      </p:nvGrpSpPr>
      <p:grpSpPr>
        <a:xfrm>
          <a:off x="0" y="0"/>
          <a:ext cx="0" cy="0"/>
          <a:chOff x="0" y="0"/>
          <a:chExt cx="0" cy="0"/>
        </a:xfrm>
      </p:grpSpPr>
      <p:sp>
        <p:nvSpPr>
          <p:cNvPr id="3044" name="Shape 3044"/>
          <p:cNvSpPr txBox="1">
            <a:spLocks noGrp="1"/>
          </p:cNvSpPr>
          <p:nvPr>
            <p:ph type="title"/>
          </p:nvPr>
        </p:nvSpPr>
        <p:spPr>
          <a:xfrm>
            <a:off x="4445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Limiting Reactants</a:t>
            </a:r>
          </a:p>
        </p:txBody>
      </p:sp>
      <p:sp>
        <p:nvSpPr>
          <p:cNvPr id="3045" name="Shape 3045"/>
          <p:cNvSpPr txBox="1"/>
          <p:nvPr/>
        </p:nvSpPr>
        <p:spPr>
          <a:xfrm>
            <a:off x="974725" y="2020888"/>
            <a:ext cx="75390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aluminum    +    chlorine gas    →     aluminum chloride</a:t>
            </a:r>
          </a:p>
        </p:txBody>
      </p:sp>
      <p:sp>
        <p:nvSpPr>
          <p:cNvPr id="3046" name="Shape 3046"/>
          <p:cNvSpPr txBox="1"/>
          <p:nvPr/>
        </p:nvSpPr>
        <p:spPr>
          <a:xfrm>
            <a:off x="1127125" y="2554288"/>
            <a:ext cx="6100763"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   Al(s)        +        Cl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AlCl</a:t>
            </a:r>
            <a:r>
              <a:rPr lang="en-US" sz="2400" b="0" i="0" u="none" strike="noStrike" cap="none" baseline="-25000">
                <a:solidFill>
                  <a:schemeClr val="dk1"/>
                </a:solidFill>
                <a:latin typeface="Arial"/>
                <a:ea typeface="Arial"/>
                <a:cs typeface="Arial"/>
                <a:sym typeface="Arial"/>
              </a:rPr>
              <a:t>3</a:t>
            </a:r>
          </a:p>
        </p:txBody>
      </p:sp>
      <p:sp>
        <p:nvSpPr>
          <p:cNvPr id="3047" name="Shape 3047"/>
          <p:cNvSpPr/>
          <p:nvPr/>
        </p:nvSpPr>
        <p:spPr>
          <a:xfrm>
            <a:off x="1101725" y="3200400"/>
            <a:ext cx="610552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rgbClr val="FF0000"/>
                </a:solidFill>
                <a:latin typeface="Arial"/>
                <a:ea typeface="Arial"/>
                <a:cs typeface="Arial"/>
                <a:sym typeface="Arial"/>
              </a:rPr>
              <a:t>2 </a:t>
            </a:r>
            <a:r>
              <a:rPr lang="en-US" sz="2400" b="0" i="0" u="none" strike="noStrike" cap="none">
                <a:solidFill>
                  <a:schemeClr val="dk1"/>
                </a:solidFill>
                <a:latin typeface="Arial"/>
                <a:ea typeface="Arial"/>
                <a:cs typeface="Arial"/>
                <a:sym typeface="Arial"/>
              </a:rPr>
              <a:t>Al(s)        +     </a:t>
            </a:r>
            <a:r>
              <a:rPr lang="en-US" sz="2400" b="0" i="0" u="none" strike="noStrike" cap="none">
                <a:solidFill>
                  <a:srgbClr val="FF0000"/>
                </a:solidFill>
                <a:latin typeface="Arial"/>
                <a:ea typeface="Arial"/>
                <a:cs typeface="Arial"/>
                <a:sym typeface="Arial"/>
              </a:rPr>
              <a:t>3 </a:t>
            </a:r>
            <a:r>
              <a:rPr lang="en-US" sz="2400" b="0" i="0" u="none" strike="noStrike" cap="none">
                <a:solidFill>
                  <a:schemeClr val="dk1"/>
                </a:solidFill>
                <a:latin typeface="Arial"/>
                <a:ea typeface="Arial"/>
                <a:cs typeface="Arial"/>
                <a:sym typeface="Arial"/>
              </a:rPr>
              <a:t>Cl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a:t>
            </a:r>
            <a:r>
              <a:rPr lang="en-US" sz="2400" b="0" i="0" u="none" strike="noStrike" cap="none">
                <a:solidFill>
                  <a:srgbClr val="FF0000"/>
                </a:solidFill>
                <a:latin typeface="Arial"/>
                <a:ea typeface="Arial"/>
                <a:cs typeface="Arial"/>
                <a:sym typeface="Arial"/>
              </a:rPr>
              <a:t>2 </a:t>
            </a:r>
            <a:r>
              <a:rPr lang="en-US" sz="2400" b="0" i="0" u="none" strike="noStrike" cap="none">
                <a:solidFill>
                  <a:schemeClr val="dk1"/>
                </a:solidFill>
                <a:latin typeface="Arial"/>
                <a:ea typeface="Arial"/>
                <a:cs typeface="Arial"/>
                <a:sym typeface="Arial"/>
              </a:rPr>
              <a:t>AlCl</a:t>
            </a:r>
            <a:r>
              <a:rPr lang="en-US" sz="2400" b="0" i="0" u="none" strike="noStrike" cap="none" baseline="-25000">
                <a:solidFill>
                  <a:schemeClr val="dk1"/>
                </a:solidFill>
                <a:latin typeface="Arial"/>
                <a:ea typeface="Arial"/>
                <a:cs typeface="Arial"/>
                <a:sym typeface="Arial"/>
              </a:rPr>
              <a:t>3</a:t>
            </a:r>
          </a:p>
        </p:txBody>
      </p:sp>
      <p:sp>
        <p:nvSpPr>
          <p:cNvPr id="3048" name="Shape 3048"/>
          <p:cNvSpPr txBox="1"/>
          <p:nvPr/>
        </p:nvSpPr>
        <p:spPr>
          <a:xfrm>
            <a:off x="1279525" y="3925887"/>
            <a:ext cx="56848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100 g	    	  100 g		      ? g</a:t>
            </a:r>
          </a:p>
        </p:txBody>
      </p:sp>
      <p:sp>
        <p:nvSpPr>
          <p:cNvPr id="3049" name="Shape 3049"/>
          <p:cNvSpPr txBox="1"/>
          <p:nvPr/>
        </p:nvSpPr>
        <p:spPr>
          <a:xfrm>
            <a:off x="1127125" y="4992687"/>
            <a:ext cx="68230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  200 g	B.  125 g	C.  667 g	D. 494 g</a:t>
            </a:r>
          </a:p>
        </p:txBody>
      </p:sp>
      <p:sp>
        <p:nvSpPr>
          <p:cNvPr id="3050" name="Shape 3050">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051" name="Shape 3051" descr="Cone"/>
          <p:cNvPicPr preferRelativeResize="0"/>
          <p:nvPr/>
        </p:nvPicPr>
        <p:blipFill rotWithShape="1">
          <a:blip r:embed="rId4">
            <a:alphaModFix/>
          </a:blip>
          <a:srcRect/>
          <a:stretch/>
        </p:blipFill>
        <p:spPr>
          <a:xfrm>
            <a:off x="7672388" y="338137"/>
            <a:ext cx="777875" cy="1073150"/>
          </a:xfrm>
          <a:prstGeom prst="rect">
            <a:avLst/>
          </a:prstGeom>
          <a:noFill/>
          <a:ln>
            <a:noFill/>
          </a:ln>
        </p:spPr>
      </p:pic>
      <p:pic>
        <p:nvPicPr>
          <p:cNvPr id="3052" name="Shape 3052" descr="Cone"/>
          <p:cNvPicPr preferRelativeResize="0"/>
          <p:nvPr/>
        </p:nvPicPr>
        <p:blipFill rotWithShape="1">
          <a:blip r:embed="rId4">
            <a:alphaModFix/>
          </a:blip>
          <a:srcRect/>
          <a:stretch/>
        </p:blipFill>
        <p:spPr>
          <a:xfrm>
            <a:off x="660400" y="344487"/>
            <a:ext cx="777875" cy="1073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6"/>
                                        </p:tgtEl>
                                        <p:attrNameLst>
                                          <p:attrName>style.visibility</p:attrName>
                                        </p:attrNameLst>
                                      </p:cBhvr>
                                      <p:to>
                                        <p:strVal val="visible"/>
                                      </p:to>
                                    </p:set>
                                    <p:animEffect transition="in" filter="fade">
                                      <p:cBhvr>
                                        <p:cTn id="7" dur="1000"/>
                                        <p:tgtEl>
                                          <p:spTgt spid="30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7"/>
                                        </p:tgtEl>
                                        <p:attrNameLst>
                                          <p:attrName>style.visibility</p:attrName>
                                        </p:attrNameLst>
                                      </p:cBhvr>
                                      <p:to>
                                        <p:strVal val="visible"/>
                                      </p:to>
                                    </p:set>
                                    <p:animEffect transition="in" filter="fade">
                                      <p:cBhvr>
                                        <p:cTn id="12" dur="500"/>
                                        <p:tgtEl>
                                          <p:spTgt spid="3047"/>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3048"/>
                                        </p:tgtEl>
                                        <p:attrNameLst>
                                          <p:attrName>style.visibility</p:attrName>
                                        </p:attrNameLst>
                                      </p:cBhvr>
                                      <p:to>
                                        <p:strVal val="visible"/>
                                      </p:to>
                                    </p:set>
                                    <p:anim calcmode="lin" valueType="num">
                                      <p:cBhvr additive="base">
                                        <p:cTn id="17" dur="500"/>
                                        <p:tgtEl>
                                          <p:spTgt spid="3048"/>
                                        </p:tgtEl>
                                        <p:attrNameLst>
                                          <p:attrName>ppt_w</p:attrName>
                                        </p:attrNameLst>
                                      </p:cBhvr>
                                      <p:tavLst>
                                        <p:tav tm="0">
                                          <p:val>
                                            <p:strVal val="0"/>
                                          </p:val>
                                        </p:tav>
                                        <p:tav tm="100000">
                                          <p:val>
                                            <p:strVal val="#ppt_w"/>
                                          </p:val>
                                        </p:tav>
                                      </p:tavLst>
                                    </p:anim>
                                    <p:anim calcmode="lin" valueType="num">
                                      <p:cBhvr additive="base">
                                        <p:cTn id="18" dur="500"/>
                                        <p:tgtEl>
                                          <p:spTgt spid="3048"/>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49"/>
                                        </p:tgtEl>
                                        <p:attrNameLst>
                                          <p:attrName>style.visibility</p:attrName>
                                        </p:attrNameLst>
                                      </p:cBhvr>
                                      <p:to>
                                        <p:strVal val="visible"/>
                                      </p:to>
                                    </p:set>
                                    <p:animEffect transition="in" filter="fade">
                                      <p:cBhvr>
                                        <p:cTn id="23" dur="1000"/>
                                        <p:tgtEl>
                                          <p:spTgt spid="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sp>
        <p:nvSpPr>
          <p:cNvPr id="3058" name="Shape 305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Limiting Reactants</a:t>
            </a:r>
          </a:p>
        </p:txBody>
      </p:sp>
      <p:sp>
        <p:nvSpPr>
          <p:cNvPr id="3059" name="Shape 3059"/>
          <p:cNvSpPr txBox="1"/>
          <p:nvPr/>
        </p:nvSpPr>
        <p:spPr>
          <a:xfrm>
            <a:off x="974725" y="1230312"/>
            <a:ext cx="7539037"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aluminum    +    chlorine gas    →     aluminum chloride</a:t>
            </a:r>
          </a:p>
        </p:txBody>
      </p:sp>
      <p:sp>
        <p:nvSpPr>
          <p:cNvPr id="3060" name="Shape 3060"/>
          <p:cNvSpPr/>
          <p:nvPr/>
        </p:nvSpPr>
        <p:spPr>
          <a:xfrm>
            <a:off x="1101725" y="1666875"/>
            <a:ext cx="6105525"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rgbClr val="FF0000"/>
                </a:solidFill>
                <a:latin typeface="Arial"/>
                <a:ea typeface="Arial"/>
                <a:cs typeface="Arial"/>
                <a:sym typeface="Arial"/>
              </a:rPr>
              <a:t>2 </a:t>
            </a:r>
            <a:r>
              <a:rPr lang="en-US" sz="2400" b="0" i="0" u="none" strike="noStrike" cap="none">
                <a:solidFill>
                  <a:schemeClr val="dk1"/>
                </a:solidFill>
                <a:latin typeface="Arial"/>
                <a:ea typeface="Arial"/>
                <a:cs typeface="Arial"/>
                <a:sym typeface="Arial"/>
              </a:rPr>
              <a:t>Al(s)        +     </a:t>
            </a:r>
            <a:r>
              <a:rPr lang="en-US" sz="2400" b="0" i="0" u="none" strike="noStrike" cap="none">
                <a:solidFill>
                  <a:srgbClr val="FF0000"/>
                </a:solidFill>
                <a:latin typeface="Arial"/>
                <a:ea typeface="Arial"/>
                <a:cs typeface="Arial"/>
                <a:sym typeface="Arial"/>
              </a:rPr>
              <a:t>3 </a:t>
            </a:r>
            <a:r>
              <a:rPr lang="en-US" sz="2400" b="0" i="0" u="none" strike="noStrike" cap="none">
                <a:solidFill>
                  <a:schemeClr val="dk1"/>
                </a:solidFill>
                <a:latin typeface="Arial"/>
                <a:ea typeface="Arial"/>
                <a:cs typeface="Arial"/>
                <a:sym typeface="Arial"/>
              </a:rPr>
              <a:t>Cl</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(g)          →        </a:t>
            </a:r>
            <a:r>
              <a:rPr lang="en-US" sz="2400" b="0" i="0" u="none" strike="noStrike" cap="none">
                <a:solidFill>
                  <a:srgbClr val="FF0000"/>
                </a:solidFill>
                <a:latin typeface="Arial"/>
                <a:ea typeface="Arial"/>
                <a:cs typeface="Arial"/>
                <a:sym typeface="Arial"/>
              </a:rPr>
              <a:t>2 </a:t>
            </a:r>
            <a:r>
              <a:rPr lang="en-US" sz="2400" b="0" i="0" u="none" strike="noStrike" cap="none">
                <a:solidFill>
                  <a:schemeClr val="dk1"/>
                </a:solidFill>
                <a:latin typeface="Arial"/>
                <a:ea typeface="Arial"/>
                <a:cs typeface="Arial"/>
                <a:sym typeface="Arial"/>
              </a:rPr>
              <a:t>AlCl</a:t>
            </a:r>
            <a:r>
              <a:rPr lang="en-US" sz="2400" b="0" i="0" u="none" strike="noStrike" cap="none" baseline="-25000">
                <a:solidFill>
                  <a:schemeClr val="dk1"/>
                </a:solidFill>
                <a:latin typeface="Arial"/>
                <a:ea typeface="Arial"/>
                <a:cs typeface="Arial"/>
                <a:sym typeface="Arial"/>
              </a:rPr>
              <a:t>3</a:t>
            </a:r>
          </a:p>
        </p:txBody>
      </p:sp>
      <p:sp>
        <p:nvSpPr>
          <p:cNvPr id="3061" name="Shape 3061"/>
          <p:cNvSpPr txBox="1"/>
          <p:nvPr/>
        </p:nvSpPr>
        <p:spPr>
          <a:xfrm>
            <a:off x="1279525" y="2087563"/>
            <a:ext cx="56673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100 g	    	  100 g		      x g</a:t>
            </a:r>
          </a:p>
        </p:txBody>
      </p:sp>
      <p:sp>
        <p:nvSpPr>
          <p:cNvPr id="3062" name="Shape 3062">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3063" name="Shape 3063"/>
          <p:cNvGrpSpPr/>
          <p:nvPr/>
        </p:nvGrpSpPr>
        <p:grpSpPr>
          <a:xfrm>
            <a:off x="504825" y="3179762"/>
            <a:ext cx="1219199" cy="481011"/>
            <a:chOff x="186" y="1092"/>
            <a:chExt cx="767" cy="302"/>
          </a:xfrm>
        </p:grpSpPr>
        <p:cxnSp>
          <p:nvCxnSpPr>
            <p:cNvPr id="3064" name="Shape 3064"/>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3065" name="Shape 3065"/>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3066" name="Shape 3066"/>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3067" name="Shape 3067"/>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3068" name="Shape 3068"/>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3069" name="Shape 3069"/>
          <p:cNvSpPr/>
          <p:nvPr/>
        </p:nvSpPr>
        <p:spPr>
          <a:xfrm>
            <a:off x="528637" y="312737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070" name="Shape 3070"/>
          <p:cNvSpPr txBox="1"/>
          <p:nvPr/>
        </p:nvSpPr>
        <p:spPr>
          <a:xfrm>
            <a:off x="369887" y="3684587"/>
            <a:ext cx="3428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a:t>
            </a:r>
          </a:p>
        </p:txBody>
      </p:sp>
      <p:sp>
        <p:nvSpPr>
          <p:cNvPr id="3071" name="Shape 3071"/>
          <p:cNvSpPr txBox="1"/>
          <p:nvPr/>
        </p:nvSpPr>
        <p:spPr>
          <a:xfrm>
            <a:off x="1296987" y="3684587"/>
            <a:ext cx="5746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AlCl</a:t>
            </a:r>
            <a:r>
              <a:rPr lang="en-US" sz="1400" b="0" i="0" u="none" strike="noStrike" cap="none" baseline="-25000">
                <a:solidFill>
                  <a:schemeClr val="dk1"/>
                </a:solidFill>
                <a:latin typeface="Arial"/>
                <a:ea typeface="Arial"/>
                <a:cs typeface="Arial"/>
                <a:sym typeface="Arial"/>
              </a:rPr>
              <a:t>3</a:t>
            </a:r>
          </a:p>
        </p:txBody>
      </p:sp>
      <p:cxnSp>
        <p:nvCxnSpPr>
          <p:cNvPr id="3072" name="Shape 3072"/>
          <p:cNvCxnSpPr/>
          <p:nvPr/>
        </p:nvCxnSpPr>
        <p:spPr>
          <a:xfrm>
            <a:off x="838200" y="3413125"/>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3073" name="Shape 3073"/>
          <p:cNvCxnSpPr/>
          <p:nvPr/>
        </p:nvCxnSpPr>
        <p:spPr>
          <a:xfrm rot="10800000" flipH="1">
            <a:off x="1363662" y="3179763"/>
            <a:ext cx="260350" cy="233361"/>
          </a:xfrm>
          <a:prstGeom prst="straightConnector1">
            <a:avLst/>
          </a:prstGeom>
          <a:noFill/>
          <a:ln w="31750" cap="flat" cmpd="sng">
            <a:solidFill>
              <a:srgbClr val="800000"/>
            </a:solidFill>
            <a:prstDash val="solid"/>
            <a:round/>
            <a:headEnd type="none" w="med" len="med"/>
            <a:tailEnd type="none" w="med" len="med"/>
          </a:ln>
        </p:spPr>
      </p:cxnSp>
      <p:grpSp>
        <p:nvGrpSpPr>
          <p:cNvPr id="3074" name="Shape 3074"/>
          <p:cNvGrpSpPr/>
          <p:nvPr/>
        </p:nvGrpSpPr>
        <p:grpSpPr>
          <a:xfrm>
            <a:off x="1592263" y="3124200"/>
            <a:ext cx="88900" cy="88900"/>
            <a:chOff x="925" y="1217"/>
            <a:chExt cx="56" cy="56"/>
          </a:xfrm>
        </p:grpSpPr>
        <p:sp>
          <p:nvSpPr>
            <p:cNvPr id="3075" name="Shape 3075"/>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076" name="Shape 3076"/>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3077" name="Shape 3077"/>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3078" name="Shape 3078"/>
          <p:cNvSpPr txBox="1"/>
          <p:nvPr/>
        </p:nvSpPr>
        <p:spPr>
          <a:xfrm>
            <a:off x="1749425" y="3276600"/>
            <a:ext cx="19383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AlCl</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 = 100 g Al</a:t>
            </a:r>
          </a:p>
        </p:txBody>
      </p:sp>
      <p:sp>
        <p:nvSpPr>
          <p:cNvPr id="3079" name="Shape 3079"/>
          <p:cNvSpPr txBox="1"/>
          <p:nvPr/>
        </p:nvSpPr>
        <p:spPr>
          <a:xfrm>
            <a:off x="3789362" y="3414712"/>
            <a:ext cx="8159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27 g Al</a:t>
            </a:r>
          </a:p>
        </p:txBody>
      </p:sp>
      <p:sp>
        <p:nvSpPr>
          <p:cNvPr id="3080" name="Shape 3080"/>
          <p:cNvSpPr txBox="1"/>
          <p:nvPr/>
        </p:nvSpPr>
        <p:spPr>
          <a:xfrm>
            <a:off x="7278688" y="3287712"/>
            <a:ext cx="13731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494 g AlCl</a:t>
            </a:r>
            <a:r>
              <a:rPr lang="en-US" sz="1600" b="0" i="0" u="none" strike="noStrike" cap="none" baseline="-25000">
                <a:solidFill>
                  <a:schemeClr val="dk1"/>
                </a:solidFill>
                <a:latin typeface="Arial"/>
                <a:ea typeface="Arial"/>
                <a:cs typeface="Arial"/>
                <a:sym typeface="Arial"/>
              </a:rPr>
              <a:t>3</a:t>
            </a:r>
          </a:p>
        </p:txBody>
      </p:sp>
      <p:sp>
        <p:nvSpPr>
          <p:cNvPr id="3081" name="Shape 3081"/>
          <p:cNvSpPr/>
          <p:nvPr/>
        </p:nvSpPr>
        <p:spPr>
          <a:xfrm>
            <a:off x="3717925" y="3149600"/>
            <a:ext cx="9175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a:t>
            </a:r>
          </a:p>
        </p:txBody>
      </p:sp>
      <p:sp>
        <p:nvSpPr>
          <p:cNvPr id="3082" name="Shape 3082"/>
          <p:cNvSpPr/>
          <p:nvPr/>
        </p:nvSpPr>
        <p:spPr>
          <a:xfrm>
            <a:off x="4699000" y="3143250"/>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AlCl</a:t>
            </a:r>
            <a:r>
              <a:rPr lang="en-US" sz="1600" b="0" i="0" u="none" strike="noStrike" cap="none" baseline="-25000">
                <a:solidFill>
                  <a:schemeClr val="dk1"/>
                </a:solidFill>
                <a:latin typeface="Arial"/>
                <a:ea typeface="Arial"/>
                <a:cs typeface="Arial"/>
                <a:sym typeface="Arial"/>
              </a:rPr>
              <a:t>3</a:t>
            </a:r>
          </a:p>
        </p:txBody>
      </p:sp>
      <p:grpSp>
        <p:nvGrpSpPr>
          <p:cNvPr id="3083" name="Shape 3083"/>
          <p:cNvGrpSpPr/>
          <p:nvPr/>
        </p:nvGrpSpPr>
        <p:grpSpPr>
          <a:xfrm>
            <a:off x="3757613" y="3187700"/>
            <a:ext cx="879475" cy="542925"/>
            <a:chOff x="2353" y="2935"/>
            <a:chExt cx="1505" cy="342"/>
          </a:xfrm>
        </p:grpSpPr>
        <p:sp>
          <p:nvSpPr>
            <p:cNvPr id="3084" name="Shape 3084"/>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085" name="Shape 3085"/>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3086" name="Shape 3086"/>
          <p:cNvSpPr/>
          <p:nvPr/>
        </p:nvSpPr>
        <p:spPr>
          <a:xfrm>
            <a:off x="4778375" y="3413125"/>
            <a:ext cx="9175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Al</a:t>
            </a:r>
          </a:p>
        </p:txBody>
      </p:sp>
      <p:cxnSp>
        <p:nvCxnSpPr>
          <p:cNvPr id="3087" name="Shape 3087"/>
          <p:cNvCxnSpPr/>
          <p:nvPr/>
        </p:nvCxnSpPr>
        <p:spPr>
          <a:xfrm rot="10800000" flipH="1">
            <a:off x="3248025" y="3411538"/>
            <a:ext cx="423863" cy="96836"/>
          </a:xfrm>
          <a:prstGeom prst="straightConnector1">
            <a:avLst/>
          </a:prstGeom>
          <a:noFill/>
          <a:ln w="9525" cap="flat" cmpd="sng">
            <a:solidFill>
              <a:srgbClr val="FF0000"/>
            </a:solidFill>
            <a:prstDash val="solid"/>
            <a:round/>
            <a:headEnd type="none" w="med" len="med"/>
            <a:tailEnd type="none" w="med" len="med"/>
          </a:ln>
        </p:spPr>
      </p:cxnSp>
      <p:cxnSp>
        <p:nvCxnSpPr>
          <p:cNvPr id="3088" name="Shape 3088"/>
          <p:cNvCxnSpPr/>
          <p:nvPr/>
        </p:nvCxnSpPr>
        <p:spPr>
          <a:xfrm rot="10800000" flipH="1">
            <a:off x="4154487" y="3548062"/>
            <a:ext cx="412749" cy="98425"/>
          </a:xfrm>
          <a:prstGeom prst="straightConnector1">
            <a:avLst/>
          </a:prstGeom>
          <a:noFill/>
          <a:ln w="9525" cap="flat" cmpd="sng">
            <a:solidFill>
              <a:srgbClr val="FF0000"/>
            </a:solidFill>
            <a:prstDash val="solid"/>
            <a:round/>
            <a:headEnd type="none" w="med" len="med"/>
            <a:tailEnd type="none" w="med" len="med"/>
          </a:ln>
        </p:spPr>
      </p:cxnSp>
      <p:grpSp>
        <p:nvGrpSpPr>
          <p:cNvPr id="3089" name="Shape 3089"/>
          <p:cNvGrpSpPr/>
          <p:nvPr/>
        </p:nvGrpSpPr>
        <p:grpSpPr>
          <a:xfrm>
            <a:off x="4697412" y="3181349"/>
            <a:ext cx="1171574" cy="542925"/>
            <a:chOff x="3884" y="2930"/>
            <a:chExt cx="542" cy="342"/>
          </a:xfrm>
        </p:grpSpPr>
        <p:sp>
          <p:nvSpPr>
            <p:cNvPr id="3090" name="Shape 3090"/>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091" name="Shape 3091"/>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3092" name="Shape 3092"/>
          <p:cNvCxnSpPr/>
          <p:nvPr/>
        </p:nvCxnSpPr>
        <p:spPr>
          <a:xfrm rot="10800000" flipH="1">
            <a:off x="3960812" y="3287712"/>
            <a:ext cx="617537" cy="92074"/>
          </a:xfrm>
          <a:prstGeom prst="straightConnector1">
            <a:avLst/>
          </a:prstGeom>
          <a:noFill/>
          <a:ln w="9525" cap="flat" cmpd="sng">
            <a:solidFill>
              <a:srgbClr val="FF0000"/>
            </a:solidFill>
            <a:prstDash val="solid"/>
            <a:round/>
            <a:headEnd type="none" w="med" len="med"/>
            <a:tailEnd type="none" w="med" len="med"/>
          </a:ln>
        </p:spPr>
      </p:cxnSp>
      <p:cxnSp>
        <p:nvCxnSpPr>
          <p:cNvPr id="3093" name="Shape 3093"/>
          <p:cNvCxnSpPr/>
          <p:nvPr/>
        </p:nvCxnSpPr>
        <p:spPr>
          <a:xfrm rot="10800000" flipH="1">
            <a:off x="5045075" y="3554412"/>
            <a:ext cx="600075" cy="95250"/>
          </a:xfrm>
          <a:prstGeom prst="straightConnector1">
            <a:avLst/>
          </a:prstGeom>
          <a:noFill/>
          <a:ln w="9525" cap="flat" cmpd="sng">
            <a:solidFill>
              <a:srgbClr val="FF0000"/>
            </a:solidFill>
            <a:prstDash val="solid"/>
            <a:round/>
            <a:headEnd type="none" w="med" len="med"/>
            <a:tailEnd type="none" w="med" len="med"/>
          </a:ln>
        </p:spPr>
      </p:cxnSp>
      <p:cxnSp>
        <p:nvCxnSpPr>
          <p:cNvPr id="3094" name="Shape 3094"/>
          <p:cNvCxnSpPr/>
          <p:nvPr/>
        </p:nvCxnSpPr>
        <p:spPr>
          <a:xfrm>
            <a:off x="581025" y="3201988"/>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3095" name="Shape 3095"/>
          <p:cNvSpPr/>
          <p:nvPr/>
        </p:nvSpPr>
        <p:spPr>
          <a:xfrm>
            <a:off x="5868987" y="3143250"/>
            <a:ext cx="13668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133.5 g AlCl</a:t>
            </a:r>
            <a:r>
              <a:rPr lang="en-US" sz="1600" b="0" i="0" u="none" strike="noStrike" cap="none" baseline="-25000">
                <a:solidFill>
                  <a:schemeClr val="dk1"/>
                </a:solidFill>
                <a:latin typeface="Arial"/>
                <a:ea typeface="Arial"/>
                <a:cs typeface="Arial"/>
                <a:sym typeface="Arial"/>
              </a:rPr>
              <a:t>3</a:t>
            </a:r>
          </a:p>
        </p:txBody>
      </p:sp>
      <p:sp>
        <p:nvSpPr>
          <p:cNvPr id="3096" name="Shape 3096"/>
          <p:cNvSpPr/>
          <p:nvPr/>
        </p:nvSpPr>
        <p:spPr>
          <a:xfrm>
            <a:off x="5940425" y="3413125"/>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AlCl</a:t>
            </a:r>
            <a:r>
              <a:rPr lang="en-US" sz="1600" b="0" i="0" u="none" strike="noStrike" cap="none" baseline="-25000">
                <a:solidFill>
                  <a:schemeClr val="dk1"/>
                </a:solidFill>
                <a:latin typeface="Arial"/>
                <a:ea typeface="Arial"/>
                <a:cs typeface="Arial"/>
                <a:sym typeface="Arial"/>
              </a:rPr>
              <a:t>3</a:t>
            </a:r>
          </a:p>
        </p:txBody>
      </p:sp>
      <p:grpSp>
        <p:nvGrpSpPr>
          <p:cNvPr id="3097" name="Shape 3097"/>
          <p:cNvGrpSpPr/>
          <p:nvPr/>
        </p:nvGrpSpPr>
        <p:grpSpPr>
          <a:xfrm>
            <a:off x="5897562" y="3181349"/>
            <a:ext cx="1338262" cy="542925"/>
            <a:chOff x="3884" y="2930"/>
            <a:chExt cx="542" cy="342"/>
          </a:xfrm>
        </p:grpSpPr>
        <p:sp>
          <p:nvSpPr>
            <p:cNvPr id="3098" name="Shape 3098"/>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099" name="Shape 3099"/>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3100" name="Shape 3100"/>
          <p:cNvCxnSpPr/>
          <p:nvPr/>
        </p:nvCxnSpPr>
        <p:spPr>
          <a:xfrm rot="10800000" flipH="1">
            <a:off x="4970462" y="3236912"/>
            <a:ext cx="827086" cy="139699"/>
          </a:xfrm>
          <a:prstGeom prst="straightConnector1">
            <a:avLst/>
          </a:prstGeom>
          <a:noFill/>
          <a:ln w="9525" cap="flat" cmpd="sng">
            <a:solidFill>
              <a:srgbClr val="FF0000"/>
            </a:solidFill>
            <a:prstDash val="solid"/>
            <a:round/>
            <a:headEnd type="none" w="med" len="med"/>
            <a:tailEnd type="none" w="med" len="med"/>
          </a:ln>
        </p:spPr>
      </p:cxnSp>
      <p:cxnSp>
        <p:nvCxnSpPr>
          <p:cNvPr id="3101" name="Shape 3101"/>
          <p:cNvCxnSpPr/>
          <p:nvPr/>
        </p:nvCxnSpPr>
        <p:spPr>
          <a:xfrm rot="10800000" flipH="1">
            <a:off x="6205537" y="3517899"/>
            <a:ext cx="841374" cy="130175"/>
          </a:xfrm>
          <a:prstGeom prst="straightConnector1">
            <a:avLst/>
          </a:prstGeom>
          <a:noFill/>
          <a:ln w="9525" cap="flat" cmpd="sng">
            <a:solidFill>
              <a:srgbClr val="FF0000"/>
            </a:solidFill>
            <a:prstDash val="solid"/>
            <a:round/>
            <a:headEnd type="none" w="med" len="med"/>
            <a:tailEnd type="none" w="med" len="med"/>
          </a:ln>
        </p:spPr>
      </p:cxnSp>
      <p:sp>
        <p:nvSpPr>
          <p:cNvPr id="3102" name="Shape 3102"/>
          <p:cNvSpPr txBox="1"/>
          <p:nvPr/>
        </p:nvSpPr>
        <p:spPr>
          <a:xfrm>
            <a:off x="1109662" y="2670175"/>
            <a:ext cx="578008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How much product would be made if we begin with 100 g of aluminum?</a:t>
            </a:r>
          </a:p>
        </p:txBody>
      </p:sp>
      <p:grpSp>
        <p:nvGrpSpPr>
          <p:cNvPr id="3103" name="Shape 3103"/>
          <p:cNvGrpSpPr/>
          <p:nvPr/>
        </p:nvGrpSpPr>
        <p:grpSpPr>
          <a:xfrm>
            <a:off x="504825" y="4732337"/>
            <a:ext cx="1219199" cy="481011"/>
            <a:chOff x="186" y="1092"/>
            <a:chExt cx="767" cy="302"/>
          </a:xfrm>
        </p:grpSpPr>
        <p:cxnSp>
          <p:nvCxnSpPr>
            <p:cNvPr id="3104" name="Shape 3104"/>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3105" name="Shape 3105"/>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3106" name="Shape 3106"/>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3107" name="Shape 3107"/>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3108" name="Shape 3108"/>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3109" name="Shape 3109"/>
          <p:cNvSpPr/>
          <p:nvPr/>
        </p:nvSpPr>
        <p:spPr>
          <a:xfrm>
            <a:off x="528637" y="4679950"/>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10" name="Shape 3110"/>
          <p:cNvSpPr txBox="1"/>
          <p:nvPr/>
        </p:nvSpPr>
        <p:spPr>
          <a:xfrm>
            <a:off x="369887" y="5237162"/>
            <a:ext cx="415925"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Cl</a:t>
            </a:r>
            <a:r>
              <a:rPr lang="en-US" sz="1400" b="0" i="0" u="none" strike="noStrike" cap="none" baseline="-25000">
                <a:solidFill>
                  <a:schemeClr val="dk1"/>
                </a:solidFill>
                <a:latin typeface="Arial"/>
                <a:ea typeface="Arial"/>
                <a:cs typeface="Arial"/>
                <a:sym typeface="Arial"/>
              </a:rPr>
              <a:t>2</a:t>
            </a:r>
          </a:p>
        </p:txBody>
      </p:sp>
      <p:sp>
        <p:nvSpPr>
          <p:cNvPr id="3111" name="Shape 3111"/>
          <p:cNvSpPr txBox="1"/>
          <p:nvPr/>
        </p:nvSpPr>
        <p:spPr>
          <a:xfrm>
            <a:off x="1296987" y="5237162"/>
            <a:ext cx="5746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AlCl</a:t>
            </a:r>
            <a:r>
              <a:rPr lang="en-US" sz="1400" b="0" i="0" u="none" strike="noStrike" cap="none" baseline="-25000">
                <a:solidFill>
                  <a:schemeClr val="dk1"/>
                </a:solidFill>
                <a:latin typeface="Arial"/>
                <a:ea typeface="Arial"/>
                <a:cs typeface="Arial"/>
                <a:sym typeface="Arial"/>
              </a:rPr>
              <a:t>3</a:t>
            </a:r>
          </a:p>
        </p:txBody>
      </p:sp>
      <p:cxnSp>
        <p:nvCxnSpPr>
          <p:cNvPr id="3112" name="Shape 3112"/>
          <p:cNvCxnSpPr/>
          <p:nvPr/>
        </p:nvCxnSpPr>
        <p:spPr>
          <a:xfrm>
            <a:off x="838200" y="4965700"/>
            <a:ext cx="534988" cy="0"/>
          </a:xfrm>
          <a:prstGeom prst="straightConnector1">
            <a:avLst/>
          </a:prstGeom>
          <a:noFill/>
          <a:ln w="31750" cap="flat" cmpd="sng">
            <a:solidFill>
              <a:srgbClr val="800000"/>
            </a:solidFill>
            <a:prstDash val="solid"/>
            <a:round/>
            <a:headEnd type="none" w="med" len="med"/>
            <a:tailEnd type="none" w="med" len="med"/>
          </a:ln>
        </p:spPr>
      </p:cxnSp>
      <p:cxnSp>
        <p:nvCxnSpPr>
          <p:cNvPr id="3113" name="Shape 3113"/>
          <p:cNvCxnSpPr/>
          <p:nvPr/>
        </p:nvCxnSpPr>
        <p:spPr>
          <a:xfrm rot="10800000" flipH="1">
            <a:off x="1363662" y="4732338"/>
            <a:ext cx="260350" cy="233361"/>
          </a:xfrm>
          <a:prstGeom prst="straightConnector1">
            <a:avLst/>
          </a:prstGeom>
          <a:noFill/>
          <a:ln w="31750" cap="flat" cmpd="sng">
            <a:solidFill>
              <a:srgbClr val="800000"/>
            </a:solidFill>
            <a:prstDash val="solid"/>
            <a:round/>
            <a:headEnd type="none" w="med" len="med"/>
            <a:tailEnd type="none" w="med" len="med"/>
          </a:ln>
        </p:spPr>
      </p:cxnSp>
      <p:grpSp>
        <p:nvGrpSpPr>
          <p:cNvPr id="3114" name="Shape 3114"/>
          <p:cNvGrpSpPr/>
          <p:nvPr/>
        </p:nvGrpSpPr>
        <p:grpSpPr>
          <a:xfrm>
            <a:off x="1592263" y="4676775"/>
            <a:ext cx="88900" cy="88900"/>
            <a:chOff x="925" y="1217"/>
            <a:chExt cx="56" cy="56"/>
          </a:xfrm>
        </p:grpSpPr>
        <p:sp>
          <p:nvSpPr>
            <p:cNvPr id="3115" name="Shape 3115"/>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116" name="Shape 3116"/>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3117" name="Shape 3117"/>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3118" name="Shape 3118"/>
          <p:cNvSpPr txBox="1"/>
          <p:nvPr/>
        </p:nvSpPr>
        <p:spPr>
          <a:xfrm>
            <a:off x="1749425" y="4829175"/>
            <a:ext cx="20272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g AlCl</a:t>
            </a:r>
            <a:r>
              <a:rPr lang="en-US" sz="1600" b="0" i="0" u="none" strike="noStrike" cap="none" baseline="-25000">
                <a:solidFill>
                  <a:schemeClr val="dk1"/>
                </a:solidFill>
                <a:latin typeface="Arial"/>
                <a:ea typeface="Arial"/>
                <a:cs typeface="Arial"/>
                <a:sym typeface="Arial"/>
              </a:rPr>
              <a:t>3</a:t>
            </a:r>
            <a:r>
              <a:rPr lang="en-US" sz="1600" b="0" i="0" u="none" strike="noStrike" cap="none">
                <a:solidFill>
                  <a:schemeClr val="dk1"/>
                </a:solidFill>
                <a:latin typeface="Arial"/>
                <a:ea typeface="Arial"/>
                <a:cs typeface="Arial"/>
                <a:sym typeface="Arial"/>
              </a:rPr>
              <a:t> = 100 g Cl</a:t>
            </a:r>
            <a:r>
              <a:rPr lang="en-US" sz="1600" b="0" i="0" u="none" strike="noStrike" cap="none" baseline="-25000">
                <a:solidFill>
                  <a:schemeClr val="dk1"/>
                </a:solidFill>
                <a:latin typeface="Arial"/>
                <a:ea typeface="Arial"/>
                <a:cs typeface="Arial"/>
                <a:sym typeface="Arial"/>
              </a:rPr>
              <a:t>2</a:t>
            </a:r>
          </a:p>
        </p:txBody>
      </p:sp>
      <p:sp>
        <p:nvSpPr>
          <p:cNvPr id="3119" name="Shape 3119"/>
          <p:cNvSpPr txBox="1"/>
          <p:nvPr/>
        </p:nvSpPr>
        <p:spPr>
          <a:xfrm>
            <a:off x="3821112" y="4967287"/>
            <a:ext cx="9048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71 g Cl</a:t>
            </a:r>
            <a:r>
              <a:rPr lang="en-US" sz="1600" b="0" i="0" u="none" strike="noStrike" cap="none" baseline="-25000">
                <a:solidFill>
                  <a:schemeClr val="dk1"/>
                </a:solidFill>
                <a:latin typeface="Arial"/>
                <a:ea typeface="Arial"/>
                <a:cs typeface="Arial"/>
                <a:sym typeface="Arial"/>
              </a:rPr>
              <a:t>2</a:t>
            </a:r>
          </a:p>
        </p:txBody>
      </p:sp>
      <p:sp>
        <p:nvSpPr>
          <p:cNvPr id="3120" name="Shape 3120"/>
          <p:cNvSpPr txBox="1"/>
          <p:nvPr/>
        </p:nvSpPr>
        <p:spPr>
          <a:xfrm>
            <a:off x="7380288" y="4840287"/>
            <a:ext cx="13731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125 g AlCl</a:t>
            </a:r>
            <a:r>
              <a:rPr lang="en-US" sz="1600" b="0" i="0" u="none" strike="noStrike" cap="none" baseline="-25000">
                <a:solidFill>
                  <a:schemeClr val="dk1"/>
                </a:solidFill>
                <a:latin typeface="Arial"/>
                <a:ea typeface="Arial"/>
                <a:cs typeface="Arial"/>
                <a:sym typeface="Arial"/>
              </a:rPr>
              <a:t>3</a:t>
            </a:r>
          </a:p>
        </p:txBody>
      </p:sp>
      <p:sp>
        <p:nvSpPr>
          <p:cNvPr id="3121" name="Shape 3121"/>
          <p:cNvSpPr/>
          <p:nvPr/>
        </p:nvSpPr>
        <p:spPr>
          <a:xfrm>
            <a:off x="3749675" y="4702175"/>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Cl</a:t>
            </a:r>
            <a:r>
              <a:rPr lang="en-US" sz="1600" b="0" i="0" u="none" strike="noStrike" cap="none" baseline="-25000">
                <a:solidFill>
                  <a:schemeClr val="dk1"/>
                </a:solidFill>
                <a:latin typeface="Arial"/>
                <a:ea typeface="Arial"/>
                <a:cs typeface="Arial"/>
                <a:sym typeface="Arial"/>
              </a:rPr>
              <a:t>2</a:t>
            </a:r>
          </a:p>
        </p:txBody>
      </p:sp>
      <p:sp>
        <p:nvSpPr>
          <p:cNvPr id="3122" name="Shape 3122"/>
          <p:cNvSpPr/>
          <p:nvPr/>
        </p:nvSpPr>
        <p:spPr>
          <a:xfrm>
            <a:off x="4800600" y="4695825"/>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AlCl</a:t>
            </a:r>
            <a:r>
              <a:rPr lang="en-US" sz="1600" b="0" i="0" u="none" strike="noStrike" cap="none" baseline="-25000">
                <a:solidFill>
                  <a:schemeClr val="dk1"/>
                </a:solidFill>
                <a:latin typeface="Arial"/>
                <a:ea typeface="Arial"/>
                <a:cs typeface="Arial"/>
                <a:sym typeface="Arial"/>
              </a:rPr>
              <a:t>3</a:t>
            </a:r>
          </a:p>
        </p:txBody>
      </p:sp>
      <p:grpSp>
        <p:nvGrpSpPr>
          <p:cNvPr id="3123" name="Shape 3123"/>
          <p:cNvGrpSpPr/>
          <p:nvPr/>
        </p:nvGrpSpPr>
        <p:grpSpPr>
          <a:xfrm>
            <a:off x="3789363" y="4740275"/>
            <a:ext cx="974725" cy="542925"/>
            <a:chOff x="2353" y="2935"/>
            <a:chExt cx="1505" cy="342"/>
          </a:xfrm>
        </p:grpSpPr>
        <p:sp>
          <p:nvSpPr>
            <p:cNvPr id="3124" name="Shape 3124"/>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125" name="Shape 3125"/>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3126" name="Shape 3126"/>
          <p:cNvSpPr/>
          <p:nvPr/>
        </p:nvSpPr>
        <p:spPr>
          <a:xfrm>
            <a:off x="4879975" y="4965700"/>
            <a:ext cx="10064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Cl</a:t>
            </a:r>
            <a:r>
              <a:rPr lang="en-US" sz="1600" b="0" i="0" u="none" strike="noStrike" cap="none" baseline="-25000">
                <a:solidFill>
                  <a:schemeClr val="dk1"/>
                </a:solidFill>
                <a:latin typeface="Arial"/>
                <a:ea typeface="Arial"/>
                <a:cs typeface="Arial"/>
                <a:sym typeface="Arial"/>
              </a:rPr>
              <a:t>2</a:t>
            </a:r>
          </a:p>
        </p:txBody>
      </p:sp>
      <p:cxnSp>
        <p:nvCxnSpPr>
          <p:cNvPr id="3127" name="Shape 3127"/>
          <p:cNvCxnSpPr/>
          <p:nvPr/>
        </p:nvCxnSpPr>
        <p:spPr>
          <a:xfrm rot="10800000" flipH="1">
            <a:off x="3248025" y="4951412"/>
            <a:ext cx="465138" cy="109537"/>
          </a:xfrm>
          <a:prstGeom prst="straightConnector1">
            <a:avLst/>
          </a:prstGeom>
          <a:noFill/>
          <a:ln w="9525" cap="flat" cmpd="sng">
            <a:solidFill>
              <a:srgbClr val="FF0000"/>
            </a:solidFill>
            <a:prstDash val="solid"/>
            <a:round/>
            <a:headEnd type="none" w="med" len="med"/>
            <a:tailEnd type="none" w="med" len="med"/>
          </a:ln>
        </p:spPr>
      </p:cxnSp>
      <p:cxnSp>
        <p:nvCxnSpPr>
          <p:cNvPr id="3128" name="Shape 3128"/>
          <p:cNvCxnSpPr/>
          <p:nvPr/>
        </p:nvCxnSpPr>
        <p:spPr>
          <a:xfrm rot="10800000" flipH="1">
            <a:off x="4186237" y="5091112"/>
            <a:ext cx="469899" cy="107949"/>
          </a:xfrm>
          <a:prstGeom prst="straightConnector1">
            <a:avLst/>
          </a:prstGeom>
          <a:noFill/>
          <a:ln w="9525" cap="flat" cmpd="sng">
            <a:solidFill>
              <a:srgbClr val="FF0000"/>
            </a:solidFill>
            <a:prstDash val="solid"/>
            <a:round/>
            <a:headEnd type="none" w="med" len="med"/>
            <a:tailEnd type="none" w="med" len="med"/>
          </a:ln>
        </p:spPr>
      </p:cxnSp>
      <p:grpSp>
        <p:nvGrpSpPr>
          <p:cNvPr id="3129" name="Shape 3129"/>
          <p:cNvGrpSpPr/>
          <p:nvPr/>
        </p:nvGrpSpPr>
        <p:grpSpPr>
          <a:xfrm>
            <a:off x="4799012" y="4733924"/>
            <a:ext cx="1171574" cy="542925"/>
            <a:chOff x="3884" y="2930"/>
            <a:chExt cx="542" cy="342"/>
          </a:xfrm>
        </p:grpSpPr>
        <p:sp>
          <p:nvSpPr>
            <p:cNvPr id="3130" name="Shape 3130"/>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131" name="Shape 3131"/>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3132" name="Shape 3132"/>
          <p:cNvCxnSpPr/>
          <p:nvPr/>
        </p:nvCxnSpPr>
        <p:spPr>
          <a:xfrm rot="10800000" flipH="1">
            <a:off x="3992562" y="4843462"/>
            <a:ext cx="715962" cy="88900"/>
          </a:xfrm>
          <a:prstGeom prst="straightConnector1">
            <a:avLst/>
          </a:prstGeom>
          <a:noFill/>
          <a:ln w="9525" cap="flat" cmpd="sng">
            <a:solidFill>
              <a:srgbClr val="FF0000"/>
            </a:solidFill>
            <a:prstDash val="solid"/>
            <a:round/>
            <a:headEnd type="none" w="med" len="med"/>
            <a:tailEnd type="none" w="med" len="med"/>
          </a:ln>
        </p:spPr>
      </p:cxnSp>
      <p:cxnSp>
        <p:nvCxnSpPr>
          <p:cNvPr id="3133" name="Shape 3133"/>
          <p:cNvCxnSpPr/>
          <p:nvPr/>
        </p:nvCxnSpPr>
        <p:spPr>
          <a:xfrm rot="10800000" flipH="1">
            <a:off x="5146675" y="5100637"/>
            <a:ext cx="708024" cy="101599"/>
          </a:xfrm>
          <a:prstGeom prst="straightConnector1">
            <a:avLst/>
          </a:prstGeom>
          <a:noFill/>
          <a:ln w="9525" cap="flat" cmpd="sng">
            <a:solidFill>
              <a:srgbClr val="FF0000"/>
            </a:solidFill>
            <a:prstDash val="solid"/>
            <a:round/>
            <a:headEnd type="none" w="med" len="med"/>
            <a:tailEnd type="none" w="med" len="med"/>
          </a:ln>
        </p:spPr>
      </p:cxnSp>
      <p:cxnSp>
        <p:nvCxnSpPr>
          <p:cNvPr id="3134" name="Shape 3134"/>
          <p:cNvCxnSpPr/>
          <p:nvPr/>
        </p:nvCxnSpPr>
        <p:spPr>
          <a:xfrm>
            <a:off x="581025" y="4754562"/>
            <a:ext cx="258763" cy="219075"/>
          </a:xfrm>
          <a:prstGeom prst="straightConnector1">
            <a:avLst/>
          </a:prstGeom>
          <a:noFill/>
          <a:ln w="31750" cap="flat" cmpd="sng">
            <a:solidFill>
              <a:srgbClr val="800000"/>
            </a:solidFill>
            <a:prstDash val="solid"/>
            <a:round/>
            <a:headEnd type="none" w="med" len="med"/>
            <a:tailEnd type="none" w="med" len="med"/>
          </a:ln>
        </p:spPr>
      </p:cxnSp>
      <p:sp>
        <p:nvSpPr>
          <p:cNvPr id="3135" name="Shape 3135"/>
          <p:cNvSpPr/>
          <p:nvPr/>
        </p:nvSpPr>
        <p:spPr>
          <a:xfrm>
            <a:off x="5970587" y="4695825"/>
            <a:ext cx="1366836"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133.5 g AlCl</a:t>
            </a:r>
            <a:r>
              <a:rPr lang="en-US" sz="1600" b="0" i="0" u="none" strike="noStrike" cap="none" baseline="-25000">
                <a:solidFill>
                  <a:schemeClr val="dk1"/>
                </a:solidFill>
                <a:latin typeface="Arial"/>
                <a:ea typeface="Arial"/>
                <a:cs typeface="Arial"/>
                <a:sym typeface="Arial"/>
              </a:rPr>
              <a:t>3</a:t>
            </a:r>
          </a:p>
        </p:txBody>
      </p:sp>
      <p:sp>
        <p:nvSpPr>
          <p:cNvPr id="3136" name="Shape 3136"/>
          <p:cNvSpPr/>
          <p:nvPr/>
        </p:nvSpPr>
        <p:spPr>
          <a:xfrm>
            <a:off x="6038850" y="4965700"/>
            <a:ext cx="11858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AlCl</a:t>
            </a:r>
            <a:r>
              <a:rPr lang="en-US" sz="1600" b="0" i="0" u="none" strike="noStrike" cap="none" baseline="-25000">
                <a:solidFill>
                  <a:schemeClr val="dk1"/>
                </a:solidFill>
                <a:latin typeface="Arial"/>
                <a:ea typeface="Arial"/>
                <a:cs typeface="Arial"/>
                <a:sym typeface="Arial"/>
              </a:rPr>
              <a:t>3</a:t>
            </a:r>
          </a:p>
        </p:txBody>
      </p:sp>
      <p:grpSp>
        <p:nvGrpSpPr>
          <p:cNvPr id="3137" name="Shape 3137"/>
          <p:cNvGrpSpPr/>
          <p:nvPr/>
        </p:nvGrpSpPr>
        <p:grpSpPr>
          <a:xfrm>
            <a:off x="5999162" y="4733924"/>
            <a:ext cx="1338262" cy="542925"/>
            <a:chOff x="3884" y="2930"/>
            <a:chExt cx="542" cy="342"/>
          </a:xfrm>
        </p:grpSpPr>
        <p:sp>
          <p:nvSpPr>
            <p:cNvPr id="3138" name="Shape 3138"/>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139" name="Shape 3139"/>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3140" name="Shape 3140"/>
          <p:cNvCxnSpPr/>
          <p:nvPr/>
        </p:nvCxnSpPr>
        <p:spPr>
          <a:xfrm rot="10800000" flipH="1">
            <a:off x="5072062" y="4789487"/>
            <a:ext cx="827086" cy="139699"/>
          </a:xfrm>
          <a:prstGeom prst="straightConnector1">
            <a:avLst/>
          </a:prstGeom>
          <a:noFill/>
          <a:ln w="9525" cap="flat" cmpd="sng">
            <a:solidFill>
              <a:srgbClr val="FF0000"/>
            </a:solidFill>
            <a:prstDash val="solid"/>
            <a:round/>
            <a:headEnd type="none" w="med" len="med"/>
            <a:tailEnd type="none" w="med" len="med"/>
          </a:ln>
        </p:spPr>
      </p:cxnSp>
      <p:cxnSp>
        <p:nvCxnSpPr>
          <p:cNvPr id="3141" name="Shape 3141"/>
          <p:cNvCxnSpPr/>
          <p:nvPr/>
        </p:nvCxnSpPr>
        <p:spPr>
          <a:xfrm rot="10800000" flipH="1">
            <a:off x="6303962" y="5070474"/>
            <a:ext cx="841374" cy="130175"/>
          </a:xfrm>
          <a:prstGeom prst="straightConnector1">
            <a:avLst/>
          </a:prstGeom>
          <a:noFill/>
          <a:ln w="9525" cap="flat" cmpd="sng">
            <a:solidFill>
              <a:srgbClr val="FF0000"/>
            </a:solidFill>
            <a:prstDash val="solid"/>
            <a:round/>
            <a:headEnd type="none" w="med" len="med"/>
            <a:tailEnd type="none" w="med" len="med"/>
          </a:ln>
        </p:spPr>
      </p:cxnSp>
      <p:sp>
        <p:nvSpPr>
          <p:cNvPr id="3142" name="Shape 3142"/>
          <p:cNvSpPr txBox="1"/>
          <p:nvPr/>
        </p:nvSpPr>
        <p:spPr>
          <a:xfrm>
            <a:off x="1109662" y="4222750"/>
            <a:ext cx="596741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How much product would be made if we begin with 100 g of chlorine gas?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0"/>
                                        </p:tgtEl>
                                        <p:attrNameLst>
                                          <p:attrName>style.visibility</p:attrName>
                                        </p:attrNameLst>
                                      </p:cBhvr>
                                      <p:to>
                                        <p:strVal val="visible"/>
                                      </p:to>
                                    </p:set>
                                    <p:animEffect transition="in" filter="fade">
                                      <p:cBhvr>
                                        <p:cTn id="7" dur="500"/>
                                        <p:tgtEl>
                                          <p:spTgt spid="306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061"/>
                                        </p:tgtEl>
                                        <p:attrNameLst>
                                          <p:attrName>style.visibility</p:attrName>
                                        </p:attrNameLst>
                                      </p:cBhvr>
                                      <p:to>
                                        <p:strVal val="visible"/>
                                      </p:to>
                                    </p:set>
                                    <p:anim calcmode="lin" valueType="num">
                                      <p:cBhvr additive="base">
                                        <p:cTn id="12" dur="500"/>
                                        <p:tgtEl>
                                          <p:spTgt spid="3061"/>
                                        </p:tgtEl>
                                        <p:attrNameLst>
                                          <p:attrName>ppt_w</p:attrName>
                                        </p:attrNameLst>
                                      </p:cBhvr>
                                      <p:tavLst>
                                        <p:tav tm="0">
                                          <p:val>
                                            <p:strVal val="0"/>
                                          </p:val>
                                        </p:tav>
                                        <p:tav tm="100000">
                                          <p:val>
                                            <p:strVal val="#ppt_w"/>
                                          </p:val>
                                        </p:tav>
                                      </p:tavLst>
                                    </p:anim>
                                    <p:anim calcmode="lin" valueType="num">
                                      <p:cBhvr additive="base">
                                        <p:cTn id="13" dur="500"/>
                                        <p:tgtEl>
                                          <p:spTgt spid="3061"/>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02"/>
                                        </p:tgtEl>
                                        <p:attrNameLst>
                                          <p:attrName>style.visibility</p:attrName>
                                        </p:attrNameLst>
                                      </p:cBhvr>
                                      <p:to>
                                        <p:strVal val="visible"/>
                                      </p:to>
                                    </p:set>
                                    <p:animEffect transition="in" filter="fade">
                                      <p:cBhvr>
                                        <p:cTn id="18" dur="1000"/>
                                        <p:tgtEl>
                                          <p:spTgt spid="31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63"/>
                                        </p:tgtEl>
                                        <p:attrNameLst>
                                          <p:attrName>style.visibility</p:attrName>
                                        </p:attrNameLst>
                                      </p:cBhvr>
                                      <p:to>
                                        <p:strVal val="visible"/>
                                      </p:to>
                                    </p:set>
                                    <p:animEffect transition="in" filter="fade">
                                      <p:cBhvr>
                                        <p:cTn id="23" dur="500"/>
                                        <p:tgtEl>
                                          <p:spTgt spid="30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0"/>
                                        </p:tgtEl>
                                        <p:attrNameLst>
                                          <p:attrName>style.visibility</p:attrName>
                                        </p:attrNameLst>
                                      </p:cBhvr>
                                      <p:to>
                                        <p:strVal val="visible"/>
                                      </p:to>
                                    </p:set>
                                    <p:animEffect transition="in" filter="fade">
                                      <p:cBhvr>
                                        <p:cTn id="28" dur="1000"/>
                                        <p:tgtEl>
                                          <p:spTgt spid="307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71"/>
                                        </p:tgtEl>
                                        <p:attrNameLst>
                                          <p:attrName>style.visibility</p:attrName>
                                        </p:attrNameLst>
                                      </p:cBhvr>
                                      <p:to>
                                        <p:strVal val="visible"/>
                                      </p:to>
                                    </p:set>
                                    <p:animEffect transition="in" filter="fade">
                                      <p:cBhvr>
                                        <p:cTn id="33" dur="1000"/>
                                        <p:tgtEl>
                                          <p:spTgt spid="3071"/>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3069"/>
                                        </p:tgtEl>
                                        <p:attrNameLst>
                                          <p:attrName>style.visibility</p:attrName>
                                        </p:attrNameLst>
                                      </p:cBhvr>
                                      <p:to>
                                        <p:strVal val="visible"/>
                                      </p:to>
                                    </p:set>
                                    <p:anim calcmode="lin" valueType="num">
                                      <p:cBhvr additive="base">
                                        <p:cTn id="38" dur="500"/>
                                        <p:tgtEl>
                                          <p:spTgt spid="3069"/>
                                        </p:tgtEl>
                                        <p:attrNameLst>
                                          <p:attrName>ppt_w</p:attrName>
                                        </p:attrNameLst>
                                      </p:cBhvr>
                                      <p:tavLst>
                                        <p:tav tm="0">
                                          <p:val>
                                            <p:strVal val="0"/>
                                          </p:val>
                                        </p:tav>
                                        <p:tav tm="100000">
                                          <p:val>
                                            <p:strVal val="#ppt_w"/>
                                          </p:val>
                                        </p:tav>
                                      </p:tavLst>
                                    </p:anim>
                                    <p:anim calcmode="lin" valueType="num">
                                      <p:cBhvr additive="base">
                                        <p:cTn id="39" dur="500"/>
                                        <p:tgtEl>
                                          <p:spTgt spid="3069"/>
                                        </p:tgtEl>
                                        <p:attrNameLst>
                                          <p:attrName>ppt_h</p:attrName>
                                        </p:attrNameLst>
                                      </p:cBhvr>
                                      <p:tavLst>
                                        <p:tav tm="0">
                                          <p:val>
                                            <p:str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3074"/>
                                        </p:tgtEl>
                                        <p:attrNameLst>
                                          <p:attrName>style.visibility</p:attrName>
                                        </p:attrNameLst>
                                      </p:cBhvr>
                                      <p:to>
                                        <p:strVal val="visible"/>
                                      </p:to>
                                    </p:set>
                                    <p:anim calcmode="lin" valueType="num">
                                      <p:cBhvr additive="base">
                                        <p:cTn id="44" dur="500"/>
                                        <p:tgtEl>
                                          <p:spTgt spid="3074"/>
                                        </p:tgtEl>
                                        <p:attrNameLst>
                                          <p:attrName>ppt_w</p:attrName>
                                        </p:attrNameLst>
                                      </p:cBhvr>
                                      <p:tavLst>
                                        <p:tav tm="0">
                                          <p:val>
                                            <p:strVal val="0"/>
                                          </p:val>
                                        </p:tav>
                                        <p:tav tm="100000">
                                          <p:val>
                                            <p:strVal val="#ppt_w"/>
                                          </p:val>
                                        </p:tav>
                                      </p:tavLst>
                                    </p:anim>
                                    <p:anim calcmode="lin" valueType="num">
                                      <p:cBhvr additive="base">
                                        <p:cTn id="45" dur="500"/>
                                        <p:tgtEl>
                                          <p:spTgt spid="3074"/>
                                        </p:tgtEl>
                                        <p:attrNameLst>
                                          <p:attrName>ppt_h</p:attrName>
                                        </p:attrNameLst>
                                      </p:cBhvr>
                                      <p:tavLst>
                                        <p:tav tm="0">
                                          <p:val>
                                            <p:str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94"/>
                                        </p:tgtEl>
                                        <p:attrNameLst>
                                          <p:attrName>style.visibility</p:attrName>
                                        </p:attrNameLst>
                                      </p:cBhvr>
                                      <p:to>
                                        <p:strVal val="visible"/>
                                      </p:to>
                                    </p:set>
                                    <p:animEffect transition="in" filter="fade">
                                      <p:cBhvr>
                                        <p:cTn id="50" dur="2000"/>
                                        <p:tgtEl>
                                          <p:spTgt spid="309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72"/>
                                        </p:tgtEl>
                                        <p:attrNameLst>
                                          <p:attrName>style.visibility</p:attrName>
                                        </p:attrNameLst>
                                      </p:cBhvr>
                                      <p:to>
                                        <p:strVal val="visible"/>
                                      </p:to>
                                    </p:set>
                                    <p:animEffect transition="in" filter="fade">
                                      <p:cBhvr>
                                        <p:cTn id="55" dur="5000"/>
                                        <p:tgtEl>
                                          <p:spTgt spid="307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73"/>
                                        </p:tgtEl>
                                        <p:attrNameLst>
                                          <p:attrName>style.visibility</p:attrName>
                                        </p:attrNameLst>
                                      </p:cBhvr>
                                      <p:to>
                                        <p:strVal val="visible"/>
                                      </p:to>
                                    </p:set>
                                    <p:animEffect transition="in" filter="fade">
                                      <p:cBhvr>
                                        <p:cTn id="60" dur="2000"/>
                                        <p:tgtEl>
                                          <p:spTgt spid="307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78"/>
                                        </p:tgtEl>
                                        <p:attrNameLst>
                                          <p:attrName>style.visibility</p:attrName>
                                        </p:attrNameLst>
                                      </p:cBhvr>
                                      <p:to>
                                        <p:strVal val="visible"/>
                                      </p:to>
                                    </p:set>
                                    <p:animEffect transition="in" filter="fade">
                                      <p:cBhvr>
                                        <p:cTn id="65" dur="1000"/>
                                        <p:tgtEl>
                                          <p:spTgt spid="307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083"/>
                                        </p:tgtEl>
                                        <p:attrNameLst>
                                          <p:attrName>style.visibility</p:attrName>
                                        </p:attrNameLst>
                                      </p:cBhvr>
                                      <p:to>
                                        <p:strVal val="visible"/>
                                      </p:to>
                                    </p:set>
                                    <p:animEffect transition="in" filter="fade">
                                      <p:cBhvr>
                                        <p:cTn id="70" dur="2000"/>
                                        <p:tgtEl>
                                          <p:spTgt spid="308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079"/>
                                        </p:tgtEl>
                                        <p:attrNameLst>
                                          <p:attrName>style.visibility</p:attrName>
                                        </p:attrNameLst>
                                      </p:cBhvr>
                                      <p:to>
                                        <p:strVal val="visible"/>
                                      </p:to>
                                    </p:set>
                                    <p:animEffect transition="in" filter="fade">
                                      <p:cBhvr>
                                        <p:cTn id="75" dur="500"/>
                                        <p:tgtEl>
                                          <p:spTgt spid="307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081"/>
                                        </p:tgtEl>
                                        <p:attrNameLst>
                                          <p:attrName>style.visibility</p:attrName>
                                        </p:attrNameLst>
                                      </p:cBhvr>
                                      <p:to>
                                        <p:strVal val="visible"/>
                                      </p:to>
                                    </p:set>
                                    <p:animEffect transition="in" filter="fade">
                                      <p:cBhvr>
                                        <p:cTn id="80" dur="500"/>
                                        <p:tgtEl>
                                          <p:spTgt spid="308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087"/>
                                        </p:tgtEl>
                                        <p:attrNameLst>
                                          <p:attrName>style.visibility</p:attrName>
                                        </p:attrNameLst>
                                      </p:cBhvr>
                                      <p:to>
                                        <p:strVal val="visible"/>
                                      </p:to>
                                    </p:set>
                                    <p:animEffect transition="in" filter="fade">
                                      <p:cBhvr>
                                        <p:cTn id="85" dur="500"/>
                                        <p:tgtEl>
                                          <p:spTgt spid="3087"/>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3088"/>
                                        </p:tgtEl>
                                        <p:attrNameLst>
                                          <p:attrName>style.visibility</p:attrName>
                                        </p:attrNameLst>
                                      </p:cBhvr>
                                      <p:to>
                                        <p:strVal val="visible"/>
                                      </p:to>
                                    </p:set>
                                    <p:animEffect transition="in" filter="fade">
                                      <p:cBhvr>
                                        <p:cTn id="89" dur="500"/>
                                        <p:tgtEl>
                                          <p:spTgt spid="308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089"/>
                                        </p:tgtEl>
                                        <p:attrNameLst>
                                          <p:attrName>style.visibility</p:attrName>
                                        </p:attrNameLst>
                                      </p:cBhvr>
                                      <p:to>
                                        <p:strVal val="visible"/>
                                      </p:to>
                                    </p:set>
                                    <p:animEffect transition="in" filter="fade">
                                      <p:cBhvr>
                                        <p:cTn id="94" dur="2000"/>
                                        <p:tgtEl>
                                          <p:spTgt spid="308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086"/>
                                        </p:tgtEl>
                                        <p:attrNameLst>
                                          <p:attrName>style.visibility</p:attrName>
                                        </p:attrNameLst>
                                      </p:cBhvr>
                                      <p:to>
                                        <p:strVal val="visible"/>
                                      </p:to>
                                    </p:set>
                                    <p:animEffect transition="in" filter="fade">
                                      <p:cBhvr>
                                        <p:cTn id="99" dur="500"/>
                                        <p:tgtEl>
                                          <p:spTgt spid="308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082"/>
                                        </p:tgtEl>
                                        <p:attrNameLst>
                                          <p:attrName>style.visibility</p:attrName>
                                        </p:attrNameLst>
                                      </p:cBhvr>
                                      <p:to>
                                        <p:strVal val="visible"/>
                                      </p:to>
                                    </p:set>
                                    <p:animEffect transition="in" filter="fade">
                                      <p:cBhvr>
                                        <p:cTn id="104" dur="500"/>
                                        <p:tgtEl>
                                          <p:spTgt spid="3082"/>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092"/>
                                        </p:tgtEl>
                                        <p:attrNameLst>
                                          <p:attrName>style.visibility</p:attrName>
                                        </p:attrNameLst>
                                      </p:cBhvr>
                                      <p:to>
                                        <p:strVal val="visible"/>
                                      </p:to>
                                    </p:set>
                                    <p:animEffect transition="in" filter="fade">
                                      <p:cBhvr>
                                        <p:cTn id="109" dur="500"/>
                                        <p:tgtEl>
                                          <p:spTgt spid="3092"/>
                                        </p:tgtEl>
                                      </p:cBhvr>
                                    </p:animEffect>
                                  </p:childTnLst>
                                </p:cTn>
                              </p:par>
                            </p:childTnLst>
                          </p:cTn>
                        </p:par>
                        <p:par>
                          <p:cTn id="110" fill="hold">
                            <p:stCondLst>
                              <p:cond delay="500"/>
                            </p:stCondLst>
                            <p:childTnLst>
                              <p:par>
                                <p:cTn id="111" presetID="10" presetClass="entr" presetSubtype="0" fill="hold" nodeType="afterEffect">
                                  <p:stCondLst>
                                    <p:cond delay="0"/>
                                  </p:stCondLst>
                                  <p:childTnLst>
                                    <p:set>
                                      <p:cBhvr>
                                        <p:cTn id="112" dur="1" fill="hold">
                                          <p:stCondLst>
                                            <p:cond delay="0"/>
                                          </p:stCondLst>
                                        </p:cTn>
                                        <p:tgtEl>
                                          <p:spTgt spid="3093"/>
                                        </p:tgtEl>
                                        <p:attrNameLst>
                                          <p:attrName>style.visibility</p:attrName>
                                        </p:attrNameLst>
                                      </p:cBhvr>
                                      <p:to>
                                        <p:strVal val="visible"/>
                                      </p:to>
                                    </p:set>
                                    <p:animEffect transition="in" filter="fade">
                                      <p:cBhvr>
                                        <p:cTn id="113" dur="500"/>
                                        <p:tgtEl>
                                          <p:spTgt spid="309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3097"/>
                                        </p:tgtEl>
                                        <p:attrNameLst>
                                          <p:attrName>style.visibility</p:attrName>
                                        </p:attrNameLst>
                                      </p:cBhvr>
                                      <p:to>
                                        <p:strVal val="visible"/>
                                      </p:to>
                                    </p:set>
                                    <p:animEffect transition="in" filter="fade">
                                      <p:cBhvr>
                                        <p:cTn id="118" dur="2000"/>
                                        <p:tgtEl>
                                          <p:spTgt spid="309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096"/>
                                        </p:tgtEl>
                                        <p:attrNameLst>
                                          <p:attrName>style.visibility</p:attrName>
                                        </p:attrNameLst>
                                      </p:cBhvr>
                                      <p:to>
                                        <p:strVal val="visible"/>
                                      </p:to>
                                    </p:set>
                                    <p:animEffect transition="in" filter="fade">
                                      <p:cBhvr>
                                        <p:cTn id="123" dur="500"/>
                                        <p:tgtEl>
                                          <p:spTgt spid="3096"/>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3095"/>
                                        </p:tgtEl>
                                        <p:attrNameLst>
                                          <p:attrName>style.visibility</p:attrName>
                                        </p:attrNameLst>
                                      </p:cBhvr>
                                      <p:to>
                                        <p:strVal val="visible"/>
                                      </p:to>
                                    </p:set>
                                    <p:animEffect transition="in" filter="fade">
                                      <p:cBhvr>
                                        <p:cTn id="128" dur="500"/>
                                        <p:tgtEl>
                                          <p:spTgt spid="309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3100"/>
                                        </p:tgtEl>
                                        <p:attrNameLst>
                                          <p:attrName>style.visibility</p:attrName>
                                        </p:attrNameLst>
                                      </p:cBhvr>
                                      <p:to>
                                        <p:strVal val="visible"/>
                                      </p:to>
                                    </p:set>
                                    <p:animEffect transition="in" filter="fade">
                                      <p:cBhvr>
                                        <p:cTn id="133" dur="500"/>
                                        <p:tgtEl>
                                          <p:spTgt spid="3100"/>
                                        </p:tgtEl>
                                      </p:cBhvr>
                                    </p:animEffect>
                                  </p:childTnLst>
                                </p:cTn>
                              </p:par>
                            </p:childTnLst>
                          </p:cTn>
                        </p:par>
                        <p:par>
                          <p:cTn id="134" fill="hold">
                            <p:stCondLst>
                              <p:cond delay="500"/>
                            </p:stCondLst>
                            <p:childTnLst>
                              <p:par>
                                <p:cTn id="135" presetID="10" presetClass="entr" presetSubtype="0" fill="hold" nodeType="afterEffect">
                                  <p:stCondLst>
                                    <p:cond delay="0"/>
                                  </p:stCondLst>
                                  <p:childTnLst>
                                    <p:set>
                                      <p:cBhvr>
                                        <p:cTn id="136" dur="1" fill="hold">
                                          <p:stCondLst>
                                            <p:cond delay="0"/>
                                          </p:stCondLst>
                                        </p:cTn>
                                        <p:tgtEl>
                                          <p:spTgt spid="3101"/>
                                        </p:tgtEl>
                                        <p:attrNameLst>
                                          <p:attrName>style.visibility</p:attrName>
                                        </p:attrNameLst>
                                      </p:cBhvr>
                                      <p:to>
                                        <p:strVal val="visible"/>
                                      </p:to>
                                    </p:set>
                                    <p:animEffect transition="in" filter="fade">
                                      <p:cBhvr>
                                        <p:cTn id="137" dur="500"/>
                                        <p:tgtEl>
                                          <p:spTgt spid="310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080"/>
                                        </p:tgtEl>
                                        <p:attrNameLst>
                                          <p:attrName>style.visibility</p:attrName>
                                        </p:attrNameLst>
                                      </p:cBhvr>
                                      <p:to>
                                        <p:strVal val="visible"/>
                                      </p:to>
                                    </p:set>
                                    <p:animEffect transition="in" filter="fade">
                                      <p:cBhvr>
                                        <p:cTn id="142" dur="500"/>
                                        <p:tgtEl>
                                          <p:spTgt spid="308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3142"/>
                                        </p:tgtEl>
                                        <p:attrNameLst>
                                          <p:attrName>style.visibility</p:attrName>
                                        </p:attrNameLst>
                                      </p:cBhvr>
                                      <p:to>
                                        <p:strVal val="visible"/>
                                      </p:to>
                                    </p:set>
                                    <p:animEffect transition="in" filter="fade">
                                      <p:cBhvr>
                                        <p:cTn id="147" dur="1000"/>
                                        <p:tgtEl>
                                          <p:spTgt spid="3142"/>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103"/>
                                        </p:tgtEl>
                                        <p:attrNameLst>
                                          <p:attrName>style.visibility</p:attrName>
                                        </p:attrNameLst>
                                      </p:cBhvr>
                                      <p:to>
                                        <p:strVal val="visible"/>
                                      </p:to>
                                    </p:set>
                                    <p:animEffect transition="in" filter="fade">
                                      <p:cBhvr>
                                        <p:cTn id="152" dur="500"/>
                                        <p:tgtEl>
                                          <p:spTgt spid="310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3110"/>
                                        </p:tgtEl>
                                        <p:attrNameLst>
                                          <p:attrName>style.visibility</p:attrName>
                                        </p:attrNameLst>
                                      </p:cBhvr>
                                      <p:to>
                                        <p:strVal val="visible"/>
                                      </p:to>
                                    </p:set>
                                    <p:animEffect transition="in" filter="fade">
                                      <p:cBhvr>
                                        <p:cTn id="157" dur="1000"/>
                                        <p:tgtEl>
                                          <p:spTgt spid="3110"/>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3111"/>
                                        </p:tgtEl>
                                        <p:attrNameLst>
                                          <p:attrName>style.visibility</p:attrName>
                                        </p:attrNameLst>
                                      </p:cBhvr>
                                      <p:to>
                                        <p:strVal val="visible"/>
                                      </p:to>
                                    </p:set>
                                    <p:animEffect transition="in" filter="fade">
                                      <p:cBhvr>
                                        <p:cTn id="162" dur="1000"/>
                                        <p:tgtEl>
                                          <p:spTgt spid="3111"/>
                                        </p:tgtEl>
                                      </p:cBhvr>
                                    </p:animEffect>
                                  </p:childTnLst>
                                </p:cTn>
                              </p:par>
                            </p:childTnLst>
                          </p:cTn>
                        </p:par>
                      </p:childTnLst>
                    </p:cTn>
                  </p:par>
                  <p:par>
                    <p:cTn id="163" fill="hold">
                      <p:stCondLst>
                        <p:cond delay="indefinite"/>
                      </p:stCondLst>
                      <p:childTnLst>
                        <p:par>
                          <p:cTn id="164" fill="hold">
                            <p:stCondLst>
                              <p:cond delay="0"/>
                            </p:stCondLst>
                            <p:childTnLst>
                              <p:par>
                                <p:cTn id="165" presetID="23" presetClass="entr" presetSubtype="16" fill="hold" nodeType="clickEffect">
                                  <p:stCondLst>
                                    <p:cond delay="0"/>
                                  </p:stCondLst>
                                  <p:childTnLst>
                                    <p:set>
                                      <p:cBhvr>
                                        <p:cTn id="166" dur="1" fill="hold">
                                          <p:stCondLst>
                                            <p:cond delay="0"/>
                                          </p:stCondLst>
                                        </p:cTn>
                                        <p:tgtEl>
                                          <p:spTgt spid="3109"/>
                                        </p:tgtEl>
                                        <p:attrNameLst>
                                          <p:attrName>style.visibility</p:attrName>
                                        </p:attrNameLst>
                                      </p:cBhvr>
                                      <p:to>
                                        <p:strVal val="visible"/>
                                      </p:to>
                                    </p:set>
                                    <p:anim calcmode="lin" valueType="num">
                                      <p:cBhvr additive="base">
                                        <p:cTn id="167" dur="500"/>
                                        <p:tgtEl>
                                          <p:spTgt spid="3109"/>
                                        </p:tgtEl>
                                        <p:attrNameLst>
                                          <p:attrName>ppt_w</p:attrName>
                                        </p:attrNameLst>
                                      </p:cBhvr>
                                      <p:tavLst>
                                        <p:tav tm="0">
                                          <p:val>
                                            <p:strVal val="0"/>
                                          </p:val>
                                        </p:tav>
                                        <p:tav tm="100000">
                                          <p:val>
                                            <p:strVal val="#ppt_w"/>
                                          </p:val>
                                        </p:tav>
                                      </p:tavLst>
                                    </p:anim>
                                    <p:anim calcmode="lin" valueType="num">
                                      <p:cBhvr additive="base">
                                        <p:cTn id="168" dur="500"/>
                                        <p:tgtEl>
                                          <p:spTgt spid="3109"/>
                                        </p:tgtEl>
                                        <p:attrNameLst>
                                          <p:attrName>ppt_h</p:attrName>
                                        </p:attrNameLst>
                                      </p:cBhvr>
                                      <p:tavLst>
                                        <p:tav tm="0">
                                          <p:val>
                                            <p:strVal val="0"/>
                                          </p:val>
                                        </p:tav>
                                        <p:tav tm="100000">
                                          <p:val>
                                            <p:strVal val="#ppt_h"/>
                                          </p:val>
                                        </p:tav>
                                      </p:tavLst>
                                    </p:anim>
                                  </p:childTnLst>
                                </p:cTn>
                              </p:par>
                            </p:childTnLst>
                          </p:cTn>
                        </p:par>
                      </p:childTnLst>
                    </p:cTn>
                  </p:par>
                  <p:par>
                    <p:cTn id="169" fill="hold">
                      <p:stCondLst>
                        <p:cond delay="indefinite"/>
                      </p:stCondLst>
                      <p:childTnLst>
                        <p:par>
                          <p:cTn id="170" fill="hold">
                            <p:stCondLst>
                              <p:cond delay="0"/>
                            </p:stCondLst>
                            <p:childTnLst>
                              <p:par>
                                <p:cTn id="171" presetID="23" presetClass="entr" presetSubtype="16" fill="hold" nodeType="clickEffect">
                                  <p:stCondLst>
                                    <p:cond delay="0"/>
                                  </p:stCondLst>
                                  <p:childTnLst>
                                    <p:set>
                                      <p:cBhvr>
                                        <p:cTn id="172" dur="1" fill="hold">
                                          <p:stCondLst>
                                            <p:cond delay="0"/>
                                          </p:stCondLst>
                                        </p:cTn>
                                        <p:tgtEl>
                                          <p:spTgt spid="3114"/>
                                        </p:tgtEl>
                                        <p:attrNameLst>
                                          <p:attrName>style.visibility</p:attrName>
                                        </p:attrNameLst>
                                      </p:cBhvr>
                                      <p:to>
                                        <p:strVal val="visible"/>
                                      </p:to>
                                    </p:set>
                                    <p:anim calcmode="lin" valueType="num">
                                      <p:cBhvr additive="base">
                                        <p:cTn id="173" dur="500"/>
                                        <p:tgtEl>
                                          <p:spTgt spid="3114"/>
                                        </p:tgtEl>
                                        <p:attrNameLst>
                                          <p:attrName>ppt_w</p:attrName>
                                        </p:attrNameLst>
                                      </p:cBhvr>
                                      <p:tavLst>
                                        <p:tav tm="0">
                                          <p:val>
                                            <p:strVal val="0"/>
                                          </p:val>
                                        </p:tav>
                                        <p:tav tm="100000">
                                          <p:val>
                                            <p:strVal val="#ppt_w"/>
                                          </p:val>
                                        </p:tav>
                                      </p:tavLst>
                                    </p:anim>
                                    <p:anim calcmode="lin" valueType="num">
                                      <p:cBhvr additive="base">
                                        <p:cTn id="174" dur="500"/>
                                        <p:tgtEl>
                                          <p:spTgt spid="3114"/>
                                        </p:tgtEl>
                                        <p:attrNameLst>
                                          <p:attrName>ppt_h</p:attrName>
                                        </p:attrNameLst>
                                      </p:cBhvr>
                                      <p:tavLst>
                                        <p:tav tm="0">
                                          <p:val>
                                            <p:strVal val="0"/>
                                          </p:val>
                                        </p:tav>
                                        <p:tav tm="100000">
                                          <p:val>
                                            <p:strVal val="#ppt_h"/>
                                          </p:val>
                                        </p:tav>
                                      </p:tavLst>
                                    </p:anim>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3134"/>
                                        </p:tgtEl>
                                        <p:attrNameLst>
                                          <p:attrName>style.visibility</p:attrName>
                                        </p:attrNameLst>
                                      </p:cBhvr>
                                      <p:to>
                                        <p:strVal val="visible"/>
                                      </p:to>
                                    </p:set>
                                    <p:animEffect transition="in" filter="fade">
                                      <p:cBhvr>
                                        <p:cTn id="179" dur="2000"/>
                                        <p:tgtEl>
                                          <p:spTgt spid="3134"/>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nodeType="clickEffect">
                                  <p:stCondLst>
                                    <p:cond delay="0"/>
                                  </p:stCondLst>
                                  <p:childTnLst>
                                    <p:set>
                                      <p:cBhvr>
                                        <p:cTn id="183" dur="1" fill="hold">
                                          <p:stCondLst>
                                            <p:cond delay="0"/>
                                          </p:stCondLst>
                                        </p:cTn>
                                        <p:tgtEl>
                                          <p:spTgt spid="3112"/>
                                        </p:tgtEl>
                                        <p:attrNameLst>
                                          <p:attrName>style.visibility</p:attrName>
                                        </p:attrNameLst>
                                      </p:cBhvr>
                                      <p:to>
                                        <p:strVal val="visible"/>
                                      </p:to>
                                    </p:set>
                                    <p:animEffect transition="in" filter="fade">
                                      <p:cBhvr>
                                        <p:cTn id="184" dur="5000"/>
                                        <p:tgtEl>
                                          <p:spTgt spid="3112"/>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3113"/>
                                        </p:tgtEl>
                                        <p:attrNameLst>
                                          <p:attrName>style.visibility</p:attrName>
                                        </p:attrNameLst>
                                      </p:cBhvr>
                                      <p:to>
                                        <p:strVal val="visible"/>
                                      </p:to>
                                    </p:set>
                                    <p:animEffect transition="in" filter="fade">
                                      <p:cBhvr>
                                        <p:cTn id="189" dur="2000"/>
                                        <p:tgtEl>
                                          <p:spTgt spid="3113"/>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3118"/>
                                        </p:tgtEl>
                                        <p:attrNameLst>
                                          <p:attrName>style.visibility</p:attrName>
                                        </p:attrNameLst>
                                      </p:cBhvr>
                                      <p:to>
                                        <p:strVal val="visible"/>
                                      </p:to>
                                    </p:set>
                                    <p:animEffect transition="in" filter="fade">
                                      <p:cBhvr>
                                        <p:cTn id="194" dur="1000"/>
                                        <p:tgtEl>
                                          <p:spTgt spid="3118"/>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3123"/>
                                        </p:tgtEl>
                                        <p:attrNameLst>
                                          <p:attrName>style.visibility</p:attrName>
                                        </p:attrNameLst>
                                      </p:cBhvr>
                                      <p:to>
                                        <p:strVal val="visible"/>
                                      </p:to>
                                    </p:set>
                                    <p:animEffect transition="in" filter="fade">
                                      <p:cBhvr>
                                        <p:cTn id="199" dur="2000"/>
                                        <p:tgtEl>
                                          <p:spTgt spid="3123"/>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3119"/>
                                        </p:tgtEl>
                                        <p:attrNameLst>
                                          <p:attrName>style.visibility</p:attrName>
                                        </p:attrNameLst>
                                      </p:cBhvr>
                                      <p:to>
                                        <p:strVal val="visible"/>
                                      </p:to>
                                    </p:set>
                                    <p:animEffect transition="in" filter="fade">
                                      <p:cBhvr>
                                        <p:cTn id="204" dur="500"/>
                                        <p:tgtEl>
                                          <p:spTgt spid="3119"/>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3121"/>
                                        </p:tgtEl>
                                        <p:attrNameLst>
                                          <p:attrName>style.visibility</p:attrName>
                                        </p:attrNameLst>
                                      </p:cBhvr>
                                      <p:to>
                                        <p:strVal val="visible"/>
                                      </p:to>
                                    </p:set>
                                    <p:animEffect transition="in" filter="fade">
                                      <p:cBhvr>
                                        <p:cTn id="209" dur="500"/>
                                        <p:tgtEl>
                                          <p:spTgt spid="3121"/>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3127"/>
                                        </p:tgtEl>
                                        <p:attrNameLst>
                                          <p:attrName>style.visibility</p:attrName>
                                        </p:attrNameLst>
                                      </p:cBhvr>
                                      <p:to>
                                        <p:strVal val="visible"/>
                                      </p:to>
                                    </p:set>
                                    <p:animEffect transition="in" filter="fade">
                                      <p:cBhvr>
                                        <p:cTn id="214" dur="500"/>
                                        <p:tgtEl>
                                          <p:spTgt spid="3127"/>
                                        </p:tgtEl>
                                      </p:cBhvr>
                                    </p:animEffect>
                                  </p:childTnLst>
                                </p:cTn>
                              </p:par>
                            </p:childTnLst>
                          </p:cTn>
                        </p:par>
                        <p:par>
                          <p:cTn id="215" fill="hold">
                            <p:stCondLst>
                              <p:cond delay="500"/>
                            </p:stCondLst>
                            <p:childTnLst>
                              <p:par>
                                <p:cTn id="216" presetID="10" presetClass="entr" presetSubtype="0" fill="hold" nodeType="afterEffect">
                                  <p:stCondLst>
                                    <p:cond delay="0"/>
                                  </p:stCondLst>
                                  <p:childTnLst>
                                    <p:set>
                                      <p:cBhvr>
                                        <p:cTn id="217" dur="1" fill="hold">
                                          <p:stCondLst>
                                            <p:cond delay="0"/>
                                          </p:stCondLst>
                                        </p:cTn>
                                        <p:tgtEl>
                                          <p:spTgt spid="3128"/>
                                        </p:tgtEl>
                                        <p:attrNameLst>
                                          <p:attrName>style.visibility</p:attrName>
                                        </p:attrNameLst>
                                      </p:cBhvr>
                                      <p:to>
                                        <p:strVal val="visible"/>
                                      </p:to>
                                    </p:set>
                                    <p:animEffect transition="in" filter="fade">
                                      <p:cBhvr>
                                        <p:cTn id="218" dur="500"/>
                                        <p:tgtEl>
                                          <p:spTgt spid="3128"/>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3129"/>
                                        </p:tgtEl>
                                        <p:attrNameLst>
                                          <p:attrName>style.visibility</p:attrName>
                                        </p:attrNameLst>
                                      </p:cBhvr>
                                      <p:to>
                                        <p:strVal val="visible"/>
                                      </p:to>
                                    </p:set>
                                    <p:animEffect transition="in" filter="fade">
                                      <p:cBhvr>
                                        <p:cTn id="223" dur="2000"/>
                                        <p:tgtEl>
                                          <p:spTgt spid="3129"/>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nodeType="clickEffect">
                                  <p:stCondLst>
                                    <p:cond delay="0"/>
                                  </p:stCondLst>
                                  <p:childTnLst>
                                    <p:set>
                                      <p:cBhvr>
                                        <p:cTn id="227" dur="1" fill="hold">
                                          <p:stCondLst>
                                            <p:cond delay="0"/>
                                          </p:stCondLst>
                                        </p:cTn>
                                        <p:tgtEl>
                                          <p:spTgt spid="3126"/>
                                        </p:tgtEl>
                                        <p:attrNameLst>
                                          <p:attrName>style.visibility</p:attrName>
                                        </p:attrNameLst>
                                      </p:cBhvr>
                                      <p:to>
                                        <p:strVal val="visible"/>
                                      </p:to>
                                    </p:set>
                                    <p:animEffect transition="in" filter="fade">
                                      <p:cBhvr>
                                        <p:cTn id="228" dur="500"/>
                                        <p:tgtEl>
                                          <p:spTgt spid="3126"/>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nodeType="clickEffect">
                                  <p:stCondLst>
                                    <p:cond delay="0"/>
                                  </p:stCondLst>
                                  <p:childTnLst>
                                    <p:set>
                                      <p:cBhvr>
                                        <p:cTn id="232" dur="1" fill="hold">
                                          <p:stCondLst>
                                            <p:cond delay="0"/>
                                          </p:stCondLst>
                                        </p:cTn>
                                        <p:tgtEl>
                                          <p:spTgt spid="3122"/>
                                        </p:tgtEl>
                                        <p:attrNameLst>
                                          <p:attrName>style.visibility</p:attrName>
                                        </p:attrNameLst>
                                      </p:cBhvr>
                                      <p:to>
                                        <p:strVal val="visible"/>
                                      </p:to>
                                    </p:set>
                                    <p:animEffect transition="in" filter="fade">
                                      <p:cBhvr>
                                        <p:cTn id="233" dur="500"/>
                                        <p:tgtEl>
                                          <p:spTgt spid="3122"/>
                                        </p:tgtEl>
                                      </p:cBhvr>
                                    </p:animEffec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nodeType="clickEffect">
                                  <p:stCondLst>
                                    <p:cond delay="0"/>
                                  </p:stCondLst>
                                  <p:childTnLst>
                                    <p:set>
                                      <p:cBhvr>
                                        <p:cTn id="237" dur="1" fill="hold">
                                          <p:stCondLst>
                                            <p:cond delay="0"/>
                                          </p:stCondLst>
                                        </p:cTn>
                                        <p:tgtEl>
                                          <p:spTgt spid="3132"/>
                                        </p:tgtEl>
                                        <p:attrNameLst>
                                          <p:attrName>style.visibility</p:attrName>
                                        </p:attrNameLst>
                                      </p:cBhvr>
                                      <p:to>
                                        <p:strVal val="visible"/>
                                      </p:to>
                                    </p:set>
                                    <p:animEffect transition="in" filter="fade">
                                      <p:cBhvr>
                                        <p:cTn id="238" dur="500"/>
                                        <p:tgtEl>
                                          <p:spTgt spid="3132"/>
                                        </p:tgtEl>
                                      </p:cBhvr>
                                    </p:animEffect>
                                  </p:childTnLst>
                                </p:cTn>
                              </p:par>
                            </p:childTnLst>
                          </p:cTn>
                        </p:par>
                        <p:par>
                          <p:cTn id="239" fill="hold">
                            <p:stCondLst>
                              <p:cond delay="500"/>
                            </p:stCondLst>
                            <p:childTnLst>
                              <p:par>
                                <p:cTn id="240" presetID="10" presetClass="entr" presetSubtype="0" fill="hold" nodeType="afterEffect">
                                  <p:stCondLst>
                                    <p:cond delay="0"/>
                                  </p:stCondLst>
                                  <p:childTnLst>
                                    <p:set>
                                      <p:cBhvr>
                                        <p:cTn id="241" dur="1" fill="hold">
                                          <p:stCondLst>
                                            <p:cond delay="0"/>
                                          </p:stCondLst>
                                        </p:cTn>
                                        <p:tgtEl>
                                          <p:spTgt spid="3133"/>
                                        </p:tgtEl>
                                        <p:attrNameLst>
                                          <p:attrName>style.visibility</p:attrName>
                                        </p:attrNameLst>
                                      </p:cBhvr>
                                      <p:to>
                                        <p:strVal val="visible"/>
                                      </p:to>
                                    </p:set>
                                    <p:animEffect transition="in" filter="fade">
                                      <p:cBhvr>
                                        <p:cTn id="242" dur="500"/>
                                        <p:tgtEl>
                                          <p:spTgt spid="3133"/>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nodeType="clickEffect">
                                  <p:stCondLst>
                                    <p:cond delay="0"/>
                                  </p:stCondLst>
                                  <p:childTnLst>
                                    <p:set>
                                      <p:cBhvr>
                                        <p:cTn id="246" dur="1" fill="hold">
                                          <p:stCondLst>
                                            <p:cond delay="0"/>
                                          </p:stCondLst>
                                        </p:cTn>
                                        <p:tgtEl>
                                          <p:spTgt spid="3137"/>
                                        </p:tgtEl>
                                        <p:attrNameLst>
                                          <p:attrName>style.visibility</p:attrName>
                                        </p:attrNameLst>
                                      </p:cBhvr>
                                      <p:to>
                                        <p:strVal val="visible"/>
                                      </p:to>
                                    </p:set>
                                    <p:animEffect transition="in" filter="fade">
                                      <p:cBhvr>
                                        <p:cTn id="247" dur="2000"/>
                                        <p:tgtEl>
                                          <p:spTgt spid="3137"/>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3136"/>
                                        </p:tgtEl>
                                        <p:attrNameLst>
                                          <p:attrName>style.visibility</p:attrName>
                                        </p:attrNameLst>
                                      </p:cBhvr>
                                      <p:to>
                                        <p:strVal val="visible"/>
                                      </p:to>
                                    </p:set>
                                    <p:animEffect transition="in" filter="fade">
                                      <p:cBhvr>
                                        <p:cTn id="252" dur="500"/>
                                        <p:tgtEl>
                                          <p:spTgt spid="3136"/>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3135"/>
                                        </p:tgtEl>
                                        <p:attrNameLst>
                                          <p:attrName>style.visibility</p:attrName>
                                        </p:attrNameLst>
                                      </p:cBhvr>
                                      <p:to>
                                        <p:strVal val="visible"/>
                                      </p:to>
                                    </p:set>
                                    <p:animEffect transition="in" filter="fade">
                                      <p:cBhvr>
                                        <p:cTn id="257" dur="500"/>
                                        <p:tgtEl>
                                          <p:spTgt spid="3135"/>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nodeType="clickEffect">
                                  <p:stCondLst>
                                    <p:cond delay="0"/>
                                  </p:stCondLst>
                                  <p:childTnLst>
                                    <p:set>
                                      <p:cBhvr>
                                        <p:cTn id="261" dur="1" fill="hold">
                                          <p:stCondLst>
                                            <p:cond delay="0"/>
                                          </p:stCondLst>
                                        </p:cTn>
                                        <p:tgtEl>
                                          <p:spTgt spid="3140"/>
                                        </p:tgtEl>
                                        <p:attrNameLst>
                                          <p:attrName>style.visibility</p:attrName>
                                        </p:attrNameLst>
                                      </p:cBhvr>
                                      <p:to>
                                        <p:strVal val="visible"/>
                                      </p:to>
                                    </p:set>
                                    <p:animEffect transition="in" filter="fade">
                                      <p:cBhvr>
                                        <p:cTn id="262" dur="500"/>
                                        <p:tgtEl>
                                          <p:spTgt spid="3140"/>
                                        </p:tgtEl>
                                      </p:cBhvr>
                                    </p:animEffect>
                                  </p:childTnLst>
                                </p:cTn>
                              </p:par>
                            </p:childTnLst>
                          </p:cTn>
                        </p:par>
                        <p:par>
                          <p:cTn id="263" fill="hold">
                            <p:stCondLst>
                              <p:cond delay="500"/>
                            </p:stCondLst>
                            <p:childTnLst>
                              <p:par>
                                <p:cTn id="264" presetID="10" presetClass="entr" presetSubtype="0" fill="hold" nodeType="afterEffect">
                                  <p:stCondLst>
                                    <p:cond delay="0"/>
                                  </p:stCondLst>
                                  <p:childTnLst>
                                    <p:set>
                                      <p:cBhvr>
                                        <p:cTn id="265" dur="1" fill="hold">
                                          <p:stCondLst>
                                            <p:cond delay="0"/>
                                          </p:stCondLst>
                                        </p:cTn>
                                        <p:tgtEl>
                                          <p:spTgt spid="3141"/>
                                        </p:tgtEl>
                                        <p:attrNameLst>
                                          <p:attrName>style.visibility</p:attrName>
                                        </p:attrNameLst>
                                      </p:cBhvr>
                                      <p:to>
                                        <p:strVal val="visible"/>
                                      </p:to>
                                    </p:set>
                                    <p:animEffect transition="in" filter="fade">
                                      <p:cBhvr>
                                        <p:cTn id="266" dur="500"/>
                                        <p:tgtEl>
                                          <p:spTgt spid="3141"/>
                                        </p:tgtEl>
                                      </p:cBhvr>
                                    </p:animEffec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nodeType="clickEffect">
                                  <p:stCondLst>
                                    <p:cond delay="0"/>
                                  </p:stCondLst>
                                  <p:childTnLst>
                                    <p:set>
                                      <p:cBhvr>
                                        <p:cTn id="270" dur="1" fill="hold">
                                          <p:stCondLst>
                                            <p:cond delay="0"/>
                                          </p:stCondLst>
                                        </p:cTn>
                                        <p:tgtEl>
                                          <p:spTgt spid="3120"/>
                                        </p:tgtEl>
                                        <p:attrNameLst>
                                          <p:attrName>style.visibility</p:attrName>
                                        </p:attrNameLst>
                                      </p:cBhvr>
                                      <p:to>
                                        <p:strVal val="visible"/>
                                      </p:to>
                                    </p:set>
                                    <p:animEffect transition="in" filter="fade">
                                      <p:cBhvr>
                                        <p:cTn id="271" dur="500"/>
                                        <p:tgtEl>
                                          <p:spTgt spid="3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147"/>
        <p:cNvGrpSpPr/>
        <p:nvPr/>
      </p:nvGrpSpPr>
      <p:grpSpPr>
        <a:xfrm>
          <a:off x="0" y="0"/>
          <a:ext cx="0" cy="0"/>
          <a:chOff x="0" y="0"/>
          <a:chExt cx="0" cy="0"/>
        </a:xfrm>
      </p:grpSpPr>
      <p:sp>
        <p:nvSpPr>
          <p:cNvPr id="3148" name="Shape 314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Limiting Reactants – Method 1</a:t>
            </a:r>
          </a:p>
        </p:txBody>
      </p:sp>
      <p:sp>
        <p:nvSpPr>
          <p:cNvPr id="3149" name="Shape 3149"/>
          <p:cNvSpPr txBox="1">
            <a:spLocks noGrp="1"/>
          </p:cNvSpPr>
          <p:nvPr>
            <p:ph type="body" idx="1"/>
          </p:nvPr>
        </p:nvSpPr>
        <p:spPr>
          <a:xfrm>
            <a:off x="1219200" y="1524000"/>
            <a:ext cx="7772400" cy="4419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FFFF00"/>
              </a:buClr>
              <a:buSzPct val="25000"/>
              <a:buFont typeface="Arial"/>
              <a:buNone/>
            </a:pPr>
            <a:r>
              <a:rPr lang="en-US" sz="3200" b="0" i="0" u="none" strike="noStrike" cap="none">
                <a:solidFill>
                  <a:srgbClr val="FFFF00"/>
                </a:solidFill>
                <a:latin typeface="Arial"/>
                <a:ea typeface="Arial"/>
                <a:cs typeface="Arial"/>
                <a:sym typeface="Arial"/>
              </a:rPr>
              <a:t>1. Write a balanced equation.</a:t>
            </a:r>
          </a:p>
          <a:p>
            <a:pPr marL="342900" marR="0" lvl="0" indent="-342900" algn="l" rtl="0">
              <a:lnSpc>
                <a:spcPct val="120000"/>
              </a:lnSpc>
              <a:spcBef>
                <a:spcPts val="1600"/>
              </a:spcBef>
              <a:spcAft>
                <a:spcPts val="0"/>
              </a:spcAft>
              <a:buClr>
                <a:srgbClr val="FFFF00"/>
              </a:buClr>
              <a:buSzPct val="25000"/>
              <a:buFont typeface="Arial"/>
              <a:buNone/>
            </a:pPr>
            <a:r>
              <a:rPr lang="en-US" sz="3200" b="0" i="0" u="none" strike="noStrike" cap="none">
                <a:solidFill>
                  <a:srgbClr val="FFFF00"/>
                </a:solidFill>
                <a:latin typeface="Arial"/>
                <a:ea typeface="Arial"/>
                <a:cs typeface="Arial"/>
                <a:sym typeface="Arial"/>
              </a:rPr>
              <a:t>2. For each reactant, calculate the 	amount of product formed.</a:t>
            </a:r>
          </a:p>
          <a:p>
            <a:pPr marL="342900" marR="0" lvl="0" indent="-342900" algn="l" rtl="0">
              <a:spcBef>
                <a:spcPts val="1600"/>
              </a:spcBef>
              <a:spcAft>
                <a:spcPts val="0"/>
              </a:spcAft>
              <a:buClr>
                <a:srgbClr val="FFFF00"/>
              </a:buClr>
              <a:buSzPct val="25000"/>
              <a:buFont typeface="Arial"/>
              <a:buNone/>
            </a:pPr>
            <a:r>
              <a:rPr lang="en-US" sz="3200" b="0" i="0" u="none" strike="noStrike" cap="none">
                <a:solidFill>
                  <a:srgbClr val="FFFF00"/>
                </a:solidFill>
                <a:latin typeface="Arial"/>
                <a:ea typeface="Arial"/>
                <a:cs typeface="Arial"/>
                <a:sym typeface="Arial"/>
              </a:rPr>
              <a:t>3. Smaller answer indicates:</a:t>
            </a:r>
          </a:p>
          <a:p>
            <a:pPr marL="742950" marR="0" lvl="1" indent="-285750" algn="l" rtl="0">
              <a:spcBef>
                <a:spcPts val="840"/>
              </a:spcBef>
              <a:spcAft>
                <a:spcPts val="0"/>
              </a:spcAft>
              <a:buClr>
                <a:srgbClr val="FFFF00"/>
              </a:buClr>
              <a:buSzPct val="100000"/>
              <a:buFont typeface="Arial"/>
              <a:buChar char="–"/>
            </a:pPr>
            <a:r>
              <a:rPr lang="en-US" sz="2800" b="0" i="0" u="none" strike="noStrike" cap="none">
                <a:solidFill>
                  <a:srgbClr val="FFFF00"/>
                </a:solidFill>
                <a:latin typeface="Arial"/>
                <a:ea typeface="Arial"/>
                <a:cs typeface="Arial"/>
                <a:sym typeface="Arial"/>
              </a:rPr>
              <a:t>limiting reactant</a:t>
            </a:r>
          </a:p>
          <a:p>
            <a:pPr marL="742950" marR="0" lvl="1" indent="-285750" algn="l" rtl="0">
              <a:spcBef>
                <a:spcPts val="840"/>
              </a:spcBef>
              <a:spcAft>
                <a:spcPts val="0"/>
              </a:spcAft>
              <a:buClr>
                <a:srgbClr val="FFFF00"/>
              </a:buClr>
              <a:buSzPct val="100000"/>
              <a:buFont typeface="Arial"/>
              <a:buChar char="–"/>
            </a:pPr>
            <a:r>
              <a:rPr lang="en-US" sz="2800" b="0" i="0" u="none" strike="noStrike" cap="none">
                <a:solidFill>
                  <a:srgbClr val="FFFF00"/>
                </a:solidFill>
                <a:latin typeface="Arial"/>
                <a:ea typeface="Arial"/>
                <a:cs typeface="Arial"/>
                <a:sym typeface="Arial"/>
              </a:rPr>
              <a:t>amount of product</a:t>
            </a:r>
          </a:p>
        </p:txBody>
      </p:sp>
      <p:sp>
        <p:nvSpPr>
          <p:cNvPr id="3150" name="Shape 3150"/>
          <p:cNvSpPr/>
          <p:nvPr/>
        </p:nvSpPr>
        <p:spPr>
          <a:xfrm>
            <a:off x="2698750" y="6554788"/>
            <a:ext cx="37306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00" b="0" i="0" u="none" strike="noStrike" cap="none">
                <a:solidFill>
                  <a:schemeClr val="dk1"/>
                </a:solidFill>
                <a:latin typeface="Arial"/>
                <a:ea typeface="Arial"/>
                <a:cs typeface="Arial"/>
                <a:sym typeface="Arial"/>
              </a:rPr>
              <a:t>Courtesy Christy Johannesson www.nisd.net/communicationsarts/pages/chem</a:t>
            </a:r>
          </a:p>
          <a:p>
            <a:pPr marL="0" marR="0" lvl="0" indent="0" algn="l" rtl="0">
              <a:spcBef>
                <a:spcPts val="0"/>
              </a:spcBef>
              <a:spcAft>
                <a:spcPts val="0"/>
              </a:spcAft>
              <a:buNone/>
            </a:pPr>
            <a:endParaRPr sz="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9">
                                            <p:txEl>
                                              <p:pRg st="0" end="0"/>
                                            </p:txEl>
                                          </p:spTgt>
                                        </p:tgtEl>
                                        <p:attrNameLst>
                                          <p:attrName>style.visibility</p:attrName>
                                        </p:attrNameLst>
                                      </p:cBhvr>
                                      <p:to>
                                        <p:strVal val="visible"/>
                                      </p:to>
                                    </p:set>
                                    <p:animEffect transition="in" filter="fade">
                                      <p:cBhvr>
                                        <p:cTn id="7" dur="500"/>
                                        <p:tgtEl>
                                          <p:spTgt spid="3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9">
                                            <p:txEl>
                                              <p:pRg st="1" end="1"/>
                                            </p:txEl>
                                          </p:spTgt>
                                        </p:tgtEl>
                                        <p:attrNameLst>
                                          <p:attrName>style.visibility</p:attrName>
                                        </p:attrNameLst>
                                      </p:cBhvr>
                                      <p:to>
                                        <p:strVal val="visible"/>
                                      </p:to>
                                    </p:set>
                                    <p:animEffect transition="in" filter="fade">
                                      <p:cBhvr>
                                        <p:cTn id="12" dur="500"/>
                                        <p:tgtEl>
                                          <p:spTgt spid="3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49">
                                            <p:txEl>
                                              <p:pRg st="2" end="2"/>
                                            </p:txEl>
                                          </p:spTgt>
                                        </p:tgtEl>
                                        <p:attrNameLst>
                                          <p:attrName>style.visibility</p:attrName>
                                        </p:attrNameLst>
                                      </p:cBhvr>
                                      <p:to>
                                        <p:strVal val="visible"/>
                                      </p:to>
                                    </p:set>
                                    <p:animEffect transition="in" filter="fade">
                                      <p:cBhvr>
                                        <p:cTn id="17" dur="500"/>
                                        <p:tgtEl>
                                          <p:spTgt spid="31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49">
                                            <p:txEl>
                                              <p:pRg st="3" end="3"/>
                                            </p:txEl>
                                          </p:spTgt>
                                        </p:tgtEl>
                                        <p:attrNameLst>
                                          <p:attrName>style.visibility</p:attrName>
                                        </p:attrNameLst>
                                      </p:cBhvr>
                                      <p:to>
                                        <p:strVal val="visible"/>
                                      </p:to>
                                    </p:set>
                                    <p:animEffect transition="in" filter="fade">
                                      <p:cBhvr>
                                        <p:cTn id="22" dur="500"/>
                                        <p:tgtEl>
                                          <p:spTgt spid="31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49">
                                            <p:txEl>
                                              <p:pRg st="4" end="4"/>
                                            </p:txEl>
                                          </p:spTgt>
                                        </p:tgtEl>
                                        <p:attrNameLst>
                                          <p:attrName>style.visibility</p:attrName>
                                        </p:attrNameLst>
                                      </p:cBhvr>
                                      <p:to>
                                        <p:strVal val="visible"/>
                                      </p:to>
                                    </p:set>
                                    <p:animEffect transition="in" filter="fade">
                                      <p:cBhvr>
                                        <p:cTn id="27" dur="500"/>
                                        <p:tgtEl>
                                          <p:spTgt spid="31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155"/>
        <p:cNvGrpSpPr/>
        <p:nvPr/>
      </p:nvGrpSpPr>
      <p:grpSpPr>
        <a:xfrm>
          <a:off x="0" y="0"/>
          <a:ext cx="0" cy="0"/>
          <a:chOff x="0" y="0"/>
          <a:chExt cx="0" cy="0"/>
        </a:xfrm>
      </p:grpSpPr>
      <p:sp>
        <p:nvSpPr>
          <p:cNvPr id="3156" name="Shape 315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Limiting Reactants – Method 2</a:t>
            </a:r>
          </a:p>
        </p:txBody>
      </p:sp>
      <p:sp>
        <p:nvSpPr>
          <p:cNvPr id="3157" name="Shape 315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FFFF00"/>
              </a:buClr>
              <a:buSzPct val="100000"/>
              <a:buFont typeface="Arial"/>
              <a:buChar char="•"/>
            </a:pPr>
            <a:r>
              <a:rPr lang="en-US" sz="3200" b="0" i="0" u="none" strike="noStrike" cap="none">
                <a:solidFill>
                  <a:srgbClr val="FFFF00"/>
                </a:solidFill>
                <a:latin typeface="Arial"/>
                <a:ea typeface="Arial"/>
                <a:cs typeface="Arial"/>
                <a:sym typeface="Arial"/>
              </a:rPr>
              <a:t>Begin by writing a correctly </a:t>
            </a:r>
            <a:r>
              <a:rPr lang="en-US" sz="3200" b="0" i="1" u="none" strike="noStrike" cap="none">
                <a:solidFill>
                  <a:srgbClr val="FFFF00"/>
                </a:solidFill>
                <a:latin typeface="Arial"/>
                <a:ea typeface="Arial"/>
                <a:cs typeface="Arial"/>
                <a:sym typeface="Arial"/>
              </a:rPr>
              <a:t>balanced chemical equation</a:t>
            </a:r>
          </a:p>
          <a:p>
            <a:pPr marL="342900" marR="0" lvl="0" indent="-342900" algn="l" rtl="0">
              <a:spcBef>
                <a:spcPts val="640"/>
              </a:spcBef>
              <a:spcAft>
                <a:spcPts val="0"/>
              </a:spcAft>
              <a:buClr>
                <a:srgbClr val="FFFF00"/>
              </a:buClr>
              <a:buSzPct val="100000"/>
              <a:buFont typeface="Arial"/>
              <a:buChar char="•"/>
            </a:pPr>
            <a:r>
              <a:rPr lang="en-US" sz="3200" b="0" i="0" u="none" strike="noStrike" cap="none">
                <a:solidFill>
                  <a:srgbClr val="FFFF00"/>
                </a:solidFill>
                <a:latin typeface="Arial"/>
                <a:ea typeface="Arial"/>
                <a:cs typeface="Arial"/>
                <a:sym typeface="Arial"/>
              </a:rPr>
              <a:t>Write down all quantitative values under equation (include units)</a:t>
            </a:r>
          </a:p>
          <a:p>
            <a:pPr marL="342900" marR="0" lvl="0" indent="-342900" algn="l" rtl="0">
              <a:spcBef>
                <a:spcPts val="640"/>
              </a:spcBef>
              <a:spcAft>
                <a:spcPts val="0"/>
              </a:spcAft>
              <a:buClr>
                <a:srgbClr val="FFFF00"/>
              </a:buClr>
              <a:buSzPct val="100000"/>
              <a:buFont typeface="Arial"/>
              <a:buChar char="•"/>
            </a:pPr>
            <a:r>
              <a:rPr lang="en-US" sz="3200" b="0" i="0" u="none" strike="noStrike" cap="none">
                <a:solidFill>
                  <a:srgbClr val="FFFF00"/>
                </a:solidFill>
                <a:latin typeface="Arial"/>
                <a:ea typeface="Arial"/>
                <a:cs typeface="Arial"/>
                <a:sym typeface="Arial"/>
              </a:rPr>
              <a:t>Convert ALL reactants to units of </a:t>
            </a:r>
            <a:r>
              <a:rPr lang="en-US" sz="3200" b="0" i="1" u="none" strike="noStrike" cap="none">
                <a:solidFill>
                  <a:srgbClr val="FFFF00"/>
                </a:solidFill>
                <a:latin typeface="Arial"/>
                <a:ea typeface="Arial"/>
                <a:cs typeface="Arial"/>
                <a:sym typeface="Arial"/>
              </a:rPr>
              <a:t>moles</a:t>
            </a:r>
          </a:p>
          <a:p>
            <a:pPr marL="342900" marR="0" lvl="0" indent="-342900" algn="l" rtl="0">
              <a:spcBef>
                <a:spcPts val="640"/>
              </a:spcBef>
              <a:spcAft>
                <a:spcPts val="0"/>
              </a:spcAft>
              <a:buClr>
                <a:srgbClr val="FFFF00"/>
              </a:buClr>
              <a:buSzPct val="100000"/>
              <a:buFont typeface="Arial"/>
              <a:buChar char="•"/>
            </a:pPr>
            <a:r>
              <a:rPr lang="en-US" sz="3200" b="0" i="0" u="none" strike="noStrike" cap="none">
                <a:solidFill>
                  <a:srgbClr val="FFFF00"/>
                </a:solidFill>
                <a:latin typeface="Arial"/>
                <a:ea typeface="Arial"/>
                <a:cs typeface="Arial"/>
                <a:sym typeface="Arial"/>
              </a:rPr>
              <a:t>Divide by the coefficient in front of each reactant</a:t>
            </a:r>
          </a:p>
          <a:p>
            <a:pPr marL="342900" marR="0" lvl="0" indent="-342900" algn="l" rtl="0">
              <a:spcBef>
                <a:spcPts val="640"/>
              </a:spcBef>
              <a:spcAft>
                <a:spcPts val="0"/>
              </a:spcAft>
              <a:buClr>
                <a:srgbClr val="FFFF00"/>
              </a:buClr>
              <a:buSzPct val="100000"/>
              <a:buFont typeface="Arial"/>
              <a:buChar char="•"/>
            </a:pPr>
            <a:r>
              <a:rPr lang="en-US" sz="3200" b="0" i="0" u="none" strike="noStrike" cap="none">
                <a:solidFill>
                  <a:srgbClr val="FFFF00"/>
                </a:solidFill>
                <a:latin typeface="Arial"/>
                <a:ea typeface="Arial"/>
                <a:cs typeface="Arial"/>
                <a:sym typeface="Arial"/>
              </a:rPr>
              <a:t>The smallest value is the limiting reactant!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7">
                                            <p:txEl>
                                              <p:pRg st="0" end="0"/>
                                            </p:txEl>
                                          </p:spTgt>
                                        </p:tgtEl>
                                        <p:attrNameLst>
                                          <p:attrName>style.visibility</p:attrName>
                                        </p:attrNameLst>
                                      </p:cBhvr>
                                      <p:to>
                                        <p:strVal val="visible"/>
                                      </p:to>
                                    </p:set>
                                    <p:animEffect transition="in" filter="fade">
                                      <p:cBhvr>
                                        <p:cTn id="7" dur="1000"/>
                                        <p:tgtEl>
                                          <p:spTgt spid="31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7">
                                            <p:txEl>
                                              <p:pRg st="1" end="1"/>
                                            </p:txEl>
                                          </p:spTgt>
                                        </p:tgtEl>
                                        <p:attrNameLst>
                                          <p:attrName>style.visibility</p:attrName>
                                        </p:attrNameLst>
                                      </p:cBhvr>
                                      <p:to>
                                        <p:strVal val="visible"/>
                                      </p:to>
                                    </p:set>
                                    <p:animEffect transition="in" filter="fade">
                                      <p:cBhvr>
                                        <p:cTn id="12" dur="1000"/>
                                        <p:tgtEl>
                                          <p:spTgt spid="31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57">
                                            <p:txEl>
                                              <p:pRg st="2" end="2"/>
                                            </p:txEl>
                                          </p:spTgt>
                                        </p:tgtEl>
                                        <p:attrNameLst>
                                          <p:attrName>style.visibility</p:attrName>
                                        </p:attrNameLst>
                                      </p:cBhvr>
                                      <p:to>
                                        <p:strVal val="visible"/>
                                      </p:to>
                                    </p:set>
                                    <p:animEffect transition="in" filter="fade">
                                      <p:cBhvr>
                                        <p:cTn id="17" dur="1000"/>
                                        <p:tgtEl>
                                          <p:spTgt spid="31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57">
                                            <p:txEl>
                                              <p:pRg st="3" end="3"/>
                                            </p:txEl>
                                          </p:spTgt>
                                        </p:tgtEl>
                                        <p:attrNameLst>
                                          <p:attrName>style.visibility</p:attrName>
                                        </p:attrNameLst>
                                      </p:cBhvr>
                                      <p:to>
                                        <p:strVal val="visible"/>
                                      </p:to>
                                    </p:set>
                                    <p:animEffect transition="in" filter="fade">
                                      <p:cBhvr>
                                        <p:cTn id="22" dur="1000"/>
                                        <p:tgtEl>
                                          <p:spTgt spid="31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57">
                                            <p:txEl>
                                              <p:pRg st="4" end="4"/>
                                            </p:txEl>
                                          </p:spTgt>
                                        </p:tgtEl>
                                        <p:attrNameLst>
                                          <p:attrName>style.visibility</p:attrName>
                                        </p:attrNameLst>
                                      </p:cBhvr>
                                      <p:to>
                                        <p:strVal val="visible"/>
                                      </p:to>
                                    </p:set>
                                    <p:animEffect transition="in" filter="fade">
                                      <p:cBhvr>
                                        <p:cTn id="27" dur="1000"/>
                                        <p:tgtEl>
                                          <p:spTgt spid="31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Shape 3162"/>
        <p:cNvGrpSpPr/>
        <p:nvPr/>
      </p:nvGrpSpPr>
      <p:grpSpPr>
        <a:xfrm>
          <a:off x="0" y="0"/>
          <a:ext cx="0" cy="0"/>
          <a:chOff x="0" y="0"/>
          <a:chExt cx="0" cy="0"/>
        </a:xfrm>
      </p:grpSpPr>
      <p:sp>
        <p:nvSpPr>
          <p:cNvPr id="3163" name="Shape 316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Stoichiometry Problems 2</a:t>
            </a:r>
          </a:p>
        </p:txBody>
      </p:sp>
      <p:sp>
        <p:nvSpPr>
          <p:cNvPr id="3164" name="Shape 3164"/>
          <p:cNvSpPr/>
          <p:nvPr/>
        </p:nvSpPr>
        <p:spPr>
          <a:xfrm>
            <a:off x="1066800" y="1905000"/>
            <a:ext cx="812799" cy="1087438"/>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65" name="Shape 3165"/>
          <p:cNvSpPr/>
          <p:nvPr/>
        </p:nvSpPr>
        <p:spPr>
          <a:xfrm>
            <a:off x="1066800" y="3962400"/>
            <a:ext cx="812799" cy="1139825"/>
          </a:xfrm>
          <a:custGeom>
            <a:avLst/>
            <a:gdLst/>
            <a:ahLst/>
            <a:cxnLst/>
            <a:rect l="0" t="0" r="0" b="0"/>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66" name="Shape 3166">
            <a:hlinkClick r:id="rId3"/>
          </p:cNvPr>
          <p:cNvSpPr/>
          <p:nvPr/>
        </p:nvSpPr>
        <p:spPr>
          <a:xfrm>
            <a:off x="7391400" y="5638800"/>
            <a:ext cx="1371599" cy="857249"/>
          </a:xfrm>
          <a:custGeom>
            <a:avLst/>
            <a:gdLst/>
            <a:ahLst/>
            <a:cxnLst/>
            <a:rect l="0" t="0" r="0" b="0"/>
            <a:pathLst>
              <a:path w="21600" h="21600" extrusionOk="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400" b="0" i="1" u="sng" strike="noStrike" cap="none">
                <a:solidFill>
                  <a:schemeClr val="hlink"/>
                </a:solidFill>
                <a:latin typeface="Arial"/>
                <a:ea typeface="Arial"/>
                <a:cs typeface="Arial"/>
                <a:sym typeface="Arial"/>
                <a:hlinkClick r:id="rId4"/>
              </a:rPr>
              <a:t>Keys</a:t>
            </a:r>
          </a:p>
          <a:p>
            <a:pPr marL="0" marR="0" lvl="0" indent="0" algn="l" rtl="0">
              <a:spcBef>
                <a:spcPts val="0"/>
              </a:spcBef>
              <a:spcAft>
                <a:spcPts val="0"/>
              </a:spcAft>
              <a:buNone/>
            </a:pPr>
            <a:endParaRPr sz="1400" b="0" i="0" u="none" strike="noStrike" cap="none">
              <a:solidFill>
                <a:srgbClr val="FF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67" name="Shape 3167"/>
          <p:cNvSpPr/>
          <p:nvPr/>
        </p:nvSpPr>
        <p:spPr>
          <a:xfrm>
            <a:off x="2209800" y="1905000"/>
            <a:ext cx="3659187"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sng" strike="noStrike" cap="none">
                <a:solidFill>
                  <a:schemeClr val="hlink"/>
                </a:solidFill>
                <a:latin typeface="Arial"/>
                <a:ea typeface="Arial"/>
                <a:cs typeface="Arial"/>
                <a:sym typeface="Arial"/>
                <a:hlinkClick r:id="rId5"/>
              </a:rPr>
              <a:t>Stoichiometry Problems 2</a:t>
            </a:r>
            <a:r>
              <a:rPr lang="en-US" sz="2400" b="0" i="0" u="sng" strike="noStrike" cap="none">
                <a:solidFill>
                  <a:schemeClr val="hlink"/>
                </a:solidFill>
                <a:latin typeface="Arial"/>
                <a:ea typeface="Arial"/>
                <a:cs typeface="Arial"/>
                <a:sym typeface="Arial"/>
                <a:hlinkClick r:id="rId6"/>
              </a:rPr>
              <a:t/>
            </a:r>
            <a:br>
              <a:rPr lang="en-US" sz="2400" b="0" i="0" u="sng" strike="noStrike" cap="none">
                <a:solidFill>
                  <a:schemeClr val="hlink"/>
                </a:solidFill>
                <a:latin typeface="Arial"/>
                <a:ea typeface="Arial"/>
                <a:cs typeface="Arial"/>
                <a:sym typeface="Arial"/>
                <a:hlinkClick r:id="rId6"/>
              </a:rPr>
            </a:br>
            <a:endParaRPr lang="en-US" sz="2400" b="0" i="0" u="sng" strike="noStrike" cap="none">
              <a:solidFill>
                <a:schemeClr val="hlink"/>
              </a:solidFill>
              <a:latin typeface="Arial"/>
              <a:ea typeface="Arial"/>
              <a:cs typeface="Arial"/>
              <a:sym typeface="Arial"/>
              <a:hlinkClick r:id="rId6"/>
            </a:endParaRPr>
          </a:p>
        </p:txBody>
      </p:sp>
      <p:sp>
        <p:nvSpPr>
          <p:cNvPr id="3168" name="Shape 3168"/>
          <p:cNvSpPr/>
          <p:nvPr/>
        </p:nvSpPr>
        <p:spPr>
          <a:xfrm>
            <a:off x="2209800" y="4010025"/>
            <a:ext cx="3659187" cy="822324"/>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Stoichiometry Problems 2</a:t>
            </a:r>
            <a:r>
              <a:rPr lang="en-US" sz="2400" b="0" i="0" u="sng" strike="noStrike" cap="none">
                <a:solidFill>
                  <a:schemeClr val="hlink"/>
                </a:solidFill>
                <a:latin typeface="Arial"/>
                <a:ea typeface="Arial"/>
                <a:cs typeface="Arial"/>
                <a:sym typeface="Arial"/>
                <a:hlinkClick r:id="rId6"/>
              </a:rPr>
              <a:t/>
            </a:r>
            <a:br>
              <a:rPr lang="en-US" sz="2400" b="0" i="0" u="sng" strike="noStrike" cap="none">
                <a:solidFill>
                  <a:schemeClr val="hlink"/>
                </a:solidFill>
                <a:latin typeface="Arial"/>
                <a:ea typeface="Arial"/>
                <a:cs typeface="Arial"/>
                <a:sym typeface="Arial"/>
                <a:hlinkClick r:id="rId6"/>
              </a:rPr>
            </a:br>
            <a:endParaRPr lang="en-US" sz="2400" b="0" i="0" u="sng" strike="noStrike" cap="none">
              <a:solidFill>
                <a:schemeClr val="hlink"/>
              </a:solidFill>
              <a:latin typeface="Arial"/>
              <a:ea typeface="Arial"/>
              <a:cs typeface="Arial"/>
              <a:sym typeface="Arial"/>
              <a:hlinkClick r:id="rId6"/>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173"/>
        <p:cNvGrpSpPr/>
        <p:nvPr/>
      </p:nvGrpSpPr>
      <p:grpSpPr>
        <a:xfrm>
          <a:off x="0" y="0"/>
          <a:ext cx="0" cy="0"/>
          <a:chOff x="0" y="0"/>
          <a:chExt cx="0" cy="0"/>
        </a:xfrm>
      </p:grpSpPr>
      <p:sp>
        <p:nvSpPr>
          <p:cNvPr id="3174" name="Shape 317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Arial"/>
                <a:ea typeface="Arial"/>
                <a:cs typeface="Arial"/>
                <a:sym typeface="Arial"/>
              </a:rPr>
              <a:t>Generic Stoichiometry</a:t>
            </a:r>
          </a:p>
        </p:txBody>
      </p:sp>
      <p:sp>
        <p:nvSpPr>
          <p:cNvPr id="3175" name="Shape 3175">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3181" name="Shape 318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Generic Stoichiometry</a:t>
            </a:r>
          </a:p>
        </p:txBody>
      </p:sp>
      <p:sp>
        <p:nvSpPr>
          <p:cNvPr id="3182" name="Shape 3182"/>
          <p:cNvSpPr txBox="1"/>
          <p:nvPr/>
        </p:nvSpPr>
        <p:spPr>
          <a:xfrm>
            <a:off x="1714500" y="1792288"/>
            <a:ext cx="5964237" cy="466725"/>
          </a:xfrm>
          <a:prstGeom prst="rect">
            <a:avLst/>
          </a:prstGeom>
          <a:solidFill>
            <a:srgbClr val="F6ECE2">
              <a:alpha val="49803"/>
            </a:srgbClr>
          </a:solidFill>
          <a:ln w="9525" cap="flat" cmpd="sng">
            <a:solidFill>
              <a:srgbClr val="F2E4D6"/>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Z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aq</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     2 Y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aq</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     5 M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s</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     T</a:t>
            </a:r>
            <a:r>
              <a:rPr lang="en-US" sz="2400" b="0" i="0" u="none" strike="noStrike" cap="none" baseline="-25000">
                <a:solidFill>
                  <a:schemeClr val="dk1"/>
                </a:solidFill>
                <a:latin typeface="Arial"/>
                <a:ea typeface="Arial"/>
                <a:cs typeface="Arial"/>
                <a:sym typeface="Arial"/>
              </a:rPr>
              <a:t>2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g</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a:t>
            </a:r>
          </a:p>
        </p:txBody>
      </p:sp>
      <p:sp>
        <p:nvSpPr>
          <p:cNvPr id="3183" name="Shape 3183"/>
          <p:cNvSpPr txBox="1"/>
          <p:nvPr/>
        </p:nvSpPr>
        <p:spPr>
          <a:xfrm>
            <a:off x="517525" y="2449513"/>
            <a:ext cx="3725862" cy="16160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Given the following information:</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Z   =  	20 g/mol</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Y   =	10 g/mol</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M   =	  6 g/mol</a:t>
            </a: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	T    =	  5 g/mol</a:t>
            </a:r>
          </a:p>
        </p:txBody>
      </p:sp>
      <p:sp>
        <p:nvSpPr>
          <p:cNvPr id="3184" name="Shape 3184"/>
          <p:cNvSpPr txBox="1"/>
          <p:nvPr/>
        </p:nvSpPr>
        <p:spPr>
          <a:xfrm>
            <a:off x="304800" y="4506912"/>
            <a:ext cx="8420099" cy="16160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If you combine 100 g of solution Z with 1.8 x 10</a:t>
            </a:r>
            <a:r>
              <a:rPr lang="en-US" sz="2000" b="0" i="0" u="none" strike="noStrike" cap="none" baseline="30000">
                <a:solidFill>
                  <a:schemeClr val="dk1"/>
                </a:solidFill>
                <a:latin typeface="Arial"/>
                <a:ea typeface="Arial"/>
                <a:cs typeface="Arial"/>
                <a:sym typeface="Arial"/>
              </a:rPr>
              <a:t>24</a:t>
            </a:r>
            <a:r>
              <a:rPr lang="en-US" sz="2000" b="0" i="0" u="none" strike="noStrike" cap="none">
                <a:solidFill>
                  <a:schemeClr val="dk1"/>
                </a:solidFill>
                <a:latin typeface="Arial"/>
                <a:ea typeface="Arial"/>
                <a:cs typeface="Arial"/>
                <a:sym typeface="Arial"/>
              </a:rPr>
              <a:t> molecules of solution Y:</a:t>
            </a: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How many moles of M will precipitate out of the solution?</a:t>
            </a:r>
          </a:p>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What volume of T</a:t>
            </a:r>
            <a:r>
              <a:rPr lang="en-US" sz="20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 gas will be produced at STP?</a:t>
            </a:r>
          </a:p>
        </p:txBody>
      </p:sp>
      <p:sp>
        <p:nvSpPr>
          <p:cNvPr id="3185" name="Shape 3185">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190"/>
        <p:cNvGrpSpPr/>
        <p:nvPr/>
      </p:nvGrpSpPr>
      <p:grpSpPr>
        <a:xfrm>
          <a:off x="0" y="0"/>
          <a:ext cx="0" cy="0"/>
          <a:chOff x="0" y="0"/>
          <a:chExt cx="0" cy="0"/>
        </a:xfrm>
      </p:grpSpPr>
      <p:sp>
        <p:nvSpPr>
          <p:cNvPr id="3191" name="Shape 3191"/>
          <p:cNvSpPr txBox="1"/>
          <p:nvPr/>
        </p:nvSpPr>
        <p:spPr>
          <a:xfrm>
            <a:off x="6096000" y="1196975"/>
            <a:ext cx="6699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mol</a:t>
            </a:r>
          </a:p>
        </p:txBody>
      </p:sp>
      <p:sp>
        <p:nvSpPr>
          <p:cNvPr id="3192" name="Shape 3192"/>
          <p:cNvSpPr txBox="1"/>
          <p:nvPr/>
        </p:nvSpPr>
        <p:spPr>
          <a:xfrm>
            <a:off x="1152525" y="762000"/>
            <a:ext cx="7926388" cy="466725"/>
          </a:xfrm>
          <a:prstGeom prst="rect">
            <a:avLst/>
          </a:prstGeom>
          <a:solidFill>
            <a:srgbClr val="F6ECE2">
              <a:alpha val="49803"/>
            </a:srgbClr>
          </a:solidFill>
          <a:ln w="9525" cap="flat" cmpd="sng">
            <a:solidFill>
              <a:srgbClr val="F2E4D6"/>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Z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aq</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       2 Y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aq</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          5 M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s</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     T </a:t>
            </a:r>
            <a:r>
              <a:rPr lang="en-US" sz="24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g</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a:t>
            </a:r>
          </a:p>
        </p:txBody>
      </p:sp>
      <p:sp>
        <p:nvSpPr>
          <p:cNvPr id="3193" name="Shape 3193"/>
          <p:cNvSpPr txBox="1"/>
          <p:nvPr/>
        </p:nvSpPr>
        <p:spPr>
          <a:xfrm>
            <a:off x="1289050" y="1203325"/>
            <a:ext cx="351948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100 g	          1.8 x 10</a:t>
            </a:r>
            <a:r>
              <a:rPr lang="en-US" sz="1600" b="0" i="0" u="none" strike="noStrike" cap="none" baseline="30000">
                <a:solidFill>
                  <a:schemeClr val="dk1"/>
                </a:solidFill>
                <a:latin typeface="Arial"/>
                <a:ea typeface="Arial"/>
                <a:cs typeface="Arial"/>
                <a:sym typeface="Arial"/>
              </a:rPr>
              <a:t>24</a:t>
            </a:r>
            <a:r>
              <a:rPr lang="en-US" sz="1600" b="0" i="0" u="none" strike="noStrike" cap="none">
                <a:solidFill>
                  <a:schemeClr val="dk1"/>
                </a:solidFill>
                <a:latin typeface="Arial"/>
                <a:ea typeface="Arial"/>
                <a:cs typeface="Arial"/>
                <a:sym typeface="Arial"/>
              </a:rPr>
              <a:t> molecules</a:t>
            </a:r>
          </a:p>
        </p:txBody>
      </p:sp>
      <p:cxnSp>
        <p:nvCxnSpPr>
          <p:cNvPr id="3194" name="Shape 3194"/>
          <p:cNvCxnSpPr/>
          <p:nvPr/>
        </p:nvCxnSpPr>
        <p:spPr>
          <a:xfrm>
            <a:off x="1609725" y="1524000"/>
            <a:ext cx="0" cy="1066799"/>
          </a:xfrm>
          <a:prstGeom prst="straightConnector1">
            <a:avLst/>
          </a:prstGeom>
          <a:noFill/>
          <a:ln w="9525" cap="flat" cmpd="sng">
            <a:solidFill>
              <a:schemeClr val="dk1"/>
            </a:solidFill>
            <a:prstDash val="solid"/>
            <a:round/>
            <a:headEnd type="none" w="med" len="med"/>
            <a:tailEnd type="triangle" w="lg" len="lg"/>
          </a:ln>
        </p:spPr>
      </p:cxnSp>
      <p:cxnSp>
        <p:nvCxnSpPr>
          <p:cNvPr id="3195" name="Shape 3195"/>
          <p:cNvCxnSpPr/>
          <p:nvPr/>
        </p:nvCxnSpPr>
        <p:spPr>
          <a:xfrm>
            <a:off x="3362325" y="1524000"/>
            <a:ext cx="0" cy="990599"/>
          </a:xfrm>
          <a:prstGeom prst="straightConnector1">
            <a:avLst/>
          </a:prstGeom>
          <a:noFill/>
          <a:ln w="9525" cap="flat" cmpd="sng">
            <a:solidFill>
              <a:schemeClr val="dk1"/>
            </a:solidFill>
            <a:prstDash val="solid"/>
            <a:round/>
            <a:headEnd type="none" w="med" len="med"/>
            <a:tailEnd type="triangle" w="lg" len="lg"/>
          </a:ln>
        </p:spPr>
      </p:cxnSp>
      <p:sp>
        <p:nvSpPr>
          <p:cNvPr id="3196" name="Shape 3196"/>
          <p:cNvSpPr txBox="1"/>
          <p:nvPr/>
        </p:nvSpPr>
        <p:spPr>
          <a:xfrm>
            <a:off x="1670050" y="1736725"/>
            <a:ext cx="11350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20 g /mol</a:t>
            </a:r>
          </a:p>
        </p:txBody>
      </p:sp>
      <p:sp>
        <p:nvSpPr>
          <p:cNvPr id="3197" name="Shape 3197"/>
          <p:cNvSpPr txBox="1"/>
          <p:nvPr/>
        </p:nvSpPr>
        <p:spPr>
          <a:xfrm>
            <a:off x="69850" y="2651125"/>
            <a:ext cx="73501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HAVE</a:t>
            </a:r>
          </a:p>
        </p:txBody>
      </p:sp>
      <p:sp>
        <p:nvSpPr>
          <p:cNvPr id="3198" name="Shape 3198"/>
          <p:cNvSpPr txBox="1"/>
          <p:nvPr/>
        </p:nvSpPr>
        <p:spPr>
          <a:xfrm>
            <a:off x="1212850" y="2635250"/>
            <a:ext cx="862012" cy="336549"/>
          </a:xfrm>
          <a:prstGeom prst="rect">
            <a:avLst/>
          </a:prstGeom>
          <a:solidFill>
            <a:srgbClr val="E5FFE5"/>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 mol Z</a:t>
            </a:r>
          </a:p>
        </p:txBody>
      </p:sp>
      <p:sp>
        <p:nvSpPr>
          <p:cNvPr id="3199" name="Shape 3199"/>
          <p:cNvSpPr txBox="1"/>
          <p:nvPr/>
        </p:nvSpPr>
        <p:spPr>
          <a:xfrm>
            <a:off x="3362325" y="1720850"/>
            <a:ext cx="26447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6.02 x 10</a:t>
            </a:r>
            <a:r>
              <a:rPr lang="en-US" sz="1600" b="0" i="0" u="none" strike="noStrike" cap="none" baseline="30000">
                <a:solidFill>
                  <a:schemeClr val="dk1"/>
                </a:solidFill>
                <a:latin typeface="Arial"/>
                <a:ea typeface="Arial"/>
                <a:cs typeface="Arial"/>
                <a:sym typeface="Arial"/>
              </a:rPr>
              <a:t>23</a:t>
            </a:r>
            <a:r>
              <a:rPr lang="en-US" sz="1600" b="0" i="0" u="none" strike="noStrike" cap="none">
                <a:solidFill>
                  <a:schemeClr val="dk1"/>
                </a:solidFill>
                <a:latin typeface="Arial"/>
                <a:ea typeface="Arial"/>
                <a:cs typeface="Arial"/>
                <a:sym typeface="Arial"/>
              </a:rPr>
              <a:t> molecules/mol</a:t>
            </a:r>
          </a:p>
        </p:txBody>
      </p:sp>
      <p:sp>
        <p:nvSpPr>
          <p:cNvPr id="3200" name="Shape 3200"/>
          <p:cNvSpPr txBox="1"/>
          <p:nvPr/>
        </p:nvSpPr>
        <p:spPr>
          <a:xfrm>
            <a:off x="3041650" y="2613025"/>
            <a:ext cx="873125" cy="336549"/>
          </a:xfrm>
          <a:prstGeom prst="rect">
            <a:avLst/>
          </a:prstGeom>
          <a:solidFill>
            <a:srgbClr val="FFFF99">
              <a:alpha val="49803"/>
            </a:srgb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Y</a:t>
            </a:r>
          </a:p>
        </p:txBody>
      </p:sp>
      <p:sp>
        <p:nvSpPr>
          <p:cNvPr id="3201" name="Shape 3201"/>
          <p:cNvSpPr txBox="1"/>
          <p:nvPr/>
        </p:nvSpPr>
        <p:spPr>
          <a:xfrm>
            <a:off x="69850" y="3184525"/>
            <a:ext cx="7461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NEED</a:t>
            </a:r>
          </a:p>
        </p:txBody>
      </p:sp>
      <p:sp>
        <p:nvSpPr>
          <p:cNvPr id="3202" name="Shape 3202"/>
          <p:cNvSpPr txBox="1"/>
          <p:nvPr/>
        </p:nvSpPr>
        <p:spPr>
          <a:xfrm>
            <a:off x="1152525" y="3184525"/>
            <a:ext cx="1031875" cy="336549"/>
          </a:xfrm>
          <a:prstGeom prst="rect">
            <a:avLst/>
          </a:prstGeom>
          <a:solidFill>
            <a:srgbClr val="FFFF99">
              <a:alpha val="49803"/>
            </a:srgb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1.5 mol Z</a:t>
            </a:r>
          </a:p>
        </p:txBody>
      </p:sp>
      <p:sp>
        <p:nvSpPr>
          <p:cNvPr id="3203" name="Shape 3203"/>
          <p:cNvSpPr txBox="1"/>
          <p:nvPr/>
        </p:nvSpPr>
        <p:spPr>
          <a:xfrm>
            <a:off x="2981325" y="3181350"/>
            <a:ext cx="985837" cy="336549"/>
          </a:xfrm>
          <a:prstGeom prst="rect">
            <a:avLst/>
          </a:prstGeom>
          <a:solidFill>
            <a:srgbClr val="CCFFCC">
              <a:alpha val="49803"/>
            </a:srgb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10 mol Y</a:t>
            </a:r>
          </a:p>
        </p:txBody>
      </p:sp>
      <p:cxnSp>
        <p:nvCxnSpPr>
          <p:cNvPr id="3204" name="Shape 3204"/>
          <p:cNvCxnSpPr/>
          <p:nvPr/>
        </p:nvCxnSpPr>
        <p:spPr>
          <a:xfrm>
            <a:off x="2143125" y="2895600"/>
            <a:ext cx="838199" cy="304799"/>
          </a:xfrm>
          <a:prstGeom prst="straightConnector1">
            <a:avLst/>
          </a:prstGeom>
          <a:noFill/>
          <a:ln w="9525" cap="flat" cmpd="sng">
            <a:solidFill>
              <a:schemeClr val="dk1"/>
            </a:solidFill>
            <a:prstDash val="solid"/>
            <a:round/>
            <a:headEnd type="none" w="med" len="med"/>
            <a:tailEnd type="triangle" w="lg" len="lg"/>
          </a:ln>
        </p:spPr>
      </p:cxnSp>
      <p:sp>
        <p:nvSpPr>
          <p:cNvPr id="3205" name="Shape 3205"/>
          <p:cNvSpPr txBox="1"/>
          <p:nvPr/>
        </p:nvSpPr>
        <p:spPr>
          <a:xfrm>
            <a:off x="2914650" y="3581400"/>
            <a:ext cx="1087437" cy="346074"/>
          </a:xfrm>
          <a:prstGeom prst="rect">
            <a:avLst/>
          </a:prstGeom>
          <a:noFill/>
          <a:ln w="9525" cap="flat" cmpd="sng">
            <a:solidFill>
              <a:srgbClr val="FF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rgbClr val="FF0000"/>
                </a:solidFill>
                <a:latin typeface="Arial"/>
                <a:ea typeface="Arial"/>
                <a:cs typeface="Arial"/>
                <a:sym typeface="Arial"/>
              </a:rPr>
              <a:t>LIMITING</a:t>
            </a:r>
          </a:p>
        </p:txBody>
      </p:sp>
      <p:sp>
        <p:nvSpPr>
          <p:cNvPr id="3206" name="Shape 3206"/>
          <p:cNvSpPr txBox="1"/>
          <p:nvPr/>
        </p:nvSpPr>
        <p:spPr>
          <a:xfrm>
            <a:off x="1214437" y="3625850"/>
            <a:ext cx="10048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EXCESS</a:t>
            </a:r>
          </a:p>
        </p:txBody>
      </p:sp>
      <p:cxnSp>
        <p:nvCxnSpPr>
          <p:cNvPr id="3207" name="Shape 3207"/>
          <p:cNvCxnSpPr/>
          <p:nvPr/>
        </p:nvCxnSpPr>
        <p:spPr>
          <a:xfrm>
            <a:off x="3971925" y="2743200"/>
            <a:ext cx="2438399" cy="0"/>
          </a:xfrm>
          <a:prstGeom prst="straightConnector1">
            <a:avLst/>
          </a:prstGeom>
          <a:noFill/>
          <a:ln w="9525" cap="flat" cmpd="sng">
            <a:solidFill>
              <a:schemeClr val="dk1"/>
            </a:solidFill>
            <a:prstDash val="solid"/>
            <a:round/>
            <a:headEnd type="none" w="med" len="med"/>
            <a:tailEnd type="none" w="med" len="med"/>
          </a:ln>
        </p:spPr>
      </p:cxnSp>
      <p:cxnSp>
        <p:nvCxnSpPr>
          <p:cNvPr id="3208" name="Shape 3208"/>
          <p:cNvCxnSpPr/>
          <p:nvPr/>
        </p:nvCxnSpPr>
        <p:spPr>
          <a:xfrm rot="10800000">
            <a:off x="6410325" y="1676400"/>
            <a:ext cx="0" cy="1066799"/>
          </a:xfrm>
          <a:prstGeom prst="straightConnector1">
            <a:avLst/>
          </a:prstGeom>
          <a:noFill/>
          <a:ln w="9525" cap="flat" cmpd="sng">
            <a:solidFill>
              <a:schemeClr val="dk1"/>
            </a:solidFill>
            <a:prstDash val="solid"/>
            <a:round/>
            <a:headEnd type="none" w="med" len="med"/>
            <a:tailEnd type="triangle" w="lg" len="lg"/>
          </a:ln>
        </p:spPr>
      </p:cxnSp>
      <p:sp>
        <p:nvSpPr>
          <p:cNvPr id="3209" name="Shape 3209"/>
          <p:cNvSpPr txBox="1"/>
          <p:nvPr/>
        </p:nvSpPr>
        <p:spPr>
          <a:xfrm>
            <a:off x="5994400" y="1295400"/>
            <a:ext cx="1077913" cy="336549"/>
          </a:xfrm>
          <a:prstGeom prst="rect">
            <a:avLst/>
          </a:prstGeom>
          <a:solidFill>
            <a:srgbClr val="E1E1FF"/>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7.5 mol M</a:t>
            </a:r>
          </a:p>
        </p:txBody>
      </p:sp>
      <p:sp>
        <p:nvSpPr>
          <p:cNvPr id="3210" name="Shape 3210"/>
          <p:cNvSpPr txBox="1"/>
          <p:nvPr/>
        </p:nvSpPr>
        <p:spPr>
          <a:xfrm>
            <a:off x="4800600" y="2422525"/>
            <a:ext cx="5921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2 : 5</a:t>
            </a:r>
          </a:p>
        </p:txBody>
      </p:sp>
      <p:cxnSp>
        <p:nvCxnSpPr>
          <p:cNvPr id="3211" name="Shape 3211"/>
          <p:cNvCxnSpPr/>
          <p:nvPr/>
        </p:nvCxnSpPr>
        <p:spPr>
          <a:xfrm>
            <a:off x="4048125" y="2819400"/>
            <a:ext cx="1371599" cy="381000"/>
          </a:xfrm>
          <a:prstGeom prst="straightConnector1">
            <a:avLst/>
          </a:prstGeom>
          <a:noFill/>
          <a:ln w="9525" cap="flat" cmpd="sng">
            <a:solidFill>
              <a:schemeClr val="dk1"/>
            </a:solidFill>
            <a:prstDash val="solid"/>
            <a:round/>
            <a:headEnd type="none" w="med" len="med"/>
            <a:tailEnd type="none" w="med" len="med"/>
          </a:ln>
        </p:spPr>
      </p:cxnSp>
      <p:cxnSp>
        <p:nvCxnSpPr>
          <p:cNvPr id="3212" name="Shape 3212"/>
          <p:cNvCxnSpPr/>
          <p:nvPr/>
        </p:nvCxnSpPr>
        <p:spPr>
          <a:xfrm>
            <a:off x="6029325" y="3200400"/>
            <a:ext cx="2362200" cy="0"/>
          </a:xfrm>
          <a:prstGeom prst="straightConnector1">
            <a:avLst/>
          </a:prstGeom>
          <a:noFill/>
          <a:ln w="9525" cap="flat" cmpd="sng">
            <a:solidFill>
              <a:schemeClr val="dk1"/>
            </a:solidFill>
            <a:prstDash val="solid"/>
            <a:round/>
            <a:headEnd type="none" w="med" len="med"/>
            <a:tailEnd type="none" w="med" len="med"/>
          </a:ln>
        </p:spPr>
      </p:cxnSp>
      <p:cxnSp>
        <p:nvCxnSpPr>
          <p:cNvPr id="3213" name="Shape 3213"/>
          <p:cNvCxnSpPr/>
          <p:nvPr/>
        </p:nvCxnSpPr>
        <p:spPr>
          <a:xfrm rot="10800000">
            <a:off x="8391525" y="1676399"/>
            <a:ext cx="0" cy="1524000"/>
          </a:xfrm>
          <a:prstGeom prst="straightConnector1">
            <a:avLst/>
          </a:prstGeom>
          <a:noFill/>
          <a:ln w="9525" cap="flat" cmpd="sng">
            <a:solidFill>
              <a:schemeClr val="dk1"/>
            </a:solidFill>
            <a:prstDash val="solid"/>
            <a:round/>
            <a:headEnd type="none" w="med" len="med"/>
            <a:tailEnd type="triangle" w="lg" len="lg"/>
          </a:ln>
        </p:spPr>
      </p:cxnSp>
      <p:sp>
        <p:nvSpPr>
          <p:cNvPr id="3214" name="Shape 3214"/>
          <p:cNvSpPr txBox="1"/>
          <p:nvPr/>
        </p:nvSpPr>
        <p:spPr>
          <a:xfrm>
            <a:off x="7975600" y="1295400"/>
            <a:ext cx="1008063" cy="336549"/>
          </a:xfrm>
          <a:prstGeom prst="rect">
            <a:avLst/>
          </a:prstGeom>
          <a:solidFill>
            <a:srgbClr val="E1E1FF"/>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33.6 L T</a:t>
            </a:r>
            <a:r>
              <a:rPr lang="en-US" sz="1600" b="0" i="0" u="none" strike="noStrike" cap="none" baseline="-25000">
                <a:solidFill>
                  <a:schemeClr val="dk1"/>
                </a:solidFill>
                <a:latin typeface="Arial"/>
                <a:ea typeface="Arial"/>
                <a:cs typeface="Arial"/>
                <a:sym typeface="Arial"/>
              </a:rPr>
              <a:t>2</a:t>
            </a:r>
          </a:p>
        </p:txBody>
      </p:sp>
      <p:sp>
        <p:nvSpPr>
          <p:cNvPr id="3215" name="Shape 3215"/>
          <p:cNvSpPr txBox="1"/>
          <p:nvPr/>
        </p:nvSpPr>
        <p:spPr>
          <a:xfrm>
            <a:off x="5419725" y="3016250"/>
            <a:ext cx="59213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0" u="none" strike="noStrike" cap="none">
                <a:solidFill>
                  <a:schemeClr val="dk1"/>
                </a:solidFill>
                <a:latin typeface="Arial"/>
                <a:ea typeface="Arial"/>
                <a:cs typeface="Arial"/>
                <a:sym typeface="Arial"/>
              </a:rPr>
              <a:t>2 : 1</a:t>
            </a:r>
          </a:p>
        </p:txBody>
      </p:sp>
      <p:sp>
        <p:nvSpPr>
          <p:cNvPr id="3216" name="Shape 3216"/>
          <p:cNvSpPr txBox="1"/>
          <p:nvPr/>
        </p:nvSpPr>
        <p:spPr>
          <a:xfrm>
            <a:off x="406400" y="4748212"/>
            <a:ext cx="328612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mol M  =  1.8 x 10</a:t>
            </a:r>
            <a:r>
              <a:rPr lang="en-US" sz="1600" b="0" i="0" u="none" strike="noStrike" cap="none" baseline="30000">
                <a:solidFill>
                  <a:schemeClr val="dk1"/>
                </a:solidFill>
                <a:latin typeface="Arial"/>
                <a:ea typeface="Arial"/>
                <a:cs typeface="Arial"/>
                <a:sym typeface="Arial"/>
              </a:rPr>
              <a:t>24</a:t>
            </a:r>
            <a:r>
              <a:rPr lang="en-US" sz="1600" b="0" i="0" u="none" strike="noStrike" cap="none">
                <a:solidFill>
                  <a:schemeClr val="dk1"/>
                </a:solidFill>
                <a:latin typeface="Arial"/>
                <a:ea typeface="Arial"/>
                <a:cs typeface="Arial"/>
                <a:sym typeface="Arial"/>
              </a:rPr>
              <a:t> molecules Y</a:t>
            </a:r>
          </a:p>
        </p:txBody>
      </p:sp>
      <p:sp>
        <p:nvSpPr>
          <p:cNvPr id="3217" name="Shape 3217"/>
          <p:cNvSpPr txBox="1"/>
          <p:nvPr/>
        </p:nvSpPr>
        <p:spPr>
          <a:xfrm>
            <a:off x="3748087" y="4886325"/>
            <a:ext cx="23383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6.02 x 10</a:t>
            </a:r>
            <a:r>
              <a:rPr lang="en-US" sz="1600" b="0" i="0" u="none" strike="noStrike" cap="none" baseline="30000">
                <a:solidFill>
                  <a:schemeClr val="dk1"/>
                </a:solidFill>
                <a:latin typeface="Arial"/>
                <a:ea typeface="Arial"/>
                <a:cs typeface="Arial"/>
                <a:sym typeface="Arial"/>
              </a:rPr>
              <a:t>23</a:t>
            </a:r>
            <a:r>
              <a:rPr lang="en-US" sz="1600" b="0" i="0" u="none" strike="noStrike" cap="none">
                <a:solidFill>
                  <a:schemeClr val="dk1"/>
                </a:solidFill>
                <a:latin typeface="Arial"/>
                <a:ea typeface="Arial"/>
                <a:cs typeface="Arial"/>
                <a:sym typeface="Arial"/>
              </a:rPr>
              <a:t> molecules Y</a:t>
            </a:r>
          </a:p>
        </p:txBody>
      </p:sp>
      <p:sp>
        <p:nvSpPr>
          <p:cNvPr id="3218" name="Shape 3218"/>
          <p:cNvSpPr txBox="1"/>
          <p:nvPr/>
        </p:nvSpPr>
        <p:spPr>
          <a:xfrm>
            <a:off x="7078663" y="4768850"/>
            <a:ext cx="13112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7.5 mol M</a:t>
            </a:r>
          </a:p>
        </p:txBody>
      </p:sp>
      <p:sp>
        <p:nvSpPr>
          <p:cNvPr id="3219" name="Shape 3219"/>
          <p:cNvSpPr txBox="1"/>
          <p:nvPr/>
        </p:nvSpPr>
        <p:spPr>
          <a:xfrm>
            <a:off x="442912" y="5678487"/>
            <a:ext cx="18081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L  T</a:t>
            </a:r>
            <a:r>
              <a:rPr lang="en-US" sz="1600" b="0" i="0" u="none" strike="noStrike" cap="none" baseline="-25000">
                <a:solidFill>
                  <a:schemeClr val="dk1"/>
                </a:solidFill>
                <a:latin typeface="Arial"/>
                <a:ea typeface="Arial"/>
                <a:cs typeface="Arial"/>
                <a:sym typeface="Arial"/>
              </a:rPr>
              <a:t>2</a:t>
            </a:r>
            <a:r>
              <a:rPr lang="en-US" sz="1600" b="0" i="0" u="none" strike="noStrike" cap="none">
                <a:solidFill>
                  <a:schemeClr val="dk1"/>
                </a:solidFill>
                <a:latin typeface="Arial"/>
                <a:ea typeface="Arial"/>
                <a:cs typeface="Arial"/>
                <a:sym typeface="Arial"/>
              </a:rPr>
              <a:t>  =  3 mol Y</a:t>
            </a:r>
          </a:p>
        </p:txBody>
      </p:sp>
      <p:sp>
        <p:nvSpPr>
          <p:cNvPr id="3220" name="Shape 3220">
            <a:hlinkClick r:id="rId3"/>
          </p:cNvPr>
          <p:cNvSpPr/>
          <p:nvPr/>
        </p:nvSpPr>
        <p:spPr>
          <a:xfrm>
            <a:off x="0" y="6119812"/>
            <a:ext cx="609599" cy="357187"/>
          </a:xfrm>
          <a:custGeom>
            <a:avLst/>
            <a:gdLst/>
            <a:ahLst/>
            <a:cxnLst/>
            <a:rect l="0" t="0" r="0" b="0"/>
            <a:pathLst>
              <a:path w="120000" h="120000" extrusionOk="0">
                <a:moveTo>
                  <a:pt x="0" y="0"/>
                </a:moveTo>
                <a:lnTo>
                  <a:pt x="120000" y="0"/>
                </a:lnTo>
                <a:lnTo>
                  <a:pt x="120000" y="120000"/>
                </a:lnTo>
                <a:lnTo>
                  <a:pt x="0" y="120000"/>
                </a:lnTo>
                <a:close/>
                <a:moveTo>
                  <a:pt x="46816" y="60000"/>
                </a:moveTo>
                <a:lnTo>
                  <a:pt x="86367" y="15000"/>
                </a:lnTo>
                <a:lnTo>
                  <a:pt x="86367" y="104999"/>
                </a:lnTo>
                <a:close/>
                <a:moveTo>
                  <a:pt x="40224" y="15000"/>
                </a:moveTo>
                <a:lnTo>
                  <a:pt x="33632" y="15000"/>
                </a:lnTo>
                <a:lnTo>
                  <a:pt x="33632" y="104999"/>
                </a:lnTo>
                <a:lnTo>
                  <a:pt x="40224" y="104999"/>
                </a:lnTo>
                <a:close/>
              </a:path>
              <a:path w="120000" h="120000" fill="darken" extrusionOk="0">
                <a:moveTo>
                  <a:pt x="46816" y="60000"/>
                </a:moveTo>
                <a:lnTo>
                  <a:pt x="86367" y="15000"/>
                </a:lnTo>
                <a:lnTo>
                  <a:pt x="86367" y="104999"/>
                </a:lnTo>
                <a:close/>
                <a:moveTo>
                  <a:pt x="40224" y="15000"/>
                </a:moveTo>
                <a:lnTo>
                  <a:pt x="33632" y="15000"/>
                </a:lnTo>
                <a:lnTo>
                  <a:pt x="33632" y="104999"/>
                </a:lnTo>
                <a:lnTo>
                  <a:pt x="40224" y="104999"/>
                </a:lnTo>
                <a:close/>
              </a:path>
              <a:path w="120000" h="120000" fill="none" extrusionOk="0">
                <a:moveTo>
                  <a:pt x="46816" y="60000"/>
                </a:moveTo>
                <a:lnTo>
                  <a:pt x="86367" y="15000"/>
                </a:lnTo>
                <a:lnTo>
                  <a:pt x="86367" y="104999"/>
                </a:lnTo>
                <a:close/>
                <a:moveTo>
                  <a:pt x="40224" y="15000"/>
                </a:moveTo>
                <a:lnTo>
                  <a:pt x="40224" y="104999"/>
                </a:lnTo>
                <a:lnTo>
                  <a:pt x="33632" y="104999"/>
                </a:lnTo>
                <a:lnTo>
                  <a:pt x="33632" y="15000"/>
                </a:lnTo>
                <a:close/>
              </a:path>
              <a:path w="120000" h="120000" fill="none" extrusionOk="0">
                <a:moveTo>
                  <a:pt x="0" y="0"/>
                </a:moveTo>
                <a:lnTo>
                  <a:pt x="120000" y="0"/>
                </a:lnTo>
                <a:lnTo>
                  <a:pt x="120000" y="120000"/>
                </a:lnTo>
                <a:lnTo>
                  <a:pt x="0" y="120000"/>
                </a:lnTo>
                <a:close/>
              </a:path>
            </a:pathLst>
          </a:custGeom>
          <a:solidFill>
            <a:schemeClr val="lt1">
              <a:alpha val="49803"/>
            </a:schemeClr>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221" name="Shape 3221"/>
          <p:cNvCxnSpPr/>
          <p:nvPr/>
        </p:nvCxnSpPr>
        <p:spPr>
          <a:xfrm flipH="1">
            <a:off x="2203450" y="2908300"/>
            <a:ext cx="825499" cy="330200"/>
          </a:xfrm>
          <a:prstGeom prst="straightConnector1">
            <a:avLst/>
          </a:prstGeom>
          <a:noFill/>
          <a:ln w="9525" cap="flat" cmpd="sng">
            <a:solidFill>
              <a:srgbClr val="FF0000"/>
            </a:solidFill>
            <a:prstDash val="solid"/>
            <a:round/>
            <a:headEnd type="none" w="med" len="med"/>
            <a:tailEnd type="triangle" w="lg" len="lg"/>
          </a:ln>
        </p:spPr>
      </p:cxnSp>
      <p:sp>
        <p:nvSpPr>
          <p:cNvPr id="3222" name="Shape 3222"/>
          <p:cNvSpPr txBox="1"/>
          <p:nvPr/>
        </p:nvSpPr>
        <p:spPr>
          <a:xfrm>
            <a:off x="7820025" y="3003550"/>
            <a:ext cx="1119188" cy="346074"/>
          </a:xfrm>
          <a:prstGeom prst="rect">
            <a:avLst/>
          </a:prstGeom>
          <a:solidFill>
            <a:srgbClr val="E1E1FF"/>
          </a:solidFill>
          <a:ln w="9525" cap="flat" cmpd="sng">
            <a:solidFill>
              <a:srgbClr val="FF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1.5 mol T</a:t>
            </a:r>
            <a:r>
              <a:rPr lang="en-US" sz="1600" b="0" i="0" u="none" strike="noStrike" cap="none" baseline="-25000">
                <a:solidFill>
                  <a:schemeClr val="dk1"/>
                </a:solidFill>
                <a:latin typeface="Arial"/>
                <a:ea typeface="Arial"/>
                <a:cs typeface="Arial"/>
                <a:sym typeface="Arial"/>
              </a:rPr>
              <a:t>2</a:t>
            </a:r>
          </a:p>
        </p:txBody>
      </p:sp>
      <p:sp>
        <p:nvSpPr>
          <p:cNvPr id="3223" name="Shape 3223"/>
          <p:cNvSpPr txBox="1"/>
          <p:nvPr/>
        </p:nvSpPr>
        <p:spPr>
          <a:xfrm>
            <a:off x="7199313" y="2168525"/>
            <a:ext cx="12350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22.4L/mol</a:t>
            </a:r>
          </a:p>
        </p:txBody>
      </p:sp>
      <p:sp>
        <p:nvSpPr>
          <p:cNvPr id="3224" name="Shape 3224"/>
          <p:cNvSpPr/>
          <p:nvPr/>
        </p:nvSpPr>
        <p:spPr>
          <a:xfrm>
            <a:off x="4478337" y="4621212"/>
            <a:ext cx="8731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Y</a:t>
            </a:r>
          </a:p>
        </p:txBody>
      </p:sp>
      <p:sp>
        <p:nvSpPr>
          <p:cNvPr id="3225" name="Shape 3225"/>
          <p:cNvSpPr/>
          <p:nvPr/>
        </p:nvSpPr>
        <p:spPr>
          <a:xfrm>
            <a:off x="6142037" y="4614862"/>
            <a:ext cx="9080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 mol M</a:t>
            </a:r>
          </a:p>
        </p:txBody>
      </p:sp>
      <p:grpSp>
        <p:nvGrpSpPr>
          <p:cNvPr id="3226" name="Shape 3226"/>
          <p:cNvGrpSpPr/>
          <p:nvPr/>
        </p:nvGrpSpPr>
        <p:grpSpPr>
          <a:xfrm>
            <a:off x="3735388" y="4659313"/>
            <a:ext cx="2389187" cy="542925"/>
            <a:chOff x="2353" y="2935"/>
            <a:chExt cx="1505" cy="342"/>
          </a:xfrm>
        </p:grpSpPr>
        <p:sp>
          <p:nvSpPr>
            <p:cNvPr id="3227" name="Shape 3227"/>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228" name="Shape 3228"/>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3229" name="Shape 3229"/>
          <p:cNvSpPr/>
          <p:nvPr/>
        </p:nvSpPr>
        <p:spPr>
          <a:xfrm>
            <a:off x="6148387" y="4884737"/>
            <a:ext cx="8731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Y</a:t>
            </a:r>
          </a:p>
        </p:txBody>
      </p:sp>
      <p:cxnSp>
        <p:nvCxnSpPr>
          <p:cNvPr id="3230" name="Shape 3230"/>
          <p:cNvCxnSpPr/>
          <p:nvPr/>
        </p:nvCxnSpPr>
        <p:spPr>
          <a:xfrm rot="10800000" flipH="1">
            <a:off x="2560638" y="4887912"/>
            <a:ext cx="1069975" cy="120649"/>
          </a:xfrm>
          <a:prstGeom prst="straightConnector1">
            <a:avLst/>
          </a:prstGeom>
          <a:noFill/>
          <a:ln w="9525" cap="flat" cmpd="sng">
            <a:solidFill>
              <a:srgbClr val="FF0000"/>
            </a:solidFill>
            <a:prstDash val="solid"/>
            <a:round/>
            <a:headEnd type="none" w="med" len="med"/>
            <a:tailEnd type="none" w="med" len="med"/>
          </a:ln>
        </p:spPr>
      </p:cxnSp>
      <p:cxnSp>
        <p:nvCxnSpPr>
          <p:cNvPr id="3231" name="Shape 3231"/>
          <p:cNvCxnSpPr/>
          <p:nvPr/>
        </p:nvCxnSpPr>
        <p:spPr>
          <a:xfrm rot="10800000" flipH="1">
            <a:off x="4927600" y="5016500"/>
            <a:ext cx="1069975" cy="120649"/>
          </a:xfrm>
          <a:prstGeom prst="straightConnector1">
            <a:avLst/>
          </a:prstGeom>
          <a:noFill/>
          <a:ln w="9525" cap="flat" cmpd="sng">
            <a:solidFill>
              <a:srgbClr val="FF0000"/>
            </a:solidFill>
            <a:prstDash val="solid"/>
            <a:round/>
            <a:headEnd type="none" w="med" len="med"/>
            <a:tailEnd type="none" w="med" len="med"/>
          </a:ln>
        </p:spPr>
      </p:cxnSp>
      <p:grpSp>
        <p:nvGrpSpPr>
          <p:cNvPr id="3232" name="Shape 3232"/>
          <p:cNvGrpSpPr/>
          <p:nvPr/>
        </p:nvGrpSpPr>
        <p:grpSpPr>
          <a:xfrm>
            <a:off x="6167437" y="4652962"/>
            <a:ext cx="860425" cy="542925"/>
            <a:chOff x="3884" y="2930"/>
            <a:chExt cx="542" cy="342"/>
          </a:xfrm>
        </p:grpSpPr>
        <p:sp>
          <p:nvSpPr>
            <p:cNvPr id="3233" name="Shape 3233"/>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234" name="Shape 3234"/>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sp>
        <p:nvSpPr>
          <p:cNvPr id="3235" name="Shape 3235"/>
          <p:cNvSpPr txBox="1"/>
          <p:nvPr/>
        </p:nvSpPr>
        <p:spPr>
          <a:xfrm>
            <a:off x="2270125" y="5813425"/>
            <a:ext cx="8731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Y</a:t>
            </a:r>
          </a:p>
        </p:txBody>
      </p:sp>
      <p:sp>
        <p:nvSpPr>
          <p:cNvPr id="3236" name="Shape 3236"/>
          <p:cNvSpPr txBox="1"/>
          <p:nvPr/>
        </p:nvSpPr>
        <p:spPr>
          <a:xfrm>
            <a:off x="4259262" y="5680075"/>
            <a:ext cx="12414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33.6 L T</a:t>
            </a:r>
            <a:r>
              <a:rPr lang="en-US" sz="1600" b="0" i="0" u="none" strike="noStrike" cap="none" baseline="-25000">
                <a:solidFill>
                  <a:schemeClr val="dk1"/>
                </a:solidFill>
                <a:latin typeface="Arial"/>
                <a:ea typeface="Arial"/>
                <a:cs typeface="Arial"/>
                <a:sym typeface="Arial"/>
              </a:rPr>
              <a:t>2</a:t>
            </a:r>
          </a:p>
        </p:txBody>
      </p:sp>
      <p:sp>
        <p:nvSpPr>
          <p:cNvPr id="3237" name="Shape 3237"/>
          <p:cNvSpPr/>
          <p:nvPr/>
        </p:nvSpPr>
        <p:spPr>
          <a:xfrm>
            <a:off x="2230438" y="5548312"/>
            <a:ext cx="9397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T</a:t>
            </a:r>
            <a:r>
              <a:rPr lang="en-US" sz="1600" b="0" i="0" u="none" strike="noStrike" cap="none" baseline="-25000">
                <a:solidFill>
                  <a:schemeClr val="dk1"/>
                </a:solidFill>
                <a:latin typeface="Arial"/>
                <a:ea typeface="Arial"/>
                <a:cs typeface="Arial"/>
                <a:sym typeface="Arial"/>
              </a:rPr>
              <a:t>2</a:t>
            </a:r>
          </a:p>
        </p:txBody>
      </p:sp>
      <p:sp>
        <p:nvSpPr>
          <p:cNvPr id="3238" name="Shape 3238"/>
          <p:cNvSpPr/>
          <p:nvPr/>
        </p:nvSpPr>
        <p:spPr>
          <a:xfrm>
            <a:off x="3290887" y="5541962"/>
            <a:ext cx="10080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22.4 L T</a:t>
            </a:r>
            <a:r>
              <a:rPr lang="en-US" sz="1600" b="0" i="0" u="none" strike="noStrike" cap="none" baseline="-25000">
                <a:solidFill>
                  <a:schemeClr val="dk1"/>
                </a:solidFill>
                <a:latin typeface="Arial"/>
                <a:ea typeface="Arial"/>
                <a:cs typeface="Arial"/>
                <a:sym typeface="Arial"/>
              </a:rPr>
              <a:t>2</a:t>
            </a:r>
          </a:p>
        </p:txBody>
      </p:sp>
      <p:grpSp>
        <p:nvGrpSpPr>
          <p:cNvPr id="3239" name="Shape 3239"/>
          <p:cNvGrpSpPr/>
          <p:nvPr/>
        </p:nvGrpSpPr>
        <p:grpSpPr>
          <a:xfrm>
            <a:off x="2257425" y="5586413"/>
            <a:ext cx="922338" cy="542925"/>
            <a:chOff x="2353" y="2935"/>
            <a:chExt cx="1505" cy="342"/>
          </a:xfrm>
        </p:grpSpPr>
        <p:sp>
          <p:nvSpPr>
            <p:cNvPr id="3240" name="Shape 3240"/>
            <p:cNvSpPr/>
            <p:nvPr/>
          </p:nvSpPr>
          <p:spPr>
            <a:xfrm>
              <a:off x="2353" y="2935"/>
              <a:ext cx="1505"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241" name="Shape 3241"/>
            <p:cNvCxnSpPr/>
            <p:nvPr/>
          </p:nvCxnSpPr>
          <p:spPr>
            <a:xfrm>
              <a:off x="2379" y="3107"/>
              <a:ext cx="1439" cy="0"/>
            </a:xfrm>
            <a:prstGeom prst="straightConnector1">
              <a:avLst/>
            </a:prstGeom>
            <a:noFill/>
            <a:ln w="9525" cap="flat" cmpd="sng">
              <a:solidFill>
                <a:schemeClr val="dk1"/>
              </a:solidFill>
              <a:prstDash val="solid"/>
              <a:round/>
              <a:headEnd type="none" w="med" len="med"/>
              <a:tailEnd type="none" w="med" len="med"/>
            </a:ln>
          </p:spPr>
        </p:cxnSp>
      </p:grpSp>
      <p:sp>
        <p:nvSpPr>
          <p:cNvPr id="3242" name="Shape 3242"/>
          <p:cNvSpPr/>
          <p:nvPr/>
        </p:nvSpPr>
        <p:spPr>
          <a:xfrm>
            <a:off x="3257550" y="5811837"/>
            <a:ext cx="9397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 mol T</a:t>
            </a:r>
            <a:r>
              <a:rPr lang="en-US" sz="1600" b="0" i="0" u="none" strike="noStrike" cap="none" baseline="-25000">
                <a:solidFill>
                  <a:schemeClr val="dk1"/>
                </a:solidFill>
                <a:latin typeface="Arial"/>
                <a:ea typeface="Arial"/>
                <a:cs typeface="Arial"/>
                <a:sym typeface="Arial"/>
              </a:rPr>
              <a:t>2</a:t>
            </a:r>
          </a:p>
        </p:txBody>
      </p:sp>
      <p:grpSp>
        <p:nvGrpSpPr>
          <p:cNvPr id="3243" name="Shape 3243"/>
          <p:cNvGrpSpPr/>
          <p:nvPr/>
        </p:nvGrpSpPr>
        <p:grpSpPr>
          <a:xfrm>
            <a:off x="3221037" y="5580062"/>
            <a:ext cx="1023936" cy="542925"/>
            <a:chOff x="3884" y="2930"/>
            <a:chExt cx="542" cy="342"/>
          </a:xfrm>
        </p:grpSpPr>
        <p:sp>
          <p:nvSpPr>
            <p:cNvPr id="3244" name="Shape 3244"/>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245" name="Shape 3245"/>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3246" name="Shape 3246"/>
          <p:cNvCxnSpPr/>
          <p:nvPr/>
        </p:nvCxnSpPr>
        <p:spPr>
          <a:xfrm rot="10800000" flipH="1">
            <a:off x="1673225" y="5813424"/>
            <a:ext cx="457200" cy="112713"/>
          </a:xfrm>
          <a:prstGeom prst="straightConnector1">
            <a:avLst/>
          </a:prstGeom>
          <a:noFill/>
          <a:ln w="9525" cap="flat" cmpd="sng">
            <a:solidFill>
              <a:srgbClr val="FF0000"/>
            </a:solidFill>
            <a:prstDash val="solid"/>
            <a:round/>
            <a:headEnd type="none" w="med" len="med"/>
            <a:tailEnd type="none" w="med" len="med"/>
          </a:ln>
        </p:spPr>
      </p:cxnSp>
      <p:cxnSp>
        <p:nvCxnSpPr>
          <p:cNvPr id="3247" name="Shape 3247"/>
          <p:cNvCxnSpPr/>
          <p:nvPr/>
        </p:nvCxnSpPr>
        <p:spPr>
          <a:xfrm rot="10800000" flipH="1">
            <a:off x="2563813" y="5949949"/>
            <a:ext cx="457200" cy="112713"/>
          </a:xfrm>
          <a:prstGeom prst="straightConnector1">
            <a:avLst/>
          </a:prstGeom>
          <a:noFill/>
          <a:ln w="9525" cap="flat" cmpd="sng">
            <a:solidFill>
              <a:srgbClr val="FF0000"/>
            </a:solidFill>
            <a:prstDash val="solid"/>
            <a:round/>
            <a:headEnd type="none" w="med" len="med"/>
            <a:tailEnd type="none" w="med" len="med"/>
          </a:ln>
        </p:spPr>
      </p:cxnSp>
      <p:cxnSp>
        <p:nvCxnSpPr>
          <p:cNvPr id="3248" name="Shape 3248"/>
          <p:cNvCxnSpPr/>
          <p:nvPr/>
        </p:nvCxnSpPr>
        <p:spPr>
          <a:xfrm rot="10800000" flipH="1">
            <a:off x="3519487" y="5942013"/>
            <a:ext cx="517524" cy="112711"/>
          </a:xfrm>
          <a:prstGeom prst="straightConnector1">
            <a:avLst/>
          </a:prstGeom>
          <a:noFill/>
          <a:ln w="9525" cap="flat" cmpd="sng">
            <a:solidFill>
              <a:srgbClr val="FF0000"/>
            </a:solidFill>
            <a:prstDash val="solid"/>
            <a:round/>
            <a:headEnd type="none" w="med" len="med"/>
            <a:tailEnd type="none" w="med" len="med"/>
          </a:ln>
        </p:spPr>
      </p:cxnSp>
      <p:cxnSp>
        <p:nvCxnSpPr>
          <p:cNvPr id="3249" name="Shape 3249"/>
          <p:cNvCxnSpPr/>
          <p:nvPr/>
        </p:nvCxnSpPr>
        <p:spPr>
          <a:xfrm rot="10800000" flipH="1">
            <a:off x="2533650" y="5672138"/>
            <a:ext cx="517524" cy="112711"/>
          </a:xfrm>
          <a:prstGeom prst="straightConnector1">
            <a:avLst/>
          </a:prstGeom>
          <a:noFill/>
          <a:ln w="9525" cap="flat" cmpd="sng">
            <a:solidFill>
              <a:srgbClr val="FF0000"/>
            </a:solidFill>
            <a:prstDash val="solid"/>
            <a:round/>
            <a:headEnd type="none" w="med" len="med"/>
            <a:tailEnd type="none" w="med" len="med"/>
          </a:ln>
        </p:spPr>
      </p:cxnSp>
      <p:cxnSp>
        <p:nvCxnSpPr>
          <p:cNvPr id="3250" name="Shape 3250"/>
          <p:cNvCxnSpPr/>
          <p:nvPr/>
        </p:nvCxnSpPr>
        <p:spPr>
          <a:xfrm rot="10800000" flipH="1">
            <a:off x="4741862" y="4748213"/>
            <a:ext cx="517524" cy="112711"/>
          </a:xfrm>
          <a:prstGeom prst="straightConnector1">
            <a:avLst/>
          </a:prstGeom>
          <a:noFill/>
          <a:ln w="9525" cap="flat" cmpd="sng">
            <a:solidFill>
              <a:srgbClr val="FF0000"/>
            </a:solidFill>
            <a:prstDash val="solid"/>
            <a:round/>
            <a:headEnd type="none" w="med" len="med"/>
            <a:tailEnd type="none" w="med" len="med"/>
          </a:ln>
        </p:spPr>
      </p:cxnSp>
      <p:cxnSp>
        <p:nvCxnSpPr>
          <p:cNvPr id="3251" name="Shape 3251"/>
          <p:cNvCxnSpPr/>
          <p:nvPr/>
        </p:nvCxnSpPr>
        <p:spPr>
          <a:xfrm rot="10800000" flipH="1">
            <a:off x="6415087" y="4999038"/>
            <a:ext cx="517524" cy="112711"/>
          </a:xfrm>
          <a:prstGeom prst="straightConnector1">
            <a:avLst/>
          </a:prstGeom>
          <a:noFill/>
          <a:ln w="9525" cap="flat" cmpd="sng">
            <a:solidFill>
              <a:srgbClr val="FF0000"/>
            </a:solidFill>
            <a:prstDash val="solid"/>
            <a:round/>
            <a:headEnd type="none" w="med" len="med"/>
            <a:tailEnd type="none" w="med" len="med"/>
          </a:ln>
        </p:spPr>
      </p:cxnSp>
      <p:sp>
        <p:nvSpPr>
          <p:cNvPr id="3252" name="Shape 3252">
            <a:hlinkClick r:id="rId4"/>
          </p:cNvPr>
          <p:cNvSpPr/>
          <p:nvPr/>
        </p:nvSpPr>
        <p:spPr>
          <a:xfrm>
            <a:off x="6243637" y="2579688"/>
            <a:ext cx="331786" cy="331786"/>
          </a:xfrm>
          <a:prstGeom prst="ellipse">
            <a:avLst/>
          </a:prstGeom>
          <a:gradFill>
            <a:gsLst>
              <a:gs pos="0">
                <a:srgbClr val="FFCC00"/>
              </a:gs>
              <a:gs pos="100000">
                <a:srgbClr val="FFFFCC"/>
              </a:gs>
            </a:gsLst>
            <a:path path="circle">
              <a:fillToRect l="50000" t="50000" r="50000" b="50000"/>
            </a:path>
            <a:tileRect/>
          </a:grad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900" b="1" i="1" u="none" strike="noStrike" cap="none">
                <a:solidFill>
                  <a:srgbClr val="FF0000"/>
                </a:solidFill>
                <a:latin typeface="Arial"/>
                <a:ea typeface="Arial"/>
                <a:cs typeface="Arial"/>
                <a:sym typeface="Arial"/>
              </a:rPr>
              <a:t>Easy</a:t>
            </a:r>
          </a:p>
        </p:txBody>
      </p:sp>
      <p:grpSp>
        <p:nvGrpSpPr>
          <p:cNvPr id="3253" name="Shape 3253"/>
          <p:cNvGrpSpPr/>
          <p:nvPr/>
        </p:nvGrpSpPr>
        <p:grpSpPr>
          <a:xfrm>
            <a:off x="6457949" y="1770062"/>
            <a:ext cx="1704975" cy="517525"/>
            <a:chOff x="3654" y="2295"/>
            <a:chExt cx="1074" cy="326"/>
          </a:xfrm>
        </p:grpSpPr>
        <p:sp>
          <p:nvSpPr>
            <p:cNvPr id="3254" name="Shape 3254"/>
            <p:cNvSpPr txBox="1"/>
            <p:nvPr/>
          </p:nvSpPr>
          <p:spPr>
            <a:xfrm>
              <a:off x="3654" y="2295"/>
              <a:ext cx="495" cy="32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2</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3 mol Y</a:t>
              </a:r>
            </a:p>
          </p:txBody>
        </p:sp>
        <p:sp>
          <p:nvSpPr>
            <p:cNvPr id="3255" name="Shape 3255"/>
            <p:cNvSpPr txBox="1"/>
            <p:nvPr/>
          </p:nvSpPr>
          <p:spPr>
            <a:xfrm>
              <a:off x="4222" y="2295"/>
              <a:ext cx="507" cy="32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5</a:t>
              </a:r>
            </a:p>
            <a:p>
              <a:pPr marL="0" marR="0" lvl="0" indent="0" algn="ctr" rtl="0">
                <a:spcBef>
                  <a:spcPts val="0"/>
                </a:spcBef>
                <a:spcAft>
                  <a:spcPts val="0"/>
                </a:spcAft>
                <a:buSzPct val="25000"/>
                <a:buNone/>
              </a:pPr>
              <a:r>
                <a:rPr lang="en-US" sz="1400" b="0" i="0" u="none" strike="noStrike" cap="none">
                  <a:solidFill>
                    <a:schemeClr val="dk1"/>
                  </a:solidFill>
                  <a:latin typeface="Arial"/>
                  <a:ea typeface="Arial"/>
                  <a:cs typeface="Arial"/>
                  <a:sym typeface="Arial"/>
                </a:rPr>
                <a:t>x mol M</a:t>
              </a:r>
            </a:p>
          </p:txBody>
        </p:sp>
        <p:cxnSp>
          <p:nvCxnSpPr>
            <p:cNvPr id="3256" name="Shape 3256"/>
            <p:cNvCxnSpPr/>
            <p:nvPr/>
          </p:nvCxnSpPr>
          <p:spPr>
            <a:xfrm>
              <a:off x="3693" y="2468"/>
              <a:ext cx="396" cy="0"/>
            </a:xfrm>
            <a:prstGeom prst="straightConnector1">
              <a:avLst/>
            </a:prstGeom>
            <a:noFill/>
            <a:ln w="9525" cap="flat" cmpd="sng">
              <a:solidFill>
                <a:schemeClr val="dk1"/>
              </a:solidFill>
              <a:prstDash val="solid"/>
              <a:round/>
              <a:headEnd type="none" w="med" len="med"/>
              <a:tailEnd type="none" w="med" len="med"/>
            </a:ln>
          </p:spPr>
        </p:cxnSp>
        <p:cxnSp>
          <p:nvCxnSpPr>
            <p:cNvPr id="3257" name="Shape 3257"/>
            <p:cNvCxnSpPr/>
            <p:nvPr/>
          </p:nvCxnSpPr>
          <p:spPr>
            <a:xfrm>
              <a:off x="4275" y="2468"/>
              <a:ext cx="396" cy="0"/>
            </a:xfrm>
            <a:prstGeom prst="straightConnector1">
              <a:avLst/>
            </a:prstGeom>
            <a:noFill/>
            <a:ln w="9525" cap="flat" cmpd="sng">
              <a:solidFill>
                <a:schemeClr val="dk1"/>
              </a:solidFill>
              <a:prstDash val="solid"/>
              <a:round/>
              <a:headEnd type="none" w="med" len="med"/>
              <a:tailEnd type="none" w="med" len="med"/>
            </a:ln>
          </p:spPr>
        </p:cxnSp>
        <p:sp>
          <p:nvSpPr>
            <p:cNvPr id="3258" name="Shape 3258"/>
            <p:cNvSpPr txBox="1"/>
            <p:nvPr/>
          </p:nvSpPr>
          <p:spPr>
            <a:xfrm>
              <a:off x="4095" y="2370"/>
              <a:ext cx="180" cy="1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a:t>
              </a:r>
            </a:p>
          </p:txBody>
        </p:sp>
      </p:grpSp>
      <p:sp>
        <p:nvSpPr>
          <p:cNvPr id="3259" name="Shape 3259"/>
          <p:cNvSpPr txBox="1"/>
          <p:nvPr/>
        </p:nvSpPr>
        <p:spPr>
          <a:xfrm>
            <a:off x="6910388" y="2357438"/>
            <a:ext cx="769937"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15 = 2x</a:t>
            </a:r>
          </a:p>
        </p:txBody>
      </p:sp>
      <p:sp>
        <p:nvSpPr>
          <p:cNvPr id="3260" name="Shape 3260"/>
          <p:cNvSpPr txBox="1"/>
          <p:nvPr/>
        </p:nvSpPr>
        <p:spPr>
          <a:xfrm>
            <a:off x="6780213" y="2670175"/>
            <a:ext cx="105568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x = 7.5 mol</a:t>
            </a:r>
          </a:p>
        </p:txBody>
      </p:sp>
      <p:cxnSp>
        <p:nvCxnSpPr>
          <p:cNvPr id="3261" name="Shape 3261"/>
          <p:cNvCxnSpPr/>
          <p:nvPr/>
        </p:nvCxnSpPr>
        <p:spPr>
          <a:xfrm>
            <a:off x="1212850" y="2979738"/>
            <a:ext cx="873125" cy="0"/>
          </a:xfrm>
          <a:prstGeom prst="straightConnector1">
            <a:avLst/>
          </a:prstGeom>
          <a:noFill/>
          <a:ln w="19050" cap="flat" cmpd="sng">
            <a:solidFill>
              <a:schemeClr val="dk1"/>
            </a:solidFill>
            <a:prstDash val="solid"/>
            <a:round/>
            <a:headEnd type="none" w="med" len="med"/>
            <a:tailEnd type="none" w="med" len="med"/>
          </a:ln>
        </p:spPr>
      </p:cxnSp>
      <p:cxnSp>
        <p:nvCxnSpPr>
          <p:cNvPr id="3262" name="Shape 3262"/>
          <p:cNvCxnSpPr/>
          <p:nvPr/>
        </p:nvCxnSpPr>
        <p:spPr>
          <a:xfrm>
            <a:off x="3041650" y="2989263"/>
            <a:ext cx="873125" cy="0"/>
          </a:xfrm>
          <a:prstGeom prst="straightConnector1">
            <a:avLst/>
          </a:prstGeom>
          <a:noFill/>
          <a:ln w="19050" cap="flat" cmpd="sng">
            <a:solidFill>
              <a:schemeClr val="dk1"/>
            </a:solidFill>
            <a:prstDash val="solid"/>
            <a:round/>
            <a:headEnd type="none" w="med" len="med"/>
            <a:tailEnd type="none" w="med" len="med"/>
          </a:ln>
        </p:spPr>
      </p:cxnSp>
      <p:sp>
        <p:nvSpPr>
          <p:cNvPr id="3263" name="Shape 3263"/>
          <p:cNvSpPr txBox="1"/>
          <p:nvPr/>
        </p:nvSpPr>
        <p:spPr>
          <a:xfrm>
            <a:off x="1470025" y="29495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a:t>
            </a:r>
          </a:p>
        </p:txBody>
      </p:sp>
      <p:sp>
        <p:nvSpPr>
          <p:cNvPr id="3264" name="Shape 3264"/>
          <p:cNvSpPr txBox="1"/>
          <p:nvPr/>
        </p:nvSpPr>
        <p:spPr>
          <a:xfrm>
            <a:off x="3317875" y="2949575"/>
            <a:ext cx="296863"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a:t>
            </a:r>
          </a:p>
        </p:txBody>
      </p:sp>
      <p:sp>
        <p:nvSpPr>
          <p:cNvPr id="3265" name="Shape 3265"/>
          <p:cNvSpPr txBox="1"/>
          <p:nvPr/>
        </p:nvSpPr>
        <p:spPr>
          <a:xfrm>
            <a:off x="1287462" y="3184525"/>
            <a:ext cx="68103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 mol</a:t>
            </a:r>
          </a:p>
        </p:txBody>
      </p:sp>
      <p:sp>
        <p:nvSpPr>
          <p:cNvPr id="3266" name="Shape 3266"/>
          <p:cNvSpPr txBox="1"/>
          <p:nvPr/>
        </p:nvSpPr>
        <p:spPr>
          <a:xfrm>
            <a:off x="3011488" y="3184525"/>
            <a:ext cx="8508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1.5 mol</a:t>
            </a:r>
          </a:p>
        </p:txBody>
      </p:sp>
      <p:sp>
        <p:nvSpPr>
          <p:cNvPr id="3267" name="Shape 3267"/>
          <p:cNvSpPr txBox="1"/>
          <p:nvPr/>
        </p:nvSpPr>
        <p:spPr>
          <a:xfrm>
            <a:off x="1176337" y="3587750"/>
            <a:ext cx="35734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SMALLER Number is </a:t>
            </a:r>
            <a:r>
              <a:rPr lang="en-US" sz="1600" b="1" i="0" u="none" strike="noStrike" cap="none">
                <a:solidFill>
                  <a:srgbClr val="FF0000"/>
                </a:solidFill>
                <a:latin typeface="Arial"/>
                <a:ea typeface="Arial"/>
                <a:cs typeface="Arial"/>
                <a:sym typeface="Arial"/>
              </a:rPr>
              <a:t>LIMITING</a:t>
            </a:r>
            <a:r>
              <a:rPr lang="en-US" sz="1400" b="0" i="0" u="none" strike="noStrike" cap="none">
                <a:solidFill>
                  <a:schemeClr val="dk1"/>
                </a:solidFill>
                <a:latin typeface="Arial"/>
                <a:ea typeface="Arial"/>
                <a:cs typeface="Arial"/>
                <a:sym typeface="Arial"/>
              </a:rPr>
              <a:t> Reactant</a:t>
            </a:r>
          </a:p>
        </p:txBody>
      </p:sp>
      <p:sp>
        <p:nvSpPr>
          <p:cNvPr id="3268" name="Shape 3268"/>
          <p:cNvSpPr txBox="1"/>
          <p:nvPr/>
        </p:nvSpPr>
        <p:spPr>
          <a:xfrm>
            <a:off x="3136900" y="420687"/>
            <a:ext cx="9524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rgbClr val="FF0000"/>
                </a:solidFill>
                <a:latin typeface="Arial"/>
                <a:ea typeface="Arial"/>
                <a:cs typeface="Arial"/>
                <a:sym typeface="Arial"/>
              </a:rPr>
              <a:t>LIMITING</a:t>
            </a:r>
          </a:p>
        </p:txBody>
      </p:sp>
      <p:sp>
        <p:nvSpPr>
          <p:cNvPr id="3269" name="Shape 3269"/>
          <p:cNvSpPr txBox="1"/>
          <p:nvPr/>
        </p:nvSpPr>
        <p:spPr>
          <a:xfrm>
            <a:off x="1231900" y="438150"/>
            <a:ext cx="90804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EXCESS</a:t>
            </a:r>
          </a:p>
        </p:txBody>
      </p:sp>
      <p:sp>
        <p:nvSpPr>
          <p:cNvPr id="3270" name="Shape 3270"/>
          <p:cNvSpPr/>
          <p:nvPr/>
        </p:nvSpPr>
        <p:spPr>
          <a:xfrm>
            <a:off x="3048000" y="2619375"/>
            <a:ext cx="866774" cy="333374"/>
          </a:xfrm>
          <a:prstGeom prst="rect">
            <a:avLst/>
          </a:prstGeom>
          <a:noFill/>
          <a:ln w="9525"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3"/>
                                        </p:tgtEl>
                                        <p:attrNameLst>
                                          <p:attrName>style.visibility</p:attrName>
                                        </p:attrNameLst>
                                      </p:cBhvr>
                                      <p:to>
                                        <p:strVal val="visible"/>
                                      </p:to>
                                    </p:set>
                                    <p:animEffect transition="in" filter="fade">
                                      <p:cBhvr>
                                        <p:cTn id="7" dur="1000"/>
                                        <p:tgtEl>
                                          <p:spTgt spid="319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91"/>
                                        </p:tgtEl>
                                        <p:attrNameLst>
                                          <p:attrName>style.visibility</p:attrName>
                                        </p:attrNameLst>
                                      </p:cBhvr>
                                      <p:to>
                                        <p:strVal val="visible"/>
                                      </p:to>
                                    </p:set>
                                    <p:animEffect transition="in" filter="fade">
                                      <p:cBhvr>
                                        <p:cTn id="11" dur="500"/>
                                        <p:tgtEl>
                                          <p:spTgt spid="319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94"/>
                                        </p:tgtEl>
                                        <p:attrNameLst>
                                          <p:attrName>style.visibility</p:attrName>
                                        </p:attrNameLst>
                                      </p:cBhvr>
                                      <p:to>
                                        <p:strVal val="visible"/>
                                      </p:to>
                                    </p:set>
                                    <p:animEffect transition="in" filter="fade">
                                      <p:cBhvr>
                                        <p:cTn id="16" dur="500"/>
                                        <p:tgtEl>
                                          <p:spTgt spid="31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96"/>
                                        </p:tgtEl>
                                        <p:attrNameLst>
                                          <p:attrName>style.visibility</p:attrName>
                                        </p:attrNameLst>
                                      </p:cBhvr>
                                      <p:to>
                                        <p:strVal val="visible"/>
                                      </p:to>
                                    </p:set>
                                    <p:animEffect transition="in" filter="fade">
                                      <p:cBhvr>
                                        <p:cTn id="21" dur="1000"/>
                                        <p:tgtEl>
                                          <p:spTgt spid="319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98"/>
                                        </p:tgtEl>
                                        <p:attrNameLst>
                                          <p:attrName>style.visibility</p:attrName>
                                        </p:attrNameLst>
                                      </p:cBhvr>
                                      <p:to>
                                        <p:strVal val="visible"/>
                                      </p:to>
                                    </p:set>
                                    <p:animEffect transition="in" filter="fade">
                                      <p:cBhvr>
                                        <p:cTn id="26" dur="500"/>
                                        <p:tgtEl>
                                          <p:spTgt spid="319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95"/>
                                        </p:tgtEl>
                                        <p:attrNameLst>
                                          <p:attrName>style.visibility</p:attrName>
                                        </p:attrNameLst>
                                      </p:cBhvr>
                                      <p:to>
                                        <p:strVal val="visible"/>
                                      </p:to>
                                    </p:set>
                                    <p:animEffect transition="in" filter="fade">
                                      <p:cBhvr>
                                        <p:cTn id="31" dur="500"/>
                                        <p:tgtEl>
                                          <p:spTgt spid="319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99"/>
                                        </p:tgtEl>
                                        <p:attrNameLst>
                                          <p:attrName>style.visibility</p:attrName>
                                        </p:attrNameLst>
                                      </p:cBhvr>
                                      <p:to>
                                        <p:strVal val="visible"/>
                                      </p:to>
                                    </p:set>
                                    <p:animEffect transition="in" filter="fade">
                                      <p:cBhvr>
                                        <p:cTn id="36" dur="1000"/>
                                        <p:tgtEl>
                                          <p:spTgt spid="319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00"/>
                                        </p:tgtEl>
                                        <p:attrNameLst>
                                          <p:attrName>style.visibility</p:attrName>
                                        </p:attrNameLst>
                                      </p:cBhvr>
                                      <p:to>
                                        <p:strVal val="visible"/>
                                      </p:to>
                                    </p:set>
                                    <p:animEffect transition="in" filter="fade">
                                      <p:cBhvr>
                                        <p:cTn id="41" dur="500"/>
                                        <p:tgtEl>
                                          <p:spTgt spid="320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262"/>
                                        </p:tgtEl>
                                        <p:attrNameLst>
                                          <p:attrName>style.visibility</p:attrName>
                                        </p:attrNameLst>
                                      </p:cBhvr>
                                      <p:to>
                                        <p:strVal val="visible"/>
                                      </p:to>
                                    </p:set>
                                    <p:animEffect transition="in" filter="fade">
                                      <p:cBhvr>
                                        <p:cTn id="46" dur="500"/>
                                        <p:tgtEl>
                                          <p:spTgt spid="3262"/>
                                        </p:tgtEl>
                                      </p:cBhvr>
                                    </p:animEffect>
                                  </p:childTnLst>
                                </p:cTn>
                              </p:par>
                              <p:par>
                                <p:cTn id="47" presetID="10" presetClass="entr" presetSubtype="0" fill="hold" nodeType="withEffect">
                                  <p:stCondLst>
                                    <p:cond delay="0"/>
                                  </p:stCondLst>
                                  <p:childTnLst>
                                    <p:set>
                                      <p:cBhvr>
                                        <p:cTn id="48" dur="1" fill="hold">
                                          <p:stCondLst>
                                            <p:cond delay="0"/>
                                          </p:stCondLst>
                                        </p:cTn>
                                        <p:tgtEl>
                                          <p:spTgt spid="3261"/>
                                        </p:tgtEl>
                                        <p:attrNameLst>
                                          <p:attrName>style.visibility</p:attrName>
                                        </p:attrNameLst>
                                      </p:cBhvr>
                                      <p:to>
                                        <p:strVal val="visible"/>
                                      </p:to>
                                    </p:set>
                                    <p:animEffect transition="in" filter="fade">
                                      <p:cBhvr>
                                        <p:cTn id="49" dur="500"/>
                                        <p:tgtEl>
                                          <p:spTgt spid="3261"/>
                                        </p:tgtEl>
                                      </p:cBhvr>
                                    </p:animEffec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3263"/>
                                        </p:tgtEl>
                                        <p:attrNameLst>
                                          <p:attrName>style.visibility</p:attrName>
                                        </p:attrNameLst>
                                      </p:cBhvr>
                                      <p:to>
                                        <p:strVal val="visible"/>
                                      </p:to>
                                    </p:set>
                                    <p:anim calcmode="lin" valueType="num">
                                      <p:cBhvr additive="base">
                                        <p:cTn id="54" dur="500"/>
                                        <p:tgtEl>
                                          <p:spTgt spid="3263"/>
                                        </p:tgtEl>
                                        <p:attrNameLst>
                                          <p:attrName>ppt_w</p:attrName>
                                        </p:attrNameLst>
                                      </p:cBhvr>
                                      <p:tavLst>
                                        <p:tav tm="0">
                                          <p:val>
                                            <p:strVal val="0"/>
                                          </p:val>
                                        </p:tav>
                                        <p:tav tm="100000">
                                          <p:val>
                                            <p:strVal val="#ppt_w"/>
                                          </p:val>
                                        </p:tav>
                                      </p:tavLst>
                                    </p:anim>
                                    <p:anim calcmode="lin" valueType="num">
                                      <p:cBhvr additive="base">
                                        <p:cTn id="55" dur="500"/>
                                        <p:tgtEl>
                                          <p:spTgt spid="3263"/>
                                        </p:tgtEl>
                                        <p:attrNameLst>
                                          <p:attrName>ppt_h</p:attrName>
                                        </p:attrNameLst>
                                      </p:cBhvr>
                                      <p:tavLst>
                                        <p:tav tm="0">
                                          <p:val>
                                            <p:str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3264"/>
                                        </p:tgtEl>
                                        <p:attrNameLst>
                                          <p:attrName>style.visibility</p:attrName>
                                        </p:attrNameLst>
                                      </p:cBhvr>
                                      <p:to>
                                        <p:strVal val="visible"/>
                                      </p:to>
                                    </p:set>
                                    <p:anim calcmode="lin" valueType="num">
                                      <p:cBhvr additive="base">
                                        <p:cTn id="60" dur="500"/>
                                        <p:tgtEl>
                                          <p:spTgt spid="3264"/>
                                        </p:tgtEl>
                                        <p:attrNameLst>
                                          <p:attrName>ppt_w</p:attrName>
                                        </p:attrNameLst>
                                      </p:cBhvr>
                                      <p:tavLst>
                                        <p:tav tm="0">
                                          <p:val>
                                            <p:strVal val="0"/>
                                          </p:val>
                                        </p:tav>
                                        <p:tav tm="100000">
                                          <p:val>
                                            <p:strVal val="#ppt_w"/>
                                          </p:val>
                                        </p:tav>
                                      </p:tavLst>
                                    </p:anim>
                                    <p:anim calcmode="lin" valueType="num">
                                      <p:cBhvr additive="base">
                                        <p:cTn id="61" dur="500"/>
                                        <p:tgtEl>
                                          <p:spTgt spid="3264"/>
                                        </p:tgtEl>
                                        <p:attrNameLst>
                                          <p:attrName>ppt_h</p:attrName>
                                        </p:attrNameLst>
                                      </p:cBhvr>
                                      <p:tavLst>
                                        <p:tav tm="0">
                                          <p:val>
                                            <p:str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65"/>
                                        </p:tgtEl>
                                        <p:attrNameLst>
                                          <p:attrName>style.visibility</p:attrName>
                                        </p:attrNameLst>
                                      </p:cBhvr>
                                      <p:to>
                                        <p:strVal val="visible"/>
                                      </p:to>
                                    </p:set>
                                    <p:animEffect transition="in" filter="fade">
                                      <p:cBhvr>
                                        <p:cTn id="66" dur="500"/>
                                        <p:tgtEl>
                                          <p:spTgt spid="326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266"/>
                                        </p:tgtEl>
                                        <p:attrNameLst>
                                          <p:attrName>style.visibility</p:attrName>
                                        </p:attrNameLst>
                                      </p:cBhvr>
                                      <p:to>
                                        <p:strVal val="visible"/>
                                      </p:to>
                                    </p:set>
                                    <p:animEffect transition="in" filter="fade">
                                      <p:cBhvr>
                                        <p:cTn id="71" dur="500"/>
                                        <p:tgtEl>
                                          <p:spTgt spid="326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267"/>
                                        </p:tgtEl>
                                        <p:attrNameLst>
                                          <p:attrName>style.visibility</p:attrName>
                                        </p:attrNameLst>
                                      </p:cBhvr>
                                      <p:to>
                                        <p:strVal val="visible"/>
                                      </p:to>
                                    </p:set>
                                    <p:animEffect transition="in" filter="fade">
                                      <p:cBhvr>
                                        <p:cTn id="76" dur="1000"/>
                                        <p:tgtEl>
                                          <p:spTgt spid="326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268"/>
                                        </p:tgtEl>
                                        <p:attrNameLst>
                                          <p:attrName>style.visibility</p:attrName>
                                        </p:attrNameLst>
                                      </p:cBhvr>
                                      <p:to>
                                        <p:strVal val="visible"/>
                                      </p:to>
                                    </p:set>
                                    <p:animEffect transition="in" filter="fade">
                                      <p:cBhvr>
                                        <p:cTn id="81" dur="1000"/>
                                        <p:tgtEl>
                                          <p:spTgt spid="3268"/>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270"/>
                                        </p:tgtEl>
                                        <p:attrNameLst>
                                          <p:attrName>style.visibility</p:attrName>
                                        </p:attrNameLst>
                                      </p:cBhvr>
                                      <p:to>
                                        <p:strVal val="visible"/>
                                      </p:to>
                                    </p:set>
                                    <p:animEffect transition="in" filter="fade">
                                      <p:cBhvr>
                                        <p:cTn id="85" dur="500"/>
                                        <p:tgtEl>
                                          <p:spTgt spid="327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269"/>
                                        </p:tgtEl>
                                        <p:attrNameLst>
                                          <p:attrName>style.visibility</p:attrName>
                                        </p:attrNameLst>
                                      </p:cBhvr>
                                      <p:to>
                                        <p:strVal val="visible"/>
                                      </p:to>
                                    </p:set>
                                    <p:animEffect transition="in" filter="fade">
                                      <p:cBhvr>
                                        <p:cTn id="90" dur="1000"/>
                                        <p:tgtEl>
                                          <p:spTgt spid="3269"/>
                                        </p:tgtEl>
                                      </p:cBhvr>
                                    </p:animEffec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1000"/>
                                        <p:tgtEl>
                                          <p:spTgt spid="3261"/>
                                        </p:tgtEl>
                                      </p:cBhvr>
                                    </p:animEffect>
                                    <p:set>
                                      <p:cBhvr>
                                        <p:cTn id="94" dur="1" fill="hold">
                                          <p:stCondLst>
                                            <p:cond delay="1000"/>
                                          </p:stCondLst>
                                        </p:cTn>
                                        <p:tgtEl>
                                          <p:spTgt spid="326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3263"/>
                                        </p:tgtEl>
                                      </p:cBhvr>
                                    </p:animEffect>
                                    <p:set>
                                      <p:cBhvr>
                                        <p:cTn id="97" dur="1" fill="hold">
                                          <p:stCondLst>
                                            <p:cond delay="1000"/>
                                          </p:stCondLst>
                                        </p:cTn>
                                        <p:tgtEl>
                                          <p:spTgt spid="3263"/>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3265"/>
                                        </p:tgtEl>
                                      </p:cBhvr>
                                    </p:animEffect>
                                    <p:set>
                                      <p:cBhvr>
                                        <p:cTn id="100" dur="1" fill="hold">
                                          <p:stCondLst>
                                            <p:cond delay="1000"/>
                                          </p:stCondLst>
                                        </p:cTn>
                                        <p:tgtEl>
                                          <p:spTgt spid="326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3262"/>
                                        </p:tgtEl>
                                      </p:cBhvr>
                                    </p:animEffect>
                                    <p:set>
                                      <p:cBhvr>
                                        <p:cTn id="103" dur="1" fill="hold">
                                          <p:stCondLst>
                                            <p:cond delay="1000"/>
                                          </p:stCondLst>
                                        </p:cTn>
                                        <p:tgtEl>
                                          <p:spTgt spid="3262"/>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3264"/>
                                        </p:tgtEl>
                                      </p:cBhvr>
                                    </p:animEffect>
                                    <p:set>
                                      <p:cBhvr>
                                        <p:cTn id="106" dur="1" fill="hold">
                                          <p:stCondLst>
                                            <p:cond delay="1000"/>
                                          </p:stCondLst>
                                        </p:cTn>
                                        <p:tgtEl>
                                          <p:spTgt spid="326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3266"/>
                                        </p:tgtEl>
                                      </p:cBhvr>
                                    </p:animEffect>
                                    <p:set>
                                      <p:cBhvr>
                                        <p:cTn id="109" dur="1" fill="hold">
                                          <p:stCondLst>
                                            <p:cond delay="1000"/>
                                          </p:stCondLst>
                                        </p:cTn>
                                        <p:tgtEl>
                                          <p:spTgt spid="326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3267"/>
                                        </p:tgtEl>
                                      </p:cBhvr>
                                    </p:animEffect>
                                    <p:set>
                                      <p:cBhvr>
                                        <p:cTn id="112" dur="1" fill="hold">
                                          <p:stCondLst>
                                            <p:cond delay="1000"/>
                                          </p:stCondLst>
                                        </p:cTn>
                                        <p:tgtEl>
                                          <p:spTgt spid="3267"/>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3" presetClass="entr" presetSubtype="16" fill="hold" nodeType="clickEffect">
                                  <p:stCondLst>
                                    <p:cond delay="0"/>
                                  </p:stCondLst>
                                  <p:childTnLst>
                                    <p:set>
                                      <p:cBhvr>
                                        <p:cTn id="116" dur="1" fill="hold">
                                          <p:stCondLst>
                                            <p:cond delay="0"/>
                                          </p:stCondLst>
                                        </p:cTn>
                                        <p:tgtEl>
                                          <p:spTgt spid="3203"/>
                                        </p:tgtEl>
                                        <p:attrNameLst>
                                          <p:attrName>style.visibility</p:attrName>
                                        </p:attrNameLst>
                                      </p:cBhvr>
                                      <p:to>
                                        <p:strVal val="visible"/>
                                      </p:to>
                                    </p:set>
                                    <p:anim calcmode="lin" valueType="num">
                                      <p:cBhvr additive="base">
                                        <p:cTn id="117" dur="500"/>
                                        <p:tgtEl>
                                          <p:spTgt spid="3203"/>
                                        </p:tgtEl>
                                        <p:attrNameLst>
                                          <p:attrName>ppt_w</p:attrName>
                                        </p:attrNameLst>
                                      </p:cBhvr>
                                      <p:tavLst>
                                        <p:tav tm="0">
                                          <p:val>
                                            <p:strVal val="0"/>
                                          </p:val>
                                        </p:tav>
                                        <p:tav tm="100000">
                                          <p:val>
                                            <p:strVal val="#ppt_w"/>
                                          </p:val>
                                        </p:tav>
                                      </p:tavLst>
                                    </p:anim>
                                    <p:anim calcmode="lin" valueType="num">
                                      <p:cBhvr additive="base">
                                        <p:cTn id="118" dur="500"/>
                                        <p:tgtEl>
                                          <p:spTgt spid="3203"/>
                                        </p:tgtEl>
                                        <p:attrNameLst>
                                          <p:attrName>ppt_h</p:attrName>
                                        </p:attrNameLst>
                                      </p:cBhvr>
                                      <p:tavLst>
                                        <p:tav tm="0">
                                          <p:val>
                                            <p:strVal val="0"/>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221"/>
                                        </p:tgtEl>
                                        <p:attrNameLst>
                                          <p:attrName>style.visibility</p:attrName>
                                        </p:attrNameLst>
                                      </p:cBhvr>
                                      <p:to>
                                        <p:strVal val="visible"/>
                                      </p:to>
                                    </p:set>
                                    <p:animEffect transition="in" filter="fade">
                                      <p:cBhvr>
                                        <p:cTn id="123" dur="500"/>
                                        <p:tgtEl>
                                          <p:spTgt spid="3221"/>
                                        </p:tgtEl>
                                      </p:cBhvr>
                                    </p:animEffect>
                                  </p:childTnLst>
                                </p:cTn>
                              </p:par>
                            </p:childTnLst>
                          </p:cTn>
                        </p:par>
                        <p:par>
                          <p:cTn id="124" fill="hold">
                            <p:stCondLst>
                              <p:cond delay="500"/>
                            </p:stCondLst>
                            <p:childTnLst>
                              <p:par>
                                <p:cTn id="125" presetID="23" presetClass="entr" presetSubtype="16" fill="hold" nodeType="afterEffect">
                                  <p:stCondLst>
                                    <p:cond delay="0"/>
                                  </p:stCondLst>
                                  <p:childTnLst>
                                    <p:set>
                                      <p:cBhvr>
                                        <p:cTn id="126" dur="1" fill="hold">
                                          <p:stCondLst>
                                            <p:cond delay="0"/>
                                          </p:stCondLst>
                                        </p:cTn>
                                        <p:tgtEl>
                                          <p:spTgt spid="3202"/>
                                        </p:tgtEl>
                                        <p:attrNameLst>
                                          <p:attrName>style.visibility</p:attrName>
                                        </p:attrNameLst>
                                      </p:cBhvr>
                                      <p:to>
                                        <p:strVal val="visible"/>
                                      </p:to>
                                    </p:set>
                                    <p:anim calcmode="lin" valueType="num">
                                      <p:cBhvr additive="base">
                                        <p:cTn id="127" dur="500"/>
                                        <p:tgtEl>
                                          <p:spTgt spid="3202"/>
                                        </p:tgtEl>
                                        <p:attrNameLst>
                                          <p:attrName>ppt_w</p:attrName>
                                        </p:attrNameLst>
                                      </p:cBhvr>
                                      <p:tavLst>
                                        <p:tav tm="0">
                                          <p:val>
                                            <p:strVal val="0"/>
                                          </p:val>
                                        </p:tav>
                                        <p:tav tm="100000">
                                          <p:val>
                                            <p:strVal val="#ppt_w"/>
                                          </p:val>
                                        </p:tav>
                                      </p:tavLst>
                                    </p:anim>
                                    <p:anim calcmode="lin" valueType="num">
                                      <p:cBhvr additive="base">
                                        <p:cTn id="128" dur="500"/>
                                        <p:tgtEl>
                                          <p:spTgt spid="3202"/>
                                        </p:tgtEl>
                                        <p:attrNameLst>
                                          <p:attrName>ppt_h</p:attrName>
                                        </p:attrNameLst>
                                      </p:cBhvr>
                                      <p:tavLst>
                                        <p:tav tm="0">
                                          <p:val>
                                            <p:str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nodeType="clickEffect">
                                  <p:stCondLst>
                                    <p:cond delay="0"/>
                                  </p:stCondLst>
                                  <p:childTnLst>
                                    <p:set>
                                      <p:cBhvr>
                                        <p:cTn id="132" dur="1" fill="hold">
                                          <p:stCondLst>
                                            <p:cond delay="0"/>
                                          </p:stCondLst>
                                        </p:cTn>
                                        <p:tgtEl>
                                          <p:spTgt spid="3205"/>
                                        </p:tgtEl>
                                        <p:attrNameLst>
                                          <p:attrName>style.visibility</p:attrName>
                                        </p:attrNameLst>
                                      </p:cBhvr>
                                      <p:to>
                                        <p:strVal val="visible"/>
                                      </p:to>
                                    </p:set>
                                    <p:anim calcmode="lin" valueType="num">
                                      <p:cBhvr additive="base">
                                        <p:cTn id="133" dur="500"/>
                                        <p:tgtEl>
                                          <p:spTgt spid="3205"/>
                                        </p:tgtEl>
                                        <p:attrNameLst>
                                          <p:attrName>ppt_w</p:attrName>
                                        </p:attrNameLst>
                                      </p:cBhvr>
                                      <p:tavLst>
                                        <p:tav tm="0">
                                          <p:val>
                                            <p:strVal val="0"/>
                                          </p:val>
                                        </p:tav>
                                        <p:tav tm="100000">
                                          <p:val>
                                            <p:strVal val="#ppt_w"/>
                                          </p:val>
                                        </p:tav>
                                      </p:tavLst>
                                    </p:anim>
                                    <p:anim calcmode="lin" valueType="num">
                                      <p:cBhvr additive="base">
                                        <p:cTn id="134" dur="500"/>
                                        <p:tgtEl>
                                          <p:spTgt spid="3205"/>
                                        </p:tgtEl>
                                        <p:attrNameLst>
                                          <p:attrName>ppt_h</p:attrName>
                                        </p:attrNameLst>
                                      </p:cBhvr>
                                      <p:tavLst>
                                        <p:tav tm="0">
                                          <p:val>
                                            <p:strVal val="0"/>
                                          </p:val>
                                        </p:tav>
                                        <p:tav tm="100000">
                                          <p:val>
                                            <p:strVal val="#ppt_h"/>
                                          </p:val>
                                        </p:tav>
                                      </p:tavLst>
                                    </p:anim>
                                  </p:childTnLst>
                                </p:cTn>
                              </p:par>
                            </p:childTnLst>
                          </p:cTn>
                        </p:par>
                        <p:par>
                          <p:cTn id="135" fill="hold">
                            <p:stCondLst>
                              <p:cond delay="500"/>
                            </p:stCondLst>
                            <p:childTnLst>
                              <p:par>
                                <p:cTn id="136" presetID="23" presetClass="entr" presetSubtype="16" fill="hold" nodeType="afterEffect">
                                  <p:stCondLst>
                                    <p:cond delay="0"/>
                                  </p:stCondLst>
                                  <p:childTnLst>
                                    <p:set>
                                      <p:cBhvr>
                                        <p:cTn id="137" dur="1" fill="hold">
                                          <p:stCondLst>
                                            <p:cond delay="0"/>
                                          </p:stCondLst>
                                        </p:cTn>
                                        <p:tgtEl>
                                          <p:spTgt spid="3206"/>
                                        </p:tgtEl>
                                        <p:attrNameLst>
                                          <p:attrName>style.visibility</p:attrName>
                                        </p:attrNameLst>
                                      </p:cBhvr>
                                      <p:to>
                                        <p:strVal val="visible"/>
                                      </p:to>
                                    </p:set>
                                    <p:anim calcmode="lin" valueType="num">
                                      <p:cBhvr additive="base">
                                        <p:cTn id="138" dur="500"/>
                                        <p:tgtEl>
                                          <p:spTgt spid="3206"/>
                                        </p:tgtEl>
                                        <p:attrNameLst>
                                          <p:attrName>ppt_w</p:attrName>
                                        </p:attrNameLst>
                                      </p:cBhvr>
                                      <p:tavLst>
                                        <p:tav tm="0">
                                          <p:val>
                                            <p:strVal val="0"/>
                                          </p:val>
                                        </p:tav>
                                        <p:tav tm="100000">
                                          <p:val>
                                            <p:strVal val="#ppt_w"/>
                                          </p:val>
                                        </p:tav>
                                      </p:tavLst>
                                    </p:anim>
                                    <p:anim calcmode="lin" valueType="num">
                                      <p:cBhvr additive="base">
                                        <p:cTn id="139" dur="500"/>
                                        <p:tgtEl>
                                          <p:spTgt spid="3206"/>
                                        </p:tgtEl>
                                        <p:attrNameLst>
                                          <p:attrName>ppt_h</p:attrName>
                                        </p:attrNameLst>
                                      </p:cBhvr>
                                      <p:tavLst>
                                        <p:tav tm="0">
                                          <p:val>
                                            <p:strVal val="0"/>
                                          </p:val>
                                        </p:tav>
                                        <p:tav tm="100000">
                                          <p:val>
                                            <p:strVal val="#ppt_h"/>
                                          </p:val>
                                        </p:tav>
                                      </p:tavLst>
                                    </p:anim>
                                  </p:childTnLst>
                                </p:cTn>
                              </p:par>
                            </p:childTnLst>
                          </p:cTn>
                        </p:par>
                      </p:childTnLst>
                    </p:cTn>
                  </p:par>
                  <p:par>
                    <p:cTn id="140" fill="hold">
                      <p:stCondLst>
                        <p:cond delay="indefinite"/>
                      </p:stCondLst>
                      <p:childTnLst>
                        <p:par>
                          <p:cTn id="141" fill="hold">
                            <p:stCondLst>
                              <p:cond delay="0"/>
                            </p:stCondLst>
                            <p:childTnLst>
                              <p:par>
                                <p:cTn id="142" presetID="23" presetClass="entr" presetSubtype="16" fill="hold" nodeType="clickEffect">
                                  <p:stCondLst>
                                    <p:cond delay="0"/>
                                  </p:stCondLst>
                                  <p:childTnLst>
                                    <p:set>
                                      <p:cBhvr>
                                        <p:cTn id="143" dur="1" fill="hold">
                                          <p:stCondLst>
                                            <p:cond delay="0"/>
                                          </p:stCondLst>
                                        </p:cTn>
                                        <p:tgtEl>
                                          <p:spTgt spid="3252"/>
                                        </p:tgtEl>
                                        <p:attrNameLst>
                                          <p:attrName>style.visibility</p:attrName>
                                        </p:attrNameLst>
                                      </p:cBhvr>
                                      <p:to>
                                        <p:strVal val="visible"/>
                                      </p:to>
                                    </p:set>
                                    <p:anim calcmode="lin" valueType="num">
                                      <p:cBhvr additive="base">
                                        <p:cTn id="144" dur="500"/>
                                        <p:tgtEl>
                                          <p:spTgt spid="3252"/>
                                        </p:tgtEl>
                                        <p:attrNameLst>
                                          <p:attrName>ppt_w</p:attrName>
                                        </p:attrNameLst>
                                      </p:cBhvr>
                                      <p:tavLst>
                                        <p:tav tm="0">
                                          <p:val>
                                            <p:strVal val="0"/>
                                          </p:val>
                                        </p:tav>
                                        <p:tav tm="100000">
                                          <p:val>
                                            <p:strVal val="#ppt_w"/>
                                          </p:val>
                                        </p:tav>
                                      </p:tavLst>
                                    </p:anim>
                                    <p:anim calcmode="lin" valueType="num">
                                      <p:cBhvr additive="base">
                                        <p:cTn id="145" dur="500"/>
                                        <p:tgtEl>
                                          <p:spTgt spid="3252"/>
                                        </p:tgtEl>
                                        <p:attrNameLst>
                                          <p:attrName>ppt_h</p:attrName>
                                        </p:attrNameLst>
                                      </p:cBhvr>
                                      <p:tavLst>
                                        <p:tav tm="0">
                                          <p:val>
                                            <p:strVal val="0"/>
                                          </p:val>
                                        </p:tav>
                                        <p:tav tm="100000">
                                          <p:val>
                                            <p:strVal val="#ppt_h"/>
                                          </p:val>
                                        </p:tav>
                                      </p:tavLst>
                                    </p:anim>
                                  </p:childTnLst>
                                </p:cTn>
                              </p:par>
                              <p:par>
                                <p:cTn id="146" presetID="10" presetClass="exit" presetSubtype="0" fill="hold" nodeType="withEffect">
                                  <p:stCondLst>
                                    <p:cond delay="0"/>
                                  </p:stCondLst>
                                  <p:childTnLst>
                                    <p:animEffect transition="out" filter="fade">
                                      <p:cBhvr>
                                        <p:cTn id="147" dur="500"/>
                                        <p:tgtEl>
                                          <p:spTgt spid="3252"/>
                                        </p:tgtEl>
                                      </p:cBhvr>
                                    </p:animEffect>
                                    <p:set>
                                      <p:cBhvr>
                                        <p:cTn id="148" dur="1" fill="hold">
                                          <p:stCondLst>
                                            <p:cond delay="500"/>
                                          </p:stCondLst>
                                        </p:cTn>
                                        <p:tgtEl>
                                          <p:spTgt spid="3252"/>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3209"/>
                                        </p:tgtEl>
                                        <p:attrNameLst>
                                          <p:attrName>style.visibility</p:attrName>
                                        </p:attrNameLst>
                                      </p:cBhvr>
                                      <p:to>
                                        <p:strVal val="visible"/>
                                      </p:to>
                                    </p:set>
                                    <p:animEffect transition="in" filter="fade">
                                      <p:cBhvr>
                                        <p:cTn id="153" dur="500"/>
                                        <p:tgtEl>
                                          <p:spTgt spid="3209"/>
                                        </p:tgtEl>
                                      </p:cBhvr>
                                    </p:animEffect>
                                  </p:childTnLst>
                                </p:cTn>
                              </p:par>
                            </p:childTnLst>
                          </p:cTn>
                        </p:par>
                      </p:childTnLst>
                    </p:cTn>
                  </p:par>
                  <p:par>
                    <p:cTn id="154" fill="hold">
                      <p:stCondLst>
                        <p:cond delay="indefinite"/>
                      </p:stCondLst>
                      <p:childTnLst>
                        <p:par>
                          <p:cTn id="155" fill="hold">
                            <p:stCondLst>
                              <p:cond delay="0"/>
                            </p:stCondLst>
                            <p:childTnLst>
                              <p:par>
                                <p:cTn id="156" presetID="23" presetClass="entr" presetSubtype="16" fill="hold" nodeType="clickEffect">
                                  <p:stCondLst>
                                    <p:cond delay="0"/>
                                  </p:stCondLst>
                                  <p:childTnLst>
                                    <p:set>
                                      <p:cBhvr>
                                        <p:cTn id="157" dur="1" fill="hold">
                                          <p:stCondLst>
                                            <p:cond delay="0"/>
                                          </p:stCondLst>
                                        </p:cTn>
                                        <p:tgtEl>
                                          <p:spTgt spid="3253"/>
                                        </p:tgtEl>
                                        <p:attrNameLst>
                                          <p:attrName>style.visibility</p:attrName>
                                        </p:attrNameLst>
                                      </p:cBhvr>
                                      <p:to>
                                        <p:strVal val="visible"/>
                                      </p:to>
                                    </p:set>
                                    <p:anim calcmode="lin" valueType="num">
                                      <p:cBhvr additive="base">
                                        <p:cTn id="158" dur="500"/>
                                        <p:tgtEl>
                                          <p:spTgt spid="3253"/>
                                        </p:tgtEl>
                                        <p:attrNameLst>
                                          <p:attrName>ppt_w</p:attrName>
                                        </p:attrNameLst>
                                      </p:cBhvr>
                                      <p:tavLst>
                                        <p:tav tm="0">
                                          <p:val>
                                            <p:strVal val="0"/>
                                          </p:val>
                                        </p:tav>
                                        <p:tav tm="100000">
                                          <p:val>
                                            <p:strVal val="#ppt_w"/>
                                          </p:val>
                                        </p:tav>
                                      </p:tavLst>
                                    </p:anim>
                                    <p:anim calcmode="lin" valueType="num">
                                      <p:cBhvr additive="base">
                                        <p:cTn id="159" dur="500"/>
                                        <p:tgtEl>
                                          <p:spTgt spid="3253"/>
                                        </p:tgtEl>
                                        <p:attrNameLst>
                                          <p:attrName>ppt_h</p:attrName>
                                        </p:attrNameLst>
                                      </p:cBhvr>
                                      <p:tavLst>
                                        <p:tav tm="0">
                                          <p:val>
                                            <p:strVal val="0"/>
                                          </p:val>
                                        </p:tav>
                                        <p:tav tm="100000">
                                          <p:val>
                                            <p:strVal val="#ppt_h"/>
                                          </p:val>
                                        </p:tav>
                                      </p:tavLst>
                                    </p:anim>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3259"/>
                                        </p:tgtEl>
                                        <p:attrNameLst>
                                          <p:attrName>style.visibility</p:attrName>
                                        </p:attrNameLst>
                                      </p:cBhvr>
                                      <p:to>
                                        <p:strVal val="visible"/>
                                      </p:to>
                                    </p:set>
                                    <p:animEffect transition="in" filter="fade">
                                      <p:cBhvr>
                                        <p:cTn id="164" dur="1000"/>
                                        <p:tgtEl>
                                          <p:spTgt spid="3259"/>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3260"/>
                                        </p:tgtEl>
                                        <p:attrNameLst>
                                          <p:attrName>style.visibility</p:attrName>
                                        </p:attrNameLst>
                                      </p:cBhvr>
                                      <p:to>
                                        <p:strVal val="visible"/>
                                      </p:to>
                                    </p:set>
                                    <p:animEffect transition="in" filter="fade">
                                      <p:cBhvr>
                                        <p:cTn id="169" dur="500"/>
                                        <p:tgtEl>
                                          <p:spTgt spid="3260"/>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xit" presetSubtype="0" fill="hold" nodeType="clickEffect">
                                  <p:stCondLst>
                                    <p:cond delay="0"/>
                                  </p:stCondLst>
                                  <p:childTnLst>
                                    <p:animEffect transition="out" filter="fade">
                                      <p:cBhvr>
                                        <p:cTn id="173" dur="1000"/>
                                        <p:tgtEl>
                                          <p:spTgt spid="3253"/>
                                        </p:tgtEl>
                                      </p:cBhvr>
                                    </p:animEffect>
                                    <p:set>
                                      <p:cBhvr>
                                        <p:cTn id="174" dur="1" fill="hold">
                                          <p:stCondLst>
                                            <p:cond delay="1000"/>
                                          </p:stCondLst>
                                        </p:cTn>
                                        <p:tgtEl>
                                          <p:spTgt spid="3253"/>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1000"/>
                                        <p:tgtEl>
                                          <p:spTgt spid="3259"/>
                                        </p:tgtEl>
                                      </p:cBhvr>
                                    </p:animEffect>
                                    <p:set>
                                      <p:cBhvr>
                                        <p:cTn id="177" dur="1" fill="hold">
                                          <p:stCondLst>
                                            <p:cond delay="1000"/>
                                          </p:stCondLst>
                                        </p:cTn>
                                        <p:tgtEl>
                                          <p:spTgt spid="3259"/>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1000"/>
                                        <p:tgtEl>
                                          <p:spTgt spid="3260"/>
                                        </p:tgtEl>
                                      </p:cBhvr>
                                    </p:animEffect>
                                    <p:set>
                                      <p:cBhvr>
                                        <p:cTn id="180" dur="1" fill="hold">
                                          <p:stCondLst>
                                            <p:cond delay="1000"/>
                                          </p:stCondLst>
                                        </p:cTn>
                                        <p:tgtEl>
                                          <p:spTgt spid="3260"/>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3215"/>
                                        </p:tgtEl>
                                        <p:attrNameLst>
                                          <p:attrName>style.visibility</p:attrName>
                                        </p:attrNameLst>
                                      </p:cBhvr>
                                      <p:to>
                                        <p:strVal val="visible"/>
                                      </p:to>
                                    </p:set>
                                    <p:animEffect transition="in" filter="fade">
                                      <p:cBhvr>
                                        <p:cTn id="183" dur="500"/>
                                        <p:tgtEl>
                                          <p:spTgt spid="3215"/>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3222"/>
                                        </p:tgtEl>
                                        <p:attrNameLst>
                                          <p:attrName>style.visibility</p:attrName>
                                        </p:attrNameLst>
                                      </p:cBhvr>
                                      <p:to>
                                        <p:strVal val="visible"/>
                                      </p:to>
                                    </p:set>
                                    <p:animEffect transition="in" filter="fade">
                                      <p:cBhvr>
                                        <p:cTn id="188" dur="500"/>
                                        <p:tgtEl>
                                          <p:spTgt spid="3222"/>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3223"/>
                                        </p:tgtEl>
                                        <p:attrNameLst>
                                          <p:attrName>style.visibility</p:attrName>
                                        </p:attrNameLst>
                                      </p:cBhvr>
                                      <p:to>
                                        <p:strVal val="visible"/>
                                      </p:to>
                                    </p:set>
                                    <p:animEffect transition="in" filter="fade">
                                      <p:cBhvr>
                                        <p:cTn id="193" dur="500"/>
                                        <p:tgtEl>
                                          <p:spTgt spid="3223"/>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3214"/>
                                        </p:tgtEl>
                                        <p:attrNameLst>
                                          <p:attrName>style.visibility</p:attrName>
                                        </p:attrNameLst>
                                      </p:cBhvr>
                                      <p:to>
                                        <p:strVal val="visible"/>
                                      </p:to>
                                    </p:set>
                                    <p:animEffect transition="in" filter="fade">
                                      <p:cBhvr>
                                        <p:cTn id="198" dur="500"/>
                                        <p:tgtEl>
                                          <p:spTgt spid="3214"/>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3216"/>
                                        </p:tgtEl>
                                        <p:attrNameLst>
                                          <p:attrName>style.visibility</p:attrName>
                                        </p:attrNameLst>
                                      </p:cBhvr>
                                      <p:to>
                                        <p:strVal val="visible"/>
                                      </p:to>
                                    </p:set>
                                    <p:animEffect transition="in" filter="fade">
                                      <p:cBhvr>
                                        <p:cTn id="203" dur="1000"/>
                                        <p:tgtEl>
                                          <p:spTgt spid="3216"/>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3226"/>
                                        </p:tgtEl>
                                        <p:attrNameLst>
                                          <p:attrName>style.visibility</p:attrName>
                                        </p:attrNameLst>
                                      </p:cBhvr>
                                      <p:to>
                                        <p:strVal val="visible"/>
                                      </p:to>
                                    </p:set>
                                    <p:animEffect transition="in" filter="fade">
                                      <p:cBhvr>
                                        <p:cTn id="208" dur="2000"/>
                                        <p:tgtEl>
                                          <p:spTgt spid="3226"/>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3217"/>
                                        </p:tgtEl>
                                        <p:attrNameLst>
                                          <p:attrName>style.visibility</p:attrName>
                                        </p:attrNameLst>
                                      </p:cBhvr>
                                      <p:to>
                                        <p:strVal val="visible"/>
                                      </p:to>
                                    </p:set>
                                    <p:animEffect transition="in" filter="fade">
                                      <p:cBhvr>
                                        <p:cTn id="213" dur="500"/>
                                        <p:tgtEl>
                                          <p:spTgt spid="3217"/>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3224"/>
                                        </p:tgtEl>
                                        <p:attrNameLst>
                                          <p:attrName>style.visibility</p:attrName>
                                        </p:attrNameLst>
                                      </p:cBhvr>
                                      <p:to>
                                        <p:strVal val="visible"/>
                                      </p:to>
                                    </p:set>
                                    <p:animEffect transition="in" filter="fade">
                                      <p:cBhvr>
                                        <p:cTn id="218" dur="500"/>
                                        <p:tgtEl>
                                          <p:spTgt spid="3224"/>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3230"/>
                                        </p:tgtEl>
                                        <p:attrNameLst>
                                          <p:attrName>style.visibility</p:attrName>
                                        </p:attrNameLst>
                                      </p:cBhvr>
                                      <p:to>
                                        <p:strVal val="visible"/>
                                      </p:to>
                                    </p:set>
                                    <p:animEffect transition="in" filter="fade">
                                      <p:cBhvr>
                                        <p:cTn id="223" dur="500"/>
                                        <p:tgtEl>
                                          <p:spTgt spid="3230"/>
                                        </p:tgtEl>
                                      </p:cBhvr>
                                    </p:animEffect>
                                  </p:childTnLst>
                                </p:cTn>
                              </p:par>
                            </p:childTnLst>
                          </p:cTn>
                        </p:par>
                        <p:par>
                          <p:cTn id="224" fill="hold">
                            <p:stCondLst>
                              <p:cond delay="500"/>
                            </p:stCondLst>
                            <p:childTnLst>
                              <p:par>
                                <p:cTn id="225" presetID="10" presetClass="entr" presetSubtype="0" fill="hold" nodeType="afterEffect">
                                  <p:stCondLst>
                                    <p:cond delay="0"/>
                                  </p:stCondLst>
                                  <p:childTnLst>
                                    <p:set>
                                      <p:cBhvr>
                                        <p:cTn id="226" dur="1" fill="hold">
                                          <p:stCondLst>
                                            <p:cond delay="0"/>
                                          </p:stCondLst>
                                        </p:cTn>
                                        <p:tgtEl>
                                          <p:spTgt spid="3231"/>
                                        </p:tgtEl>
                                        <p:attrNameLst>
                                          <p:attrName>style.visibility</p:attrName>
                                        </p:attrNameLst>
                                      </p:cBhvr>
                                      <p:to>
                                        <p:strVal val="visible"/>
                                      </p:to>
                                    </p:set>
                                    <p:animEffect transition="in" filter="fade">
                                      <p:cBhvr>
                                        <p:cTn id="227" dur="500"/>
                                        <p:tgtEl>
                                          <p:spTgt spid="3231"/>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nodeType="clickEffect">
                                  <p:stCondLst>
                                    <p:cond delay="0"/>
                                  </p:stCondLst>
                                  <p:childTnLst>
                                    <p:set>
                                      <p:cBhvr>
                                        <p:cTn id="231" dur="1" fill="hold">
                                          <p:stCondLst>
                                            <p:cond delay="0"/>
                                          </p:stCondLst>
                                        </p:cTn>
                                        <p:tgtEl>
                                          <p:spTgt spid="3232"/>
                                        </p:tgtEl>
                                        <p:attrNameLst>
                                          <p:attrName>style.visibility</p:attrName>
                                        </p:attrNameLst>
                                      </p:cBhvr>
                                      <p:to>
                                        <p:strVal val="visible"/>
                                      </p:to>
                                    </p:set>
                                    <p:animEffect transition="in" filter="fade">
                                      <p:cBhvr>
                                        <p:cTn id="232" dur="2000"/>
                                        <p:tgtEl>
                                          <p:spTgt spid="3232"/>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nodeType="clickEffect">
                                  <p:stCondLst>
                                    <p:cond delay="0"/>
                                  </p:stCondLst>
                                  <p:childTnLst>
                                    <p:set>
                                      <p:cBhvr>
                                        <p:cTn id="236" dur="1" fill="hold">
                                          <p:stCondLst>
                                            <p:cond delay="0"/>
                                          </p:stCondLst>
                                        </p:cTn>
                                        <p:tgtEl>
                                          <p:spTgt spid="3229"/>
                                        </p:tgtEl>
                                        <p:attrNameLst>
                                          <p:attrName>style.visibility</p:attrName>
                                        </p:attrNameLst>
                                      </p:cBhvr>
                                      <p:to>
                                        <p:strVal val="visible"/>
                                      </p:to>
                                    </p:set>
                                    <p:animEffect transition="in" filter="fade">
                                      <p:cBhvr>
                                        <p:cTn id="237" dur="500"/>
                                        <p:tgtEl>
                                          <p:spTgt spid="322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3225"/>
                                        </p:tgtEl>
                                        <p:attrNameLst>
                                          <p:attrName>style.visibility</p:attrName>
                                        </p:attrNameLst>
                                      </p:cBhvr>
                                      <p:to>
                                        <p:strVal val="visible"/>
                                      </p:to>
                                    </p:set>
                                    <p:animEffect transition="in" filter="fade">
                                      <p:cBhvr>
                                        <p:cTn id="242" dur="500"/>
                                        <p:tgtEl>
                                          <p:spTgt spid="3225"/>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nodeType="clickEffect">
                                  <p:stCondLst>
                                    <p:cond delay="0"/>
                                  </p:stCondLst>
                                  <p:childTnLst>
                                    <p:set>
                                      <p:cBhvr>
                                        <p:cTn id="246" dur="1" fill="hold">
                                          <p:stCondLst>
                                            <p:cond delay="0"/>
                                          </p:stCondLst>
                                        </p:cTn>
                                        <p:tgtEl>
                                          <p:spTgt spid="3250"/>
                                        </p:tgtEl>
                                        <p:attrNameLst>
                                          <p:attrName>style.visibility</p:attrName>
                                        </p:attrNameLst>
                                      </p:cBhvr>
                                      <p:to>
                                        <p:strVal val="visible"/>
                                      </p:to>
                                    </p:set>
                                    <p:animEffect transition="in" filter="fade">
                                      <p:cBhvr>
                                        <p:cTn id="247" dur="500"/>
                                        <p:tgtEl>
                                          <p:spTgt spid="3250"/>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3251"/>
                                        </p:tgtEl>
                                        <p:attrNameLst>
                                          <p:attrName>style.visibility</p:attrName>
                                        </p:attrNameLst>
                                      </p:cBhvr>
                                      <p:to>
                                        <p:strVal val="visible"/>
                                      </p:to>
                                    </p:set>
                                    <p:animEffect transition="in" filter="fade">
                                      <p:cBhvr>
                                        <p:cTn id="252" dur="500"/>
                                        <p:tgtEl>
                                          <p:spTgt spid="3251"/>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3218"/>
                                        </p:tgtEl>
                                        <p:attrNameLst>
                                          <p:attrName>style.visibility</p:attrName>
                                        </p:attrNameLst>
                                      </p:cBhvr>
                                      <p:to>
                                        <p:strVal val="visible"/>
                                      </p:to>
                                    </p:set>
                                    <p:animEffect transition="in" filter="fade">
                                      <p:cBhvr>
                                        <p:cTn id="257" dur="500"/>
                                        <p:tgtEl>
                                          <p:spTgt spid="3218"/>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nodeType="clickEffect">
                                  <p:stCondLst>
                                    <p:cond delay="0"/>
                                  </p:stCondLst>
                                  <p:childTnLst>
                                    <p:set>
                                      <p:cBhvr>
                                        <p:cTn id="261" dur="1" fill="hold">
                                          <p:stCondLst>
                                            <p:cond delay="0"/>
                                          </p:stCondLst>
                                        </p:cTn>
                                        <p:tgtEl>
                                          <p:spTgt spid="3219"/>
                                        </p:tgtEl>
                                        <p:attrNameLst>
                                          <p:attrName>style.visibility</p:attrName>
                                        </p:attrNameLst>
                                      </p:cBhvr>
                                      <p:to>
                                        <p:strVal val="visible"/>
                                      </p:to>
                                    </p:set>
                                    <p:animEffect transition="in" filter="fade">
                                      <p:cBhvr>
                                        <p:cTn id="262" dur="1000"/>
                                        <p:tgtEl>
                                          <p:spTgt spid="3219"/>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3239"/>
                                        </p:tgtEl>
                                        <p:attrNameLst>
                                          <p:attrName>style.visibility</p:attrName>
                                        </p:attrNameLst>
                                      </p:cBhvr>
                                      <p:to>
                                        <p:strVal val="visible"/>
                                      </p:to>
                                    </p:set>
                                    <p:animEffect transition="in" filter="fade">
                                      <p:cBhvr>
                                        <p:cTn id="267" dur="2000"/>
                                        <p:tgtEl>
                                          <p:spTgt spid="3239"/>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nodeType="clickEffect">
                                  <p:stCondLst>
                                    <p:cond delay="0"/>
                                  </p:stCondLst>
                                  <p:childTnLst>
                                    <p:set>
                                      <p:cBhvr>
                                        <p:cTn id="271" dur="1" fill="hold">
                                          <p:stCondLst>
                                            <p:cond delay="0"/>
                                          </p:stCondLst>
                                        </p:cTn>
                                        <p:tgtEl>
                                          <p:spTgt spid="3235"/>
                                        </p:tgtEl>
                                        <p:attrNameLst>
                                          <p:attrName>style.visibility</p:attrName>
                                        </p:attrNameLst>
                                      </p:cBhvr>
                                      <p:to>
                                        <p:strVal val="visible"/>
                                      </p:to>
                                    </p:set>
                                    <p:animEffect transition="in" filter="fade">
                                      <p:cBhvr>
                                        <p:cTn id="272" dur="500"/>
                                        <p:tgtEl>
                                          <p:spTgt spid="3235"/>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ntr" presetSubtype="0" fill="hold" nodeType="clickEffect">
                                  <p:stCondLst>
                                    <p:cond delay="0"/>
                                  </p:stCondLst>
                                  <p:childTnLst>
                                    <p:set>
                                      <p:cBhvr>
                                        <p:cTn id="276" dur="1" fill="hold">
                                          <p:stCondLst>
                                            <p:cond delay="0"/>
                                          </p:stCondLst>
                                        </p:cTn>
                                        <p:tgtEl>
                                          <p:spTgt spid="3237"/>
                                        </p:tgtEl>
                                        <p:attrNameLst>
                                          <p:attrName>style.visibility</p:attrName>
                                        </p:attrNameLst>
                                      </p:cBhvr>
                                      <p:to>
                                        <p:strVal val="visible"/>
                                      </p:to>
                                    </p:set>
                                    <p:animEffect transition="in" filter="fade">
                                      <p:cBhvr>
                                        <p:cTn id="277" dur="500"/>
                                        <p:tgtEl>
                                          <p:spTgt spid="3237"/>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nodeType="clickEffect">
                                  <p:stCondLst>
                                    <p:cond delay="0"/>
                                  </p:stCondLst>
                                  <p:childTnLst>
                                    <p:set>
                                      <p:cBhvr>
                                        <p:cTn id="281" dur="1" fill="hold">
                                          <p:stCondLst>
                                            <p:cond delay="0"/>
                                          </p:stCondLst>
                                        </p:cTn>
                                        <p:tgtEl>
                                          <p:spTgt spid="3246"/>
                                        </p:tgtEl>
                                        <p:attrNameLst>
                                          <p:attrName>style.visibility</p:attrName>
                                        </p:attrNameLst>
                                      </p:cBhvr>
                                      <p:to>
                                        <p:strVal val="visible"/>
                                      </p:to>
                                    </p:set>
                                    <p:animEffect transition="in" filter="fade">
                                      <p:cBhvr>
                                        <p:cTn id="282" dur="500"/>
                                        <p:tgtEl>
                                          <p:spTgt spid="3246"/>
                                        </p:tgtEl>
                                      </p:cBhvr>
                                    </p:animEffect>
                                  </p:childTnLst>
                                </p:cTn>
                              </p:par>
                            </p:childTnLst>
                          </p:cTn>
                        </p:par>
                        <p:par>
                          <p:cTn id="283" fill="hold">
                            <p:stCondLst>
                              <p:cond delay="500"/>
                            </p:stCondLst>
                            <p:childTnLst>
                              <p:par>
                                <p:cTn id="284" presetID="10" presetClass="entr" presetSubtype="0" fill="hold" nodeType="afterEffect">
                                  <p:stCondLst>
                                    <p:cond delay="0"/>
                                  </p:stCondLst>
                                  <p:childTnLst>
                                    <p:set>
                                      <p:cBhvr>
                                        <p:cTn id="285" dur="1" fill="hold">
                                          <p:stCondLst>
                                            <p:cond delay="0"/>
                                          </p:stCondLst>
                                        </p:cTn>
                                        <p:tgtEl>
                                          <p:spTgt spid="3247"/>
                                        </p:tgtEl>
                                        <p:attrNameLst>
                                          <p:attrName>style.visibility</p:attrName>
                                        </p:attrNameLst>
                                      </p:cBhvr>
                                      <p:to>
                                        <p:strVal val="visible"/>
                                      </p:to>
                                    </p:set>
                                    <p:animEffect transition="in" filter="fade">
                                      <p:cBhvr>
                                        <p:cTn id="286" dur="500"/>
                                        <p:tgtEl>
                                          <p:spTgt spid="3247"/>
                                        </p:tgtEl>
                                      </p:cBhvr>
                                    </p:animEffect>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nodeType="clickEffect">
                                  <p:stCondLst>
                                    <p:cond delay="0"/>
                                  </p:stCondLst>
                                  <p:childTnLst>
                                    <p:set>
                                      <p:cBhvr>
                                        <p:cTn id="290" dur="1" fill="hold">
                                          <p:stCondLst>
                                            <p:cond delay="0"/>
                                          </p:stCondLst>
                                        </p:cTn>
                                        <p:tgtEl>
                                          <p:spTgt spid="3243"/>
                                        </p:tgtEl>
                                        <p:attrNameLst>
                                          <p:attrName>style.visibility</p:attrName>
                                        </p:attrNameLst>
                                      </p:cBhvr>
                                      <p:to>
                                        <p:strVal val="visible"/>
                                      </p:to>
                                    </p:set>
                                    <p:animEffect transition="in" filter="fade">
                                      <p:cBhvr>
                                        <p:cTn id="291" dur="2000"/>
                                        <p:tgtEl>
                                          <p:spTgt spid="3243"/>
                                        </p:tgtEl>
                                      </p:cBhvr>
                                    </p:animEffect>
                                  </p:childTnLst>
                                </p:cTn>
                              </p:par>
                            </p:childTnLst>
                          </p:cTn>
                        </p:par>
                      </p:childTnLst>
                    </p:cTn>
                  </p:par>
                  <p:par>
                    <p:cTn id="292" fill="hold">
                      <p:stCondLst>
                        <p:cond delay="indefinite"/>
                      </p:stCondLst>
                      <p:childTnLst>
                        <p:par>
                          <p:cTn id="293" fill="hold">
                            <p:stCondLst>
                              <p:cond delay="0"/>
                            </p:stCondLst>
                            <p:childTnLst>
                              <p:par>
                                <p:cTn id="294" presetID="10" presetClass="entr" presetSubtype="0" fill="hold" nodeType="clickEffect">
                                  <p:stCondLst>
                                    <p:cond delay="0"/>
                                  </p:stCondLst>
                                  <p:childTnLst>
                                    <p:set>
                                      <p:cBhvr>
                                        <p:cTn id="295" dur="1" fill="hold">
                                          <p:stCondLst>
                                            <p:cond delay="0"/>
                                          </p:stCondLst>
                                        </p:cTn>
                                        <p:tgtEl>
                                          <p:spTgt spid="3242"/>
                                        </p:tgtEl>
                                        <p:attrNameLst>
                                          <p:attrName>style.visibility</p:attrName>
                                        </p:attrNameLst>
                                      </p:cBhvr>
                                      <p:to>
                                        <p:strVal val="visible"/>
                                      </p:to>
                                    </p:set>
                                    <p:animEffect transition="in" filter="fade">
                                      <p:cBhvr>
                                        <p:cTn id="296" dur="500"/>
                                        <p:tgtEl>
                                          <p:spTgt spid="3242"/>
                                        </p:tgtEl>
                                      </p:cBhvr>
                                    </p:animEffec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nodeType="clickEffect">
                                  <p:stCondLst>
                                    <p:cond delay="0"/>
                                  </p:stCondLst>
                                  <p:childTnLst>
                                    <p:set>
                                      <p:cBhvr>
                                        <p:cTn id="300" dur="1" fill="hold">
                                          <p:stCondLst>
                                            <p:cond delay="0"/>
                                          </p:stCondLst>
                                        </p:cTn>
                                        <p:tgtEl>
                                          <p:spTgt spid="3238"/>
                                        </p:tgtEl>
                                        <p:attrNameLst>
                                          <p:attrName>style.visibility</p:attrName>
                                        </p:attrNameLst>
                                      </p:cBhvr>
                                      <p:to>
                                        <p:strVal val="visible"/>
                                      </p:to>
                                    </p:set>
                                    <p:animEffect transition="in" filter="fade">
                                      <p:cBhvr>
                                        <p:cTn id="301" dur="500"/>
                                        <p:tgtEl>
                                          <p:spTgt spid="3238"/>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nodeType="clickEffect">
                                  <p:stCondLst>
                                    <p:cond delay="0"/>
                                  </p:stCondLst>
                                  <p:childTnLst>
                                    <p:set>
                                      <p:cBhvr>
                                        <p:cTn id="305" dur="1" fill="hold">
                                          <p:stCondLst>
                                            <p:cond delay="0"/>
                                          </p:stCondLst>
                                        </p:cTn>
                                        <p:tgtEl>
                                          <p:spTgt spid="3249"/>
                                        </p:tgtEl>
                                        <p:attrNameLst>
                                          <p:attrName>style.visibility</p:attrName>
                                        </p:attrNameLst>
                                      </p:cBhvr>
                                      <p:to>
                                        <p:strVal val="visible"/>
                                      </p:to>
                                    </p:set>
                                    <p:animEffect transition="in" filter="fade">
                                      <p:cBhvr>
                                        <p:cTn id="306" dur="500"/>
                                        <p:tgtEl>
                                          <p:spTgt spid="3249"/>
                                        </p:tgtEl>
                                      </p:cBhvr>
                                    </p:animEffect>
                                  </p:childTnLst>
                                </p:cTn>
                              </p:par>
                            </p:childTnLst>
                          </p:cTn>
                        </p:par>
                        <p:par>
                          <p:cTn id="307" fill="hold">
                            <p:stCondLst>
                              <p:cond delay="500"/>
                            </p:stCondLst>
                            <p:childTnLst>
                              <p:par>
                                <p:cTn id="308" presetID="10" presetClass="entr" presetSubtype="0" fill="hold" nodeType="afterEffect">
                                  <p:stCondLst>
                                    <p:cond delay="0"/>
                                  </p:stCondLst>
                                  <p:childTnLst>
                                    <p:set>
                                      <p:cBhvr>
                                        <p:cTn id="309" dur="1" fill="hold">
                                          <p:stCondLst>
                                            <p:cond delay="0"/>
                                          </p:stCondLst>
                                        </p:cTn>
                                        <p:tgtEl>
                                          <p:spTgt spid="3248"/>
                                        </p:tgtEl>
                                        <p:attrNameLst>
                                          <p:attrName>style.visibility</p:attrName>
                                        </p:attrNameLst>
                                      </p:cBhvr>
                                      <p:to>
                                        <p:strVal val="visible"/>
                                      </p:to>
                                    </p:set>
                                    <p:animEffect transition="in" filter="fade">
                                      <p:cBhvr>
                                        <p:cTn id="310" dur="500"/>
                                        <p:tgtEl>
                                          <p:spTgt spid="3248"/>
                                        </p:tgtEl>
                                      </p:cBhvr>
                                    </p:animEffect>
                                  </p:childTnLst>
                                </p:cTn>
                              </p:par>
                            </p:childTnLst>
                          </p:cTn>
                        </p:par>
                      </p:childTnLst>
                    </p:cTn>
                  </p:par>
                  <p:par>
                    <p:cTn id="311" fill="hold">
                      <p:stCondLst>
                        <p:cond delay="indefinite"/>
                      </p:stCondLst>
                      <p:childTnLst>
                        <p:par>
                          <p:cTn id="312" fill="hold">
                            <p:stCondLst>
                              <p:cond delay="0"/>
                            </p:stCondLst>
                            <p:childTnLst>
                              <p:par>
                                <p:cTn id="313" presetID="10" presetClass="entr" presetSubtype="0" fill="hold" nodeType="clickEffect">
                                  <p:stCondLst>
                                    <p:cond delay="0"/>
                                  </p:stCondLst>
                                  <p:childTnLst>
                                    <p:set>
                                      <p:cBhvr>
                                        <p:cTn id="314" dur="1" fill="hold">
                                          <p:stCondLst>
                                            <p:cond delay="0"/>
                                          </p:stCondLst>
                                        </p:cTn>
                                        <p:tgtEl>
                                          <p:spTgt spid="3236"/>
                                        </p:tgtEl>
                                        <p:attrNameLst>
                                          <p:attrName>style.visibility</p:attrName>
                                        </p:attrNameLst>
                                      </p:cBhvr>
                                      <p:to>
                                        <p:strVal val="visible"/>
                                      </p:to>
                                    </p:set>
                                    <p:animEffect transition="in" filter="fade">
                                      <p:cBhvr>
                                        <p:cTn id="315" dur="500"/>
                                        <p:tgtEl>
                                          <p:spTgt spid="3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75"/>
        <p:cNvGrpSpPr/>
        <p:nvPr/>
      </p:nvGrpSpPr>
      <p:grpSpPr>
        <a:xfrm>
          <a:off x="0" y="0"/>
          <a:ext cx="0" cy="0"/>
          <a:chOff x="0" y="0"/>
          <a:chExt cx="0" cy="0"/>
        </a:xfrm>
      </p:grpSpPr>
      <p:sp>
        <p:nvSpPr>
          <p:cNvPr id="3276" name="Shape 3276"/>
          <p:cNvSpPr txBox="1"/>
          <p:nvPr/>
        </p:nvSpPr>
        <p:spPr>
          <a:xfrm>
            <a:off x="1152525" y="762000"/>
            <a:ext cx="7926388" cy="466725"/>
          </a:xfrm>
          <a:prstGeom prst="rect">
            <a:avLst/>
          </a:prstGeom>
          <a:solidFill>
            <a:srgbClr val="F6ECE2">
              <a:alpha val="49803"/>
            </a:srgbClr>
          </a:solidFill>
          <a:ln w="9525" cap="flat" cmpd="sng">
            <a:solidFill>
              <a:srgbClr val="F2E4D6"/>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chemeClr val="dk1"/>
                </a:solidFill>
                <a:latin typeface="Arial"/>
                <a:ea typeface="Arial"/>
                <a:cs typeface="Arial"/>
                <a:sym typeface="Arial"/>
              </a:rPr>
              <a:t>Z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aq</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       2 Y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aq</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          5 M </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s</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     T </a:t>
            </a:r>
            <a:r>
              <a:rPr lang="en-US" sz="2400" b="0" i="0" u="none" strike="noStrike" cap="none" baseline="-25000">
                <a:solidFill>
                  <a:schemeClr val="dk1"/>
                </a:solidFill>
                <a:latin typeface="Arial"/>
                <a:ea typeface="Arial"/>
                <a:cs typeface="Arial"/>
                <a:sym typeface="Arial"/>
              </a:rPr>
              <a:t>2</a:t>
            </a:r>
            <a:r>
              <a:rPr lang="en-US" sz="2000" b="0" i="0" u="none" strike="noStrike" cap="none">
                <a:solidFill>
                  <a:schemeClr val="dk1"/>
                </a:solidFill>
                <a:latin typeface="Arial"/>
                <a:ea typeface="Arial"/>
                <a:cs typeface="Arial"/>
                <a:sym typeface="Arial"/>
              </a:rPr>
              <a:t>(</a:t>
            </a:r>
            <a:r>
              <a:rPr lang="en-US" sz="2000" b="0" i="1" u="none" strike="noStrike" cap="none">
                <a:solidFill>
                  <a:schemeClr val="dk1"/>
                </a:solidFill>
                <a:latin typeface="Arial"/>
                <a:ea typeface="Arial"/>
                <a:cs typeface="Arial"/>
                <a:sym typeface="Arial"/>
              </a:rPr>
              <a:t>g</a:t>
            </a:r>
            <a:r>
              <a:rPr lang="en-US" sz="20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 </a:t>
            </a:r>
          </a:p>
        </p:txBody>
      </p:sp>
      <p:sp>
        <p:nvSpPr>
          <p:cNvPr id="3277" name="Shape 3277"/>
          <p:cNvSpPr txBox="1"/>
          <p:nvPr/>
        </p:nvSpPr>
        <p:spPr>
          <a:xfrm>
            <a:off x="1289050" y="1203325"/>
            <a:ext cx="3519488"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1.8 x 10</a:t>
            </a:r>
            <a:r>
              <a:rPr lang="en-US" sz="1600" b="0" i="0" u="none" strike="noStrike" cap="none" baseline="30000">
                <a:solidFill>
                  <a:schemeClr val="dk1"/>
                </a:solidFill>
                <a:latin typeface="Arial"/>
                <a:ea typeface="Arial"/>
                <a:cs typeface="Arial"/>
                <a:sym typeface="Arial"/>
              </a:rPr>
              <a:t>24</a:t>
            </a:r>
            <a:r>
              <a:rPr lang="en-US" sz="1600" b="0" i="0" u="none" strike="noStrike" cap="none">
                <a:solidFill>
                  <a:schemeClr val="dk1"/>
                </a:solidFill>
                <a:latin typeface="Arial"/>
                <a:ea typeface="Arial"/>
                <a:cs typeface="Arial"/>
                <a:sym typeface="Arial"/>
              </a:rPr>
              <a:t> molecules</a:t>
            </a:r>
          </a:p>
        </p:txBody>
      </p:sp>
      <p:sp>
        <p:nvSpPr>
          <p:cNvPr id="3278" name="Shape 3278"/>
          <p:cNvSpPr txBox="1"/>
          <p:nvPr/>
        </p:nvSpPr>
        <p:spPr>
          <a:xfrm>
            <a:off x="3041650" y="2574925"/>
            <a:ext cx="882649" cy="346074"/>
          </a:xfrm>
          <a:prstGeom prst="rect">
            <a:avLst/>
          </a:prstGeom>
          <a:solidFill>
            <a:srgbClr val="FFFF99">
              <a:alpha val="49803"/>
            </a:srgbClr>
          </a:solidFill>
          <a:ln w="9525" cap="flat" cmpd="sng">
            <a:solidFill>
              <a:srgbClr val="FF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3 mol Y</a:t>
            </a:r>
          </a:p>
        </p:txBody>
      </p:sp>
      <p:sp>
        <p:nvSpPr>
          <p:cNvPr id="3279" name="Shape 3279"/>
          <p:cNvSpPr txBox="1"/>
          <p:nvPr/>
        </p:nvSpPr>
        <p:spPr>
          <a:xfrm>
            <a:off x="6096000" y="1196975"/>
            <a:ext cx="6699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mol</a:t>
            </a:r>
          </a:p>
        </p:txBody>
      </p:sp>
      <p:grpSp>
        <p:nvGrpSpPr>
          <p:cNvPr id="3280" name="Shape 3280"/>
          <p:cNvGrpSpPr/>
          <p:nvPr/>
        </p:nvGrpSpPr>
        <p:grpSpPr>
          <a:xfrm>
            <a:off x="349250" y="3525837"/>
            <a:ext cx="1219199" cy="481011"/>
            <a:chOff x="186" y="1092"/>
            <a:chExt cx="767" cy="302"/>
          </a:xfrm>
        </p:grpSpPr>
        <p:cxnSp>
          <p:nvCxnSpPr>
            <p:cNvPr id="3281" name="Shape 3281"/>
            <p:cNvCxnSpPr/>
            <p:nvPr/>
          </p:nvCxnSpPr>
          <p:spPr>
            <a:xfrm>
              <a:off x="186" y="1244"/>
              <a:ext cx="767" cy="0"/>
            </a:xfrm>
            <a:prstGeom prst="straightConnector1">
              <a:avLst/>
            </a:prstGeom>
            <a:noFill/>
            <a:ln w="9525" cap="flat" cmpd="sng">
              <a:solidFill>
                <a:schemeClr val="dk1"/>
              </a:solidFill>
              <a:prstDash val="solid"/>
              <a:round/>
              <a:headEnd type="none" w="med" len="med"/>
              <a:tailEnd type="none" w="med" len="med"/>
            </a:ln>
          </p:spPr>
        </p:cxnSp>
        <p:cxnSp>
          <p:nvCxnSpPr>
            <p:cNvPr id="3282" name="Shape 3282"/>
            <p:cNvCxnSpPr/>
            <p:nvPr/>
          </p:nvCxnSpPr>
          <p:spPr>
            <a:xfrm>
              <a:off x="228"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3283" name="Shape 3283"/>
            <p:cNvCxnSpPr/>
            <p:nvPr/>
          </p:nvCxnSpPr>
          <p:spPr>
            <a:xfrm>
              <a:off x="726" y="1243"/>
              <a:ext cx="163" cy="150"/>
            </a:xfrm>
            <a:prstGeom prst="straightConnector1">
              <a:avLst/>
            </a:prstGeom>
            <a:noFill/>
            <a:ln w="9525" cap="flat" cmpd="sng">
              <a:solidFill>
                <a:schemeClr val="dk1"/>
              </a:solidFill>
              <a:prstDash val="solid"/>
              <a:round/>
              <a:headEnd type="none" w="med" len="med"/>
              <a:tailEnd type="none" w="med" len="med"/>
            </a:ln>
          </p:spPr>
        </p:cxnSp>
        <p:cxnSp>
          <p:nvCxnSpPr>
            <p:cNvPr id="3284" name="Shape 3284"/>
            <p:cNvCxnSpPr/>
            <p:nvPr/>
          </p:nvCxnSpPr>
          <p:spPr>
            <a:xfrm rot="10800000" flipH="1">
              <a:off x="726" y="1092"/>
              <a:ext cx="163" cy="150"/>
            </a:xfrm>
            <a:prstGeom prst="straightConnector1">
              <a:avLst/>
            </a:prstGeom>
            <a:noFill/>
            <a:ln w="9525" cap="flat" cmpd="sng">
              <a:solidFill>
                <a:schemeClr val="dk1"/>
              </a:solidFill>
              <a:prstDash val="solid"/>
              <a:round/>
              <a:headEnd type="none" w="med" len="med"/>
              <a:tailEnd type="none" w="med" len="med"/>
            </a:ln>
          </p:spPr>
        </p:cxnSp>
        <p:cxnSp>
          <p:nvCxnSpPr>
            <p:cNvPr id="3285" name="Shape 3285"/>
            <p:cNvCxnSpPr/>
            <p:nvPr/>
          </p:nvCxnSpPr>
          <p:spPr>
            <a:xfrm rot="10800000" flipH="1">
              <a:off x="232" y="1243"/>
              <a:ext cx="163" cy="150"/>
            </a:xfrm>
            <a:prstGeom prst="straightConnector1">
              <a:avLst/>
            </a:prstGeom>
            <a:noFill/>
            <a:ln w="9525" cap="flat" cmpd="sng">
              <a:solidFill>
                <a:schemeClr val="dk1"/>
              </a:solidFill>
              <a:prstDash val="solid"/>
              <a:round/>
              <a:headEnd type="none" w="med" len="med"/>
              <a:tailEnd type="none" w="med" len="med"/>
            </a:ln>
          </p:spPr>
        </p:cxnSp>
      </p:grpSp>
      <p:sp>
        <p:nvSpPr>
          <p:cNvPr id="3286" name="Shape 3286"/>
          <p:cNvSpPr/>
          <p:nvPr/>
        </p:nvSpPr>
        <p:spPr>
          <a:xfrm>
            <a:off x="615950" y="3724275"/>
            <a:ext cx="88900" cy="88900"/>
          </a:xfrm>
          <a:prstGeom prst="ellipse">
            <a:avLst/>
          </a:prstGeom>
          <a:solidFill>
            <a:srgbClr val="800000"/>
          </a:solidFill>
          <a:ln w="95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287" name="Shape 3287"/>
          <p:cNvSpPr txBox="1"/>
          <p:nvPr/>
        </p:nvSpPr>
        <p:spPr>
          <a:xfrm>
            <a:off x="395287" y="4030662"/>
            <a:ext cx="303211"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Y</a:t>
            </a:r>
          </a:p>
        </p:txBody>
      </p:sp>
      <p:sp>
        <p:nvSpPr>
          <p:cNvPr id="3288" name="Shape 3288"/>
          <p:cNvSpPr txBox="1"/>
          <p:nvPr/>
        </p:nvSpPr>
        <p:spPr>
          <a:xfrm>
            <a:off x="1141412" y="4030662"/>
            <a:ext cx="331786"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a:solidFill>
                  <a:schemeClr val="dk1"/>
                </a:solidFill>
                <a:latin typeface="Arial"/>
                <a:ea typeface="Arial"/>
                <a:cs typeface="Arial"/>
                <a:sym typeface="Arial"/>
              </a:rPr>
              <a:t>M</a:t>
            </a:r>
          </a:p>
        </p:txBody>
      </p:sp>
      <p:cxnSp>
        <p:nvCxnSpPr>
          <p:cNvPr id="3289" name="Shape 3289"/>
          <p:cNvCxnSpPr/>
          <p:nvPr/>
        </p:nvCxnSpPr>
        <p:spPr>
          <a:xfrm>
            <a:off x="682625" y="3759200"/>
            <a:ext cx="534988" cy="0"/>
          </a:xfrm>
          <a:prstGeom prst="straightConnector1">
            <a:avLst/>
          </a:prstGeom>
          <a:noFill/>
          <a:ln w="31750" cap="flat" cmpd="sng">
            <a:solidFill>
              <a:srgbClr val="800000"/>
            </a:solidFill>
            <a:prstDash val="solid"/>
            <a:round/>
            <a:headEnd type="none" w="med" len="med"/>
            <a:tailEnd type="none" w="med" len="med"/>
          </a:ln>
        </p:spPr>
      </p:cxnSp>
      <p:grpSp>
        <p:nvGrpSpPr>
          <p:cNvPr id="3290" name="Shape 3290"/>
          <p:cNvGrpSpPr/>
          <p:nvPr/>
        </p:nvGrpSpPr>
        <p:grpSpPr>
          <a:xfrm>
            <a:off x="1174750" y="3717925"/>
            <a:ext cx="88900" cy="88900"/>
            <a:chOff x="925" y="1217"/>
            <a:chExt cx="56" cy="56"/>
          </a:xfrm>
        </p:grpSpPr>
        <p:sp>
          <p:nvSpPr>
            <p:cNvPr id="3291" name="Shape 3291"/>
            <p:cNvSpPr/>
            <p:nvPr/>
          </p:nvSpPr>
          <p:spPr>
            <a:xfrm>
              <a:off x="925" y="1217"/>
              <a:ext cx="56" cy="56"/>
            </a:xfrm>
            <a:prstGeom prst="ellipse">
              <a:avLst/>
            </a:prstGeom>
            <a:solidFill>
              <a:srgbClr val="800000"/>
            </a:solidFill>
            <a:ln w="22225" cap="flat" cmpd="sng">
              <a:solidFill>
                <a:srgbClr val="8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292" name="Shape 3292"/>
            <p:cNvCxnSpPr/>
            <p:nvPr/>
          </p:nvCxnSpPr>
          <p:spPr>
            <a:xfrm>
              <a:off x="932" y="1226"/>
              <a:ext cx="41" cy="36"/>
            </a:xfrm>
            <a:prstGeom prst="straightConnector1">
              <a:avLst/>
            </a:prstGeom>
            <a:noFill/>
            <a:ln w="22225" cap="flat" cmpd="sng">
              <a:solidFill>
                <a:schemeClr val="lt1"/>
              </a:solidFill>
              <a:prstDash val="solid"/>
              <a:round/>
              <a:headEnd type="none" w="med" len="med"/>
              <a:tailEnd type="none" w="med" len="med"/>
            </a:ln>
          </p:spPr>
        </p:cxnSp>
        <p:cxnSp>
          <p:nvCxnSpPr>
            <p:cNvPr id="3293" name="Shape 3293"/>
            <p:cNvCxnSpPr/>
            <p:nvPr/>
          </p:nvCxnSpPr>
          <p:spPr>
            <a:xfrm flipH="1">
              <a:off x="933" y="1227"/>
              <a:ext cx="41" cy="36"/>
            </a:xfrm>
            <a:prstGeom prst="straightConnector1">
              <a:avLst/>
            </a:prstGeom>
            <a:noFill/>
            <a:ln w="22225" cap="flat" cmpd="sng">
              <a:solidFill>
                <a:schemeClr val="lt1"/>
              </a:solidFill>
              <a:prstDash val="solid"/>
              <a:round/>
              <a:headEnd type="none" w="med" len="med"/>
              <a:tailEnd type="none" w="med" len="med"/>
            </a:ln>
          </p:spPr>
        </p:cxnSp>
      </p:grpSp>
      <p:sp>
        <p:nvSpPr>
          <p:cNvPr id="3294" name="Shape 3294"/>
          <p:cNvSpPr txBox="1"/>
          <p:nvPr/>
        </p:nvSpPr>
        <p:spPr>
          <a:xfrm>
            <a:off x="2341563" y="3622675"/>
            <a:ext cx="1933574"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x mol M  =  3 mol Y</a:t>
            </a:r>
          </a:p>
        </p:txBody>
      </p:sp>
      <p:sp>
        <p:nvSpPr>
          <p:cNvPr id="3295" name="Shape 3295"/>
          <p:cNvSpPr txBox="1"/>
          <p:nvPr/>
        </p:nvSpPr>
        <p:spPr>
          <a:xfrm>
            <a:off x="5146675" y="3643312"/>
            <a:ext cx="131127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7.5 mol M</a:t>
            </a:r>
          </a:p>
        </p:txBody>
      </p:sp>
      <p:sp>
        <p:nvSpPr>
          <p:cNvPr id="3296" name="Shape 3296"/>
          <p:cNvSpPr/>
          <p:nvPr/>
        </p:nvSpPr>
        <p:spPr>
          <a:xfrm>
            <a:off x="4210050" y="3489325"/>
            <a:ext cx="9080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5 mol M</a:t>
            </a:r>
          </a:p>
        </p:txBody>
      </p:sp>
      <p:sp>
        <p:nvSpPr>
          <p:cNvPr id="3297" name="Shape 3297"/>
          <p:cNvSpPr/>
          <p:nvPr/>
        </p:nvSpPr>
        <p:spPr>
          <a:xfrm>
            <a:off x="4216400" y="3759200"/>
            <a:ext cx="873125"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2 mol Y</a:t>
            </a:r>
          </a:p>
        </p:txBody>
      </p:sp>
      <p:cxnSp>
        <p:nvCxnSpPr>
          <p:cNvPr id="3298" name="Shape 3298"/>
          <p:cNvCxnSpPr/>
          <p:nvPr/>
        </p:nvCxnSpPr>
        <p:spPr>
          <a:xfrm rot="10800000" flipH="1">
            <a:off x="3683000" y="3756024"/>
            <a:ext cx="495299" cy="98425"/>
          </a:xfrm>
          <a:prstGeom prst="straightConnector1">
            <a:avLst/>
          </a:prstGeom>
          <a:noFill/>
          <a:ln w="9525" cap="flat" cmpd="sng">
            <a:solidFill>
              <a:srgbClr val="FF0000"/>
            </a:solidFill>
            <a:prstDash val="solid"/>
            <a:round/>
            <a:headEnd type="none" w="med" len="med"/>
            <a:tailEnd type="none" w="med" len="med"/>
          </a:ln>
        </p:spPr>
      </p:cxnSp>
      <p:grpSp>
        <p:nvGrpSpPr>
          <p:cNvPr id="3299" name="Shape 3299"/>
          <p:cNvGrpSpPr/>
          <p:nvPr/>
        </p:nvGrpSpPr>
        <p:grpSpPr>
          <a:xfrm>
            <a:off x="4235449" y="3527424"/>
            <a:ext cx="860425" cy="542925"/>
            <a:chOff x="3884" y="2930"/>
            <a:chExt cx="542" cy="342"/>
          </a:xfrm>
        </p:grpSpPr>
        <p:sp>
          <p:nvSpPr>
            <p:cNvPr id="3300" name="Shape 3300"/>
            <p:cNvSpPr/>
            <p:nvPr/>
          </p:nvSpPr>
          <p:spPr>
            <a:xfrm>
              <a:off x="3884" y="2930"/>
              <a:ext cx="542" cy="342"/>
            </a:xfrm>
            <a:prstGeom prst="bracketPair">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301" name="Shape 3301"/>
            <p:cNvCxnSpPr/>
            <p:nvPr/>
          </p:nvCxnSpPr>
          <p:spPr>
            <a:xfrm>
              <a:off x="3906" y="3104"/>
              <a:ext cx="501" cy="0"/>
            </a:xfrm>
            <a:prstGeom prst="straightConnector1">
              <a:avLst/>
            </a:prstGeom>
            <a:noFill/>
            <a:ln w="9525" cap="flat" cmpd="sng">
              <a:solidFill>
                <a:schemeClr val="dk1"/>
              </a:solidFill>
              <a:prstDash val="solid"/>
              <a:round/>
              <a:headEnd type="none" w="med" len="med"/>
              <a:tailEnd type="none" w="med" len="med"/>
            </a:ln>
          </p:spPr>
        </p:cxnSp>
      </p:grpSp>
      <p:cxnSp>
        <p:nvCxnSpPr>
          <p:cNvPr id="3302" name="Shape 3302"/>
          <p:cNvCxnSpPr/>
          <p:nvPr/>
        </p:nvCxnSpPr>
        <p:spPr>
          <a:xfrm rot="10800000" flipH="1">
            <a:off x="4483100" y="3873499"/>
            <a:ext cx="517524" cy="112713"/>
          </a:xfrm>
          <a:prstGeom prst="straightConnector1">
            <a:avLst/>
          </a:prstGeom>
          <a:noFill/>
          <a:ln w="9525" cap="flat" cmpd="sng">
            <a:solidFill>
              <a:srgbClr val="FF0000"/>
            </a:solidFill>
            <a:prstDash val="solid"/>
            <a:round/>
            <a:headEnd type="none" w="med" len="med"/>
            <a:tailEnd type="none" w="med" len="med"/>
          </a:ln>
        </p:spPr>
      </p:cxnSp>
      <p:sp>
        <p:nvSpPr>
          <p:cNvPr id="3303" name="Shape 3303"/>
          <p:cNvSpPr/>
          <p:nvPr/>
        </p:nvSpPr>
        <p:spPr>
          <a:xfrm>
            <a:off x="0" y="6511925"/>
            <a:ext cx="387350" cy="387350"/>
          </a:xfrm>
          <a:custGeom>
            <a:avLst/>
            <a:gdLst/>
            <a:ahLst/>
            <a:cxnLst/>
            <a:rect l="0" t="0" r="0" b="0"/>
            <a:pathLst>
              <a:path w="120000" h="120000" extrusionOk="0">
                <a:moveTo>
                  <a:pt x="0" y="0"/>
                </a:moveTo>
                <a:lnTo>
                  <a:pt x="120000" y="0"/>
                </a:lnTo>
                <a:lnTo>
                  <a:pt x="120000" y="120000"/>
                </a:lnTo>
                <a:lnTo>
                  <a:pt x="0" y="120000"/>
                </a:lnTo>
                <a:close/>
                <a:moveTo>
                  <a:pt x="105000" y="37500"/>
                </a:moveTo>
                <a:lnTo>
                  <a:pt x="82500" y="15000"/>
                </a:lnTo>
                <a:lnTo>
                  <a:pt x="60000" y="37500"/>
                </a:lnTo>
                <a:lnTo>
                  <a:pt x="71250" y="37500"/>
                </a:lnTo>
                <a:lnTo>
                  <a:pt x="71250" y="71250"/>
                </a:lnTo>
                <a:cubicBezTo>
                  <a:pt x="71250" y="77463"/>
                  <a:pt x="66213" y="82500"/>
                  <a:pt x="60000" y="82500"/>
                </a:cubicBezTo>
                <a:lnTo>
                  <a:pt x="48750" y="82500"/>
                </a:lnTo>
                <a:cubicBezTo>
                  <a:pt x="42536" y="82500"/>
                  <a:pt x="37500" y="77463"/>
                  <a:pt x="37500" y="71250"/>
                </a:cubicBezTo>
                <a:lnTo>
                  <a:pt x="37500" y="37500"/>
                </a:lnTo>
                <a:lnTo>
                  <a:pt x="15000" y="37500"/>
                </a:lnTo>
                <a:lnTo>
                  <a:pt x="15000" y="71250"/>
                </a:lnTo>
                <a:cubicBezTo>
                  <a:pt x="15000" y="89889"/>
                  <a:pt x="30110" y="105000"/>
                  <a:pt x="48750" y="105000"/>
                </a:cubicBezTo>
                <a:lnTo>
                  <a:pt x="60000" y="105000"/>
                </a:lnTo>
                <a:cubicBezTo>
                  <a:pt x="78639" y="105000"/>
                  <a:pt x="93750" y="89889"/>
                  <a:pt x="93750" y="71250"/>
                </a:cubicBezTo>
                <a:lnTo>
                  <a:pt x="93750" y="37500"/>
                </a:lnTo>
                <a:close/>
              </a:path>
              <a:path w="120000" h="120000" fill="darken" extrusionOk="0">
                <a:moveTo>
                  <a:pt x="105000" y="37500"/>
                </a:moveTo>
                <a:lnTo>
                  <a:pt x="82500" y="15000"/>
                </a:lnTo>
                <a:lnTo>
                  <a:pt x="60000" y="37500"/>
                </a:lnTo>
                <a:lnTo>
                  <a:pt x="71250" y="37500"/>
                </a:lnTo>
                <a:lnTo>
                  <a:pt x="71250" y="71250"/>
                </a:lnTo>
                <a:cubicBezTo>
                  <a:pt x="71250" y="77463"/>
                  <a:pt x="66213" y="82500"/>
                  <a:pt x="60000" y="82500"/>
                </a:cubicBezTo>
                <a:lnTo>
                  <a:pt x="48750" y="82500"/>
                </a:lnTo>
                <a:cubicBezTo>
                  <a:pt x="42536" y="82500"/>
                  <a:pt x="37500" y="77463"/>
                  <a:pt x="37500" y="71250"/>
                </a:cubicBezTo>
                <a:lnTo>
                  <a:pt x="37500" y="37500"/>
                </a:lnTo>
                <a:lnTo>
                  <a:pt x="15000" y="37500"/>
                </a:lnTo>
                <a:lnTo>
                  <a:pt x="15000" y="71250"/>
                </a:lnTo>
                <a:cubicBezTo>
                  <a:pt x="15000" y="89889"/>
                  <a:pt x="30110" y="105000"/>
                  <a:pt x="48750" y="105000"/>
                </a:cubicBezTo>
                <a:lnTo>
                  <a:pt x="60000" y="105000"/>
                </a:lnTo>
                <a:cubicBezTo>
                  <a:pt x="78639" y="105000"/>
                  <a:pt x="93750" y="89889"/>
                  <a:pt x="93750" y="71250"/>
                </a:cubicBezTo>
                <a:lnTo>
                  <a:pt x="93750" y="37500"/>
                </a:lnTo>
                <a:close/>
              </a:path>
              <a:path w="120000" h="120000" fill="none" extrusionOk="0">
                <a:moveTo>
                  <a:pt x="105000" y="37500"/>
                </a:moveTo>
                <a:lnTo>
                  <a:pt x="93750" y="37500"/>
                </a:lnTo>
                <a:lnTo>
                  <a:pt x="93750" y="71250"/>
                </a:lnTo>
                <a:cubicBezTo>
                  <a:pt x="93750" y="89889"/>
                  <a:pt x="78639" y="105000"/>
                  <a:pt x="60000" y="105000"/>
                </a:cubicBezTo>
                <a:lnTo>
                  <a:pt x="48750" y="105000"/>
                </a:lnTo>
                <a:cubicBezTo>
                  <a:pt x="30110" y="105000"/>
                  <a:pt x="15000" y="89889"/>
                  <a:pt x="15000" y="71250"/>
                </a:cubicBezTo>
                <a:lnTo>
                  <a:pt x="15000" y="37500"/>
                </a:lnTo>
                <a:lnTo>
                  <a:pt x="37500" y="37500"/>
                </a:lnTo>
                <a:lnTo>
                  <a:pt x="37500" y="71250"/>
                </a:lnTo>
                <a:cubicBezTo>
                  <a:pt x="37500" y="77463"/>
                  <a:pt x="42536" y="82500"/>
                  <a:pt x="48750" y="82500"/>
                </a:cubicBezTo>
                <a:lnTo>
                  <a:pt x="60000" y="82500"/>
                </a:lnTo>
                <a:cubicBezTo>
                  <a:pt x="66213" y="82500"/>
                  <a:pt x="71250" y="77463"/>
                  <a:pt x="71250" y="71250"/>
                </a:cubicBezTo>
                <a:lnTo>
                  <a:pt x="71250" y="37500"/>
                </a:lnTo>
                <a:lnTo>
                  <a:pt x="60000" y="37500"/>
                </a:lnTo>
                <a:lnTo>
                  <a:pt x="82500" y="15000"/>
                </a:lnTo>
                <a:close/>
              </a:path>
              <a:path w="120000" h="120000" fill="none" extrusionOk="0">
                <a:moveTo>
                  <a:pt x="0" y="0"/>
                </a:moveTo>
                <a:lnTo>
                  <a:pt x="120000" y="0"/>
                </a:lnTo>
                <a:lnTo>
                  <a:pt x="120000" y="120000"/>
                </a:lnTo>
                <a:lnTo>
                  <a:pt x="0" y="120000"/>
                </a:lnTo>
                <a:close/>
              </a:path>
            </a:pathLst>
          </a:custGeom>
          <a:solidFill>
            <a:srgbClr val="DDDDDD"/>
          </a:solidFill>
          <a:ln>
            <a:noFill/>
          </a:ln>
        </p:spPr>
        <p:txBody>
          <a:bodyPr lIns="91425" tIns="45700" rIns="91425" bIns="45700" anchor="ctr" anchorCtr="0">
            <a:noAutofit/>
          </a:bodyPr>
          <a:lstStyle/>
          <a:p>
            <a:pPr marL="0" marR="0" lvl="0" indent="0" algn="l" rtl="0">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277"/>
                                        </p:tgtEl>
                                      </p:cBhvr>
                                    </p:animEffect>
                                    <p:set>
                                      <p:cBhvr>
                                        <p:cTn id="7" dur="1" fill="hold">
                                          <p:stCondLst>
                                            <p:cond delay="1000"/>
                                          </p:stCondLst>
                                        </p:cTn>
                                        <p:tgtEl>
                                          <p:spTgt spid="327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80"/>
                                        </p:tgtEl>
                                        <p:attrNameLst>
                                          <p:attrName>style.visibility</p:attrName>
                                        </p:attrNameLst>
                                      </p:cBhvr>
                                      <p:to>
                                        <p:strVal val="visible"/>
                                      </p:to>
                                    </p:set>
                                    <p:animEffect transition="in" filter="fade">
                                      <p:cBhvr>
                                        <p:cTn id="12" dur="500"/>
                                        <p:tgtEl>
                                          <p:spTgt spid="32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7"/>
                                        </p:tgtEl>
                                        <p:attrNameLst>
                                          <p:attrName>style.visibility</p:attrName>
                                        </p:attrNameLst>
                                      </p:cBhvr>
                                      <p:to>
                                        <p:strVal val="visible"/>
                                      </p:to>
                                    </p:set>
                                    <p:animEffect transition="in" filter="fade">
                                      <p:cBhvr>
                                        <p:cTn id="17" dur="1000"/>
                                        <p:tgtEl>
                                          <p:spTgt spid="32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88"/>
                                        </p:tgtEl>
                                        <p:attrNameLst>
                                          <p:attrName>style.visibility</p:attrName>
                                        </p:attrNameLst>
                                      </p:cBhvr>
                                      <p:to>
                                        <p:strVal val="visible"/>
                                      </p:to>
                                    </p:set>
                                    <p:animEffect transition="in" filter="fade">
                                      <p:cBhvr>
                                        <p:cTn id="22" dur="1000"/>
                                        <p:tgtEl>
                                          <p:spTgt spid="3288"/>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3286"/>
                                        </p:tgtEl>
                                        <p:attrNameLst>
                                          <p:attrName>style.visibility</p:attrName>
                                        </p:attrNameLst>
                                      </p:cBhvr>
                                      <p:to>
                                        <p:strVal val="visible"/>
                                      </p:to>
                                    </p:set>
                                    <p:anim calcmode="lin" valueType="num">
                                      <p:cBhvr additive="base">
                                        <p:cTn id="27" dur="500"/>
                                        <p:tgtEl>
                                          <p:spTgt spid="3286"/>
                                        </p:tgtEl>
                                        <p:attrNameLst>
                                          <p:attrName>ppt_w</p:attrName>
                                        </p:attrNameLst>
                                      </p:cBhvr>
                                      <p:tavLst>
                                        <p:tav tm="0">
                                          <p:val>
                                            <p:strVal val="0"/>
                                          </p:val>
                                        </p:tav>
                                        <p:tav tm="100000">
                                          <p:val>
                                            <p:strVal val="#ppt_w"/>
                                          </p:val>
                                        </p:tav>
                                      </p:tavLst>
                                    </p:anim>
                                    <p:anim calcmode="lin" valueType="num">
                                      <p:cBhvr additive="base">
                                        <p:cTn id="28" dur="500"/>
                                        <p:tgtEl>
                                          <p:spTgt spid="3286"/>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3290"/>
                                        </p:tgtEl>
                                        <p:attrNameLst>
                                          <p:attrName>style.visibility</p:attrName>
                                        </p:attrNameLst>
                                      </p:cBhvr>
                                      <p:to>
                                        <p:strVal val="visible"/>
                                      </p:to>
                                    </p:set>
                                    <p:anim calcmode="lin" valueType="num">
                                      <p:cBhvr additive="base">
                                        <p:cTn id="33" dur="500"/>
                                        <p:tgtEl>
                                          <p:spTgt spid="3290"/>
                                        </p:tgtEl>
                                        <p:attrNameLst>
                                          <p:attrName>ppt_w</p:attrName>
                                        </p:attrNameLst>
                                      </p:cBhvr>
                                      <p:tavLst>
                                        <p:tav tm="0">
                                          <p:val>
                                            <p:strVal val="0"/>
                                          </p:val>
                                        </p:tav>
                                        <p:tav tm="100000">
                                          <p:val>
                                            <p:strVal val="#ppt_w"/>
                                          </p:val>
                                        </p:tav>
                                      </p:tavLst>
                                    </p:anim>
                                    <p:anim calcmode="lin" valueType="num">
                                      <p:cBhvr additive="base">
                                        <p:cTn id="34" dur="500"/>
                                        <p:tgtEl>
                                          <p:spTgt spid="3290"/>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89"/>
                                        </p:tgtEl>
                                        <p:attrNameLst>
                                          <p:attrName>style.visibility</p:attrName>
                                        </p:attrNameLst>
                                      </p:cBhvr>
                                      <p:to>
                                        <p:strVal val="visible"/>
                                      </p:to>
                                    </p:set>
                                    <p:animEffect transition="in" filter="fade">
                                      <p:cBhvr>
                                        <p:cTn id="39" dur="2000"/>
                                        <p:tgtEl>
                                          <p:spTgt spid="328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294"/>
                                        </p:tgtEl>
                                        <p:attrNameLst>
                                          <p:attrName>style.visibility</p:attrName>
                                        </p:attrNameLst>
                                      </p:cBhvr>
                                      <p:to>
                                        <p:strVal val="visible"/>
                                      </p:to>
                                    </p:set>
                                    <p:animEffect transition="in" filter="fade">
                                      <p:cBhvr>
                                        <p:cTn id="44" dur="1000"/>
                                        <p:tgtEl>
                                          <p:spTgt spid="329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299"/>
                                        </p:tgtEl>
                                        <p:attrNameLst>
                                          <p:attrName>style.visibility</p:attrName>
                                        </p:attrNameLst>
                                      </p:cBhvr>
                                      <p:to>
                                        <p:strVal val="visible"/>
                                      </p:to>
                                    </p:set>
                                    <p:animEffect transition="in" filter="fade">
                                      <p:cBhvr>
                                        <p:cTn id="49" dur="2000"/>
                                        <p:tgtEl>
                                          <p:spTgt spid="329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97"/>
                                        </p:tgtEl>
                                        <p:attrNameLst>
                                          <p:attrName>style.visibility</p:attrName>
                                        </p:attrNameLst>
                                      </p:cBhvr>
                                      <p:to>
                                        <p:strVal val="visible"/>
                                      </p:to>
                                    </p:set>
                                    <p:animEffect transition="in" filter="fade">
                                      <p:cBhvr>
                                        <p:cTn id="54" dur="500"/>
                                        <p:tgtEl>
                                          <p:spTgt spid="329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296"/>
                                        </p:tgtEl>
                                        <p:attrNameLst>
                                          <p:attrName>style.visibility</p:attrName>
                                        </p:attrNameLst>
                                      </p:cBhvr>
                                      <p:to>
                                        <p:strVal val="visible"/>
                                      </p:to>
                                    </p:set>
                                    <p:animEffect transition="in" filter="fade">
                                      <p:cBhvr>
                                        <p:cTn id="59" dur="500"/>
                                        <p:tgtEl>
                                          <p:spTgt spid="329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98"/>
                                        </p:tgtEl>
                                        <p:attrNameLst>
                                          <p:attrName>style.visibility</p:attrName>
                                        </p:attrNameLst>
                                      </p:cBhvr>
                                      <p:to>
                                        <p:strVal val="visible"/>
                                      </p:to>
                                    </p:set>
                                    <p:animEffect transition="in" filter="fade">
                                      <p:cBhvr>
                                        <p:cTn id="64" dur="500"/>
                                        <p:tgtEl>
                                          <p:spTgt spid="3298"/>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3302"/>
                                        </p:tgtEl>
                                        <p:attrNameLst>
                                          <p:attrName>style.visibility</p:attrName>
                                        </p:attrNameLst>
                                      </p:cBhvr>
                                      <p:to>
                                        <p:strVal val="visible"/>
                                      </p:to>
                                    </p:set>
                                    <p:animEffect transition="in" filter="fade">
                                      <p:cBhvr>
                                        <p:cTn id="68" dur="500"/>
                                        <p:tgtEl>
                                          <p:spTgt spid="330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295"/>
                                        </p:tgtEl>
                                        <p:attrNameLst>
                                          <p:attrName>style.visibility</p:attrName>
                                        </p:attrNameLst>
                                      </p:cBhvr>
                                      <p:to>
                                        <p:strVal val="visible"/>
                                      </p:to>
                                    </p:set>
                                    <p:animEffect transition="in" filter="fade">
                                      <p:cBhvr>
                                        <p:cTn id="73"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1_Default Design 15">
      <a:dk1>
        <a:srgbClr val="000000"/>
      </a:dk1>
      <a:lt1>
        <a:srgbClr val="FFFFFF"/>
      </a:lt1>
      <a:dk2>
        <a:srgbClr val="000000"/>
      </a:dk2>
      <a:lt2>
        <a:srgbClr val="808080"/>
      </a:lt2>
      <a:accent1>
        <a:srgbClr val="99CCFF"/>
      </a:accent1>
      <a:accent2>
        <a:srgbClr val="3333CC"/>
      </a:accent2>
      <a:accent3>
        <a:srgbClr val="FFFFFF"/>
      </a:accent3>
      <a:accent4>
        <a:srgbClr val="000000"/>
      </a:accent4>
      <a:accent5>
        <a:srgbClr val="CAE2FF"/>
      </a:accent5>
      <a:accent6>
        <a:srgbClr val="2D2DB9"/>
      </a:accent6>
      <a:hlink>
        <a:srgbClr val="0000CC"/>
      </a:hlink>
      <a:folHlink>
        <a:srgbClr val="AF6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2_Default Design 1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FFFF00"/>
      </a:hlink>
      <a:folHlink>
        <a:srgbClr val="201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5">
    <a:dk1>
      <a:srgbClr val="000000"/>
    </a:dk1>
    <a:lt1>
      <a:srgbClr val="FFFFFF"/>
    </a:lt1>
    <a:dk2>
      <a:srgbClr val="000000"/>
    </a:dk2>
    <a:lt2>
      <a:srgbClr val="808080"/>
    </a:lt2>
    <a:accent1>
      <a:srgbClr val="99CCFF"/>
    </a:accent1>
    <a:accent2>
      <a:srgbClr val="3333CC"/>
    </a:accent2>
    <a:accent3>
      <a:srgbClr val="FFFFFF"/>
    </a:accent3>
    <a:accent4>
      <a:srgbClr val="000000"/>
    </a:accent4>
    <a:accent5>
      <a:srgbClr val="CAE2FF"/>
    </a:accent5>
    <a:accent6>
      <a:srgbClr val="2D2DB9"/>
    </a:accent6>
    <a:hlink>
      <a:srgbClr val="0000CC"/>
    </a:hlink>
    <a:folHlink>
      <a:srgbClr val="AF67FF"/>
    </a:folHlink>
  </a:clrScheme>
</a:themeOverride>
</file>

<file path=ppt/theme/themeOverride2.xml><?xml version="1.0" encoding="utf-8"?>
<a:themeOverride xmlns:a="http://schemas.openxmlformats.org/drawingml/2006/main">
  <a:clrScheme name="1_Default Design 15">
    <a:dk1>
      <a:srgbClr val="000000"/>
    </a:dk1>
    <a:lt1>
      <a:srgbClr val="FFFFFF"/>
    </a:lt1>
    <a:dk2>
      <a:srgbClr val="000000"/>
    </a:dk2>
    <a:lt2>
      <a:srgbClr val="808080"/>
    </a:lt2>
    <a:accent1>
      <a:srgbClr val="99CCFF"/>
    </a:accent1>
    <a:accent2>
      <a:srgbClr val="3333CC"/>
    </a:accent2>
    <a:accent3>
      <a:srgbClr val="FFFFFF"/>
    </a:accent3>
    <a:accent4>
      <a:srgbClr val="000000"/>
    </a:accent4>
    <a:accent5>
      <a:srgbClr val="CAE2FF"/>
    </a:accent5>
    <a:accent6>
      <a:srgbClr val="2D2DB9"/>
    </a:accent6>
    <a:hlink>
      <a:srgbClr val="0000CC"/>
    </a:hlink>
    <a:folHlink>
      <a:srgbClr val="AF67FF"/>
    </a:folHlink>
  </a:clrScheme>
</a:themeOverride>
</file>

<file path=ppt/theme/themeOverride3.xml><?xml version="1.0" encoding="utf-8"?>
<a:themeOverride xmlns:a="http://schemas.openxmlformats.org/drawingml/2006/main">
  <a:clrScheme name="1_Default Design 15">
    <a:dk1>
      <a:srgbClr val="000000"/>
    </a:dk1>
    <a:lt1>
      <a:srgbClr val="FFFFFF"/>
    </a:lt1>
    <a:dk2>
      <a:srgbClr val="000000"/>
    </a:dk2>
    <a:lt2>
      <a:srgbClr val="808080"/>
    </a:lt2>
    <a:accent1>
      <a:srgbClr val="99CCFF"/>
    </a:accent1>
    <a:accent2>
      <a:srgbClr val="3333CC"/>
    </a:accent2>
    <a:accent3>
      <a:srgbClr val="FFFFFF"/>
    </a:accent3>
    <a:accent4>
      <a:srgbClr val="000000"/>
    </a:accent4>
    <a:accent5>
      <a:srgbClr val="CAE2FF"/>
    </a:accent5>
    <a:accent6>
      <a:srgbClr val="2D2DB9"/>
    </a:accent6>
    <a:hlink>
      <a:srgbClr val="0000CC"/>
    </a:hlink>
    <a:folHlink>
      <a:srgbClr val="AF67FF"/>
    </a:folHlink>
  </a:clrScheme>
</a:themeOverride>
</file>

<file path=docProps/app.xml><?xml version="1.0" encoding="utf-8"?>
<Properties xmlns="http://schemas.openxmlformats.org/officeDocument/2006/extended-properties" xmlns:vt="http://schemas.openxmlformats.org/officeDocument/2006/docPropsVTypes">
  <TotalTime>0</TotalTime>
  <Words>10646</Words>
  <Application>Microsoft Office PowerPoint</Application>
  <PresentationFormat>On-screen Show (4:3)</PresentationFormat>
  <Paragraphs>2872</Paragraphs>
  <Slides>153</Slides>
  <Notes>153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153</vt:i4>
      </vt:variant>
    </vt:vector>
  </HeadingPairs>
  <TitlesOfParts>
    <vt:vector size="161" baseType="lpstr">
      <vt:lpstr>Arial</vt:lpstr>
      <vt:lpstr>Noto Symbol</vt:lpstr>
      <vt:lpstr>Arial Narrow</vt:lpstr>
      <vt:lpstr>Times New Roman</vt:lpstr>
      <vt:lpstr>Comic Sans MS</vt:lpstr>
      <vt:lpstr>1_Default Design</vt:lpstr>
      <vt:lpstr>Default Design</vt:lpstr>
      <vt:lpstr>2_Default Design</vt:lpstr>
      <vt:lpstr>Stoichiometry</vt:lpstr>
      <vt:lpstr>Table of Contents ‘Stoichiometry’</vt:lpstr>
      <vt:lpstr>Stoichiometry</vt:lpstr>
      <vt:lpstr>Lecture Outline – Stoichiometry</vt:lpstr>
      <vt:lpstr>Balancing Chemical Equations</vt:lpstr>
      <vt:lpstr>CH4 + 2 O2   →   CO2 +  2 H2O</vt:lpstr>
      <vt:lpstr>Meaning of Chemical Formula</vt:lpstr>
      <vt:lpstr>Slide 8</vt:lpstr>
      <vt:lpstr>The Mole Concept</vt:lpstr>
      <vt:lpstr>Counting Atoms</vt:lpstr>
      <vt:lpstr>The Mole is Developed</vt:lpstr>
      <vt:lpstr>Amadeo  Avogadro (1776 – 1856) </vt:lpstr>
      <vt:lpstr>Amadeo  Avogadro (1776 – 1856) </vt:lpstr>
      <vt:lpstr>Careers in Chemistry - Philosopher</vt:lpstr>
      <vt:lpstr>Counting to 1 Mole</vt:lpstr>
      <vt:lpstr>How Big is a Mole?</vt:lpstr>
      <vt:lpstr>Avogadro’s Number</vt:lpstr>
      <vt:lpstr>1 Mole of Particles</vt:lpstr>
      <vt:lpstr>Molar Mass</vt:lpstr>
      <vt:lpstr>Molecular Weight and Molar Mass</vt:lpstr>
      <vt:lpstr>The Molar Mass and Number of Particles in One-Mole Quantities </vt:lpstr>
      <vt:lpstr>Chemical Equations</vt:lpstr>
      <vt:lpstr>Combustion Reactions</vt:lpstr>
      <vt:lpstr>Exploding Flour</vt:lpstr>
      <vt:lpstr>Combustion of a Hydrocarbon</vt:lpstr>
      <vt:lpstr>Combustion of Hydrocarbon (cont.)</vt:lpstr>
      <vt:lpstr>Air-Fuel Ratio in an Internal Combustion Engine</vt:lpstr>
      <vt:lpstr>Slide 28</vt:lpstr>
      <vt:lpstr>Combustion of  Methane Gas</vt:lpstr>
      <vt:lpstr>Combustion of  Methane Gas</vt:lpstr>
      <vt:lpstr>Combustion of Glucose</vt:lpstr>
      <vt:lpstr>Combustion of Iron</vt:lpstr>
      <vt:lpstr>Combustion of Copper</vt:lpstr>
      <vt:lpstr>Synthesis Reactions</vt:lpstr>
      <vt:lpstr>Synthesis Reaction</vt:lpstr>
      <vt:lpstr>Synthesis Reaction</vt:lpstr>
      <vt:lpstr>Synthesis Reaction</vt:lpstr>
      <vt:lpstr>Decomposition Reactions</vt:lpstr>
      <vt:lpstr>Decomposition Reaction</vt:lpstr>
      <vt:lpstr>Decomposition Reaction</vt:lpstr>
      <vt:lpstr>Single Replacement Reactions</vt:lpstr>
      <vt:lpstr>Formation of a solid AgCl</vt:lpstr>
      <vt:lpstr>Single and Double Replacement Reactions</vt:lpstr>
      <vt:lpstr>Activity Series</vt:lpstr>
      <vt:lpstr>Potassium reacts with Water</vt:lpstr>
      <vt:lpstr>Double Replacement Reactions</vt:lpstr>
      <vt:lpstr>Single and Double Replacement Reactions</vt:lpstr>
      <vt:lpstr>Single and Double Replacement Reactions</vt:lpstr>
      <vt:lpstr>Double Replacement Reaction</vt:lpstr>
      <vt:lpstr>Mole Island Diagram</vt:lpstr>
      <vt:lpstr>Slide 51</vt:lpstr>
      <vt:lpstr>Slide 52</vt:lpstr>
      <vt:lpstr>Slide 53</vt:lpstr>
      <vt:lpstr>Slide 54</vt:lpstr>
      <vt:lpstr>Mass, Volume, Mole Relationship</vt:lpstr>
      <vt:lpstr>Mole Calculations</vt:lpstr>
      <vt:lpstr>Visualizing a Chemical Reaction</vt:lpstr>
      <vt:lpstr>Visualizing a Chemical Reaction</vt:lpstr>
      <vt:lpstr>Formation of Ammonia</vt:lpstr>
      <vt:lpstr>Proportional Relationships</vt:lpstr>
      <vt:lpstr>Proportional Relationships</vt:lpstr>
      <vt:lpstr>Stoichiometry Steps</vt:lpstr>
      <vt:lpstr>Molar Volume at STP</vt:lpstr>
      <vt:lpstr>Molar Volume at STP</vt:lpstr>
      <vt:lpstr>Stoichiometry Problems</vt:lpstr>
      <vt:lpstr>Slide 66</vt:lpstr>
      <vt:lpstr>Stoichiometry Problems</vt:lpstr>
      <vt:lpstr>Stoichiometry Problems</vt:lpstr>
      <vt:lpstr>Slide 69</vt:lpstr>
      <vt:lpstr>Slide 70</vt:lpstr>
      <vt:lpstr>Mole Calculations</vt:lpstr>
      <vt:lpstr>Slide 72</vt:lpstr>
      <vt:lpstr>Slide 73</vt:lpstr>
      <vt:lpstr>Stoichiometry</vt:lpstr>
      <vt:lpstr>Stoichiometry</vt:lpstr>
      <vt:lpstr>Stoichiometry Problems 1</vt:lpstr>
      <vt:lpstr>Slide 77</vt:lpstr>
      <vt:lpstr>Limiting Reactants</vt:lpstr>
      <vt:lpstr>Limiting Reactants</vt:lpstr>
      <vt:lpstr>Limiting Reactants</vt:lpstr>
      <vt:lpstr>Container 1</vt:lpstr>
      <vt:lpstr>Before and After Reaction 1</vt:lpstr>
      <vt:lpstr>Container 2</vt:lpstr>
      <vt:lpstr>Before and After Reaction 2</vt:lpstr>
      <vt:lpstr>Real-World Stoichiometry: Limiting Reactants</vt:lpstr>
      <vt:lpstr>Grilled Cheese Sandwich</vt:lpstr>
      <vt:lpstr>Limiting Reactants</vt:lpstr>
      <vt:lpstr>Limiting Reactants</vt:lpstr>
      <vt:lpstr>The Limiting Reactant</vt:lpstr>
      <vt:lpstr>The Limiting Reactant</vt:lpstr>
      <vt:lpstr>Limiting Reactants</vt:lpstr>
      <vt:lpstr>Limiting Reactants</vt:lpstr>
      <vt:lpstr>Limiting Reactants – Method 1</vt:lpstr>
      <vt:lpstr>Limiting Reactants – Method 2</vt:lpstr>
      <vt:lpstr>Stoichiometry Problems 2</vt:lpstr>
      <vt:lpstr>Generic Stoichiometry</vt:lpstr>
      <vt:lpstr>Generic Stoichiometry</vt:lpstr>
      <vt:lpstr>Slide 98</vt:lpstr>
      <vt:lpstr>Slide 99</vt:lpstr>
      <vt:lpstr>Real Life Stoichiometry</vt:lpstr>
      <vt:lpstr>Stoichiometry in the Real World</vt:lpstr>
      <vt:lpstr>Air Bag Design</vt:lpstr>
      <vt:lpstr>Airbag Design </vt:lpstr>
      <vt:lpstr>Water from a Camel</vt:lpstr>
      <vt:lpstr>Rocket Fuel</vt:lpstr>
      <vt:lpstr>Water in Space</vt:lpstr>
      <vt:lpstr>Lithium Hydroxide Scrubber Modified by Apollo 13 Mission</vt:lpstr>
      <vt:lpstr>Water in Space</vt:lpstr>
      <vt:lpstr>Real Life Problem Solving</vt:lpstr>
      <vt:lpstr>Slide 110</vt:lpstr>
      <vt:lpstr>Careers in Chemistry:  Farming</vt:lpstr>
      <vt:lpstr>Careers in Chemistry:  Farming</vt:lpstr>
      <vt:lpstr>Energy with Stoichiometry</vt:lpstr>
      <vt:lpstr>Energy with Stoichiometry</vt:lpstr>
      <vt:lpstr>Excess Reactant</vt:lpstr>
      <vt:lpstr>Slide 116</vt:lpstr>
      <vt:lpstr>Visualizing Limiting Reactant</vt:lpstr>
      <vt:lpstr>Visualizing Limiting Reactant</vt:lpstr>
      <vt:lpstr>Moles and Mass Relationships</vt:lpstr>
      <vt:lpstr>Visualizing the Limiting Reactants</vt:lpstr>
      <vt:lpstr>Slide 121</vt:lpstr>
      <vt:lpstr>Slide 122</vt:lpstr>
      <vt:lpstr>Slide 123</vt:lpstr>
      <vt:lpstr>Excess Reactant (continued)</vt:lpstr>
      <vt:lpstr>Slide 125</vt:lpstr>
      <vt:lpstr>Slide 126</vt:lpstr>
      <vt:lpstr>Slide 127</vt:lpstr>
      <vt:lpstr>Slide 128</vt:lpstr>
      <vt:lpstr>Limiting Reactants</vt:lpstr>
      <vt:lpstr>Limiting Reactant Problems</vt:lpstr>
      <vt:lpstr>Limiting Reactant Problems</vt:lpstr>
      <vt:lpstr>Limiting Reactant Problems</vt:lpstr>
      <vt:lpstr>Limiting Reactant Problems</vt:lpstr>
      <vt:lpstr>Limiting Reactant Problems</vt:lpstr>
      <vt:lpstr>Limiting Reactant Problems - continued</vt:lpstr>
      <vt:lpstr>Limiting Reactant Problems</vt:lpstr>
      <vt:lpstr>Limiting Reactant Problems</vt:lpstr>
      <vt:lpstr>Limiting Reactant Problems</vt:lpstr>
      <vt:lpstr>Limiting Reactant Problems</vt:lpstr>
      <vt:lpstr>Limiting Reactant Problems</vt:lpstr>
      <vt:lpstr>Slide 141</vt:lpstr>
      <vt:lpstr>Percent Yield</vt:lpstr>
      <vt:lpstr>Slide 143</vt:lpstr>
      <vt:lpstr>Percent Yield</vt:lpstr>
      <vt:lpstr>Slide 145</vt:lpstr>
      <vt:lpstr>Percent Yield</vt:lpstr>
      <vt:lpstr>Baking Soda Lab</vt:lpstr>
      <vt:lpstr>Baking Soda Lab</vt:lpstr>
      <vt:lpstr>Nuts &amp; Bolts Stoichiometry Lab</vt:lpstr>
      <vt:lpstr>Smore’s Lab</vt:lpstr>
      <vt:lpstr>Reactions of Copper Lab</vt:lpstr>
      <vt:lpstr>KEYS - Stoichiometry</vt:lpstr>
      <vt:lpstr>Resources - Stoichiometry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Stoichiometry</dc:title>
  <dc:creator>Lori</dc:creator>
  <cp:lastModifiedBy>Lori</cp:lastModifiedBy>
  <cp:revision>1</cp:revision>
  <dcterms:modified xsi:type="dcterms:W3CDTF">2017-03-16T20:35:19Z</dcterms:modified>
</cp:coreProperties>
</file>